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2" r:id="rId5"/>
    <p:sldId id="271" r:id="rId6"/>
    <p:sldId id="273" r:id="rId7"/>
    <p:sldId id="262" r:id="rId8"/>
    <p:sldId id="274" r:id="rId9"/>
    <p:sldId id="264" r:id="rId10"/>
    <p:sldId id="265" r:id="rId11"/>
    <p:sldId id="266" r:id="rId12"/>
    <p:sldId id="267" r:id="rId13"/>
    <p:sldId id="269" r:id="rId14"/>
    <p:sldId id="27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79897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71718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31AF2A-2654-457E-936C-97B80CC5D09F}"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56210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50702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31AF2A-2654-457E-936C-97B80CC5D09F}"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24412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164729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1183916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037346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52800" y="1958332"/>
            <a:ext cx="9141121" cy="1196119"/>
          </a:xfrm>
        </p:spPr>
        <p:txBody>
          <a:bodyPr/>
          <a:lstStyle/>
          <a:p>
            <a:r>
              <a:rPr lang="en-US" smtClean="0"/>
              <a:t>Click to edit Master title style</a:t>
            </a:r>
            <a:endParaRPr lang="en-US"/>
          </a:p>
        </p:txBody>
      </p:sp>
    </p:spTree>
    <p:extLst>
      <p:ext uri="{BB962C8B-B14F-4D97-AF65-F5344CB8AC3E}">
        <p14:creationId xmlns:p14="http://schemas.microsoft.com/office/powerpoint/2010/main" val="158042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327087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329648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134070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205135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876566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234230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428790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31AF2A-2654-457E-936C-97B80CC5D09F}" type="slidenum">
              <a:rPr lang="en-US" smtClean="0"/>
              <a:pPr/>
              <a:t>‹#›</a:t>
            </a:fld>
            <a:endParaRPr lang="en-US"/>
          </a:p>
        </p:txBody>
      </p:sp>
    </p:spTree>
    <p:extLst>
      <p:ext uri="{BB962C8B-B14F-4D97-AF65-F5344CB8AC3E}">
        <p14:creationId xmlns:p14="http://schemas.microsoft.com/office/powerpoint/2010/main" val="79509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768AA8-A9AD-4F44-B043-6796B072F0E8}" type="datetimeFigureOut">
              <a:rPr lang="en-US" smtClean="0">
                <a:solidFill>
                  <a:prstClr val="black">
                    <a:tint val="75000"/>
                  </a:prstClr>
                </a:solidFill>
              </a:rPr>
              <a:pPr/>
              <a:t>5/5/2022</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31AF2A-2654-457E-936C-97B80CC5D09F}" type="slidenum">
              <a:rPr lang="en-US" smtClean="0"/>
              <a:pPr/>
              <a:t>‹#›</a:t>
            </a:fld>
            <a:endParaRPr lang="en-US"/>
          </a:p>
        </p:txBody>
      </p:sp>
    </p:spTree>
    <p:extLst>
      <p:ext uri="{BB962C8B-B14F-4D97-AF65-F5344CB8AC3E}">
        <p14:creationId xmlns:p14="http://schemas.microsoft.com/office/powerpoint/2010/main" val="3713344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a:solidFill>
                  <a:srgbClr val="0070C0"/>
                </a:solidFill>
                <a:latin typeface="Segoe Script" panose="030B0504020000000003" pitchFamily="66" charset="0"/>
                <a:ea typeface="+mn-ea"/>
                <a:cs typeface="+mn-cs"/>
              </a:rPr>
              <a:t>Session</a:t>
            </a:r>
            <a:r>
              <a:rPr lang="en-US" sz="5300" dirty="0" smtClean="0"/>
              <a:t> </a:t>
            </a:r>
            <a:r>
              <a:rPr lang="en-US" sz="5300" b="1" dirty="0" smtClean="0">
                <a:solidFill>
                  <a:srgbClr val="0070C0"/>
                </a:solidFill>
                <a:latin typeface="Segoe Script" panose="030B0504020000000003" pitchFamily="66" charset="0"/>
                <a:ea typeface="+mn-ea"/>
                <a:cs typeface="+mn-cs"/>
              </a:rPr>
              <a:t>4</a:t>
            </a:r>
            <a:r>
              <a:rPr lang="en-US" sz="8800" dirty="0" smtClean="0"/>
              <a:t/>
            </a:r>
            <a:br>
              <a:rPr lang="en-US" sz="8800" dirty="0" smtClean="0"/>
            </a:br>
            <a:r>
              <a:rPr lang="en-US" sz="4000" b="1" dirty="0">
                <a:solidFill>
                  <a:srgbClr val="0070C0"/>
                </a:solidFill>
                <a:latin typeface="Segoe Script" panose="030B0504020000000003" pitchFamily="66" charset="0"/>
                <a:ea typeface="+mn-ea"/>
                <a:cs typeface="+mn-cs"/>
              </a:rPr>
              <a:t>Unit</a:t>
            </a:r>
            <a:r>
              <a:rPr lang="en-US" sz="8800" dirty="0" smtClean="0"/>
              <a:t> </a:t>
            </a:r>
            <a:r>
              <a:rPr lang="en-US" sz="4000" b="1" dirty="0" smtClean="0">
                <a:solidFill>
                  <a:srgbClr val="0070C0"/>
                </a:solidFill>
                <a:latin typeface="Segoe Script" panose="030B0504020000000003" pitchFamily="66" charset="0"/>
                <a:ea typeface="+mn-ea"/>
                <a:cs typeface="+mn-cs"/>
              </a:rPr>
              <a:t>7: </a:t>
            </a:r>
            <a:r>
              <a:rPr lang="en-US" sz="4000" b="1" dirty="0">
                <a:solidFill>
                  <a:srgbClr val="0070C0"/>
                </a:solidFill>
                <a:latin typeface="Segoe Script" panose="030B0504020000000003" pitchFamily="66" charset="0"/>
                <a:ea typeface="+mn-ea"/>
                <a:cs typeface="+mn-cs"/>
              </a:rPr>
              <a:t>Reading 2</a:t>
            </a:r>
            <a:br>
              <a:rPr lang="en-US" sz="4000" b="1" dirty="0">
                <a:solidFill>
                  <a:srgbClr val="0070C0"/>
                </a:solidFill>
                <a:latin typeface="Segoe Script" panose="030B0504020000000003" pitchFamily="66" charset="0"/>
                <a:ea typeface="+mn-ea"/>
                <a:cs typeface="+mn-cs"/>
              </a:rPr>
            </a:br>
            <a:r>
              <a:rPr lang="en-US" sz="4000" b="1" dirty="0">
                <a:solidFill>
                  <a:srgbClr val="0070C0"/>
                </a:solidFill>
                <a:latin typeface="Segoe Script" panose="030B0504020000000003" pitchFamily="66" charset="0"/>
                <a:ea typeface="+mn-ea"/>
                <a:cs typeface="+mn-cs"/>
              </a:rPr>
              <a:t>Unit </a:t>
            </a:r>
            <a:r>
              <a:rPr lang="en-US" sz="4000" b="1" dirty="0" smtClean="0">
                <a:solidFill>
                  <a:srgbClr val="0070C0"/>
                </a:solidFill>
                <a:latin typeface="Segoe Script" panose="030B0504020000000003" pitchFamily="66" charset="0"/>
                <a:ea typeface="+mn-ea"/>
                <a:cs typeface="+mn-cs"/>
              </a:rPr>
              <a:t>8: </a:t>
            </a:r>
            <a:r>
              <a:rPr lang="en-US" sz="4000" b="1" dirty="0">
                <a:solidFill>
                  <a:srgbClr val="0070C0"/>
                </a:solidFill>
                <a:latin typeface="Segoe Script" panose="030B0504020000000003" pitchFamily="66" charset="0"/>
                <a:ea typeface="+mn-ea"/>
                <a:cs typeface="+mn-cs"/>
              </a:rPr>
              <a:t>Reading </a:t>
            </a:r>
            <a:r>
              <a:rPr lang="en-US" sz="4000" b="1" dirty="0" smtClean="0">
                <a:solidFill>
                  <a:srgbClr val="0070C0"/>
                </a:solidFill>
                <a:latin typeface="Segoe Script" panose="030B0504020000000003" pitchFamily="66" charset="0"/>
                <a:ea typeface="+mn-ea"/>
                <a:cs typeface="+mn-cs"/>
              </a:rPr>
              <a:t>2</a:t>
            </a:r>
            <a:endParaRPr lang="en-US" sz="4000" b="1" dirty="0">
              <a:solidFill>
                <a:srgbClr val="0070C0"/>
              </a:solidFill>
              <a:latin typeface="Segoe Script" panose="030B0504020000000003" pitchFamily="66" charset="0"/>
              <a:ea typeface="+mn-ea"/>
              <a:cs typeface="+mn-cs"/>
            </a:endParaRPr>
          </a:p>
        </p:txBody>
      </p:sp>
    </p:spTree>
    <p:extLst>
      <p:ext uri="{BB962C8B-B14F-4D97-AF65-F5344CB8AC3E}">
        <p14:creationId xmlns:p14="http://schemas.microsoft.com/office/powerpoint/2010/main" val="3410721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r>
              <a:rPr lang="en-US" sz="1600" dirty="0" smtClean="0">
                <a:latin typeface="Calibri" panose="020F0502020204030204" pitchFamily="34" charset="0"/>
                <a:cs typeface="Calibri" panose="020F0502020204030204" pitchFamily="34" charset="0"/>
              </a:rPr>
              <a:t>Unit 8</a:t>
            </a:r>
            <a:br>
              <a:rPr lang="en-US" sz="1600" dirty="0" smtClean="0">
                <a:latin typeface="Calibri" panose="020F0502020204030204" pitchFamily="34" charset="0"/>
                <a:cs typeface="Calibri" panose="020F0502020204030204" pitchFamily="34" charset="0"/>
              </a:rPr>
            </a:br>
            <a:r>
              <a:rPr lang="en-US" sz="1400" b="1" dirty="0">
                <a:solidFill>
                  <a:srgbClr val="000000"/>
                </a:solidFill>
                <a:latin typeface="Gill Sans"/>
              </a:rPr>
              <a:t>B. </a:t>
            </a:r>
            <a:r>
              <a:rPr lang="en-US" sz="1400" dirty="0">
                <a:solidFill>
                  <a:srgbClr val="000000"/>
                </a:solidFill>
                <a:latin typeface="Gill Sans"/>
              </a:rPr>
              <a:t>Choose the sentence that does not make sense. Pay attention to the boldfaced words.</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7</a:t>
            </a:r>
            <a:r>
              <a:rPr lang="en-US" sz="1400" b="1" dirty="0" smtClean="0">
                <a:solidFill>
                  <a:srgbClr val="000000"/>
                </a:solidFill>
                <a:latin typeface="Gill Sans"/>
              </a:rPr>
              <a:t>. </a:t>
            </a:r>
            <a:r>
              <a:rPr lang="en-US" sz="1400" b="1" dirty="0">
                <a:solidFill>
                  <a:srgbClr val="000000"/>
                </a:solidFill>
                <a:latin typeface="Gill Sans"/>
              </a:rPr>
              <a:t>A. </a:t>
            </a:r>
            <a:r>
              <a:rPr lang="en-US" sz="1400" dirty="0">
                <a:solidFill>
                  <a:srgbClr val="000000"/>
                </a:solidFill>
                <a:latin typeface="Gill Sans"/>
              </a:rPr>
              <a:t>To find enough water, desert people often must be </a:t>
            </a:r>
            <a:r>
              <a:rPr lang="en-US" sz="1400" b="1" dirty="0">
                <a:solidFill>
                  <a:srgbClr val="000000"/>
                </a:solidFill>
                <a:latin typeface="Gill Sans"/>
              </a:rPr>
              <a:t>nomadic</a:t>
            </a:r>
            <a:r>
              <a:rPr lang="en-US" sz="1400" dirty="0">
                <a:solidFill>
                  <a:srgbClr val="000000"/>
                </a:solidFill>
                <a:latin typeface="Gill Sans"/>
              </a:rPr>
              <a: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B</a:t>
            </a:r>
            <a:r>
              <a:rPr lang="en-US" sz="1400" b="1" dirty="0">
                <a:solidFill>
                  <a:srgbClr val="000000"/>
                </a:solidFill>
                <a:latin typeface="Gill Sans"/>
              </a:rPr>
              <a:t>. </a:t>
            </a:r>
            <a:r>
              <a:rPr lang="en-US" sz="1400" dirty="0">
                <a:solidFill>
                  <a:srgbClr val="000000"/>
                </a:solidFill>
                <a:latin typeface="Gill Sans"/>
              </a:rPr>
              <a:t>The San people often travel because of their </a:t>
            </a:r>
            <a:r>
              <a:rPr lang="en-US" sz="1400" b="1" dirty="0">
                <a:solidFill>
                  <a:srgbClr val="000000"/>
                </a:solidFill>
                <a:latin typeface="Gill Sans"/>
              </a:rPr>
              <a:t>nomadic </a:t>
            </a:r>
            <a:r>
              <a:rPr lang="en-US" sz="1400" dirty="0">
                <a:solidFill>
                  <a:srgbClr val="000000"/>
                </a:solidFill>
                <a:latin typeface="Gill Sans"/>
              </a:rPr>
              <a:t>lifestyle.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C</a:t>
            </a:r>
            <a:r>
              <a:rPr lang="en-US" sz="1400" b="1" dirty="0">
                <a:solidFill>
                  <a:srgbClr val="000000"/>
                </a:solidFill>
                <a:latin typeface="Gill Sans"/>
              </a:rPr>
              <a:t>. Nomadic </a:t>
            </a:r>
            <a:r>
              <a:rPr lang="en-US" sz="1400" dirty="0">
                <a:solidFill>
                  <a:srgbClr val="000000"/>
                </a:solidFill>
                <a:latin typeface="Gill Sans"/>
              </a:rPr>
              <a:t>Inuit people have always lived in the same part of Alaska.</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8</a:t>
            </a:r>
            <a:r>
              <a:rPr lang="en-US" sz="1400" b="1" dirty="0" smtClean="0">
                <a:solidFill>
                  <a:srgbClr val="000000"/>
                </a:solidFill>
                <a:latin typeface="Gill Sans"/>
              </a:rPr>
              <a:t>. </a:t>
            </a:r>
            <a:r>
              <a:rPr lang="en-US" sz="1400" b="1" dirty="0">
                <a:solidFill>
                  <a:srgbClr val="000000"/>
                </a:solidFill>
                <a:latin typeface="Gill Sans"/>
              </a:rPr>
              <a:t>A. </a:t>
            </a:r>
            <a:r>
              <a:rPr lang="en-US" sz="1400" dirty="0">
                <a:solidFill>
                  <a:srgbClr val="000000"/>
                </a:solidFill>
                <a:latin typeface="Gill Sans"/>
              </a:rPr>
              <a:t>Some </a:t>
            </a:r>
            <a:r>
              <a:rPr lang="en-US" sz="1400" dirty="0" err="1">
                <a:solidFill>
                  <a:srgbClr val="000000"/>
                </a:solidFill>
                <a:latin typeface="Gill Sans"/>
              </a:rPr>
              <a:t>Xavante</a:t>
            </a:r>
            <a:r>
              <a:rPr lang="en-US" sz="1400" dirty="0">
                <a:solidFill>
                  <a:srgbClr val="000000"/>
                </a:solidFill>
                <a:latin typeface="Gill Sans"/>
              </a:rPr>
              <a:t> people </a:t>
            </a:r>
            <a:r>
              <a:rPr lang="en-US" sz="1400" b="1" dirty="0">
                <a:solidFill>
                  <a:srgbClr val="000000"/>
                </a:solidFill>
                <a:latin typeface="Gill Sans"/>
              </a:rPr>
              <a:t>adapt </a:t>
            </a:r>
            <a:r>
              <a:rPr lang="en-US" sz="1400" dirty="0">
                <a:solidFill>
                  <a:srgbClr val="000000"/>
                </a:solidFill>
                <a:latin typeface="Gill Sans"/>
              </a:rPr>
              <a:t>their hair color to bright red.</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B</a:t>
            </a:r>
            <a:r>
              <a:rPr lang="en-US" sz="1400" b="1" dirty="0">
                <a:solidFill>
                  <a:srgbClr val="000000"/>
                </a:solidFill>
                <a:latin typeface="Gill Sans"/>
              </a:rPr>
              <a:t>. </a:t>
            </a:r>
            <a:r>
              <a:rPr lang="en-US" sz="1400" dirty="0">
                <a:solidFill>
                  <a:srgbClr val="000000"/>
                </a:solidFill>
                <a:latin typeface="Gill Sans"/>
              </a:rPr>
              <a:t>Slowly, many Qashqai </a:t>
            </a:r>
            <a:r>
              <a:rPr lang="en-US" sz="1400" b="1" dirty="0">
                <a:solidFill>
                  <a:srgbClr val="000000"/>
                </a:solidFill>
                <a:latin typeface="Gill Sans"/>
              </a:rPr>
              <a:t>adapted </a:t>
            </a:r>
            <a:r>
              <a:rPr lang="en-US" sz="1400" dirty="0">
                <a:solidFill>
                  <a:srgbClr val="000000"/>
                </a:solidFill>
                <a:latin typeface="Gill Sans"/>
              </a:rPr>
              <a:t>to life in the city.</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C</a:t>
            </a:r>
            <a:r>
              <a:rPr lang="en-US" sz="1400" b="1" dirty="0">
                <a:solidFill>
                  <a:srgbClr val="000000"/>
                </a:solidFill>
                <a:latin typeface="Gill Sans"/>
              </a:rPr>
              <a:t>. </a:t>
            </a:r>
            <a:r>
              <a:rPr lang="en-US" sz="1400" dirty="0">
                <a:solidFill>
                  <a:srgbClr val="000000"/>
                </a:solidFill>
                <a:latin typeface="Gill Sans"/>
              </a:rPr>
              <a:t>Many </a:t>
            </a:r>
            <a:r>
              <a:rPr lang="en-US" sz="1400" dirty="0" err="1">
                <a:solidFill>
                  <a:srgbClr val="000000"/>
                </a:solidFill>
                <a:latin typeface="Gill Sans"/>
              </a:rPr>
              <a:t>Ariaal</a:t>
            </a:r>
            <a:r>
              <a:rPr lang="en-US" sz="1400" dirty="0">
                <a:solidFill>
                  <a:srgbClr val="000000"/>
                </a:solidFill>
                <a:latin typeface="Gill Sans"/>
              </a:rPr>
              <a:t> children are </a:t>
            </a:r>
            <a:r>
              <a:rPr lang="en-US" sz="1400" b="1" dirty="0">
                <a:solidFill>
                  <a:srgbClr val="000000"/>
                </a:solidFill>
                <a:latin typeface="Gill Sans"/>
              </a:rPr>
              <a:t>adapting </a:t>
            </a:r>
            <a:r>
              <a:rPr lang="en-US" sz="1400" dirty="0">
                <a:solidFill>
                  <a:srgbClr val="000000"/>
                </a:solidFill>
                <a:latin typeface="Gill Sans"/>
              </a:rPr>
              <a:t>to Kenyan schools.</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9</a:t>
            </a:r>
            <a:r>
              <a:rPr lang="en-US" sz="1400" b="1" dirty="0" smtClean="0">
                <a:solidFill>
                  <a:srgbClr val="000000"/>
                </a:solidFill>
                <a:latin typeface="Gill Sans"/>
              </a:rPr>
              <a:t>. </a:t>
            </a:r>
            <a:r>
              <a:rPr lang="en-US" sz="1400" b="1" dirty="0">
                <a:solidFill>
                  <a:srgbClr val="000000"/>
                </a:solidFill>
                <a:latin typeface="Gill Sans"/>
              </a:rPr>
              <a:t>A. </a:t>
            </a:r>
            <a:r>
              <a:rPr lang="en-US" sz="1400" dirty="0">
                <a:solidFill>
                  <a:srgbClr val="000000"/>
                </a:solidFill>
                <a:latin typeface="Gill Sans"/>
              </a:rPr>
              <a:t>Disease </a:t>
            </a:r>
            <a:r>
              <a:rPr lang="en-US" sz="1400" b="1" dirty="0">
                <a:solidFill>
                  <a:srgbClr val="000000"/>
                </a:solidFill>
                <a:latin typeface="Gill Sans"/>
              </a:rPr>
              <a:t>destroyed </a:t>
            </a:r>
            <a:r>
              <a:rPr lang="en-US" sz="1400" dirty="0">
                <a:solidFill>
                  <a:srgbClr val="000000"/>
                </a:solidFill>
                <a:latin typeface="Gill Sans"/>
              </a:rPr>
              <a:t>many Native American tribes, and they disappeared.</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B</a:t>
            </a:r>
            <a:r>
              <a:rPr lang="en-US" sz="1400" b="1" dirty="0">
                <a:solidFill>
                  <a:srgbClr val="000000"/>
                </a:solidFill>
                <a:latin typeface="Gill Sans"/>
              </a:rPr>
              <a:t>. </a:t>
            </a:r>
            <a:r>
              <a:rPr lang="en-US" sz="1400" dirty="0">
                <a:solidFill>
                  <a:srgbClr val="000000"/>
                </a:solidFill>
                <a:latin typeface="Gill Sans"/>
              </a:rPr>
              <a:t>The customer </a:t>
            </a:r>
            <a:r>
              <a:rPr lang="en-US" sz="1400" b="1" dirty="0">
                <a:solidFill>
                  <a:srgbClr val="000000"/>
                </a:solidFill>
                <a:latin typeface="Gill Sans"/>
              </a:rPr>
              <a:t>destroyed </a:t>
            </a:r>
            <a:r>
              <a:rPr lang="en-US" sz="1400" dirty="0">
                <a:solidFill>
                  <a:srgbClr val="000000"/>
                </a:solidFill>
                <a:latin typeface="Gill Sans"/>
              </a:rPr>
              <a:t>the rug a little, so the Qashqai woman fixed it.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C</a:t>
            </a:r>
            <a:r>
              <a:rPr lang="en-US" sz="1400" b="1" dirty="0">
                <a:solidFill>
                  <a:srgbClr val="000000"/>
                </a:solidFill>
                <a:latin typeface="Gill Sans"/>
              </a:rPr>
              <a:t>. </a:t>
            </a:r>
            <a:r>
              <a:rPr lang="en-US" sz="1400" dirty="0">
                <a:solidFill>
                  <a:srgbClr val="000000"/>
                </a:solidFill>
                <a:latin typeface="Gill Sans"/>
              </a:rPr>
              <a:t>The fire </a:t>
            </a:r>
            <a:r>
              <a:rPr lang="en-US" sz="1400" b="1" dirty="0">
                <a:solidFill>
                  <a:srgbClr val="000000"/>
                </a:solidFill>
                <a:latin typeface="Gill Sans"/>
              </a:rPr>
              <a:t>destroyed </a:t>
            </a:r>
            <a:r>
              <a:rPr lang="en-US" sz="1400" dirty="0">
                <a:solidFill>
                  <a:srgbClr val="000000"/>
                </a:solidFill>
                <a:latin typeface="Gill Sans"/>
              </a:rPr>
              <a:t>the small village, and there were no buildings left</a:t>
            </a:r>
            <a:r>
              <a:rPr lang="en-US" sz="1400" dirty="0" smtClean="0">
                <a:solidFill>
                  <a:srgbClr val="000000"/>
                </a:solidFill>
                <a:latin typeface="Gill Sans"/>
              </a:rPr>
              <a:t>.</a:t>
            </a:r>
            <a:br>
              <a:rPr lang="en-US" sz="1400" dirty="0" smtClean="0">
                <a:solidFill>
                  <a:srgbClr val="000000"/>
                </a:solidFill>
                <a:latin typeface="Gill Sans"/>
              </a:rPr>
            </a:br>
            <a:r>
              <a:rPr lang="en-US" sz="1400" dirty="0">
                <a:solidFill>
                  <a:srgbClr val="000000"/>
                </a:solidFill>
                <a:latin typeface="Gill Sans"/>
              </a:rPr>
              <a:t/>
            </a:r>
            <a:br>
              <a:rPr lang="en-US" sz="1400" dirty="0">
                <a:solidFill>
                  <a:srgbClr val="000000"/>
                </a:solidFill>
                <a:latin typeface="Gill Sans"/>
              </a:rPr>
            </a:br>
            <a:r>
              <a:rPr lang="en-US" sz="1400" b="1" dirty="0" smtClean="0">
                <a:solidFill>
                  <a:srgbClr val="000000"/>
                </a:solidFill>
                <a:latin typeface="Gill Sans"/>
              </a:rPr>
              <a:t>10. </a:t>
            </a:r>
            <a:r>
              <a:rPr lang="en-US" sz="1400" b="1" dirty="0">
                <a:solidFill>
                  <a:srgbClr val="000000"/>
                </a:solidFill>
                <a:latin typeface="Gill Sans"/>
              </a:rPr>
              <a:t>A. </a:t>
            </a:r>
            <a:r>
              <a:rPr lang="en-US" sz="1400" dirty="0">
                <a:solidFill>
                  <a:srgbClr val="000000"/>
                </a:solidFill>
                <a:latin typeface="Gill Sans"/>
              </a:rPr>
              <a:t>It is difficult for traditional cultures to </a:t>
            </a:r>
            <a:r>
              <a:rPr lang="en-US" sz="1400" b="1" dirty="0">
                <a:solidFill>
                  <a:srgbClr val="000000"/>
                </a:solidFill>
                <a:latin typeface="Gill Sans"/>
              </a:rPr>
              <a:t>survive </a:t>
            </a:r>
            <a:r>
              <a:rPr lang="en-US" sz="1400" dirty="0">
                <a:solidFill>
                  <a:srgbClr val="000000"/>
                </a:solidFill>
                <a:latin typeface="Gill Sans"/>
              </a:rPr>
              <a:t>in a modern world.</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B</a:t>
            </a:r>
            <a:r>
              <a:rPr lang="en-US" sz="1400" b="1" dirty="0">
                <a:solidFill>
                  <a:srgbClr val="000000"/>
                </a:solidFill>
                <a:latin typeface="Gill Sans"/>
              </a:rPr>
              <a:t>. </a:t>
            </a:r>
            <a:r>
              <a:rPr lang="en-US" sz="1400" dirty="0">
                <a:solidFill>
                  <a:srgbClr val="000000"/>
                </a:solidFill>
                <a:latin typeface="Gill Sans"/>
              </a:rPr>
              <a:t>The </a:t>
            </a:r>
            <a:r>
              <a:rPr lang="en-US" sz="1400" dirty="0" err="1">
                <a:solidFill>
                  <a:srgbClr val="000000"/>
                </a:solidFill>
                <a:latin typeface="Gill Sans"/>
              </a:rPr>
              <a:t>Xavante</a:t>
            </a:r>
            <a:r>
              <a:rPr lang="en-US" sz="1400" dirty="0">
                <a:solidFill>
                  <a:srgbClr val="000000"/>
                </a:solidFill>
                <a:latin typeface="Gill Sans"/>
              </a:rPr>
              <a:t> work together to </a:t>
            </a:r>
            <a:r>
              <a:rPr lang="en-US" sz="1400" b="1" dirty="0">
                <a:solidFill>
                  <a:srgbClr val="000000"/>
                </a:solidFill>
                <a:latin typeface="Gill Sans"/>
              </a:rPr>
              <a:t>survive </a:t>
            </a:r>
            <a:r>
              <a:rPr lang="en-US" sz="1400" dirty="0">
                <a:solidFill>
                  <a:srgbClr val="000000"/>
                </a:solidFill>
                <a:latin typeface="Gill Sans"/>
              </a:rPr>
              <a:t>in the Amazon Rain Forest.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smtClean="0">
                <a:solidFill>
                  <a:prstClr val="black">
                    <a:lumMod val="85000"/>
                    <a:lumOff val="15000"/>
                  </a:prstClr>
                </a:solidFill>
              </a:rPr>
              <a:t>      </a:t>
            </a:r>
            <a:r>
              <a:rPr lang="en-US" sz="1400" b="1" dirty="0" smtClean="0">
                <a:solidFill>
                  <a:srgbClr val="000000"/>
                </a:solidFill>
                <a:latin typeface="Gill Sans"/>
              </a:rPr>
              <a:t>C</a:t>
            </a:r>
            <a:r>
              <a:rPr lang="en-US" sz="1400" b="1" dirty="0">
                <a:solidFill>
                  <a:srgbClr val="000000"/>
                </a:solidFill>
                <a:latin typeface="Gill Sans"/>
              </a:rPr>
              <a:t>. </a:t>
            </a:r>
            <a:r>
              <a:rPr lang="en-US" sz="1400" dirty="0">
                <a:solidFill>
                  <a:srgbClr val="000000"/>
                </a:solidFill>
                <a:latin typeface="Gill Sans"/>
              </a:rPr>
              <a:t>It can be hard to </a:t>
            </a:r>
            <a:r>
              <a:rPr lang="en-US" sz="1400" b="1" dirty="0">
                <a:solidFill>
                  <a:srgbClr val="000000"/>
                </a:solidFill>
                <a:latin typeface="Gill Sans"/>
              </a:rPr>
              <a:t>survive </a:t>
            </a:r>
            <a:r>
              <a:rPr lang="en-US" sz="1400" dirty="0">
                <a:solidFill>
                  <a:srgbClr val="000000"/>
                </a:solidFill>
                <a:latin typeface="Gill Sans"/>
              </a:rPr>
              <a:t>during the warm spring months of the year.</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658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r>
              <a:rPr lang="en-US" sz="2400" dirty="0" smtClean="0">
                <a:solidFill>
                  <a:prstClr val="black">
                    <a:lumMod val="85000"/>
                    <a:lumOff val="15000"/>
                  </a:prstClr>
                </a:solidFill>
                <a:latin typeface="Calibri" panose="020F0502020204030204" pitchFamily="34" charset="0"/>
                <a:ea typeface="+mn-ea"/>
                <a:cs typeface="Calibri" panose="020F0502020204030204" pitchFamily="34" charset="0"/>
              </a:rPr>
              <a:t>                                </a:t>
            </a:r>
            <a:br>
              <a:rPr lang="en-US" sz="2400" dirty="0" smtClean="0">
                <a:solidFill>
                  <a:prstClr val="black">
                    <a:lumMod val="85000"/>
                    <a:lumOff val="15000"/>
                  </a:prstClr>
                </a:solidFill>
                <a:latin typeface="Calibri" panose="020F0502020204030204" pitchFamily="34" charset="0"/>
                <a:ea typeface="+mn-ea"/>
                <a:cs typeface="Calibri" panose="020F0502020204030204" pitchFamily="34" charset="0"/>
              </a:rPr>
            </a:br>
            <a:r>
              <a:rPr lang="en-US" sz="2400" dirty="0">
                <a:solidFill>
                  <a:prstClr val="black">
                    <a:lumMod val="85000"/>
                    <a:lumOff val="15000"/>
                  </a:prstClr>
                </a:solidFill>
                <a:latin typeface="Calibri" panose="020F0502020204030204" pitchFamily="34" charset="0"/>
                <a:ea typeface="+mn-ea"/>
                <a:cs typeface="Calibri" panose="020F0502020204030204" pitchFamily="34" charset="0"/>
              </a:rPr>
              <a:t> </a:t>
            </a:r>
            <a:r>
              <a:rPr lang="en-US" sz="2400" dirty="0" smtClean="0">
                <a:solidFill>
                  <a:prstClr val="black">
                    <a:lumMod val="85000"/>
                    <a:lumOff val="15000"/>
                  </a:prstClr>
                </a:solidFill>
                <a:latin typeface="Calibri" panose="020F0502020204030204" pitchFamily="34" charset="0"/>
                <a:ea typeface="+mn-ea"/>
                <a:cs typeface="Calibri" panose="020F0502020204030204" pitchFamily="34" charset="0"/>
              </a:rPr>
              <a:t>                              THE </a:t>
            </a:r>
            <a:r>
              <a:rPr lang="en-US" sz="2400" dirty="0">
                <a:solidFill>
                  <a:prstClr val="black">
                    <a:lumMod val="85000"/>
                    <a:lumOff val="15000"/>
                  </a:prstClr>
                </a:solidFill>
                <a:latin typeface="Calibri" panose="020F0502020204030204" pitchFamily="34" charset="0"/>
                <a:ea typeface="+mn-ea"/>
                <a:cs typeface="Calibri" panose="020F0502020204030204" pitchFamily="34" charset="0"/>
              </a:rPr>
              <a:t>PENAN: PEOPLE OF THE FOREST</a:t>
            </a:r>
            <a:endParaRPr 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2"/>
          <a:srcRect l="6118" t="31027" r="70968" b="6603"/>
          <a:stretch/>
        </p:blipFill>
        <p:spPr>
          <a:xfrm>
            <a:off x="3971925" y="1771651"/>
            <a:ext cx="2943225" cy="4086226"/>
          </a:xfrm>
          <a:prstGeom prst="rect">
            <a:avLst/>
          </a:prstGeom>
        </p:spPr>
      </p:pic>
    </p:spTree>
    <p:extLst>
      <p:ext uri="{BB962C8B-B14F-4D97-AF65-F5344CB8AC3E}">
        <p14:creationId xmlns:p14="http://schemas.microsoft.com/office/powerpoint/2010/main" val="1082241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52263954"/>
              </p:ext>
            </p:extLst>
          </p:nvPr>
        </p:nvGraphicFramePr>
        <p:xfrm>
          <a:off x="652800" y="242889"/>
          <a:ext cx="11120100" cy="8778240"/>
        </p:xfrm>
        <a:graphic>
          <a:graphicData uri="http://schemas.openxmlformats.org/drawingml/2006/table">
            <a:tbl>
              <a:tblPr firstRow="1" bandRow="1">
                <a:tableStyleId>{9D7B26C5-4107-4FEC-AEDC-1716B250A1EF}</a:tableStyleId>
              </a:tblPr>
              <a:tblGrid>
                <a:gridCol w="5560050"/>
                <a:gridCol w="5560050"/>
              </a:tblGrid>
              <a:tr h="1055898">
                <a:tc>
                  <a:txBody>
                    <a:bodyPr/>
                    <a:lstStyle/>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THE PENAN: PEOPLE OF THE FOREST</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r>
                      <a:b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1. I am going back to visit my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friends after 10 years. The big ships are the first thing I see as I turn my boat to go up the river. They are waiting to get filled up with logs from the forests where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live.</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2. When I arrive at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village of Long Iman, my old friend,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greets me warmly.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was born a nomad. But 30 years ago, the Malaysian government convinced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to move to Long Iman. The government said that it was better for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to live in villages and become part of modern Malaysia. But they also wanted to sell the forest to the logging companies. Since that time, thousands more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have moved to the villages.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fought to keep their home in the forest, but the logging companies were too powerful.</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3. Long Iman is a sad place. The river is dirty, and there is mud everywhere. In the evening, children watch television, but they don’t understand the language.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says he is sorry about the small amount of food at dinner. “How can you feed your guests in a village? It’s not like the forest where there is a lot of food.</a:t>
                      </a: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pPr marL="342900" indent="-342900">
                        <a:buAutoNum type="arabicPeriod"/>
                      </a:pP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The number of nomadic </a:t>
                      </a:r>
                      <a:r>
                        <a:rPr kumimoji="0" lang="en-US" sz="1500" b="0" i="0" u="none" strike="noStrike" kern="1200" cap="none" spc="0" normalizeH="0" baseline="0" noProof="0" dirty="0" err="1" smtClean="0">
                          <a:ln>
                            <a:noFill/>
                          </a:ln>
                          <a:solidFill>
                            <a:srgbClr val="00B0F0"/>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 in the forest is _____.</a:t>
                      </a:r>
                    </a:p>
                    <a:p>
                      <a:pPr marL="342900" indent="-342900">
                        <a:buAutoNum type="alphaLcPeriod"/>
                      </a:pP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increasing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b.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staying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the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same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c.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decreasing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p>
                    <a:p>
                      <a:pPr marL="342900" indent="-342900">
                        <a:buAutoNum type="arabicPeriod" startAt="2"/>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One reason the forest is disappearing is _____ .</a:t>
                      </a:r>
                    </a:p>
                    <a:p>
                      <a:pPr marL="342900" indent="-342900">
                        <a:buAutoNum type="alphaLcPeriod"/>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are burning it  </a:t>
                      </a:r>
                    </a:p>
                    <a:p>
                      <a:pPr marL="342900" indent="-342900">
                        <a:buAutoNum type="alphaLcPeriod"/>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the government is building villages</a:t>
                      </a:r>
                    </a:p>
                    <a:p>
                      <a:pPr marL="0" indent="0">
                        <a:buNone/>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c. The logging companies are cutting it down.</a:t>
                      </a:r>
                    </a:p>
                    <a:p>
                      <a:pPr marL="0" indent="0">
                        <a:buNone/>
                      </a:pPr>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pPr marL="342900" indent="-342900">
                        <a:buAutoNum type="alphaLcPeriod"/>
                      </a:pPr>
                      <a:endPar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endParaRPr>
                    </a:p>
                    <a:p>
                      <a:pPr marL="0" indent="0">
                        <a:buNone/>
                      </a:pPr>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endParaRPr>
                    </a:p>
                    <a:p>
                      <a:endParaRPr lang="en-US" sz="15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In the forest, I can give you as much as you want. Here, you just sit and look at your guests, and you can’t give them anything. My house here is strong, and we have beds and pillows. But you can’t eat a pillow.”</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4. I am here to find one of the last groups of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nomads. There are only about 300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nomads left. The group I am looking for now lives in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Gunung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Mulu</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National Park, where the forest is safe from logging companies.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says he will take me to them. We leave the next morning. After three days of travelling, we reach the nomads.</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5.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Asik</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the leader, welcomes us. In the evening, we eat with the nomads. We eat baskets of beautiful fruits, mushroom soup, delicious vegetables, and two pigs – all collected or caught in the forest. Sharing is an important part of the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Penan’s</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way of life. They do not even have a word for “thank you”.</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6. I ask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Asik</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about the villages like Long Iman. He says, “There are no more trees, and all the land is no good. The animals are gone; the river is muddy. Here we sleep on hard logs, but we have plenty to eat.”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3.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_____</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Long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Iman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0"/>
                        </a:spcAft>
                        <a:buClrTx/>
                        <a:buSzTx/>
                        <a:buFontTx/>
                        <a:buAutoNum type="alphaLcPeriod"/>
                        <a:tabLst/>
                        <a:defRPr/>
                      </a:pPr>
                      <a:r>
                        <a:rPr kumimoji="0" lang="en-US" sz="1500" b="0" i="0" u="none" strike="noStrike" kern="1200" cap="none" spc="0" normalizeH="0" baseline="0" noProof="0" dirty="0" err="1" smtClean="0">
                          <a:ln>
                            <a:noFill/>
                          </a:ln>
                          <a:solidFill>
                            <a:srgbClr val="00B0F0"/>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 was born in       b. The government asked </a:t>
                      </a:r>
                      <a:r>
                        <a:rPr kumimoji="0" lang="en-US" sz="1500" b="0" i="0" u="none" strike="noStrike" kern="1200" cap="none" spc="0" normalizeH="0" baseline="0" noProof="0" dirty="0" err="1" smtClean="0">
                          <a:ln>
                            <a:noFill/>
                          </a:ln>
                          <a:solidFill>
                            <a:srgbClr val="00B0F0"/>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 to move 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c. </a:t>
                      </a:r>
                      <a:r>
                        <a:rPr kumimoji="0" lang="en-US" sz="1500" b="0" i="0" u="none" strike="noStrike" kern="1200" cap="none" spc="0" normalizeH="0" baseline="0" noProof="0" dirty="0" err="1" smtClean="0">
                          <a:ln>
                            <a:noFill/>
                          </a:ln>
                          <a:solidFill>
                            <a:srgbClr val="00B0F0"/>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 decided himself to move to </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4.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Tu’o</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is sorry he doesn’t have more _____.</a:t>
                      </a:r>
                    </a:p>
                    <a:p>
                      <a:pPr marL="342900" indent="-342900">
                        <a:buAutoNum type="alphaLcPeriod"/>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boats for the river   </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b</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food for his guests</a:t>
                      </a:r>
                    </a:p>
                    <a:p>
                      <a:pPr marL="0" indent="0">
                        <a:buNone/>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c. children to help him</a:t>
                      </a:r>
                    </a:p>
                    <a:p>
                      <a:pPr marL="0" indent="0">
                        <a:buNone/>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5.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The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nomadic</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err="1" smtClean="0">
                          <a:ln>
                            <a:noFill/>
                          </a:ln>
                          <a:solidFill>
                            <a:srgbClr val="00B0F0"/>
                          </a:solidFill>
                          <a:effectLst/>
                          <a:uLnTx/>
                          <a:uFillTx/>
                          <a:latin typeface="Calibri" panose="020F0502020204030204" pitchFamily="34" charset="0"/>
                          <a:ea typeface="+mj-ea"/>
                          <a:cs typeface="Calibri" panose="020F0502020204030204" pitchFamily="34" charset="0"/>
                        </a:rPr>
                        <a:t>Penan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are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happy</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because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they</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have</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 </a:t>
                      </a: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_____.</a:t>
                      </a:r>
                    </a:p>
                    <a:p>
                      <a:pPr marL="342900" indent="-342900">
                        <a:buAutoNum type="alphaLcPeriod"/>
                      </a:pPr>
                      <a:r>
                        <a:rPr kumimoji="0" lang="en-US" sz="1500" b="0" i="0" u="none" strike="noStrike" kern="1200" cap="none" spc="0" normalizeH="0" baseline="0" noProof="0" dirty="0" smtClean="0">
                          <a:ln>
                            <a:noFill/>
                          </a:ln>
                          <a:solidFill>
                            <a:srgbClr val="00B0F0"/>
                          </a:solidFill>
                          <a:effectLst/>
                          <a:uLnTx/>
                          <a:uFillTx/>
                          <a:latin typeface="Calibri" panose="020F0502020204030204" pitchFamily="34" charset="0"/>
                          <a:ea typeface="+mj-ea"/>
                          <a:cs typeface="Calibri" panose="020F0502020204030204" pitchFamily="34" charset="0"/>
                        </a:rPr>
                        <a:t>lots of food               b. lots of logs        c.      muddy river </a:t>
                      </a:r>
                      <a:endParaRPr kumimoji="0" lang="en-US" sz="1500" b="0" i="0" u="none" strike="noStrike" kern="1200" cap="none" spc="0" normalizeH="0" baseline="0" dirty="0">
                        <a:ln>
                          <a:noFill/>
                        </a:ln>
                        <a:solidFill>
                          <a:srgbClr val="00B0F0"/>
                        </a:solidFill>
                        <a:effectLst/>
                        <a:uLnTx/>
                        <a:uFillTx/>
                        <a:latin typeface="Calibri" panose="020F0502020204030204" pitchFamily="34" charset="0"/>
                        <a:ea typeface="+mj-ea"/>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652800" y="242888"/>
            <a:ext cx="11120100" cy="6315075"/>
          </a:xfrm>
        </p:spPr>
        <p:txBody>
          <a:bodyPr>
            <a:normAutofit/>
          </a:bodyPr>
          <a:lstStyle/>
          <a:p>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378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fontScale="90000"/>
          </a:bodyPr>
          <a:lstStyle/>
          <a:p>
            <a:pPr>
              <a:spcBef>
                <a:spcPts val="0"/>
              </a:spcBef>
            </a:pPr>
            <a:r>
              <a:rPr lang="en-US" sz="1600" dirty="0" smtClean="0">
                <a:latin typeface="Calibri" panose="020F0502020204030204" pitchFamily="34" charset="0"/>
                <a:cs typeface="Calibri" panose="020F0502020204030204" pitchFamily="34" charset="0"/>
              </a:rPr>
              <a:t>Unit8</a:t>
            </a:r>
            <a:br>
              <a:rPr lang="en-US" sz="1600" dirty="0" smtClean="0">
                <a:latin typeface="Calibri" panose="020F0502020204030204" pitchFamily="34" charset="0"/>
                <a:cs typeface="Calibri" panose="020F0502020204030204" pitchFamily="34" charset="0"/>
              </a:rPr>
            </a:br>
            <a:r>
              <a:rPr lang="en-US" sz="1600" b="1" dirty="0">
                <a:solidFill>
                  <a:srgbClr val="000000"/>
                </a:solidFill>
                <a:latin typeface="Gill Sans"/>
              </a:rPr>
              <a:t>Will the Internet Be Good for the </a:t>
            </a:r>
            <a:r>
              <a:rPr lang="en-US" sz="1600" b="1" dirty="0" err="1">
                <a:solidFill>
                  <a:srgbClr val="000000"/>
                </a:solidFill>
                <a:latin typeface="Gill Sans"/>
              </a:rPr>
              <a:t>Xavante</a:t>
            </a:r>
            <a:r>
              <a:rPr lang="en-US" sz="1600" b="1" dirty="0">
                <a:solidFill>
                  <a:srgbClr val="000000"/>
                </a:solidFill>
                <a:latin typeface="Gill Sans"/>
              </a:rPr>
              <a:t>?</a:t>
            </a:r>
            <a:r>
              <a:rPr lang="en-US" sz="1600" dirty="0"/>
              <a:t/>
            </a:r>
            <a:br>
              <a:rPr lang="en-US" sz="1600" dirty="0"/>
            </a:br>
            <a:r>
              <a:rPr lang="en-US" sz="1600" dirty="0"/>
              <a:t/>
            </a:r>
            <a:br>
              <a:rPr lang="en-US" sz="1600" dirty="0"/>
            </a:br>
            <a:r>
              <a:rPr lang="en-US" sz="1600" b="1" dirty="0">
                <a:solidFill>
                  <a:srgbClr val="000000"/>
                </a:solidFill>
                <a:latin typeface="Gill Sans"/>
              </a:rPr>
              <a:t>1 </a:t>
            </a:r>
            <a:r>
              <a:rPr lang="en-US" sz="1600" dirty="0">
                <a:solidFill>
                  <a:srgbClr val="000000"/>
                </a:solidFill>
                <a:latin typeface="Gill Sans"/>
              </a:rPr>
              <a:t>There are about 9,600 </a:t>
            </a:r>
            <a:r>
              <a:rPr lang="en-US" sz="1600" dirty="0" err="1">
                <a:solidFill>
                  <a:srgbClr val="000000"/>
                </a:solidFill>
                <a:latin typeface="Gill Sans"/>
              </a:rPr>
              <a:t>Xavante</a:t>
            </a:r>
            <a:r>
              <a:rPr lang="en-US" sz="1600" dirty="0">
                <a:solidFill>
                  <a:srgbClr val="000000"/>
                </a:solidFill>
                <a:latin typeface="Gill Sans"/>
              </a:rPr>
              <a:t> people in the world. Their roots are in northern</a:t>
            </a:r>
            <a:r>
              <a:rPr lang="en-US" sz="1600" dirty="0"/>
              <a:t/>
            </a:r>
            <a:br>
              <a:rPr lang="en-US" sz="1600" dirty="0"/>
            </a:br>
            <a:r>
              <a:rPr lang="en-US" sz="1600" dirty="0">
                <a:solidFill>
                  <a:srgbClr val="000000"/>
                </a:solidFill>
                <a:latin typeface="Gill Sans"/>
              </a:rPr>
              <a:t>Brazil, but they have settled in the south of the country, in the Amazon Rain</a:t>
            </a:r>
            <a:r>
              <a:rPr lang="en-US" sz="1600" dirty="0"/>
              <a:t/>
            </a:r>
            <a:br>
              <a:rPr lang="en-US" sz="1600" dirty="0"/>
            </a:br>
            <a:r>
              <a:rPr lang="en-US" sz="1600" dirty="0">
                <a:solidFill>
                  <a:srgbClr val="000000"/>
                </a:solidFill>
                <a:latin typeface="Gill Sans"/>
              </a:rPr>
              <a:t>Forest. The </a:t>
            </a:r>
            <a:r>
              <a:rPr lang="en-US" sz="1600" dirty="0" err="1">
                <a:solidFill>
                  <a:srgbClr val="000000"/>
                </a:solidFill>
                <a:latin typeface="Gill Sans"/>
              </a:rPr>
              <a:t>Xavante</a:t>
            </a:r>
            <a:r>
              <a:rPr lang="en-US" sz="1600" dirty="0">
                <a:solidFill>
                  <a:srgbClr val="000000"/>
                </a:solidFill>
                <a:latin typeface="Gill Sans"/>
              </a:rPr>
              <a:t> are nomadic, moving around the area to hunt animals and</a:t>
            </a:r>
            <a:r>
              <a:rPr lang="en-US" sz="1600" dirty="0"/>
              <a:t/>
            </a:r>
            <a:br>
              <a:rPr lang="en-US" sz="1600" dirty="0"/>
            </a:br>
            <a:r>
              <a:rPr lang="en-US" sz="1600" dirty="0">
                <a:solidFill>
                  <a:srgbClr val="000000"/>
                </a:solidFill>
                <a:latin typeface="Gill Sans"/>
              </a:rPr>
              <a:t>gather plants. Life is slowly changing for this endangered culture. The Internet has</a:t>
            </a:r>
            <a:r>
              <a:rPr lang="en-US" sz="1600" dirty="0"/>
              <a:t/>
            </a:r>
            <a:br>
              <a:rPr lang="en-US" sz="1600" dirty="0"/>
            </a:br>
            <a:r>
              <a:rPr lang="en-US" sz="1600" dirty="0">
                <a:solidFill>
                  <a:srgbClr val="000000"/>
                </a:solidFill>
                <a:latin typeface="Gill Sans"/>
              </a:rPr>
              <a:t>come to their villages. Some </a:t>
            </a:r>
            <a:r>
              <a:rPr lang="en-US" sz="1600" dirty="0" err="1">
                <a:solidFill>
                  <a:srgbClr val="000000"/>
                </a:solidFill>
                <a:latin typeface="Gill Sans"/>
              </a:rPr>
              <a:t>Xavante</a:t>
            </a:r>
            <a:r>
              <a:rPr lang="en-US" sz="1600" dirty="0">
                <a:solidFill>
                  <a:srgbClr val="000000"/>
                </a:solidFill>
                <a:latin typeface="Gill Sans"/>
              </a:rPr>
              <a:t> are happy and others are not, but they all</a:t>
            </a:r>
            <a:r>
              <a:rPr lang="en-US" sz="1600" dirty="0"/>
              <a:t/>
            </a:r>
            <a:br>
              <a:rPr lang="en-US" sz="1600" dirty="0"/>
            </a:br>
            <a:r>
              <a:rPr lang="en-US" sz="1600" dirty="0">
                <a:solidFill>
                  <a:srgbClr val="000000"/>
                </a:solidFill>
                <a:latin typeface="Gill Sans"/>
              </a:rPr>
              <a:t>must learn to adapt.</a:t>
            </a:r>
            <a:r>
              <a:rPr lang="en-US" sz="1600" dirty="0"/>
              <a:t/>
            </a:r>
            <a:br>
              <a:rPr lang="en-US" sz="1600" dirty="0"/>
            </a:br>
            <a:r>
              <a:rPr lang="en-US" sz="1600" b="1" dirty="0">
                <a:solidFill>
                  <a:srgbClr val="000000"/>
                </a:solidFill>
                <a:latin typeface="Gill Sans"/>
              </a:rPr>
              <a:t>2 </a:t>
            </a:r>
            <a:r>
              <a:rPr lang="en-US" sz="1600" dirty="0">
                <a:solidFill>
                  <a:srgbClr val="000000"/>
                </a:solidFill>
                <a:latin typeface="Gill Sans"/>
              </a:rPr>
              <a:t>Alexandre </a:t>
            </a:r>
            <a:r>
              <a:rPr lang="en-US" sz="1600" dirty="0" err="1">
                <a:solidFill>
                  <a:srgbClr val="000000"/>
                </a:solidFill>
                <a:latin typeface="Gill Sans"/>
              </a:rPr>
              <a:t>Tsereptse</a:t>
            </a:r>
            <a:r>
              <a:rPr lang="en-US" sz="1600" dirty="0">
                <a:solidFill>
                  <a:srgbClr val="000000"/>
                </a:solidFill>
                <a:latin typeface="Gill Sans"/>
              </a:rPr>
              <a:t>, the leader of a village of 800 people, was not happy to be</a:t>
            </a:r>
            <a:r>
              <a:rPr lang="en-US" sz="1600" dirty="0"/>
              <a:t/>
            </a:r>
            <a:br>
              <a:rPr lang="en-US" sz="1600" dirty="0"/>
            </a:br>
            <a:r>
              <a:rPr lang="en-US" sz="1600" dirty="0">
                <a:solidFill>
                  <a:srgbClr val="000000"/>
                </a:solidFill>
                <a:latin typeface="Gill Sans"/>
              </a:rPr>
              <a:t>connected to the Internet. “I don’t think it’s a good thing, because it’s a threat to</a:t>
            </a:r>
            <a:r>
              <a:rPr lang="en-US" sz="1600" dirty="0"/>
              <a:t/>
            </a:r>
            <a:br>
              <a:rPr lang="en-US" sz="1600" dirty="0"/>
            </a:br>
            <a:r>
              <a:rPr lang="en-US" sz="1600" dirty="0">
                <a:solidFill>
                  <a:srgbClr val="000000"/>
                </a:solidFill>
                <a:latin typeface="Gill Sans"/>
              </a:rPr>
              <a:t>our culture,” he protested. </a:t>
            </a:r>
            <a:r>
              <a:rPr lang="en-US" sz="1600" dirty="0" err="1">
                <a:solidFill>
                  <a:srgbClr val="000000"/>
                </a:solidFill>
                <a:latin typeface="Gill Sans"/>
              </a:rPr>
              <a:t>Xavante</a:t>
            </a:r>
            <a:r>
              <a:rPr lang="en-US" sz="1600" dirty="0">
                <a:solidFill>
                  <a:srgbClr val="000000"/>
                </a:solidFill>
                <a:latin typeface="Gill Sans"/>
              </a:rPr>
              <a:t> customs are holy to </a:t>
            </a:r>
            <a:r>
              <a:rPr lang="en-US" sz="1600" dirty="0" err="1">
                <a:solidFill>
                  <a:srgbClr val="000000"/>
                </a:solidFill>
                <a:latin typeface="Gill Sans"/>
              </a:rPr>
              <a:t>Tsereptse</a:t>
            </a:r>
            <a:r>
              <a:rPr lang="en-US" sz="1600" dirty="0">
                <a:solidFill>
                  <a:srgbClr val="000000"/>
                </a:solidFill>
                <a:latin typeface="Gill Sans"/>
              </a:rPr>
              <a:t>. He is afraid the</a:t>
            </a:r>
            <a:r>
              <a:rPr lang="en-US" sz="1600" dirty="0"/>
              <a:t/>
            </a:r>
            <a:br>
              <a:rPr lang="en-US" sz="1600" dirty="0"/>
            </a:br>
            <a:r>
              <a:rPr lang="en-US" sz="1600" dirty="0">
                <a:solidFill>
                  <a:srgbClr val="000000"/>
                </a:solidFill>
                <a:latin typeface="Gill Sans"/>
              </a:rPr>
              <a:t>Internet will destroy these customs and replace them with a Western way of life.</a:t>
            </a:r>
            <a:r>
              <a:rPr lang="en-US" sz="1600" dirty="0"/>
              <a:t/>
            </a:r>
            <a:br>
              <a:rPr lang="en-US" sz="1600" dirty="0"/>
            </a:br>
            <a:r>
              <a:rPr lang="en-US" sz="1600" b="1" dirty="0">
                <a:solidFill>
                  <a:srgbClr val="000000"/>
                </a:solidFill>
                <a:latin typeface="Gill Sans"/>
              </a:rPr>
              <a:t>3 </a:t>
            </a:r>
            <a:r>
              <a:rPr lang="en-US" sz="1600" dirty="0">
                <a:solidFill>
                  <a:srgbClr val="000000"/>
                </a:solidFill>
                <a:latin typeface="Gill Sans"/>
              </a:rPr>
              <a:t>Many young people in his village disagreed. They tried to convince others that</a:t>
            </a:r>
            <a:r>
              <a:rPr lang="en-US" sz="1600" dirty="0"/>
              <a:t/>
            </a:r>
            <a:br>
              <a:rPr lang="en-US" sz="1600" dirty="0"/>
            </a:br>
            <a:r>
              <a:rPr lang="en-US" sz="1600" dirty="0">
                <a:solidFill>
                  <a:srgbClr val="000000"/>
                </a:solidFill>
                <a:latin typeface="Gill Sans"/>
              </a:rPr>
              <a:t>the Internet would help </a:t>
            </a:r>
            <a:r>
              <a:rPr lang="en-US" sz="1600" dirty="0" err="1">
                <a:solidFill>
                  <a:srgbClr val="000000"/>
                </a:solidFill>
                <a:latin typeface="Gill Sans"/>
              </a:rPr>
              <a:t>Xavante</a:t>
            </a:r>
            <a:r>
              <a:rPr lang="en-US" sz="1600" dirty="0">
                <a:solidFill>
                  <a:srgbClr val="000000"/>
                </a:solidFill>
                <a:latin typeface="Gill Sans"/>
              </a:rPr>
              <a:t> culture survive. “It could be a way to record our</a:t>
            </a:r>
            <a:r>
              <a:rPr lang="en-US" sz="1600" dirty="0"/>
              <a:t/>
            </a:r>
            <a:br>
              <a:rPr lang="en-US" sz="1600" dirty="0"/>
            </a:br>
            <a:r>
              <a:rPr lang="en-US" sz="1600" dirty="0">
                <a:solidFill>
                  <a:srgbClr val="000000"/>
                </a:solidFill>
                <a:latin typeface="Gill Sans"/>
              </a:rPr>
              <a:t>history,” said </a:t>
            </a:r>
            <a:r>
              <a:rPr lang="en-US" sz="1600" dirty="0" err="1">
                <a:solidFill>
                  <a:srgbClr val="000000"/>
                </a:solidFill>
                <a:latin typeface="Gill Sans"/>
              </a:rPr>
              <a:t>Bartolomeu</a:t>
            </a:r>
            <a:r>
              <a:rPr lang="en-US" sz="1600" dirty="0">
                <a:solidFill>
                  <a:srgbClr val="000000"/>
                </a:solidFill>
                <a:latin typeface="Gill Sans"/>
              </a:rPr>
              <a:t> </a:t>
            </a:r>
            <a:r>
              <a:rPr lang="en-US" sz="1600" dirty="0" err="1">
                <a:solidFill>
                  <a:srgbClr val="000000"/>
                </a:solidFill>
                <a:latin typeface="Gill Sans"/>
              </a:rPr>
              <a:t>Patira</a:t>
            </a:r>
            <a:r>
              <a:rPr lang="en-US" sz="1600" dirty="0">
                <a:solidFill>
                  <a:srgbClr val="000000"/>
                </a:solidFill>
                <a:latin typeface="Gill Sans"/>
              </a:rPr>
              <a:t> </a:t>
            </a:r>
            <a:r>
              <a:rPr lang="en-US" sz="1600" dirty="0" err="1">
                <a:solidFill>
                  <a:srgbClr val="000000"/>
                </a:solidFill>
                <a:latin typeface="Gill Sans"/>
              </a:rPr>
              <a:t>Prenhopa</a:t>
            </a:r>
            <a:r>
              <a:rPr lang="en-US" sz="1600" dirty="0">
                <a:solidFill>
                  <a:srgbClr val="000000"/>
                </a:solidFill>
                <a:latin typeface="Gill Sans"/>
              </a:rPr>
              <a:t>. </a:t>
            </a:r>
            <a:r>
              <a:rPr lang="en-US" sz="1600" dirty="0" err="1">
                <a:solidFill>
                  <a:srgbClr val="000000"/>
                </a:solidFill>
                <a:latin typeface="Gill Sans"/>
              </a:rPr>
              <a:t>Prenhopa</a:t>
            </a:r>
            <a:r>
              <a:rPr lang="en-US" sz="1600" dirty="0">
                <a:solidFill>
                  <a:srgbClr val="000000"/>
                </a:solidFill>
                <a:latin typeface="Gill Sans"/>
              </a:rPr>
              <a:t> wants to use the Internet to</a:t>
            </a:r>
            <a:r>
              <a:rPr lang="en-US" sz="1600" dirty="0"/>
              <a:t/>
            </a:r>
            <a:br>
              <a:rPr lang="en-US" sz="1600" dirty="0"/>
            </a:br>
            <a:r>
              <a:rPr lang="en-US" sz="1600" dirty="0">
                <a:solidFill>
                  <a:srgbClr val="000000"/>
                </a:solidFill>
                <a:latin typeface="Gill Sans"/>
              </a:rPr>
              <a:t>tell students like him in other countries about his ancestors, language, and unique</a:t>
            </a:r>
            <a:r>
              <a:rPr lang="en-US" sz="1600" dirty="0"/>
              <a:t/>
            </a:r>
            <a:br>
              <a:rPr lang="en-US" sz="1600" dirty="0"/>
            </a:br>
            <a:r>
              <a:rPr lang="en-US" sz="1600" dirty="0" err="1">
                <a:solidFill>
                  <a:srgbClr val="000000"/>
                </a:solidFill>
                <a:latin typeface="Gill Sans"/>
              </a:rPr>
              <a:t>Xavante</a:t>
            </a:r>
            <a:r>
              <a:rPr lang="en-US" sz="1600" dirty="0">
                <a:solidFill>
                  <a:srgbClr val="000000"/>
                </a:solidFill>
                <a:latin typeface="Gill Sans"/>
              </a:rPr>
              <a:t> traditions.</a:t>
            </a:r>
            <a:r>
              <a:rPr lang="en-US" sz="1600" dirty="0"/>
              <a:t/>
            </a:r>
            <a:br>
              <a:rPr lang="en-US" sz="1600" dirty="0"/>
            </a:br>
            <a:r>
              <a:rPr lang="en-US" sz="1600" b="1" dirty="0">
                <a:solidFill>
                  <a:srgbClr val="000000"/>
                </a:solidFill>
                <a:latin typeface="Gill Sans"/>
              </a:rPr>
              <a:t>4 </a:t>
            </a:r>
            <a:r>
              <a:rPr lang="en-US" sz="1600" dirty="0" err="1">
                <a:solidFill>
                  <a:srgbClr val="000000"/>
                </a:solidFill>
                <a:latin typeface="Gill Sans"/>
              </a:rPr>
              <a:t>Almir</a:t>
            </a:r>
            <a:r>
              <a:rPr lang="en-US" sz="1600" dirty="0">
                <a:solidFill>
                  <a:srgbClr val="000000"/>
                </a:solidFill>
                <a:latin typeface="Gill Sans"/>
              </a:rPr>
              <a:t> </a:t>
            </a:r>
            <a:r>
              <a:rPr lang="en-US" sz="1600" dirty="0" err="1">
                <a:solidFill>
                  <a:srgbClr val="000000"/>
                </a:solidFill>
                <a:latin typeface="Gill Sans"/>
              </a:rPr>
              <a:t>Narayamoga</a:t>
            </a:r>
            <a:r>
              <a:rPr lang="en-US" sz="1600" dirty="0">
                <a:solidFill>
                  <a:srgbClr val="000000"/>
                </a:solidFill>
                <a:latin typeface="Gill Sans"/>
              </a:rPr>
              <a:t> </a:t>
            </a:r>
            <a:r>
              <a:rPr lang="en-US" sz="1600" dirty="0" err="1">
                <a:solidFill>
                  <a:srgbClr val="000000"/>
                </a:solidFill>
                <a:latin typeface="Gill Sans"/>
              </a:rPr>
              <a:t>Surui</a:t>
            </a:r>
            <a:r>
              <a:rPr lang="en-US" sz="1600" dirty="0">
                <a:solidFill>
                  <a:srgbClr val="000000"/>
                </a:solidFill>
                <a:latin typeface="Gill Sans"/>
              </a:rPr>
              <a:t>, leader of a village of 1,200 people, wanted the Internet</a:t>
            </a:r>
            <a:r>
              <a:rPr lang="en-US" sz="1600" dirty="0"/>
              <a:t/>
            </a:r>
            <a:br>
              <a:rPr lang="en-US" sz="1600" dirty="0"/>
            </a:br>
            <a:r>
              <a:rPr lang="en-US" sz="1600" dirty="0">
                <a:solidFill>
                  <a:srgbClr val="000000"/>
                </a:solidFill>
                <a:latin typeface="Gill Sans"/>
              </a:rPr>
              <a:t>for a different reason—as a powerful tool against logging companies that illegally</a:t>
            </a:r>
            <a:r>
              <a:rPr lang="en-US" sz="1600" dirty="0"/>
              <a:t/>
            </a:r>
            <a:br>
              <a:rPr lang="en-US" sz="1600" dirty="0"/>
            </a:br>
            <a:r>
              <a:rPr lang="en-US" sz="1600" dirty="0">
                <a:solidFill>
                  <a:srgbClr val="000000"/>
                </a:solidFill>
                <a:latin typeface="Gill Sans"/>
              </a:rPr>
              <a:t>cut down trees. “When we have any problems with loggers, we can denounce</a:t>
            </a:r>
            <a:r>
              <a:rPr lang="en-US" sz="1600" baseline="30000" dirty="0">
                <a:solidFill>
                  <a:srgbClr val="000000"/>
                </a:solidFill>
                <a:latin typeface="Gill Sans"/>
              </a:rPr>
              <a:t>1</a:t>
            </a:r>
            <a:r>
              <a:rPr lang="en-US" sz="1600" dirty="0"/>
              <a:t/>
            </a:r>
            <a:br>
              <a:rPr lang="en-US" sz="1600" dirty="0"/>
            </a:br>
            <a:r>
              <a:rPr lang="en-US" sz="1600" dirty="0">
                <a:solidFill>
                  <a:srgbClr val="000000"/>
                </a:solidFill>
                <a:latin typeface="Gill Sans"/>
              </a:rPr>
              <a:t>them in a quicker way,” he said. Many environmental groups, technology</a:t>
            </a:r>
            <a:r>
              <a:rPr lang="en-US" sz="1600" dirty="0"/>
              <a:t/>
            </a:r>
            <a:br>
              <a:rPr lang="en-US" sz="1600" dirty="0"/>
            </a:br>
            <a:r>
              <a:rPr lang="en-US" sz="1600" dirty="0">
                <a:solidFill>
                  <a:srgbClr val="000000"/>
                </a:solidFill>
                <a:latin typeface="Gill Sans"/>
              </a:rPr>
              <a:t>companies, and the Brazilian government are working to help the </a:t>
            </a:r>
            <a:r>
              <a:rPr lang="en-US" sz="1600" dirty="0" err="1">
                <a:solidFill>
                  <a:srgbClr val="000000"/>
                </a:solidFill>
                <a:latin typeface="Gill Sans"/>
              </a:rPr>
              <a:t>Xavante</a:t>
            </a:r>
            <a:r>
              <a:rPr lang="en-US" sz="1600" dirty="0">
                <a:solidFill>
                  <a:srgbClr val="000000"/>
                </a:solidFill>
                <a:latin typeface="Gill Sans"/>
              </a:rPr>
              <a:t> fight</a:t>
            </a:r>
            <a:r>
              <a:rPr lang="en-US" sz="1600" dirty="0"/>
              <a:t/>
            </a:r>
            <a:br>
              <a:rPr lang="en-US" sz="1600" dirty="0"/>
            </a:br>
            <a:r>
              <a:rPr lang="en-US" sz="1600" dirty="0">
                <a:solidFill>
                  <a:srgbClr val="000000"/>
                </a:solidFill>
                <a:latin typeface="Gill Sans"/>
              </a:rPr>
              <a:t>illegal logging.</a:t>
            </a:r>
            <a:r>
              <a:rPr lang="en-US" sz="1600" dirty="0"/>
              <a:t/>
            </a:r>
            <a:br>
              <a:rPr lang="en-US" sz="1600" dirty="0"/>
            </a:br>
            <a:r>
              <a:rPr lang="en-US" sz="1600" b="1" dirty="0">
                <a:solidFill>
                  <a:srgbClr val="000000"/>
                </a:solidFill>
                <a:latin typeface="Gill Sans"/>
              </a:rPr>
              <a:t>5 </a:t>
            </a:r>
            <a:r>
              <a:rPr lang="en-US" sz="1600" dirty="0">
                <a:solidFill>
                  <a:srgbClr val="000000"/>
                </a:solidFill>
                <a:latin typeface="Gill Sans"/>
              </a:rPr>
              <a:t>The Internet is already providing new opportunities for the </a:t>
            </a:r>
            <a:r>
              <a:rPr lang="en-US" sz="1600" dirty="0" err="1">
                <a:solidFill>
                  <a:srgbClr val="000000"/>
                </a:solidFill>
                <a:latin typeface="Gill Sans"/>
              </a:rPr>
              <a:t>Xavante</a:t>
            </a:r>
            <a:r>
              <a:rPr lang="en-US" sz="1600" dirty="0">
                <a:solidFill>
                  <a:srgbClr val="000000"/>
                </a:solidFill>
                <a:latin typeface="Gill Sans"/>
              </a:rPr>
              <a:t>. They have</a:t>
            </a:r>
            <a:r>
              <a:rPr lang="en-US" sz="1600" dirty="0"/>
              <a:t/>
            </a:r>
            <a:br>
              <a:rPr lang="en-US" sz="1600" dirty="0"/>
            </a:br>
            <a:r>
              <a:rPr lang="en-US" sz="1600" dirty="0">
                <a:solidFill>
                  <a:srgbClr val="000000"/>
                </a:solidFill>
                <a:latin typeface="Gill Sans"/>
              </a:rPr>
              <a:t>created their own website that brings attention to the damage people are doing</a:t>
            </a:r>
            <a:r>
              <a:rPr lang="en-US" sz="1600" dirty="0"/>
              <a:t/>
            </a:r>
            <a:br>
              <a:rPr lang="en-US" sz="1600" dirty="0"/>
            </a:br>
            <a:r>
              <a:rPr lang="en-US" sz="1600" dirty="0">
                <a:solidFill>
                  <a:srgbClr val="000000"/>
                </a:solidFill>
                <a:latin typeface="Gill Sans"/>
              </a:rPr>
              <a:t>to their land and their environment. The website also teaches people about the</a:t>
            </a:r>
            <a:r>
              <a:rPr lang="en-US" sz="1600" dirty="0"/>
              <a:t/>
            </a:r>
            <a:br>
              <a:rPr lang="en-US" sz="1600" dirty="0"/>
            </a:br>
            <a:r>
              <a:rPr lang="en-US" sz="1600" dirty="0" err="1">
                <a:solidFill>
                  <a:srgbClr val="000000"/>
                </a:solidFill>
                <a:latin typeface="Gill Sans"/>
              </a:rPr>
              <a:t>Xavante</a:t>
            </a:r>
            <a:r>
              <a:rPr lang="en-US" sz="1600" dirty="0">
                <a:solidFill>
                  <a:srgbClr val="000000"/>
                </a:solidFill>
                <a:latin typeface="Gill Sans"/>
              </a:rPr>
              <a:t> culture and way of life.</a:t>
            </a:r>
            <a:r>
              <a:rPr lang="en-US" sz="1600" dirty="0"/>
              <a:t/>
            </a:r>
            <a:br>
              <a:rPr lang="en-US" sz="1600" dirty="0"/>
            </a:br>
            <a:r>
              <a:rPr lang="en-US" sz="1600" dirty="0"/>
              <a:t/>
            </a:r>
            <a:br>
              <a:rPr lang="en-US" sz="1600" dirty="0"/>
            </a:br>
            <a:r>
              <a:rPr lang="en-US" sz="1600" baseline="30000" dirty="0">
                <a:solidFill>
                  <a:srgbClr val="000000"/>
                </a:solidFill>
                <a:latin typeface="Gill Sans"/>
              </a:rPr>
              <a:t>1</a:t>
            </a:r>
            <a:r>
              <a:rPr lang="en-US" sz="1600" dirty="0">
                <a:solidFill>
                  <a:srgbClr val="000000"/>
                </a:solidFill>
                <a:latin typeface="Gill Sans"/>
              </a:rPr>
              <a:t> </a:t>
            </a:r>
            <a:r>
              <a:rPr lang="en-US" sz="1600" b="1" dirty="0">
                <a:solidFill>
                  <a:srgbClr val="000000"/>
                </a:solidFill>
                <a:latin typeface="Gill Sans"/>
              </a:rPr>
              <a:t>denounce: </a:t>
            </a:r>
            <a:r>
              <a:rPr lang="en-US" sz="1600" dirty="0">
                <a:solidFill>
                  <a:srgbClr val="000000"/>
                </a:solidFill>
                <a:latin typeface="Gill Sans"/>
              </a:rPr>
              <a:t>publicly express disapproval of someone or something</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latin typeface="Calibri" panose="020F0502020204030204" pitchFamily="34" charset="0"/>
              <a:cs typeface="Calibri" panose="020F0502020204030204" pitchFamily="34" charset="0"/>
            </a:endParaRPr>
          </a:p>
        </p:txBody>
      </p:sp>
      <p:sp>
        <p:nvSpPr>
          <p:cNvPr id="4" name="TextBox 3"/>
          <p:cNvSpPr txBox="1"/>
          <p:nvPr/>
        </p:nvSpPr>
        <p:spPr>
          <a:xfrm>
            <a:off x="7243762" y="445770"/>
            <a:ext cx="4943918" cy="6124754"/>
          </a:xfrm>
          <a:prstGeom prst="rect">
            <a:avLst/>
          </a:prstGeom>
          <a:noFill/>
        </p:spPr>
        <p:txBody>
          <a:bodyPr wrap="none" rtlCol="0">
            <a:spAutoFit/>
          </a:bodyPr>
          <a:lstStyle/>
          <a:p>
            <a:r>
              <a:rPr lang="en-US" sz="1400" b="1" dirty="0">
                <a:solidFill>
                  <a:srgbClr val="000000"/>
                </a:solidFill>
                <a:latin typeface="Gill Sans"/>
              </a:rPr>
              <a:t>A. Choose the best answer.</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1. </a:t>
            </a:r>
            <a:r>
              <a:rPr lang="en-US" sz="1400" dirty="0">
                <a:solidFill>
                  <a:srgbClr val="000000"/>
                </a:solidFill>
                <a:latin typeface="Gill Sans"/>
              </a:rPr>
              <a:t>The </a:t>
            </a:r>
            <a:r>
              <a:rPr lang="en-US" sz="1400" dirty="0" err="1">
                <a:solidFill>
                  <a:srgbClr val="000000"/>
                </a:solidFill>
                <a:latin typeface="Gill Sans"/>
              </a:rPr>
              <a:t>Xavante</a:t>
            </a:r>
            <a:r>
              <a:rPr lang="en-US" sz="1400" dirty="0">
                <a:solidFill>
                  <a:srgbClr val="000000"/>
                </a:solidFill>
                <a:latin typeface="Gill Sans"/>
              </a:rPr>
              <a:t> people live in the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A. </a:t>
            </a:r>
            <a:r>
              <a:rPr lang="en-US" sz="1400" dirty="0">
                <a:solidFill>
                  <a:srgbClr val="000000"/>
                </a:solidFill>
                <a:latin typeface="Gill Sans"/>
              </a:rPr>
              <a:t>city</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desert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C. </a:t>
            </a:r>
            <a:r>
              <a:rPr lang="en-US" sz="1400" dirty="0">
                <a:solidFill>
                  <a:srgbClr val="000000"/>
                </a:solidFill>
                <a:latin typeface="Gill Sans"/>
              </a:rPr>
              <a:t>forest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mountains</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2. </a:t>
            </a:r>
            <a:r>
              <a:rPr lang="en-US" sz="1400" dirty="0">
                <a:solidFill>
                  <a:srgbClr val="000000"/>
                </a:solidFill>
                <a:latin typeface="Gill Sans"/>
              </a:rPr>
              <a:t>Alexandre </a:t>
            </a:r>
            <a:r>
              <a:rPr lang="en-US" sz="1400" dirty="0" err="1">
                <a:solidFill>
                  <a:srgbClr val="000000"/>
                </a:solidFill>
                <a:latin typeface="Gill Sans"/>
              </a:rPr>
              <a:t>Tsereptse</a:t>
            </a:r>
            <a:r>
              <a:rPr lang="en-US" sz="1400" dirty="0">
                <a:solidFill>
                  <a:srgbClr val="000000"/>
                </a:solidFill>
                <a:latin typeface="Gill Sans"/>
              </a:rPr>
              <a:t> was against having the Internet </a:t>
            </a:r>
          </a:p>
          <a:p>
            <a:r>
              <a:rPr lang="en-US" sz="1400" dirty="0">
                <a:solidFill>
                  <a:srgbClr val="000000"/>
                </a:solidFill>
                <a:latin typeface="Gill Sans"/>
              </a:rPr>
              <a:t>    because he didn’t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A. </a:t>
            </a:r>
            <a:r>
              <a:rPr lang="en-US" sz="1400" dirty="0">
                <a:solidFill>
                  <a:srgbClr val="000000"/>
                </a:solidFill>
                <a:latin typeface="Gill Sans"/>
              </a:rPr>
              <a:t>believe that everyone would use it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know what a computer looked like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C. </a:t>
            </a:r>
            <a:r>
              <a:rPr lang="en-US" sz="1400" dirty="0">
                <a:solidFill>
                  <a:srgbClr val="000000"/>
                </a:solidFill>
                <a:latin typeface="Gill Sans"/>
              </a:rPr>
              <a:t>want the </a:t>
            </a:r>
            <a:r>
              <a:rPr lang="en-US" sz="1400" dirty="0" err="1">
                <a:solidFill>
                  <a:srgbClr val="000000"/>
                </a:solidFill>
                <a:latin typeface="Gill Sans"/>
              </a:rPr>
              <a:t>Xavante</a:t>
            </a:r>
            <a:r>
              <a:rPr lang="en-US" sz="1400" dirty="0">
                <a:solidFill>
                  <a:srgbClr val="000000"/>
                </a:solidFill>
                <a:latin typeface="Gill Sans"/>
              </a:rPr>
              <a:t> to lose their culture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think the </a:t>
            </a:r>
            <a:r>
              <a:rPr lang="en-US" sz="1400" dirty="0" err="1">
                <a:solidFill>
                  <a:srgbClr val="000000"/>
                </a:solidFill>
                <a:latin typeface="Gill Sans"/>
              </a:rPr>
              <a:t>Xavante</a:t>
            </a:r>
            <a:r>
              <a:rPr lang="en-US" sz="1400" dirty="0">
                <a:solidFill>
                  <a:srgbClr val="000000"/>
                </a:solidFill>
                <a:latin typeface="Gill Sans"/>
              </a:rPr>
              <a:t> would listen to him</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3. </a:t>
            </a:r>
            <a:r>
              <a:rPr lang="en-US" sz="1400" dirty="0">
                <a:solidFill>
                  <a:srgbClr val="000000"/>
                </a:solidFill>
                <a:latin typeface="Gill Sans"/>
              </a:rPr>
              <a:t>Some </a:t>
            </a:r>
            <a:r>
              <a:rPr lang="en-US" sz="1400" dirty="0" err="1">
                <a:solidFill>
                  <a:srgbClr val="000000"/>
                </a:solidFill>
                <a:latin typeface="Gill Sans"/>
              </a:rPr>
              <a:t>Xavante</a:t>
            </a:r>
            <a:r>
              <a:rPr lang="en-US" sz="1400" dirty="0">
                <a:solidFill>
                  <a:srgbClr val="000000"/>
                </a:solidFill>
                <a:latin typeface="Gill Sans"/>
              </a:rPr>
              <a:t> want to use the Internet to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A. </a:t>
            </a:r>
            <a:r>
              <a:rPr lang="en-US" sz="1400" dirty="0">
                <a:solidFill>
                  <a:srgbClr val="000000"/>
                </a:solidFill>
                <a:latin typeface="Gill Sans"/>
              </a:rPr>
              <a:t>fight illegal logging and choose leaders</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choose leaders and study Western culture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C. </a:t>
            </a:r>
            <a:r>
              <a:rPr lang="en-US" sz="1400" dirty="0">
                <a:solidFill>
                  <a:srgbClr val="000000"/>
                </a:solidFill>
                <a:latin typeface="Gill Sans"/>
              </a:rPr>
              <a:t>study Western culture and record their history</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tell about their culture and fight illegal logging</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4. </a:t>
            </a:r>
            <a:r>
              <a:rPr lang="en-US" sz="1400" dirty="0" err="1">
                <a:solidFill>
                  <a:srgbClr val="000000"/>
                </a:solidFill>
                <a:latin typeface="Gill Sans"/>
              </a:rPr>
              <a:t>Bartolomeu</a:t>
            </a:r>
            <a:r>
              <a:rPr lang="en-US" sz="1400" dirty="0">
                <a:solidFill>
                  <a:srgbClr val="000000"/>
                </a:solidFill>
                <a:latin typeface="Gill Sans"/>
              </a:rPr>
              <a:t> </a:t>
            </a:r>
            <a:r>
              <a:rPr lang="en-US" sz="1400" dirty="0" err="1">
                <a:solidFill>
                  <a:srgbClr val="000000"/>
                </a:solidFill>
                <a:latin typeface="Gill Sans"/>
              </a:rPr>
              <a:t>Patira</a:t>
            </a:r>
            <a:r>
              <a:rPr lang="en-US" sz="1400" dirty="0">
                <a:solidFill>
                  <a:srgbClr val="000000"/>
                </a:solidFill>
                <a:latin typeface="Gill Sans"/>
              </a:rPr>
              <a:t> </a:t>
            </a:r>
            <a:r>
              <a:rPr lang="en-US" sz="1400" dirty="0" err="1">
                <a:solidFill>
                  <a:srgbClr val="000000"/>
                </a:solidFill>
                <a:latin typeface="Gill Sans"/>
              </a:rPr>
              <a:t>Prenhopa</a:t>
            </a:r>
            <a:r>
              <a:rPr lang="en-US" sz="1400" dirty="0">
                <a:solidFill>
                  <a:srgbClr val="000000"/>
                </a:solidFill>
                <a:latin typeface="Gill Sans"/>
              </a:rPr>
              <a:t> is probably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A. </a:t>
            </a:r>
            <a:r>
              <a:rPr lang="en-US" sz="1400" dirty="0">
                <a:solidFill>
                  <a:srgbClr val="000000"/>
                </a:solidFill>
                <a:latin typeface="Gill Sans"/>
              </a:rPr>
              <a:t>a holy man</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a young person</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C. </a:t>
            </a:r>
            <a:r>
              <a:rPr lang="en-US" sz="1400" dirty="0">
                <a:solidFill>
                  <a:srgbClr val="000000"/>
                </a:solidFill>
                <a:latin typeface="Gill Sans"/>
              </a:rPr>
              <a:t>a village leader</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an illegal logger</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5. </a:t>
            </a:r>
            <a:r>
              <a:rPr lang="en-US" sz="1400" dirty="0">
                <a:solidFill>
                  <a:srgbClr val="000000"/>
                </a:solidFill>
                <a:latin typeface="Gill Sans"/>
              </a:rPr>
              <a:t>Bringing Internet to the </a:t>
            </a:r>
            <a:r>
              <a:rPr lang="en-US" sz="1400" dirty="0" err="1">
                <a:solidFill>
                  <a:srgbClr val="000000"/>
                </a:solidFill>
                <a:latin typeface="Gill Sans"/>
              </a:rPr>
              <a:t>Xavante</a:t>
            </a:r>
            <a:r>
              <a:rPr lang="en-US" sz="1400" dirty="0">
                <a:solidFill>
                  <a:srgbClr val="000000"/>
                </a:solidFill>
                <a:latin typeface="Gill Sans"/>
              </a:rPr>
              <a:t> has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A. </a:t>
            </a:r>
            <a:r>
              <a:rPr lang="en-US" sz="1400" dirty="0">
                <a:solidFill>
                  <a:srgbClr val="000000"/>
                </a:solidFill>
                <a:latin typeface="Gill Sans"/>
              </a:rPr>
              <a:t>caused them to be endangered</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made them forget their history</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C. </a:t>
            </a:r>
            <a:r>
              <a:rPr lang="en-US" sz="1400" dirty="0">
                <a:solidFill>
                  <a:srgbClr val="000000"/>
                </a:solidFill>
                <a:latin typeface="Gill Sans"/>
              </a:rPr>
              <a:t>brought attention to their culture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allowed them to make more money </a:t>
            </a:r>
            <a:endParaRPr lang="en-US" dirty="0">
              <a:solidFill>
                <a:prstClr val="black"/>
              </a:solidFill>
            </a:endParaRPr>
          </a:p>
        </p:txBody>
      </p:sp>
    </p:spTree>
    <p:extLst>
      <p:ext uri="{BB962C8B-B14F-4D97-AF65-F5344CB8AC3E}">
        <p14:creationId xmlns:p14="http://schemas.microsoft.com/office/powerpoint/2010/main" val="95456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0"/>
            <a:ext cx="11120100" cy="6557963"/>
          </a:xfrm>
        </p:spPr>
        <p:txBody>
          <a:bodyPr>
            <a:normAutofit fontScale="90000"/>
          </a:bodyPr>
          <a:lstStyle/>
          <a:p>
            <a:pPr>
              <a:spcBef>
                <a:spcPts val="0"/>
              </a:spcBef>
            </a:pPr>
            <a:r>
              <a:rPr lang="en-US" sz="1600" dirty="0" smtClean="0">
                <a:latin typeface="Calibri" panose="020F0502020204030204" pitchFamily="34" charset="0"/>
                <a:cs typeface="Calibri" panose="020F0502020204030204" pitchFamily="34" charset="0"/>
              </a:rPr>
              <a:t>Unit8</a:t>
            </a:r>
            <a:br>
              <a:rPr lang="en-US" sz="1600" dirty="0" smtClean="0">
                <a:latin typeface="Calibri" panose="020F0502020204030204" pitchFamily="34" charset="0"/>
                <a:cs typeface="Calibri" panose="020F0502020204030204" pitchFamily="34" charset="0"/>
              </a:rPr>
            </a:br>
            <a:r>
              <a:rPr lang="en-US" sz="1600" b="1" dirty="0">
                <a:solidFill>
                  <a:srgbClr val="000000"/>
                </a:solidFill>
                <a:latin typeface="Gill Sans"/>
              </a:rPr>
              <a:t>Will the Internet Be Good for the </a:t>
            </a:r>
            <a:r>
              <a:rPr lang="en-US" sz="1600" b="1" dirty="0" err="1">
                <a:solidFill>
                  <a:srgbClr val="000000"/>
                </a:solidFill>
                <a:latin typeface="Gill Sans"/>
              </a:rPr>
              <a:t>Xavante</a:t>
            </a:r>
            <a:r>
              <a:rPr lang="en-US" sz="1600" b="1" dirty="0">
                <a:solidFill>
                  <a:srgbClr val="000000"/>
                </a:solidFill>
                <a:latin typeface="Gill Sans"/>
              </a:rPr>
              <a:t>?</a:t>
            </a:r>
            <a:r>
              <a:rPr lang="en-US" sz="1600" dirty="0"/>
              <a:t/>
            </a:r>
            <a:br>
              <a:rPr lang="en-US" sz="1600" dirty="0"/>
            </a:br>
            <a:r>
              <a:rPr lang="en-US" sz="1600" dirty="0"/>
              <a:t/>
            </a:r>
            <a:br>
              <a:rPr lang="en-US" sz="1600" dirty="0"/>
            </a:br>
            <a:r>
              <a:rPr lang="en-US" sz="1600" b="1" dirty="0" smtClean="0">
                <a:solidFill>
                  <a:srgbClr val="000000"/>
                </a:solidFill>
                <a:latin typeface="Gill Sans"/>
              </a:rPr>
              <a:t>1 </a:t>
            </a:r>
            <a:r>
              <a:rPr lang="en-US" sz="1600" dirty="0">
                <a:solidFill>
                  <a:srgbClr val="000000"/>
                </a:solidFill>
                <a:latin typeface="Gill Sans"/>
              </a:rPr>
              <a:t>There are about 9,600 </a:t>
            </a:r>
            <a:r>
              <a:rPr lang="en-US" sz="1600" dirty="0" err="1">
                <a:solidFill>
                  <a:srgbClr val="000000"/>
                </a:solidFill>
                <a:latin typeface="Gill Sans"/>
              </a:rPr>
              <a:t>Xavante</a:t>
            </a:r>
            <a:r>
              <a:rPr lang="en-US" sz="1600" dirty="0">
                <a:solidFill>
                  <a:srgbClr val="000000"/>
                </a:solidFill>
                <a:latin typeface="Gill Sans"/>
              </a:rPr>
              <a:t> people in the world. Their roots are in northern</a:t>
            </a:r>
            <a:r>
              <a:rPr lang="en-US" sz="1600" dirty="0"/>
              <a:t/>
            </a:r>
            <a:br>
              <a:rPr lang="en-US" sz="1600" dirty="0"/>
            </a:br>
            <a:r>
              <a:rPr lang="en-US" sz="1600" dirty="0">
                <a:solidFill>
                  <a:srgbClr val="000000"/>
                </a:solidFill>
                <a:latin typeface="Gill Sans"/>
              </a:rPr>
              <a:t>Brazil, but they have settled in the south of the country, in the Amazon Rain</a:t>
            </a:r>
            <a:r>
              <a:rPr lang="en-US" sz="1600" dirty="0"/>
              <a:t/>
            </a:r>
            <a:br>
              <a:rPr lang="en-US" sz="1600" dirty="0"/>
            </a:br>
            <a:r>
              <a:rPr lang="en-US" sz="1600" dirty="0">
                <a:solidFill>
                  <a:srgbClr val="000000"/>
                </a:solidFill>
                <a:latin typeface="Gill Sans"/>
              </a:rPr>
              <a:t>Forest. The </a:t>
            </a:r>
            <a:r>
              <a:rPr lang="en-US" sz="1600" dirty="0" err="1">
                <a:solidFill>
                  <a:srgbClr val="000000"/>
                </a:solidFill>
                <a:latin typeface="Gill Sans"/>
              </a:rPr>
              <a:t>Xavante</a:t>
            </a:r>
            <a:r>
              <a:rPr lang="en-US" sz="1600" dirty="0">
                <a:solidFill>
                  <a:srgbClr val="000000"/>
                </a:solidFill>
                <a:latin typeface="Gill Sans"/>
              </a:rPr>
              <a:t> are nomadic, moving around the area to hunt animals and</a:t>
            </a:r>
            <a:r>
              <a:rPr lang="en-US" sz="1600" dirty="0"/>
              <a:t/>
            </a:r>
            <a:br>
              <a:rPr lang="en-US" sz="1600" dirty="0"/>
            </a:br>
            <a:r>
              <a:rPr lang="en-US" sz="1600" dirty="0">
                <a:solidFill>
                  <a:srgbClr val="000000"/>
                </a:solidFill>
                <a:latin typeface="Gill Sans"/>
              </a:rPr>
              <a:t>gather plants. Life is slowly changing for this endangered culture. The Internet has</a:t>
            </a:r>
            <a:r>
              <a:rPr lang="en-US" sz="1600" dirty="0"/>
              <a:t/>
            </a:r>
            <a:br>
              <a:rPr lang="en-US" sz="1600" dirty="0"/>
            </a:br>
            <a:r>
              <a:rPr lang="en-US" sz="1600" dirty="0">
                <a:solidFill>
                  <a:srgbClr val="000000"/>
                </a:solidFill>
                <a:latin typeface="Gill Sans"/>
              </a:rPr>
              <a:t>come to their villages. Some </a:t>
            </a:r>
            <a:r>
              <a:rPr lang="en-US" sz="1600" dirty="0" err="1">
                <a:solidFill>
                  <a:srgbClr val="000000"/>
                </a:solidFill>
                <a:latin typeface="Gill Sans"/>
              </a:rPr>
              <a:t>Xavante</a:t>
            </a:r>
            <a:r>
              <a:rPr lang="en-US" sz="1600" dirty="0">
                <a:solidFill>
                  <a:srgbClr val="000000"/>
                </a:solidFill>
                <a:latin typeface="Gill Sans"/>
              </a:rPr>
              <a:t> are happy and others are not, but they all</a:t>
            </a:r>
            <a:r>
              <a:rPr lang="en-US" sz="1600" dirty="0"/>
              <a:t/>
            </a:r>
            <a:br>
              <a:rPr lang="en-US" sz="1600" dirty="0"/>
            </a:br>
            <a:r>
              <a:rPr lang="en-US" sz="1600" dirty="0">
                <a:solidFill>
                  <a:srgbClr val="000000"/>
                </a:solidFill>
                <a:latin typeface="Gill Sans"/>
              </a:rPr>
              <a:t>must learn to adapt</a:t>
            </a:r>
            <a:r>
              <a:rPr lang="en-US" sz="1600" dirty="0" smtClean="0">
                <a:solidFill>
                  <a:srgbClr val="000000"/>
                </a:solidFill>
                <a:latin typeface="Gill Sans"/>
              </a:rPr>
              <a:t>.</a:t>
            </a:r>
            <a:r>
              <a:rPr lang="en-US" sz="1600" dirty="0"/>
              <a:t/>
            </a:r>
            <a:br>
              <a:rPr lang="en-US" sz="1600" dirty="0"/>
            </a:br>
            <a:r>
              <a:rPr lang="en-US" sz="1600" b="1" dirty="0">
                <a:solidFill>
                  <a:srgbClr val="000000"/>
                </a:solidFill>
                <a:latin typeface="Gill Sans"/>
              </a:rPr>
              <a:t>2 </a:t>
            </a:r>
            <a:r>
              <a:rPr lang="en-US" sz="1600" dirty="0">
                <a:solidFill>
                  <a:srgbClr val="000000"/>
                </a:solidFill>
                <a:latin typeface="Gill Sans"/>
              </a:rPr>
              <a:t>Alexandre </a:t>
            </a:r>
            <a:r>
              <a:rPr lang="en-US" sz="1600" dirty="0" err="1">
                <a:solidFill>
                  <a:srgbClr val="000000"/>
                </a:solidFill>
                <a:latin typeface="Gill Sans"/>
              </a:rPr>
              <a:t>Tsereptse</a:t>
            </a:r>
            <a:r>
              <a:rPr lang="en-US" sz="1600" dirty="0">
                <a:solidFill>
                  <a:srgbClr val="000000"/>
                </a:solidFill>
                <a:latin typeface="Gill Sans"/>
              </a:rPr>
              <a:t>, the leader of a village of 800 people, was not happy to be</a:t>
            </a:r>
            <a:r>
              <a:rPr lang="en-US" sz="1600" dirty="0"/>
              <a:t/>
            </a:r>
            <a:br>
              <a:rPr lang="en-US" sz="1600" dirty="0"/>
            </a:br>
            <a:r>
              <a:rPr lang="en-US" sz="1600" dirty="0">
                <a:solidFill>
                  <a:srgbClr val="000000"/>
                </a:solidFill>
                <a:latin typeface="Gill Sans"/>
              </a:rPr>
              <a:t>connected to the Internet. “I don’t think it’s a good thing, because it’s a threat to</a:t>
            </a:r>
            <a:r>
              <a:rPr lang="en-US" sz="1600" dirty="0"/>
              <a:t/>
            </a:r>
            <a:br>
              <a:rPr lang="en-US" sz="1600" dirty="0"/>
            </a:br>
            <a:r>
              <a:rPr lang="en-US" sz="1600" dirty="0">
                <a:solidFill>
                  <a:srgbClr val="000000"/>
                </a:solidFill>
                <a:latin typeface="Gill Sans"/>
              </a:rPr>
              <a:t>our culture,” he protested. </a:t>
            </a:r>
            <a:r>
              <a:rPr lang="en-US" sz="1600" dirty="0" err="1">
                <a:solidFill>
                  <a:srgbClr val="000000"/>
                </a:solidFill>
                <a:latin typeface="Gill Sans"/>
              </a:rPr>
              <a:t>Xavante</a:t>
            </a:r>
            <a:r>
              <a:rPr lang="en-US" sz="1600" dirty="0">
                <a:solidFill>
                  <a:srgbClr val="000000"/>
                </a:solidFill>
                <a:latin typeface="Gill Sans"/>
              </a:rPr>
              <a:t> customs are holy to </a:t>
            </a:r>
            <a:r>
              <a:rPr lang="en-US" sz="1600" dirty="0" err="1">
                <a:solidFill>
                  <a:srgbClr val="000000"/>
                </a:solidFill>
                <a:latin typeface="Gill Sans"/>
              </a:rPr>
              <a:t>Tsereptse</a:t>
            </a:r>
            <a:r>
              <a:rPr lang="en-US" sz="1600" dirty="0">
                <a:solidFill>
                  <a:srgbClr val="000000"/>
                </a:solidFill>
                <a:latin typeface="Gill Sans"/>
              </a:rPr>
              <a:t>. He is afraid the</a:t>
            </a:r>
            <a:r>
              <a:rPr lang="en-US" sz="1600" dirty="0"/>
              <a:t/>
            </a:r>
            <a:br>
              <a:rPr lang="en-US" sz="1600" dirty="0"/>
            </a:br>
            <a:r>
              <a:rPr lang="en-US" sz="1600" dirty="0">
                <a:solidFill>
                  <a:srgbClr val="000000"/>
                </a:solidFill>
                <a:latin typeface="Gill Sans"/>
              </a:rPr>
              <a:t>Internet will destroy these customs and replace them with a Western way of life.</a:t>
            </a:r>
            <a:r>
              <a:rPr lang="en-US" sz="1600" dirty="0"/>
              <a:t/>
            </a:r>
            <a:br>
              <a:rPr lang="en-US" sz="1600" dirty="0"/>
            </a:br>
            <a:r>
              <a:rPr lang="en-US" sz="1600" b="1" dirty="0">
                <a:solidFill>
                  <a:srgbClr val="000000"/>
                </a:solidFill>
                <a:latin typeface="Gill Sans"/>
              </a:rPr>
              <a:t>3 </a:t>
            </a:r>
            <a:r>
              <a:rPr lang="en-US" sz="1600" dirty="0">
                <a:solidFill>
                  <a:srgbClr val="000000"/>
                </a:solidFill>
                <a:latin typeface="Gill Sans"/>
              </a:rPr>
              <a:t>Many young people in his village disagreed. They tried to convince others that</a:t>
            </a:r>
            <a:r>
              <a:rPr lang="en-US" sz="1600" dirty="0"/>
              <a:t/>
            </a:r>
            <a:br>
              <a:rPr lang="en-US" sz="1600" dirty="0"/>
            </a:br>
            <a:r>
              <a:rPr lang="en-US" sz="1600" dirty="0">
                <a:solidFill>
                  <a:srgbClr val="000000"/>
                </a:solidFill>
                <a:latin typeface="Gill Sans"/>
              </a:rPr>
              <a:t>the Internet would help </a:t>
            </a:r>
            <a:r>
              <a:rPr lang="en-US" sz="1600" dirty="0" err="1">
                <a:solidFill>
                  <a:srgbClr val="000000"/>
                </a:solidFill>
                <a:latin typeface="Gill Sans"/>
              </a:rPr>
              <a:t>Xavante</a:t>
            </a:r>
            <a:r>
              <a:rPr lang="en-US" sz="1600" dirty="0">
                <a:solidFill>
                  <a:srgbClr val="000000"/>
                </a:solidFill>
                <a:latin typeface="Gill Sans"/>
              </a:rPr>
              <a:t> culture survive. “It could be a way to record our</a:t>
            </a:r>
            <a:r>
              <a:rPr lang="en-US" sz="1600" dirty="0"/>
              <a:t/>
            </a:r>
            <a:br>
              <a:rPr lang="en-US" sz="1600" dirty="0"/>
            </a:br>
            <a:r>
              <a:rPr lang="en-US" sz="1600" dirty="0">
                <a:solidFill>
                  <a:srgbClr val="000000"/>
                </a:solidFill>
                <a:latin typeface="Gill Sans"/>
              </a:rPr>
              <a:t>history,” said </a:t>
            </a:r>
            <a:r>
              <a:rPr lang="en-US" sz="1600" dirty="0" err="1">
                <a:solidFill>
                  <a:srgbClr val="000000"/>
                </a:solidFill>
                <a:latin typeface="Gill Sans"/>
              </a:rPr>
              <a:t>Bartolomeu</a:t>
            </a:r>
            <a:r>
              <a:rPr lang="en-US" sz="1600" dirty="0">
                <a:solidFill>
                  <a:srgbClr val="000000"/>
                </a:solidFill>
                <a:latin typeface="Gill Sans"/>
              </a:rPr>
              <a:t> </a:t>
            </a:r>
            <a:r>
              <a:rPr lang="en-US" sz="1600" dirty="0" err="1">
                <a:solidFill>
                  <a:srgbClr val="000000"/>
                </a:solidFill>
                <a:latin typeface="Gill Sans"/>
              </a:rPr>
              <a:t>Patira</a:t>
            </a:r>
            <a:r>
              <a:rPr lang="en-US" sz="1600" dirty="0">
                <a:solidFill>
                  <a:srgbClr val="000000"/>
                </a:solidFill>
                <a:latin typeface="Gill Sans"/>
              </a:rPr>
              <a:t> </a:t>
            </a:r>
            <a:r>
              <a:rPr lang="en-US" sz="1600" dirty="0" err="1">
                <a:solidFill>
                  <a:srgbClr val="000000"/>
                </a:solidFill>
                <a:latin typeface="Gill Sans"/>
              </a:rPr>
              <a:t>Prenhopa</a:t>
            </a:r>
            <a:r>
              <a:rPr lang="en-US" sz="1600" dirty="0">
                <a:solidFill>
                  <a:srgbClr val="000000"/>
                </a:solidFill>
                <a:latin typeface="Gill Sans"/>
              </a:rPr>
              <a:t>. </a:t>
            </a:r>
            <a:r>
              <a:rPr lang="en-US" sz="1600" dirty="0" err="1">
                <a:solidFill>
                  <a:srgbClr val="000000"/>
                </a:solidFill>
                <a:latin typeface="Gill Sans"/>
              </a:rPr>
              <a:t>Prenhopa</a:t>
            </a:r>
            <a:r>
              <a:rPr lang="en-US" sz="1600" dirty="0">
                <a:solidFill>
                  <a:srgbClr val="000000"/>
                </a:solidFill>
                <a:latin typeface="Gill Sans"/>
              </a:rPr>
              <a:t> wants to use the Internet to</a:t>
            </a:r>
            <a:r>
              <a:rPr lang="en-US" sz="1600" dirty="0"/>
              <a:t/>
            </a:r>
            <a:br>
              <a:rPr lang="en-US" sz="1600" dirty="0"/>
            </a:br>
            <a:r>
              <a:rPr lang="en-US" sz="1600" dirty="0">
                <a:solidFill>
                  <a:srgbClr val="000000"/>
                </a:solidFill>
                <a:latin typeface="Gill Sans"/>
              </a:rPr>
              <a:t>tell students like him in other countries about his ancestors, language, and unique</a:t>
            </a:r>
            <a:r>
              <a:rPr lang="en-US" sz="1600" dirty="0"/>
              <a:t/>
            </a:r>
            <a:br>
              <a:rPr lang="en-US" sz="1600" dirty="0"/>
            </a:br>
            <a:r>
              <a:rPr lang="en-US" sz="1600" dirty="0" err="1">
                <a:solidFill>
                  <a:srgbClr val="000000"/>
                </a:solidFill>
                <a:latin typeface="Gill Sans"/>
              </a:rPr>
              <a:t>Xavante</a:t>
            </a:r>
            <a:r>
              <a:rPr lang="en-US" sz="1600" dirty="0">
                <a:solidFill>
                  <a:srgbClr val="000000"/>
                </a:solidFill>
                <a:latin typeface="Gill Sans"/>
              </a:rPr>
              <a:t> traditions.</a:t>
            </a:r>
            <a:r>
              <a:rPr lang="en-US" sz="1600" dirty="0"/>
              <a:t/>
            </a:r>
            <a:br>
              <a:rPr lang="en-US" sz="1600" dirty="0"/>
            </a:br>
            <a:r>
              <a:rPr lang="en-US" sz="1600" b="1" dirty="0">
                <a:solidFill>
                  <a:srgbClr val="000000"/>
                </a:solidFill>
                <a:latin typeface="Gill Sans"/>
              </a:rPr>
              <a:t>4 </a:t>
            </a:r>
            <a:r>
              <a:rPr lang="en-US" sz="1600" dirty="0" err="1">
                <a:solidFill>
                  <a:srgbClr val="000000"/>
                </a:solidFill>
                <a:latin typeface="Gill Sans"/>
              </a:rPr>
              <a:t>Almir</a:t>
            </a:r>
            <a:r>
              <a:rPr lang="en-US" sz="1600" dirty="0">
                <a:solidFill>
                  <a:srgbClr val="000000"/>
                </a:solidFill>
                <a:latin typeface="Gill Sans"/>
              </a:rPr>
              <a:t> </a:t>
            </a:r>
            <a:r>
              <a:rPr lang="en-US" sz="1600" dirty="0" err="1">
                <a:solidFill>
                  <a:srgbClr val="000000"/>
                </a:solidFill>
                <a:latin typeface="Gill Sans"/>
              </a:rPr>
              <a:t>Narayamoga</a:t>
            </a:r>
            <a:r>
              <a:rPr lang="en-US" sz="1600" dirty="0">
                <a:solidFill>
                  <a:srgbClr val="000000"/>
                </a:solidFill>
                <a:latin typeface="Gill Sans"/>
              </a:rPr>
              <a:t> </a:t>
            </a:r>
            <a:r>
              <a:rPr lang="en-US" sz="1600" dirty="0" err="1">
                <a:solidFill>
                  <a:srgbClr val="000000"/>
                </a:solidFill>
                <a:latin typeface="Gill Sans"/>
              </a:rPr>
              <a:t>Surui</a:t>
            </a:r>
            <a:r>
              <a:rPr lang="en-US" sz="1600" dirty="0">
                <a:solidFill>
                  <a:srgbClr val="000000"/>
                </a:solidFill>
                <a:latin typeface="Gill Sans"/>
              </a:rPr>
              <a:t>, leader of a village of 1,200 people, wanted the Internet</a:t>
            </a:r>
            <a:r>
              <a:rPr lang="en-US" sz="1600" dirty="0"/>
              <a:t/>
            </a:r>
            <a:br>
              <a:rPr lang="en-US" sz="1600" dirty="0"/>
            </a:br>
            <a:r>
              <a:rPr lang="en-US" sz="1600" dirty="0">
                <a:solidFill>
                  <a:srgbClr val="000000"/>
                </a:solidFill>
                <a:latin typeface="Gill Sans"/>
              </a:rPr>
              <a:t>for a different reason—as a powerful tool against logging companies that illegally</a:t>
            </a:r>
            <a:r>
              <a:rPr lang="en-US" sz="1600" dirty="0"/>
              <a:t/>
            </a:r>
            <a:br>
              <a:rPr lang="en-US" sz="1600" dirty="0"/>
            </a:br>
            <a:r>
              <a:rPr lang="en-US" sz="1600" dirty="0">
                <a:solidFill>
                  <a:srgbClr val="000000"/>
                </a:solidFill>
                <a:latin typeface="Gill Sans"/>
              </a:rPr>
              <a:t>cut down trees. “When we have any problems with loggers, we can denounce</a:t>
            </a:r>
            <a:r>
              <a:rPr lang="en-US" sz="1600" baseline="30000" dirty="0">
                <a:solidFill>
                  <a:srgbClr val="000000"/>
                </a:solidFill>
                <a:latin typeface="Gill Sans"/>
              </a:rPr>
              <a:t>1</a:t>
            </a:r>
            <a:r>
              <a:rPr lang="en-US" sz="1600" dirty="0"/>
              <a:t/>
            </a:r>
            <a:br>
              <a:rPr lang="en-US" sz="1600" dirty="0"/>
            </a:br>
            <a:r>
              <a:rPr lang="en-US" sz="1600" dirty="0">
                <a:solidFill>
                  <a:srgbClr val="000000"/>
                </a:solidFill>
                <a:latin typeface="Gill Sans"/>
              </a:rPr>
              <a:t>them in a quicker way,” he said. Many environmental groups, technology</a:t>
            </a:r>
            <a:r>
              <a:rPr lang="en-US" sz="1600" dirty="0"/>
              <a:t/>
            </a:r>
            <a:br>
              <a:rPr lang="en-US" sz="1600" dirty="0"/>
            </a:br>
            <a:r>
              <a:rPr lang="en-US" sz="1600" dirty="0">
                <a:solidFill>
                  <a:srgbClr val="000000"/>
                </a:solidFill>
                <a:latin typeface="Gill Sans"/>
              </a:rPr>
              <a:t>companies, and the Brazilian government are working to help the </a:t>
            </a:r>
            <a:r>
              <a:rPr lang="en-US" sz="1600" dirty="0" err="1">
                <a:solidFill>
                  <a:srgbClr val="000000"/>
                </a:solidFill>
                <a:latin typeface="Gill Sans"/>
              </a:rPr>
              <a:t>Xavante</a:t>
            </a:r>
            <a:r>
              <a:rPr lang="en-US" sz="1600" dirty="0">
                <a:solidFill>
                  <a:srgbClr val="000000"/>
                </a:solidFill>
                <a:latin typeface="Gill Sans"/>
              </a:rPr>
              <a:t> fight</a:t>
            </a:r>
            <a:r>
              <a:rPr lang="en-US" sz="1600" dirty="0"/>
              <a:t/>
            </a:r>
            <a:br>
              <a:rPr lang="en-US" sz="1600" dirty="0"/>
            </a:br>
            <a:r>
              <a:rPr lang="en-US" sz="1600" dirty="0">
                <a:solidFill>
                  <a:srgbClr val="000000"/>
                </a:solidFill>
                <a:latin typeface="Gill Sans"/>
              </a:rPr>
              <a:t>illegal logging.</a:t>
            </a:r>
            <a:r>
              <a:rPr lang="en-US" sz="1600" dirty="0"/>
              <a:t/>
            </a:r>
            <a:br>
              <a:rPr lang="en-US" sz="1600" dirty="0"/>
            </a:br>
            <a:r>
              <a:rPr lang="en-US" sz="1600" b="1" dirty="0">
                <a:solidFill>
                  <a:srgbClr val="000000"/>
                </a:solidFill>
                <a:latin typeface="Gill Sans"/>
              </a:rPr>
              <a:t>5 </a:t>
            </a:r>
            <a:r>
              <a:rPr lang="en-US" sz="1600" dirty="0">
                <a:solidFill>
                  <a:srgbClr val="000000"/>
                </a:solidFill>
                <a:latin typeface="Gill Sans"/>
              </a:rPr>
              <a:t>The Internet is already providing new opportunities for the </a:t>
            </a:r>
            <a:r>
              <a:rPr lang="en-US" sz="1600" dirty="0" err="1">
                <a:solidFill>
                  <a:srgbClr val="000000"/>
                </a:solidFill>
                <a:latin typeface="Gill Sans"/>
              </a:rPr>
              <a:t>Xavante</a:t>
            </a:r>
            <a:r>
              <a:rPr lang="en-US" sz="1600" dirty="0">
                <a:solidFill>
                  <a:srgbClr val="000000"/>
                </a:solidFill>
                <a:latin typeface="Gill Sans"/>
              </a:rPr>
              <a:t>. They have</a:t>
            </a:r>
            <a:r>
              <a:rPr lang="en-US" sz="1600" dirty="0"/>
              <a:t/>
            </a:r>
            <a:br>
              <a:rPr lang="en-US" sz="1600" dirty="0"/>
            </a:br>
            <a:r>
              <a:rPr lang="en-US" sz="1600" dirty="0">
                <a:solidFill>
                  <a:srgbClr val="000000"/>
                </a:solidFill>
                <a:latin typeface="Gill Sans"/>
              </a:rPr>
              <a:t>created their own website that brings attention to the damage people are doing</a:t>
            </a:r>
            <a:r>
              <a:rPr lang="en-US" sz="1600" dirty="0"/>
              <a:t/>
            </a:r>
            <a:br>
              <a:rPr lang="en-US" sz="1600" dirty="0"/>
            </a:br>
            <a:r>
              <a:rPr lang="en-US" sz="1600" dirty="0">
                <a:solidFill>
                  <a:srgbClr val="000000"/>
                </a:solidFill>
                <a:latin typeface="Gill Sans"/>
              </a:rPr>
              <a:t>to their land and their environment. The website also teaches people about the</a:t>
            </a:r>
            <a:r>
              <a:rPr lang="en-US" sz="1600" dirty="0"/>
              <a:t/>
            </a:r>
            <a:br>
              <a:rPr lang="en-US" sz="1600" dirty="0"/>
            </a:br>
            <a:r>
              <a:rPr lang="en-US" sz="1600" dirty="0" err="1">
                <a:solidFill>
                  <a:srgbClr val="000000"/>
                </a:solidFill>
                <a:latin typeface="Gill Sans"/>
              </a:rPr>
              <a:t>Xavante</a:t>
            </a:r>
            <a:r>
              <a:rPr lang="en-US" sz="1600" dirty="0">
                <a:solidFill>
                  <a:srgbClr val="000000"/>
                </a:solidFill>
                <a:latin typeface="Gill Sans"/>
              </a:rPr>
              <a:t> culture and way of life.</a:t>
            </a:r>
            <a:r>
              <a:rPr lang="en-US" sz="1600" dirty="0"/>
              <a:t/>
            </a:r>
            <a:br>
              <a:rPr lang="en-US" sz="1600" dirty="0"/>
            </a:br>
            <a:r>
              <a:rPr lang="en-US" sz="1600" dirty="0"/>
              <a:t/>
            </a:r>
            <a:br>
              <a:rPr lang="en-US" sz="1600" dirty="0"/>
            </a:br>
            <a:r>
              <a:rPr lang="en-US" sz="1600" baseline="30000" dirty="0">
                <a:solidFill>
                  <a:srgbClr val="000000"/>
                </a:solidFill>
                <a:latin typeface="Gill Sans"/>
              </a:rPr>
              <a:t>1</a:t>
            </a:r>
            <a:r>
              <a:rPr lang="en-US" sz="1600" dirty="0">
                <a:solidFill>
                  <a:srgbClr val="000000"/>
                </a:solidFill>
                <a:latin typeface="Gill Sans"/>
              </a:rPr>
              <a:t> </a:t>
            </a:r>
            <a:r>
              <a:rPr lang="en-US" sz="1600" b="1" dirty="0">
                <a:solidFill>
                  <a:srgbClr val="000000"/>
                </a:solidFill>
                <a:latin typeface="Gill Sans"/>
              </a:rPr>
              <a:t>denounce: </a:t>
            </a:r>
            <a:r>
              <a:rPr lang="en-US" sz="1600" dirty="0">
                <a:solidFill>
                  <a:srgbClr val="000000"/>
                </a:solidFill>
                <a:latin typeface="Gill Sans"/>
              </a:rPr>
              <a:t>publicly express disapproval of someone or something</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latin typeface="Calibri" panose="020F0502020204030204" pitchFamily="34" charset="0"/>
              <a:cs typeface="Calibri" panose="020F0502020204030204" pitchFamily="34" charset="0"/>
            </a:endParaRPr>
          </a:p>
        </p:txBody>
      </p:sp>
      <p:sp>
        <p:nvSpPr>
          <p:cNvPr id="4" name="TextBox 3"/>
          <p:cNvSpPr txBox="1"/>
          <p:nvPr/>
        </p:nvSpPr>
        <p:spPr>
          <a:xfrm>
            <a:off x="7270460" y="1474470"/>
            <a:ext cx="4405309" cy="2677656"/>
          </a:xfrm>
          <a:prstGeom prst="rect">
            <a:avLst/>
          </a:prstGeom>
          <a:noFill/>
        </p:spPr>
        <p:txBody>
          <a:bodyPr wrap="none" rtlCol="0">
            <a:spAutoFit/>
          </a:bodyPr>
          <a:lstStyle/>
          <a:p>
            <a:r>
              <a:rPr lang="en-US" sz="1400" b="1" dirty="0">
                <a:solidFill>
                  <a:srgbClr val="000000"/>
                </a:solidFill>
                <a:latin typeface="Gill Sans"/>
              </a:rPr>
              <a:t>B. Read each statement. </a:t>
            </a:r>
          </a:p>
          <a:p>
            <a:r>
              <a:rPr lang="en-US" sz="1400" b="1" dirty="0">
                <a:solidFill>
                  <a:srgbClr val="000000"/>
                </a:solidFill>
                <a:latin typeface="Gill Sans"/>
              </a:rPr>
              <a:t>     Write T if the statement is true or F if it is false.</a:t>
            </a:r>
          </a:p>
          <a:p>
            <a:r>
              <a:rPr lang="en-US" sz="1400" b="1" dirty="0">
                <a:solidFill>
                  <a:srgbClr val="000000"/>
                </a:solidFill>
                <a:latin typeface="Gill Sans"/>
              </a:rPr>
              <a:t>     Use details from the</a:t>
            </a:r>
            <a:r>
              <a:rPr lang="en-US" sz="1400" b="1" dirty="0">
                <a:solidFill>
                  <a:prstClr val="black">
                    <a:lumMod val="85000"/>
                    <a:lumOff val="15000"/>
                  </a:prstClr>
                </a:solidFill>
              </a:rPr>
              <a:t> </a:t>
            </a:r>
            <a:r>
              <a:rPr lang="en-US" sz="1400" b="1" dirty="0">
                <a:solidFill>
                  <a:srgbClr val="000000"/>
                </a:solidFill>
                <a:latin typeface="Gill Sans"/>
              </a:rPr>
              <a:t>article to help you.</a:t>
            </a:r>
          </a:p>
          <a:p>
            <a:r>
              <a:rPr lang="en-US" sz="1400" dirty="0">
                <a:solidFill>
                  <a:srgbClr val="000000"/>
                </a:solidFill>
                <a:latin typeface="Gill Sans"/>
              </a:rPr>
              <a:t/>
            </a:r>
            <a:br>
              <a:rPr lang="en-US" sz="1400" dirty="0">
                <a:solidFill>
                  <a:srgbClr val="000000"/>
                </a:solidFill>
                <a:latin typeface="Gill Sans"/>
              </a:rPr>
            </a:br>
            <a:r>
              <a:rPr lang="en-US" sz="1400" b="1" dirty="0">
                <a:solidFill>
                  <a:srgbClr val="000000"/>
                </a:solidFill>
                <a:latin typeface="Gill Sans"/>
              </a:rPr>
              <a:t>___ 6. </a:t>
            </a:r>
            <a:r>
              <a:rPr lang="en-US" sz="1400" dirty="0">
                <a:solidFill>
                  <a:srgbClr val="000000"/>
                </a:solidFill>
                <a:latin typeface="Gill Sans"/>
              </a:rPr>
              <a:t>The </a:t>
            </a:r>
            <a:r>
              <a:rPr lang="en-US" sz="1400" dirty="0" err="1">
                <a:solidFill>
                  <a:srgbClr val="000000"/>
                </a:solidFill>
                <a:latin typeface="Gill Sans"/>
              </a:rPr>
              <a:t>Xavante</a:t>
            </a:r>
            <a:r>
              <a:rPr lang="en-US" sz="1400" dirty="0">
                <a:solidFill>
                  <a:srgbClr val="000000"/>
                </a:solidFill>
                <a:latin typeface="Gill Sans"/>
              </a:rPr>
              <a:t> have always lived</a:t>
            </a:r>
          </a:p>
          <a:p>
            <a:r>
              <a:rPr lang="en-US" sz="1400" dirty="0">
                <a:solidFill>
                  <a:srgbClr val="000000"/>
                </a:solidFill>
                <a:latin typeface="Gill Sans"/>
              </a:rPr>
              <a:t>            in the south of Brazil.</a:t>
            </a:r>
          </a:p>
          <a:p>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___ 7. </a:t>
            </a:r>
            <a:r>
              <a:rPr lang="en-US" sz="1400" dirty="0" err="1">
                <a:solidFill>
                  <a:srgbClr val="000000"/>
                </a:solidFill>
                <a:latin typeface="Gill Sans"/>
              </a:rPr>
              <a:t>Almir</a:t>
            </a:r>
            <a:r>
              <a:rPr lang="en-US" sz="1400" dirty="0">
                <a:solidFill>
                  <a:srgbClr val="000000"/>
                </a:solidFill>
                <a:latin typeface="Gill Sans"/>
              </a:rPr>
              <a:t> </a:t>
            </a:r>
            <a:r>
              <a:rPr lang="en-US" sz="1400" dirty="0" err="1">
                <a:solidFill>
                  <a:srgbClr val="000000"/>
                </a:solidFill>
                <a:latin typeface="Gill Sans"/>
              </a:rPr>
              <a:t>Narayamoga</a:t>
            </a:r>
            <a:r>
              <a:rPr lang="en-US" sz="1400" dirty="0">
                <a:solidFill>
                  <a:srgbClr val="000000"/>
                </a:solidFill>
                <a:latin typeface="Gill Sans"/>
              </a:rPr>
              <a:t> </a:t>
            </a:r>
            <a:r>
              <a:rPr lang="en-US" sz="1400" dirty="0" err="1">
                <a:solidFill>
                  <a:srgbClr val="000000"/>
                </a:solidFill>
                <a:latin typeface="Gill Sans"/>
              </a:rPr>
              <a:t>Surui</a:t>
            </a:r>
            <a:r>
              <a:rPr lang="en-US" sz="1400" dirty="0">
                <a:solidFill>
                  <a:srgbClr val="000000"/>
                </a:solidFill>
                <a:latin typeface="Gill Sans"/>
              </a:rPr>
              <a:t> is worried about </a:t>
            </a:r>
          </a:p>
          <a:p>
            <a:r>
              <a:rPr lang="en-US" sz="1400" dirty="0">
                <a:solidFill>
                  <a:srgbClr val="000000"/>
                </a:solidFill>
                <a:latin typeface="Gill Sans"/>
              </a:rPr>
              <a:t>           others destroying his land.</a:t>
            </a:r>
          </a:p>
          <a:p>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___ 8. </a:t>
            </a:r>
            <a:r>
              <a:rPr lang="en-US" sz="1400" dirty="0">
                <a:solidFill>
                  <a:srgbClr val="000000"/>
                </a:solidFill>
                <a:latin typeface="Gill Sans"/>
              </a:rPr>
              <a:t>The author believes </a:t>
            </a:r>
          </a:p>
          <a:p>
            <a:r>
              <a:rPr lang="en-US" sz="1400" dirty="0">
                <a:solidFill>
                  <a:srgbClr val="000000"/>
                </a:solidFill>
                <a:latin typeface="Gill Sans"/>
              </a:rPr>
              <a:t>           that the Internet has helped the </a:t>
            </a:r>
            <a:r>
              <a:rPr lang="en-US" sz="1400" dirty="0" err="1">
                <a:solidFill>
                  <a:srgbClr val="000000"/>
                </a:solidFill>
                <a:latin typeface="Gill Sans"/>
              </a:rPr>
              <a:t>Xavante</a:t>
            </a:r>
            <a:r>
              <a:rPr lang="en-US" sz="1400" dirty="0">
                <a:solidFill>
                  <a:srgbClr val="000000"/>
                </a:solidFill>
                <a:latin typeface="Gill Sans"/>
              </a:rPr>
              <a:t>.</a:t>
            </a:r>
            <a:endParaRPr lang="en-US" dirty="0">
              <a:solidFill>
                <a:prstClr val="black"/>
              </a:solidFill>
            </a:endParaRPr>
          </a:p>
        </p:txBody>
      </p:sp>
    </p:spTree>
    <p:extLst>
      <p:ext uri="{BB962C8B-B14F-4D97-AF65-F5344CB8AC3E}">
        <p14:creationId xmlns:p14="http://schemas.microsoft.com/office/powerpoint/2010/main" val="158693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smtClean="0"/>
              <a:t/>
            </a:r>
            <a:br>
              <a:rPr lang="en-US" sz="8800" dirty="0" smtClean="0"/>
            </a:b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smtClean="0">
                <a:solidFill>
                  <a:srgbClr val="0070C0"/>
                </a:solidFill>
                <a:latin typeface="Segoe Script" panose="030B0504020000000003" pitchFamily="66" charset="0"/>
                <a:ea typeface="+mn-ea"/>
                <a:cs typeface="+mn-cs"/>
              </a:rPr>
              <a:t>Thank You </a:t>
            </a: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smtClean="0">
                <a:solidFill>
                  <a:srgbClr val="0070C0"/>
                </a:solidFill>
                <a:latin typeface="Segoe Script" panose="030B0504020000000003" pitchFamily="66" charset="0"/>
                <a:ea typeface="+mn-ea"/>
                <a:cs typeface="+mn-cs"/>
              </a:rPr>
              <a:t>for Your Attention !</a:t>
            </a:r>
            <a:endParaRPr lang="en-US" sz="4000" b="1" dirty="0">
              <a:solidFill>
                <a:srgbClr val="0070C0"/>
              </a:solidFill>
              <a:latin typeface="Segoe Script" panose="030B0504020000000003" pitchFamily="66" charset="0"/>
              <a:ea typeface="+mn-ea"/>
              <a:cs typeface="+mn-cs"/>
            </a:endParaRPr>
          </a:p>
        </p:txBody>
      </p:sp>
    </p:spTree>
    <p:extLst>
      <p:ext uri="{BB962C8B-B14F-4D97-AF65-F5344CB8AC3E}">
        <p14:creationId xmlns:p14="http://schemas.microsoft.com/office/powerpoint/2010/main" val="242988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smtClean="0"/>
              <a:t/>
            </a:r>
            <a:br>
              <a:rPr lang="en-US" sz="8800" dirty="0" smtClean="0"/>
            </a:br>
            <a:r>
              <a:rPr lang="en-US" sz="4000" b="1" dirty="0">
                <a:solidFill>
                  <a:srgbClr val="0070C0"/>
                </a:solidFill>
                <a:latin typeface="Segoe Script" panose="030B0504020000000003" pitchFamily="66" charset="0"/>
                <a:ea typeface="+mn-ea"/>
                <a:cs typeface="+mn-cs"/>
              </a:rPr>
              <a:t>Unit</a:t>
            </a:r>
            <a:r>
              <a:rPr lang="en-US" sz="8800" dirty="0" smtClean="0"/>
              <a:t> </a:t>
            </a:r>
            <a:r>
              <a:rPr lang="en-US" sz="4000" b="1" dirty="0">
                <a:solidFill>
                  <a:srgbClr val="0070C0"/>
                </a:solidFill>
                <a:latin typeface="Segoe Script" panose="030B0504020000000003" pitchFamily="66" charset="0"/>
                <a:ea typeface="+mn-ea"/>
                <a:cs typeface="+mn-cs"/>
              </a:rPr>
              <a:t>7</a:t>
            </a:r>
            <a:br>
              <a:rPr lang="en-US" sz="4000" b="1" dirty="0">
                <a:solidFill>
                  <a:srgbClr val="0070C0"/>
                </a:solidFill>
                <a:latin typeface="Segoe Script" panose="030B0504020000000003" pitchFamily="66" charset="0"/>
                <a:ea typeface="+mn-ea"/>
                <a:cs typeface="+mn-cs"/>
              </a:rPr>
            </a:b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smtClean="0">
                <a:solidFill>
                  <a:srgbClr val="0070C0"/>
                </a:solidFill>
                <a:latin typeface="Segoe Script" panose="030B0504020000000003" pitchFamily="66" charset="0"/>
                <a:ea typeface="+mn-ea"/>
                <a:cs typeface="+mn-cs"/>
              </a:rPr>
              <a:t>What’s Your Medicine ?</a:t>
            </a:r>
            <a:endParaRPr lang="en-US" sz="4000" b="1" dirty="0">
              <a:solidFill>
                <a:srgbClr val="0070C0"/>
              </a:solidFill>
              <a:latin typeface="Segoe Script" panose="030B0504020000000003" pitchFamily="66" charset="0"/>
              <a:ea typeface="+mn-ea"/>
              <a:cs typeface="+mn-cs"/>
            </a:endParaRPr>
          </a:p>
        </p:txBody>
      </p:sp>
    </p:spTree>
    <p:extLst>
      <p:ext uri="{BB962C8B-B14F-4D97-AF65-F5344CB8AC3E}">
        <p14:creationId xmlns:p14="http://schemas.microsoft.com/office/powerpoint/2010/main" val="241176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652463" y="615047"/>
            <a:ext cx="8088176"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Unit 7: </a:t>
            </a:r>
            <a:b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Write the words from the box next to their definitions. Not all of the words will be used.</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r>
            <a:br>
              <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b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1.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An area on your body that is larger than usual because of injury</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2.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The liquid in your mouth</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3.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Tubes that bring blood back to the heart from the rest of the body</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4.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When a liquid moves slowly from one place to another</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5.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Someone who is getting medical treatment</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____________________6.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To feel calm and not be excited</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7.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Medicine that kills bacteria or infections</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____________________ 8. </a:t>
            </a:r>
            <a:r>
              <a:rPr kumimoji="0" lang="en-US" altLang="en-US" sz="16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A wrap used to protect a swollen body part</a:t>
            </a:r>
            <a:endParaRPr kumimoji="0" lang="en-US"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457325" y="1285875"/>
            <a:ext cx="4996881" cy="584775"/>
          </a:xfrm>
          <a:prstGeom prst="rect">
            <a:avLst/>
          </a:prstGeom>
          <a:noFill/>
        </p:spPr>
        <p:txBody>
          <a:bodyPr wrap="none" rtlCol="0">
            <a:spAutoFit/>
          </a:bodyPr>
          <a:lstStyle/>
          <a:p>
            <a:pPr defTabSz="457200" fontAlgn="t"/>
            <a:r>
              <a:rPr lang="en-US" sz="1250" dirty="0">
                <a:solidFill>
                  <a:srgbClr val="000000"/>
                </a:solidFill>
                <a:latin typeface="Gill Sans"/>
              </a:rPr>
              <a:t> </a:t>
            </a:r>
            <a:r>
              <a:rPr lang="en-US" sz="1600" dirty="0">
                <a:solidFill>
                  <a:srgbClr val="000000"/>
                </a:solidFill>
                <a:latin typeface="Gill Sans"/>
              </a:rPr>
              <a:t>antibiotic       blood       patient        relax       swelling</a:t>
            </a:r>
            <a:endParaRPr lang="en-US" sz="1600" dirty="0">
              <a:solidFill>
                <a:prstClr val="black"/>
              </a:solidFill>
            </a:endParaRPr>
          </a:p>
          <a:p>
            <a:pPr defTabSz="457200" fontAlgn="t"/>
            <a:r>
              <a:rPr lang="en-US" sz="1600" dirty="0">
                <a:solidFill>
                  <a:srgbClr val="000000"/>
                </a:solidFill>
                <a:latin typeface="Gill Sans"/>
              </a:rPr>
              <a:t>bandage         flow         popular       saliva       veins</a:t>
            </a:r>
            <a:endParaRPr lang="en-US" sz="1600" dirty="0">
              <a:solidFill>
                <a:prstClr val="black"/>
              </a:solidFill>
            </a:endParaRPr>
          </a:p>
        </p:txBody>
      </p:sp>
    </p:spTree>
    <p:extLst>
      <p:ext uri="{BB962C8B-B14F-4D97-AF65-F5344CB8AC3E}">
        <p14:creationId xmlns:p14="http://schemas.microsoft.com/office/powerpoint/2010/main" val="2741646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75" y="100014"/>
            <a:ext cx="11391562" cy="6000748"/>
          </a:xfrm>
        </p:spPr>
        <p:txBody>
          <a:bodyPr>
            <a:normAutofit/>
          </a:bodyPr>
          <a:lstStyle/>
          <a:p>
            <a:pPr algn="ctr"/>
            <a:r>
              <a:rPr lang="en-US" sz="2800" dirty="0" smtClean="0">
                <a:latin typeface="Calibri" panose="020F0502020204030204" pitchFamily="34" charset="0"/>
                <a:cs typeface="Calibri" panose="020F0502020204030204" pitchFamily="34" charset="0"/>
              </a:rPr>
              <a:t/>
            </a:r>
            <a:br>
              <a:rPr lang="en-US" sz="2800" dirty="0" smtClean="0">
                <a:latin typeface="Calibri" panose="020F0502020204030204" pitchFamily="34" charset="0"/>
                <a:cs typeface="Calibri" panose="020F0502020204030204" pitchFamily="34" charset="0"/>
              </a:rPr>
            </a:br>
            <a:r>
              <a:rPr lang="en-US" sz="2800" dirty="0" smtClean="0">
                <a:latin typeface="Calibri" panose="020F0502020204030204" pitchFamily="34" charset="0"/>
                <a:cs typeface="Calibri" panose="020F0502020204030204" pitchFamily="34" charset="0"/>
              </a:rPr>
              <a:t>GROSS MEDICINE</a:t>
            </a:r>
            <a:br>
              <a:rPr lang="en-US" sz="28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By </a:t>
            </a:r>
            <a:r>
              <a:rPr lang="en-US" sz="1600" dirty="0" err="1" smtClean="0">
                <a:latin typeface="Calibri" panose="020F0502020204030204" pitchFamily="34" charset="0"/>
                <a:cs typeface="Calibri" panose="020F0502020204030204" pitchFamily="34" charset="0"/>
              </a:rPr>
              <a:t>Shetal</a:t>
            </a:r>
            <a:r>
              <a:rPr lang="en-US" sz="1600" dirty="0" smtClean="0">
                <a:latin typeface="Calibri" panose="020F0502020204030204" pitchFamily="34" charset="0"/>
                <a:cs typeface="Calibri" panose="020F0502020204030204" pitchFamily="34" charset="0"/>
              </a:rPr>
              <a:t> Shah</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gross: very unpleasant to look at or think about</a:t>
            </a:r>
            <a:endParaRPr lang="en-US" sz="1600" dirty="0">
              <a:latin typeface="Calibri" panose="020F0502020204030204" pitchFamily="34" charset="0"/>
              <a:cs typeface="Calibri" panose="020F0502020204030204" pitchFamily="34" charset="0"/>
            </a:endParaRPr>
          </a:p>
        </p:txBody>
      </p:sp>
      <p:sp>
        <p:nvSpPr>
          <p:cNvPr id="3" name="AutoShape 2" descr="Image Gallery | The Leech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Gallery | The Leech Clin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Gallery | The Leech Clini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Gallery | The Leech Clini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917575" y="1437323"/>
            <a:ext cx="4562058" cy="2743200"/>
          </a:xfrm>
          <a:prstGeom prst="rect">
            <a:avLst/>
          </a:prstGeom>
        </p:spPr>
      </p:pic>
      <p:pic>
        <p:nvPicPr>
          <p:cNvPr id="1036" name="Picture 12" descr="Leeches | TOM Mallor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437323"/>
            <a:ext cx="4876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35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4" descr="Image Gallery | The Leech Clinic"/>
          <p:cNvSpPr>
            <a:spLocks noGrp="1" noChangeAspect="1" noChangeArrowheads="1"/>
          </p:cNvSpPr>
          <p:nvPr>
            <p:ph type="title"/>
          </p:nvPr>
        </p:nvSpPr>
        <p:spPr bwMode="auto">
          <a:xfrm>
            <a:off x="307974" y="160337"/>
            <a:ext cx="11884025" cy="70691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800" dirty="0" smtClean="0">
                <a:solidFill>
                  <a:srgbClr val="00B0F0"/>
                </a:solidFill>
                <a:latin typeface="Calibri" panose="020F0502020204030204" pitchFamily="34" charset="0"/>
                <a:cs typeface="Calibri" panose="020F0502020204030204" pitchFamily="34" charset="0"/>
              </a:rPr>
              <a:t>1. Shah was travelling through _____ when he fell off his bike.</a:t>
            </a:r>
            <a:r>
              <a:rPr lang="en-US" sz="1800" dirty="0" smtClean="0">
                <a:latin typeface="Calibri" panose="020F0502020204030204" pitchFamily="34" charset="0"/>
                <a:cs typeface="Calibri" panose="020F0502020204030204" pitchFamily="34" charset="0"/>
              </a:rPr>
              <a:t>  	</a:t>
            </a:r>
            <a:br>
              <a:rPr lang="en-US" sz="1800" dirty="0" smtClean="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a:t>
            </a:r>
            <a:r>
              <a:rPr lang="en-US" sz="1800" dirty="0">
                <a:solidFill>
                  <a:srgbClr val="00B0F0"/>
                </a:solidFill>
                <a:latin typeface="Calibri" panose="020F0502020204030204" pitchFamily="34" charset="0"/>
                <a:cs typeface="Calibri" panose="020F0502020204030204" pitchFamily="34" charset="0"/>
              </a:rPr>
              <a:t>A. a village</a:t>
            </a:r>
            <a:r>
              <a:rPr lang="en-US" sz="1800" dirty="0" smtClean="0">
                <a:latin typeface="Calibri" panose="020F0502020204030204" pitchFamily="34" charset="0"/>
                <a:cs typeface="Calibri" panose="020F0502020204030204" pitchFamily="34" charset="0"/>
              </a:rPr>
              <a:t> 	 	  	 		</a:t>
            </a:r>
            <a:r>
              <a:rPr lang="en-US" sz="1800" dirty="0">
                <a:solidFill>
                  <a:srgbClr val="00B0F0"/>
                </a:solidFill>
                <a:latin typeface="Calibri" panose="020F0502020204030204" pitchFamily="34" charset="0"/>
                <a:cs typeface="Calibri" panose="020F0502020204030204" pitchFamily="34" charset="0"/>
              </a:rPr>
              <a:t>B. Botswana</a:t>
            </a:r>
            <a:r>
              <a:rPr lang="en-US" sz="1800" dirty="0" smtClean="0">
                <a:latin typeface="Calibri" panose="020F0502020204030204" pitchFamily="34" charset="0"/>
                <a:cs typeface="Calibri" panose="020F0502020204030204" pitchFamily="34" charset="0"/>
              </a:rPr>
              <a:t> 	     					</a:t>
            </a:r>
            <a:r>
              <a:rPr lang="en-US" sz="1800" dirty="0">
                <a:solidFill>
                  <a:srgbClr val="00B0F0"/>
                </a:solidFill>
                <a:latin typeface="Calibri" panose="020F0502020204030204" pitchFamily="34" charset="0"/>
                <a:cs typeface="Calibri" panose="020F0502020204030204" pitchFamily="34" charset="0"/>
              </a:rPr>
              <a:t> C. </a:t>
            </a:r>
            <a:r>
              <a:rPr lang="en-US" sz="1800" dirty="0">
                <a:solidFill>
                  <a:srgbClr val="00B0F0"/>
                </a:solidFill>
                <a:latin typeface="Calibri" panose="020F0502020204030204" pitchFamily="34" charset="0"/>
                <a:cs typeface="Calibri" panose="020F0502020204030204" pitchFamily="34" charset="0"/>
              </a:rPr>
              <a:t>th</a:t>
            </a:r>
            <a:r>
              <a:rPr lang="en-US" sz="1800" dirty="0">
                <a:solidFill>
                  <a:srgbClr val="00B0F0"/>
                </a:solidFill>
                <a:latin typeface="Calibri" panose="020F0502020204030204" pitchFamily="34" charset="0"/>
                <a:cs typeface="Calibri" panose="020F0502020204030204" pitchFamily="34" charset="0"/>
              </a:rPr>
              <a:t>e</a:t>
            </a:r>
            <a:r>
              <a:rPr lang="en-US" sz="1800" dirty="0" smtClean="0">
                <a:latin typeface="Calibri" panose="020F0502020204030204" pitchFamily="34" charset="0"/>
                <a:cs typeface="Calibri" panose="020F0502020204030204" pitchFamily="34" charset="0"/>
              </a:rPr>
              <a:t> </a:t>
            </a:r>
            <a:r>
              <a:rPr lang="en-US" sz="1800" dirty="0">
                <a:solidFill>
                  <a:srgbClr val="00B0F0"/>
                </a:solidFill>
                <a:latin typeface="Calibri" panose="020F0502020204030204" pitchFamily="34" charset="0"/>
                <a:cs typeface="Calibri" panose="020F0502020204030204" pitchFamily="34" charset="0"/>
              </a:rPr>
              <a:t>mountains</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2. Shah’s</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ankle</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was</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swollen</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because</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_____</a:t>
            </a:r>
            <a:r>
              <a:rPr lang="en-US" sz="1800" dirty="0" smtClean="0">
                <a:solidFill>
                  <a:srgbClr val="00B0F0"/>
                </a:solidFill>
                <a:latin typeface="Calibri" panose="020F0502020204030204" pitchFamily="34" charset="0"/>
                <a:cs typeface="Calibri" panose="020F0502020204030204" pitchFamily="34" charset="0"/>
              </a:rPr>
              <a:t> . </a:t>
            </a:r>
            <a:r>
              <a:rPr lang="en-US" sz="1800" dirty="0" smtClean="0">
                <a:latin typeface="Calibri" panose="020F0502020204030204" pitchFamily="34" charset="0"/>
                <a:cs typeface="Calibri" panose="020F0502020204030204" pitchFamily="34" charset="0"/>
              </a:rPr>
              <a:t>				</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A. the leeches bit him         			B. the rode his bicycle too fast 			C. he cut his ankle and didn’t wash or  bandage it.</a:t>
            </a:r>
            <a:br>
              <a:rPr lang="en-US" sz="1800" dirty="0" smtClean="0">
                <a:latin typeface="Calibri" panose="020F0502020204030204" pitchFamily="34" charset="0"/>
                <a:cs typeface="Calibri" panose="020F0502020204030204" pitchFamily="34" charset="0"/>
              </a:rPr>
            </a:br>
            <a:r>
              <a:rPr lang="en-US" sz="1800" dirty="0" smtClean="0">
                <a:solidFill>
                  <a:srgbClr val="00B0F0"/>
                </a:solidFill>
                <a:latin typeface="Calibri" panose="020F0502020204030204" pitchFamily="34" charset="0"/>
                <a:cs typeface="Calibri" panose="020F0502020204030204" pitchFamily="34" charset="0"/>
              </a:rPr>
              <a:t>3. Shah needed a hospital. He couldn’t get to one soon because _____ .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a:solidFill>
                  <a:srgbClr val="00B0F0"/>
                </a:solidFill>
                <a:latin typeface="Calibri" panose="020F0502020204030204" pitchFamily="34" charset="0"/>
                <a:cs typeface="Calibri" panose="020F0502020204030204" pitchFamily="34" charset="0"/>
              </a:rPr>
              <a:t>A. he didn’t have a donkey  			B. it would take too long on his bicycle 		C. his car was too slow.</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4.</a:t>
            </a:r>
            <a:r>
              <a:rPr lang="en-US" sz="1800" dirty="0" smtClean="0">
                <a:solidFill>
                  <a:srgbClr val="00B0F0"/>
                </a:solidFill>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Ntemisidang</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tried</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to</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make</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S</a:t>
            </a:r>
            <a:r>
              <a:rPr lang="en-US" sz="1800" dirty="0">
                <a:latin typeface="Calibri" panose="020F0502020204030204" pitchFamily="34" charset="0"/>
                <a:cs typeface="Calibri" panose="020F0502020204030204" pitchFamily="34" charset="0"/>
              </a:rPr>
              <a:t>hah</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laugh</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He</a:t>
            </a:r>
            <a:r>
              <a:rPr lang="en-US" sz="1800" dirty="0" smtClean="0">
                <a:solidFill>
                  <a:srgbClr val="00B0F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____</a:t>
            </a:r>
            <a:r>
              <a:rPr lang="en-US" sz="1800" dirty="0" smtClean="0">
                <a:solidFill>
                  <a:srgbClr val="00B0F0"/>
                </a:solidFill>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smtClean="0">
                <a:latin typeface="Calibri" panose="020F0502020204030204" pitchFamily="34" charset="0"/>
                <a:cs typeface="Calibri" panose="020F0502020204030204" pitchFamily="34" charset="0"/>
              </a:rPr>
              <a:t>A. </a:t>
            </a:r>
            <a:r>
              <a:rPr lang="en-US" sz="1800" dirty="0">
                <a:solidFill>
                  <a:prstClr val="black">
                    <a:lumMod val="85000"/>
                    <a:lumOff val="15000"/>
                  </a:prstClr>
                </a:solidFill>
                <a:latin typeface="Calibri" panose="020F0502020204030204" pitchFamily="34" charset="0"/>
                <a:cs typeface="Calibri" panose="020F0502020204030204" pitchFamily="34" charset="0"/>
              </a:rPr>
              <a:t>was nervous </a:t>
            </a:r>
            <a:r>
              <a:rPr lang="en-US" sz="1800" dirty="0" smtClean="0">
                <a:latin typeface="Calibri" panose="020F0502020204030204" pitchFamily="34" charset="0"/>
                <a:cs typeface="Calibri" panose="020F0502020204030204" pitchFamily="34" charset="0"/>
              </a:rPr>
              <a:t> 					B. </a:t>
            </a:r>
            <a:r>
              <a:rPr lang="en-US" sz="1800" dirty="0">
                <a:latin typeface="Calibri" panose="020F0502020204030204" pitchFamily="34" charset="0"/>
                <a:cs typeface="Calibri" panose="020F0502020204030204" pitchFamily="34" charset="0"/>
              </a:rPr>
              <a:t>wanted</a:t>
            </a:r>
            <a:r>
              <a:rPr lang="en-US" sz="1800" dirty="0" smtClean="0">
                <a:latin typeface="Calibri" panose="020F0502020204030204" pitchFamily="34" charset="0"/>
                <a:cs typeface="Calibri" panose="020F0502020204030204" pitchFamily="34" charset="0"/>
              </a:rPr>
              <a:t> Shah think he was funny  		C. </a:t>
            </a:r>
            <a:r>
              <a:rPr lang="en-US" sz="1800" dirty="0" smtClean="0">
                <a:solidFill>
                  <a:prstClr val="black">
                    <a:lumMod val="85000"/>
                    <a:lumOff val="15000"/>
                  </a:prstClr>
                </a:solidFill>
                <a:latin typeface="Calibri" panose="020F0502020204030204" pitchFamily="34" charset="0"/>
                <a:cs typeface="Calibri" panose="020F0502020204030204" pitchFamily="34" charset="0"/>
              </a:rPr>
              <a:t>wanted </a:t>
            </a:r>
            <a:r>
              <a:rPr lang="en-US" sz="1800" dirty="0">
                <a:solidFill>
                  <a:prstClr val="black">
                    <a:lumMod val="85000"/>
                    <a:lumOff val="15000"/>
                  </a:prstClr>
                </a:solidFill>
                <a:latin typeface="Calibri" panose="020F0502020204030204" pitchFamily="34" charset="0"/>
                <a:cs typeface="Calibri" panose="020F0502020204030204" pitchFamily="34" charset="0"/>
              </a:rPr>
              <a:t>Shah to stop thinking about the </a:t>
            </a:r>
            <a:r>
              <a:rPr lang="en-US" sz="1800" dirty="0" smtClean="0">
                <a:solidFill>
                  <a:prstClr val="black">
                    <a:lumMod val="85000"/>
                    <a:lumOff val="15000"/>
                  </a:prstClr>
                </a:solidFill>
                <a:latin typeface="Calibri" panose="020F0502020204030204" pitchFamily="34" charset="0"/>
                <a:cs typeface="Calibri" panose="020F0502020204030204" pitchFamily="34" charset="0"/>
              </a:rPr>
              <a:t>leeches</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smtClean="0">
                <a:solidFill>
                  <a:srgbClr val="00B0F0"/>
                </a:solidFill>
                <a:latin typeface="Calibri" panose="020F0502020204030204" pitchFamily="34" charset="0"/>
                <a:cs typeface="Calibri" panose="020F0502020204030204" pitchFamily="34" charset="0"/>
              </a:rPr>
              <a:t>5. The leeches helped Shah because they _____ .</a:t>
            </a:r>
            <a:r>
              <a:rPr lang="en-US" sz="1800" dirty="0" smtClean="0">
                <a:latin typeface="Calibri" panose="020F0502020204030204" pitchFamily="34" charset="0"/>
                <a:cs typeface="Calibri" panose="020F0502020204030204" pitchFamily="34" charset="0"/>
              </a:rPr>
              <a:t/>
            </a:r>
            <a:br>
              <a:rPr lang="en-US" sz="1800" dirty="0" smtClean="0">
                <a:latin typeface="Calibri" panose="020F0502020204030204" pitchFamily="34" charset="0"/>
                <a:cs typeface="Calibri" panose="020F0502020204030204" pitchFamily="34" charset="0"/>
              </a:rPr>
            </a:br>
            <a:r>
              <a:rPr lang="en-US" sz="1800" dirty="0">
                <a:solidFill>
                  <a:srgbClr val="00B0F0"/>
                </a:solidFill>
                <a:latin typeface="Calibri" panose="020F0502020204030204" pitchFamily="34" charset="0"/>
                <a:cs typeface="Calibri" panose="020F0502020204030204" pitchFamily="34" charset="0"/>
              </a:rPr>
              <a:t>A. cured him by healing the infection in his ankle 							C. made him relax</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800" dirty="0">
                <a:solidFill>
                  <a:srgbClr val="00B0F0"/>
                </a:solidFill>
                <a:latin typeface="Calibri" panose="020F0502020204030204" pitchFamily="34" charset="0"/>
                <a:cs typeface="Calibri" panose="020F0502020204030204" pitchFamily="34" charset="0"/>
              </a:rPr>
              <a:t>B. took away the swelling so he could bike to the hospital</a:t>
            </a: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879297512"/>
              </p:ext>
            </p:extLst>
          </p:nvPr>
        </p:nvGraphicFramePr>
        <p:xfrm>
          <a:off x="307974" y="160338"/>
          <a:ext cx="11884026" cy="3749040"/>
        </p:xfrm>
        <a:graphic>
          <a:graphicData uri="http://schemas.openxmlformats.org/drawingml/2006/table">
            <a:tbl>
              <a:tblPr firstRow="1" bandRow="1">
                <a:tableStyleId>{2D5ABB26-0587-4C30-8999-92F81FD0307C}</a:tableStyleId>
              </a:tblPr>
              <a:tblGrid>
                <a:gridCol w="5942013"/>
                <a:gridCol w="5942013"/>
              </a:tblGrid>
              <a:tr h="2601488">
                <a:tc>
                  <a:txBody>
                    <a:bodyPr/>
                    <a:lstStyle/>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r>
                        <a:rPr kumimoji="0" lang="en-US" sz="15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GROSS MEDICINE  </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By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Shetal</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Shah</a:t>
                      </a:r>
                      <a:b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1. I was trying to lie still and close my eyes. But I had to look.</a:t>
                      </a:r>
                      <a:b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2. They looked brown like chocolates. In fact, they were dark-green. But these “chocolates” were leeches. They were sucking the pus from my ankle. They were looking for blood.</a:t>
                      </a:r>
                      <a:b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3. This happened to me last summer when I rode my bicycle across Botswana, Africa. One day, I fell off my bike and got a small cut on my ankle. I forgot to wash the cut or put a bandage on it. </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4. Three days later, I couldn’t put on my shoe because my foot was so swollen. The pain in my ankle was terrible. And it was moving up my leg. I needed to find a doctor fast. But in Botswana, near the Kalahari Desert, a trip to the hospital looked like this: one day by car, three days by bicycle, or six days by donkey. This is when I met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Ntemisidang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and the leeches.</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5.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Ntemisidang</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was a traditional doctor from a village four kilometers away. He look at the cut. He pushed on it carefully. Then he put his</a:t>
                      </a:r>
                    </a:p>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hand on my forehead and nodded his head. Yes, I had a fever. He said </a:t>
                      </a:r>
                      <a:endParaRPr lang="en-US"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he had to take the pus out of the ankle before I could bicycle to the city the next day to get some antibiotics.</a:t>
                      </a:r>
                      <a:endParaRPr lang="en-US" sz="1500" dirty="0" smtClean="0">
                        <a:latin typeface="Calibri" panose="020F0502020204030204" pitchFamily="34" charset="0"/>
                        <a:cs typeface="Calibri" panose="020F0502020204030204" pitchFamily="34" charset="0"/>
                      </a:endParaRPr>
                    </a:p>
                    <a:p>
                      <a:r>
                        <a:rPr lang="en-US" sz="1500" dirty="0" smtClean="0">
                          <a:latin typeface="Calibri" panose="020F0502020204030204" pitchFamily="34" charset="0"/>
                          <a:cs typeface="Calibri" panose="020F0502020204030204" pitchFamily="34" charset="0"/>
                        </a:rPr>
                        <a:t>6. </a:t>
                      </a:r>
                      <a:r>
                        <a:rPr lang="en-US" sz="1500" dirty="0" err="1" smtClean="0">
                          <a:latin typeface="Calibri" panose="020F0502020204030204" pitchFamily="34" charset="0"/>
                          <a:cs typeface="Calibri" panose="020F0502020204030204" pitchFamily="34" charset="0"/>
                        </a:rPr>
                        <a:t>Ntemisidang</a:t>
                      </a:r>
                      <a:r>
                        <a:rPr lang="en-US" sz="1500" dirty="0" smtClean="0">
                          <a:latin typeface="Calibri" panose="020F0502020204030204" pitchFamily="34" charset="0"/>
                          <a:cs typeface="Calibri" panose="020F0502020204030204" pitchFamily="34" charset="0"/>
                        </a:rPr>
                        <a:t> smiled to help me relax. He put a wet cloth on my forehead and opened a small metal box. Inside this dirty little box were the leeches.</a:t>
                      </a:r>
                    </a:p>
                    <a:p>
                      <a:r>
                        <a:rPr lang="en-US" sz="1500" dirty="0" smtClean="0">
                          <a:latin typeface="Calibri" panose="020F0502020204030204" pitchFamily="34" charset="0"/>
                          <a:cs typeface="Calibri" panose="020F0502020204030204" pitchFamily="34" charset="0"/>
                        </a:rPr>
                        <a:t>7. I put my head back and watched the stars. I tried to think of other things. But I felt something cool</a:t>
                      </a:r>
                      <a:r>
                        <a:rPr lang="en-US" sz="1500" baseline="0" dirty="0" smtClean="0">
                          <a:latin typeface="Calibri" panose="020F0502020204030204" pitchFamily="34" charset="0"/>
                          <a:cs typeface="Calibri" panose="020F0502020204030204" pitchFamily="34" charset="0"/>
                        </a:rPr>
                        <a:t> on my skin. </a:t>
                      </a:r>
                      <a:r>
                        <a:rPr lang="en-US" sz="1500" baseline="0" dirty="0" err="1" smtClean="0">
                          <a:latin typeface="Calibri" panose="020F0502020204030204" pitchFamily="34" charset="0"/>
                          <a:cs typeface="Calibri" panose="020F0502020204030204" pitchFamily="34" charset="0"/>
                        </a:rPr>
                        <a:t>Ntemisidang</a:t>
                      </a:r>
                      <a:r>
                        <a:rPr lang="en-US" sz="1500" baseline="0" dirty="0" smtClean="0">
                          <a:latin typeface="Calibri" panose="020F0502020204030204" pitchFamily="34" charset="0"/>
                          <a:cs typeface="Calibri" panose="020F0502020204030204" pitchFamily="34" charset="0"/>
                        </a:rPr>
                        <a:t> put the leeches gently around the cut on my ankle. Suddenly, I felt them bite, and then I didn’t feel anything.</a:t>
                      </a:r>
                    </a:p>
                    <a:p>
                      <a:r>
                        <a:rPr lang="en-US" sz="1500" baseline="0" dirty="0" smtClean="0">
                          <a:latin typeface="Calibri" panose="020F0502020204030204" pitchFamily="34" charset="0"/>
                          <a:cs typeface="Calibri" panose="020F0502020204030204" pitchFamily="34" charset="0"/>
                        </a:rPr>
                        <a:t>8. </a:t>
                      </a:r>
                      <a:r>
                        <a:rPr lang="en-US" sz="1500" baseline="0" dirty="0" err="1" smtClean="0">
                          <a:latin typeface="Calibri" panose="020F0502020204030204" pitchFamily="34" charset="0"/>
                          <a:cs typeface="Calibri" panose="020F0502020204030204" pitchFamily="34" charset="0"/>
                        </a:rPr>
                        <a:t>Ntemisidang</a:t>
                      </a:r>
                      <a:r>
                        <a:rPr lang="en-US" sz="1500" baseline="0" dirty="0" smtClean="0">
                          <a:latin typeface="Calibri" panose="020F0502020204030204" pitchFamily="34" charset="0"/>
                          <a:cs typeface="Calibri" panose="020F0502020204030204" pitchFamily="34" charset="0"/>
                        </a:rPr>
                        <a:t> tried to make me laugh and forget about what was happening on my ankle. He wasn’t funny, but I laughed.</a:t>
                      </a:r>
                    </a:p>
                    <a:p>
                      <a:r>
                        <a:rPr lang="en-US" sz="1500" baseline="0" dirty="0" smtClean="0">
                          <a:latin typeface="Calibri" panose="020F0502020204030204" pitchFamily="34" charset="0"/>
                          <a:cs typeface="Calibri" panose="020F0502020204030204" pitchFamily="34" charset="0"/>
                        </a:rPr>
                        <a:t>9. An hour later, my ankle was bandaged and </a:t>
                      </a:r>
                      <a:r>
                        <a:rPr lang="en-US" sz="1500" baseline="0" dirty="0" err="1" smtClean="0">
                          <a:latin typeface="Calibri" panose="020F0502020204030204" pitchFamily="34" charset="0"/>
                          <a:cs typeface="Calibri" panose="020F0502020204030204" pitchFamily="34" charset="0"/>
                        </a:rPr>
                        <a:t>Ntemisidang</a:t>
                      </a:r>
                      <a:r>
                        <a:rPr lang="en-US" sz="1500" baseline="0" dirty="0" smtClean="0">
                          <a:latin typeface="Calibri" panose="020F0502020204030204" pitchFamily="34" charset="0"/>
                          <a:cs typeface="Calibri" panose="020F0502020204030204" pitchFamily="34" charset="0"/>
                        </a:rPr>
                        <a:t> was smiling, I was smiling too. I thanked him for helping me, and we said goodbye. Two days later, after riding 240 </a:t>
                      </a:r>
                      <a:r>
                        <a:rPr lang="en-US" sz="1500" baseline="0" dirty="0" err="1" smtClean="0">
                          <a:latin typeface="Calibri" panose="020F0502020204030204" pitchFamily="34" charset="0"/>
                          <a:cs typeface="Calibri" panose="020F0502020204030204" pitchFamily="34" charset="0"/>
                        </a:rPr>
                        <a:t>kilimeters</a:t>
                      </a:r>
                      <a:r>
                        <a:rPr lang="en-US" sz="1500" baseline="0" dirty="0" smtClean="0">
                          <a:latin typeface="Calibri" panose="020F0502020204030204" pitchFamily="34" charset="0"/>
                          <a:cs typeface="Calibri" panose="020F0502020204030204" pitchFamily="34" charset="0"/>
                        </a:rPr>
                        <a:t> to the next city, I found a hospital. As the doctor was giving me a shot of antibiotics, I was thinking, “I sure don’t like shots, but at least they aren’t as gross as leeches!”</a:t>
                      </a:r>
                      <a:endParaRPr lang="en-US" sz="15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AutoShape 2" descr="Image Gallery | The Leech Clinic"/>
          <p:cNvSpPr>
            <a:spLocks noChangeAspect="1" noChangeArrowheads="1"/>
          </p:cNvSpPr>
          <p:nvPr/>
        </p:nvSpPr>
        <p:spPr bwMode="auto">
          <a:xfrm>
            <a:off x="4141788" y="36131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Gallery | The Leech Clin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Gallery | The Leech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050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538215117"/>
              </p:ext>
            </p:extLst>
          </p:nvPr>
        </p:nvGraphicFramePr>
        <p:xfrm>
          <a:off x="307974" y="160338"/>
          <a:ext cx="11884026" cy="8138160"/>
        </p:xfrm>
        <a:graphic>
          <a:graphicData uri="http://schemas.openxmlformats.org/drawingml/2006/table">
            <a:tbl>
              <a:tblPr firstRow="1" bandRow="1">
                <a:tableStyleId>{2D5ABB26-0587-4C30-8999-92F81FD0307C}</a:tableStyleId>
              </a:tblPr>
              <a:tblGrid>
                <a:gridCol w="5942013"/>
                <a:gridCol w="5942013"/>
              </a:tblGrid>
              <a:tr h="2601488">
                <a:tc>
                  <a:txBody>
                    <a:bodyPr/>
                    <a:lstStyle/>
                    <a:p>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r>
                        <a:rPr kumimoji="0" lang="en-US" sz="16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GROSS MEDICINE  </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By </a:t>
                      </a:r>
                      <a:r>
                        <a:rPr kumimoji="0" lang="en-US" sz="16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Shetal</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Shah</a:t>
                      </a:r>
                      <a:b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600" b="0" i="0" u="none" strike="noStrike" kern="1200" cap="none" spc="0" normalizeH="0" baseline="0" noProof="0" dirty="0" smtClean="0">
                          <a:ln>
                            <a:noFill/>
                          </a:ln>
                          <a:solidFill>
                            <a:srgbClr val="FF0000"/>
                          </a:solidFill>
                          <a:effectLst/>
                          <a:uLnTx/>
                          <a:uFillTx/>
                          <a:latin typeface="Calibri" panose="020F0502020204030204" pitchFamily="34" charset="0"/>
                          <a:ea typeface="+mj-ea"/>
                          <a:cs typeface="Calibri" panose="020F0502020204030204" pitchFamily="34" charset="0"/>
                        </a:rPr>
                        <a:t>1.</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I was trying to lie still and close my eyes. But I had to look.</a:t>
                      </a:r>
                      <a:b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600" b="0" i="0" u="none" strike="noStrike" kern="1200" cap="none" spc="0" normalizeH="0" baseline="0" noProof="0" dirty="0" smtClean="0">
                          <a:ln>
                            <a:noFill/>
                          </a:ln>
                          <a:solidFill>
                            <a:srgbClr val="FF0000"/>
                          </a:solidFill>
                          <a:effectLst/>
                          <a:uLnTx/>
                          <a:uFillTx/>
                          <a:latin typeface="Calibri" panose="020F0502020204030204" pitchFamily="34" charset="0"/>
                          <a:ea typeface="+mj-ea"/>
                          <a:cs typeface="Calibri" panose="020F0502020204030204" pitchFamily="34" charset="0"/>
                        </a:rPr>
                        <a:t>2</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They looked brown like chocolates. In fact, they were dark-green. But these “chocolates” were leeches. They were sucking the pus from my ankle. They were looking for blood.</a:t>
                      </a:r>
                      <a:b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br>
                      <a:r>
                        <a:rPr kumimoji="0" lang="en-US" sz="1600" b="0" i="0" u="none" strike="noStrike" kern="1200" cap="none" spc="0" normalizeH="0" baseline="0" noProof="0" dirty="0" smtClean="0">
                          <a:ln>
                            <a:noFill/>
                          </a:ln>
                          <a:solidFill>
                            <a:srgbClr val="FF0000"/>
                          </a:solidFill>
                          <a:effectLst/>
                          <a:uLnTx/>
                          <a:uFillTx/>
                          <a:latin typeface="Calibri" panose="020F0502020204030204" pitchFamily="34" charset="0"/>
                          <a:ea typeface="+mj-ea"/>
                          <a:cs typeface="Calibri" panose="020F0502020204030204" pitchFamily="34" charset="0"/>
                        </a:rPr>
                        <a:t>3.</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This happened to me last summer when I rode my bicycle across Botswana, Africa. One day, I fell off my bike and got a small cut on my ankle. I forgot to wash the cut or put a bandage on it. </a:t>
                      </a:r>
                    </a:p>
                    <a:p>
                      <a:r>
                        <a:rPr kumimoji="0" lang="en-US" sz="1600" b="0" i="0" u="none" strike="noStrike" kern="1200" cap="none" spc="0" normalizeH="0" baseline="0" noProof="0" dirty="0" smtClean="0">
                          <a:ln>
                            <a:noFill/>
                          </a:ln>
                          <a:solidFill>
                            <a:srgbClr val="FF0000"/>
                          </a:solidFill>
                          <a:effectLst/>
                          <a:uLnTx/>
                          <a:uFillTx/>
                          <a:latin typeface="Calibri" panose="020F0502020204030204" pitchFamily="34" charset="0"/>
                          <a:ea typeface="+mj-ea"/>
                          <a:cs typeface="Calibri" panose="020F0502020204030204" pitchFamily="34" charset="0"/>
                        </a:rPr>
                        <a:t>4</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Three days later, I couldn’t put on my shoe because my foot was so swollen. The pain in my ankle was terrible. And it was moving up my leg. I needed to find a doctor fast. But in Botswana, near the Kalahari Desert, a trip to the hospital looked like this: one day by car, three days by bicycle, or six days by donkey. This is when I met </a:t>
                      </a:r>
                      <a:r>
                        <a:rPr kumimoji="0" lang="en-US" sz="16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Ntemisidang</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and the leeches.</a:t>
                      </a:r>
                    </a:p>
                    <a:p>
                      <a:r>
                        <a:rPr kumimoji="0" lang="en-US" sz="1600" b="0" i="0" u="none" strike="noStrike" kern="1200" cap="none" spc="0" normalizeH="0" baseline="0" noProof="0" dirty="0" smtClean="0">
                          <a:ln>
                            <a:noFill/>
                          </a:ln>
                          <a:solidFill>
                            <a:srgbClr val="FF0000"/>
                          </a:solidFill>
                          <a:effectLst/>
                          <a:uLnTx/>
                          <a:uFillTx/>
                          <a:latin typeface="Calibri" panose="020F0502020204030204" pitchFamily="34" charset="0"/>
                          <a:ea typeface="+mj-ea"/>
                          <a:cs typeface="Calibri" panose="020F0502020204030204" pitchFamily="34" charset="0"/>
                        </a:rPr>
                        <a:t>5.</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a:t>
                      </a:r>
                      <a:r>
                        <a:rPr kumimoji="0" lang="en-US" sz="16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Ntemisidang</a:t>
                      </a: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 was a traditional doctor from a village four kilometers </a:t>
                      </a:r>
                    </a:p>
                    <a:p>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j-ea"/>
                          <a:cs typeface="Calibri" panose="020F0502020204030204" pitchFamily="34" charset="0"/>
                        </a:rPr>
                        <a:t>away. He look at the cut. He pushed on it carefully. Then he put his</a:t>
                      </a:r>
                    </a:p>
                    <a:p>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hand on my forehead and nodded his head. Yes, I had a fever. He said </a:t>
                      </a:r>
                    </a:p>
                    <a:p>
                      <a:endPar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a:p>
                      <a:pPr marL="0" indent="0">
                        <a:buNone/>
                      </a:pP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Which phrase is the main idea of each paragraph? </a:t>
                      </a:r>
                    </a:p>
                    <a:p>
                      <a:pPr marL="342900" indent="-342900">
                        <a:buAutoNum type="alphaLcPeriod"/>
                      </a:pP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____ Introduction.</a:t>
                      </a:r>
                    </a:p>
                    <a:p>
                      <a:pPr marL="342900" indent="-342900">
                        <a:buAutoNum type="alphaLcPeriod"/>
                      </a:pP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____ The doctor examined the writer.</a:t>
                      </a:r>
                    </a:p>
                    <a:p>
                      <a:pPr marL="342900" indent="-342900">
                        <a:buAutoNum type="alphaLcPeriod"/>
                      </a:pP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____ The doctor started the treatment.</a:t>
                      </a:r>
                    </a:p>
                    <a:p>
                      <a:pPr marL="342900" indent="-342900">
                        <a:buAutoNum type="alphaLcPeriod"/>
                      </a:pPr>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____ The writer got the modern treatment.</a:t>
                      </a:r>
                    </a:p>
                    <a:p>
                      <a:pPr marL="342900" indent="-342900">
                        <a:buAutoNum type="alphaLcPeriod"/>
                      </a:pPr>
                      <a:endPar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a:p>
                      <a:pPr marL="0" indent="0">
                        <a:buNone/>
                      </a:pPr>
                      <a:endPar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he had to take the pus out of the ankle before I could bicycle to the city the next day to get some antibiotics.</a:t>
                      </a:r>
                      <a:endParaRPr lang="en-US" sz="1600" dirty="0" smtClean="0">
                        <a:latin typeface="Calibri" panose="020F0502020204030204" pitchFamily="34" charset="0"/>
                        <a:cs typeface="Calibri" panose="020F0502020204030204" pitchFamily="34" charset="0"/>
                      </a:endParaRPr>
                    </a:p>
                    <a:p>
                      <a:r>
                        <a:rPr lang="en-US" sz="1600" dirty="0" smtClean="0">
                          <a:solidFill>
                            <a:srgbClr val="FF0000"/>
                          </a:solidFill>
                          <a:latin typeface="Calibri" panose="020F0502020204030204" pitchFamily="34" charset="0"/>
                          <a:cs typeface="Calibri" panose="020F0502020204030204" pitchFamily="34" charset="0"/>
                        </a:rPr>
                        <a:t>6</a:t>
                      </a:r>
                      <a:r>
                        <a:rPr lang="en-US" sz="1600" dirty="0" smtClean="0">
                          <a:latin typeface="Calibri" panose="020F0502020204030204" pitchFamily="34" charset="0"/>
                          <a:cs typeface="Calibri" panose="020F0502020204030204" pitchFamily="34" charset="0"/>
                        </a:rPr>
                        <a:t>. </a:t>
                      </a:r>
                      <a:r>
                        <a:rPr lang="en-US" sz="1600" dirty="0" err="1" smtClean="0">
                          <a:latin typeface="Calibri" panose="020F0502020204030204" pitchFamily="34" charset="0"/>
                          <a:cs typeface="Calibri" panose="020F0502020204030204" pitchFamily="34" charset="0"/>
                        </a:rPr>
                        <a:t>Ntemisidang</a:t>
                      </a:r>
                      <a:r>
                        <a:rPr lang="en-US" sz="1600" dirty="0" smtClean="0">
                          <a:latin typeface="Calibri" panose="020F0502020204030204" pitchFamily="34" charset="0"/>
                          <a:cs typeface="Calibri" panose="020F0502020204030204" pitchFamily="34" charset="0"/>
                        </a:rPr>
                        <a:t> smiled to help me relax. He put a wet cloth on my forehead and opened a small metal box. Inside this dirty little box were the leeches.</a:t>
                      </a:r>
                    </a:p>
                    <a:p>
                      <a:r>
                        <a:rPr lang="en-US" sz="1600" dirty="0" smtClean="0">
                          <a:solidFill>
                            <a:srgbClr val="FF0000"/>
                          </a:solidFill>
                          <a:latin typeface="Calibri" panose="020F0502020204030204" pitchFamily="34" charset="0"/>
                          <a:cs typeface="Calibri" panose="020F0502020204030204" pitchFamily="34" charset="0"/>
                        </a:rPr>
                        <a:t>7</a:t>
                      </a:r>
                      <a:r>
                        <a:rPr lang="en-US" sz="1600" dirty="0" smtClean="0">
                          <a:latin typeface="Calibri" panose="020F0502020204030204" pitchFamily="34" charset="0"/>
                          <a:cs typeface="Calibri" panose="020F0502020204030204" pitchFamily="34" charset="0"/>
                        </a:rPr>
                        <a:t>. I put my head back and watched the stars. I tried to think of other things. But I felt something cool</a:t>
                      </a:r>
                      <a:r>
                        <a:rPr lang="en-US" sz="1600" baseline="0" dirty="0" smtClean="0">
                          <a:latin typeface="Calibri" panose="020F0502020204030204" pitchFamily="34" charset="0"/>
                          <a:cs typeface="Calibri" panose="020F0502020204030204" pitchFamily="34" charset="0"/>
                        </a:rPr>
                        <a:t> on my skin. </a:t>
                      </a:r>
                      <a:r>
                        <a:rPr lang="en-US" sz="1600" baseline="0" dirty="0" err="1" smtClean="0">
                          <a:latin typeface="Calibri" panose="020F0502020204030204" pitchFamily="34" charset="0"/>
                          <a:cs typeface="Calibri" panose="020F0502020204030204" pitchFamily="34" charset="0"/>
                        </a:rPr>
                        <a:t>Ntemisidang</a:t>
                      </a:r>
                      <a:r>
                        <a:rPr lang="en-US" sz="1600" baseline="0" dirty="0" smtClean="0">
                          <a:latin typeface="Calibri" panose="020F0502020204030204" pitchFamily="34" charset="0"/>
                          <a:cs typeface="Calibri" panose="020F0502020204030204" pitchFamily="34" charset="0"/>
                        </a:rPr>
                        <a:t> put the leeches gently around the cut on my ankle. Suddenly, I felt them bite, and then I didn’t feel anything.</a:t>
                      </a:r>
                    </a:p>
                    <a:p>
                      <a:r>
                        <a:rPr lang="en-US" sz="1600" baseline="0" dirty="0" smtClean="0">
                          <a:solidFill>
                            <a:srgbClr val="FF0000"/>
                          </a:solidFill>
                          <a:latin typeface="Calibri" panose="020F0502020204030204" pitchFamily="34" charset="0"/>
                          <a:cs typeface="Calibri" panose="020F0502020204030204" pitchFamily="34" charset="0"/>
                        </a:rPr>
                        <a:t>8.</a:t>
                      </a:r>
                      <a:r>
                        <a:rPr lang="en-US" sz="1600" baseline="0" dirty="0" smtClean="0">
                          <a:latin typeface="Calibri" panose="020F0502020204030204" pitchFamily="34" charset="0"/>
                          <a:cs typeface="Calibri" panose="020F0502020204030204" pitchFamily="34" charset="0"/>
                        </a:rPr>
                        <a:t> </a:t>
                      </a:r>
                      <a:r>
                        <a:rPr lang="en-US" sz="1600" baseline="0" dirty="0" err="1" smtClean="0">
                          <a:latin typeface="Calibri" panose="020F0502020204030204" pitchFamily="34" charset="0"/>
                          <a:cs typeface="Calibri" panose="020F0502020204030204" pitchFamily="34" charset="0"/>
                        </a:rPr>
                        <a:t>Ntemisidang</a:t>
                      </a:r>
                      <a:r>
                        <a:rPr lang="en-US" sz="1600" baseline="0" dirty="0" smtClean="0">
                          <a:latin typeface="Calibri" panose="020F0502020204030204" pitchFamily="34" charset="0"/>
                          <a:cs typeface="Calibri" panose="020F0502020204030204" pitchFamily="34" charset="0"/>
                        </a:rPr>
                        <a:t> tried to make me laugh and forget about what was happening on my ankle. He wasn’t funny, but I laughed.</a:t>
                      </a:r>
                    </a:p>
                    <a:p>
                      <a:r>
                        <a:rPr lang="en-US" sz="1600" baseline="0" dirty="0" smtClean="0">
                          <a:solidFill>
                            <a:srgbClr val="FF0000"/>
                          </a:solidFill>
                          <a:latin typeface="Calibri" panose="020F0502020204030204" pitchFamily="34" charset="0"/>
                          <a:cs typeface="Calibri" panose="020F0502020204030204" pitchFamily="34" charset="0"/>
                        </a:rPr>
                        <a:t>9.</a:t>
                      </a:r>
                      <a:r>
                        <a:rPr lang="en-US" sz="1600" baseline="0" dirty="0" smtClean="0">
                          <a:latin typeface="Calibri" panose="020F0502020204030204" pitchFamily="34" charset="0"/>
                          <a:cs typeface="Calibri" panose="020F0502020204030204" pitchFamily="34" charset="0"/>
                        </a:rPr>
                        <a:t> An hour later, my ankle was bandaged and </a:t>
                      </a:r>
                      <a:r>
                        <a:rPr lang="en-US" sz="1600" baseline="0" dirty="0" err="1" smtClean="0">
                          <a:latin typeface="Calibri" panose="020F0502020204030204" pitchFamily="34" charset="0"/>
                          <a:cs typeface="Calibri" panose="020F0502020204030204" pitchFamily="34" charset="0"/>
                        </a:rPr>
                        <a:t>Ntemisidang</a:t>
                      </a:r>
                      <a:r>
                        <a:rPr lang="en-US" sz="1600" baseline="0" dirty="0" smtClean="0">
                          <a:latin typeface="Calibri" panose="020F0502020204030204" pitchFamily="34" charset="0"/>
                          <a:cs typeface="Calibri" panose="020F0502020204030204" pitchFamily="34" charset="0"/>
                        </a:rPr>
                        <a:t> was smiling, I was smiling too. I thanked him for helping me, and we said goodbye. Two days later, after riding 240 kilometers to the next city, I found a hospital. As the doctor was giving me a shot of antibiotics, I was thinking, “I sure don’t like shots, but at least they aren’t as gross as leeches!”</a:t>
                      </a:r>
                    </a:p>
                    <a:p>
                      <a:endParaRPr lang="en-US" sz="1600" baseline="0" dirty="0" smtClean="0">
                        <a:latin typeface="Calibri" panose="020F0502020204030204" pitchFamily="34" charset="0"/>
                        <a:cs typeface="Calibri" panose="020F0502020204030204" pitchFamily="34" charset="0"/>
                      </a:endParaRPr>
                    </a:p>
                    <a:p>
                      <a:r>
                        <a:rPr kumimoji="0" lang="en-US" sz="16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rPr>
                        <a:t>e. ____ The doctor tried to ease the writer</a:t>
                      </a:r>
                      <a:endParaRPr lang="en-US" sz="1600" baseline="0" dirty="0" smtClean="0">
                        <a:latin typeface="Calibri" panose="020F0502020204030204" pitchFamily="34" charset="0"/>
                        <a:cs typeface="Calibri" panose="020F0502020204030204" pitchFamily="34" charset="0"/>
                      </a:endParaRPr>
                    </a:p>
                    <a:p>
                      <a:r>
                        <a:rPr lang="en-US" sz="1600" baseline="0" dirty="0" smtClean="0">
                          <a:latin typeface="Calibri" panose="020F0502020204030204" pitchFamily="34" charset="0"/>
                          <a:cs typeface="Calibri" panose="020F0502020204030204" pitchFamily="34" charset="0"/>
                        </a:rPr>
                        <a:t>f. _____  The writer’s treatment with leeches.</a:t>
                      </a:r>
                    </a:p>
                    <a:p>
                      <a:r>
                        <a:rPr lang="en-US" sz="1600" baseline="0" dirty="0" smtClean="0">
                          <a:latin typeface="Calibri" panose="020F0502020204030204" pitchFamily="34" charset="0"/>
                          <a:cs typeface="Calibri" panose="020F0502020204030204" pitchFamily="34" charset="0"/>
                        </a:rPr>
                        <a:t>g. _____ How the writer got cut.</a:t>
                      </a:r>
                    </a:p>
                    <a:p>
                      <a:r>
                        <a:rPr lang="en-US" sz="1600" baseline="0" dirty="0" smtClean="0">
                          <a:latin typeface="Calibri" panose="020F0502020204030204" pitchFamily="34" charset="0"/>
                          <a:cs typeface="Calibri" panose="020F0502020204030204" pitchFamily="34" charset="0"/>
                        </a:rPr>
                        <a:t>h. _____ Leeches’ description.</a:t>
                      </a:r>
                    </a:p>
                    <a:p>
                      <a:r>
                        <a:rPr lang="en-US" sz="1600" baseline="0" dirty="0" err="1" smtClean="0">
                          <a:latin typeface="Calibri" panose="020F0502020204030204" pitchFamily="34" charset="0"/>
                          <a:cs typeface="Calibri" panose="020F0502020204030204" pitchFamily="34" charset="0"/>
                        </a:rPr>
                        <a:t>i</a:t>
                      </a:r>
                      <a:r>
                        <a:rPr lang="en-US" sz="1600" baseline="0" dirty="0" smtClean="0">
                          <a:latin typeface="Calibri" panose="020F0502020204030204" pitchFamily="34" charset="0"/>
                          <a:cs typeface="Calibri" panose="020F0502020204030204" pitchFamily="34" charset="0"/>
                        </a:rPr>
                        <a:t>. _____ The writer’s pain got worse.</a:t>
                      </a: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baseline="0" dirty="0" smtClean="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AutoShape 14" descr="Image Gallery | The Leech Clinic"/>
          <p:cNvSpPr>
            <a:spLocks noGrp="1" noChangeAspect="1" noChangeArrowheads="1"/>
          </p:cNvSpPr>
          <p:nvPr>
            <p:ph type="title"/>
          </p:nvPr>
        </p:nvSpPr>
        <p:spPr bwMode="auto">
          <a:xfrm>
            <a:off x="307974" y="160337"/>
            <a:ext cx="11884025" cy="70691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r>
            <a:br>
              <a:rPr lang="en-US" sz="1600" dirty="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r>
              <a:rPr lang="en-US" sz="1600" dirty="0" smtClean="0">
                <a:latin typeface="Calibri" panose="020F0502020204030204" pitchFamily="34" charset="0"/>
                <a:cs typeface="Calibri" panose="020F0502020204030204" pitchFamily="34" charset="0"/>
              </a:rPr>
              <a:t/>
            </a:r>
            <a:br>
              <a:rPr lang="en-US" sz="1600" dirty="0" smtClean="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p:txBody>
      </p:sp>
      <p:sp>
        <p:nvSpPr>
          <p:cNvPr id="3" name="AutoShape 2" descr="Image Gallery | The Leech Clinic"/>
          <p:cNvSpPr>
            <a:spLocks noChangeAspect="1" noChangeArrowheads="1"/>
          </p:cNvSpPr>
          <p:nvPr/>
        </p:nvSpPr>
        <p:spPr bwMode="auto">
          <a:xfrm>
            <a:off x="4141788" y="361314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Gallery | The Leech Clin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Gallery | The Leech Clin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161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fontScale="90000"/>
          </a:bodyPr>
          <a:lstStyle/>
          <a:p>
            <a:pPr>
              <a:spcBef>
                <a:spcPts val="0"/>
              </a:spcBef>
            </a:pPr>
            <a:r>
              <a:rPr lang="en-US" sz="1600" b="1" dirty="0" smtClean="0">
                <a:solidFill>
                  <a:srgbClr val="000000"/>
                </a:solidFill>
                <a:latin typeface="Gill Sans"/>
              </a:rPr>
              <a:t>Unit 7: A </a:t>
            </a:r>
            <a:r>
              <a:rPr lang="en-US" sz="1600" b="1" dirty="0">
                <a:solidFill>
                  <a:srgbClr val="000000"/>
                </a:solidFill>
                <a:latin typeface="Gill Sans"/>
              </a:rPr>
              <a:t>Doctor’s Journal</a:t>
            </a:r>
            <a:r>
              <a:rPr lang="en-US" sz="1600" dirty="0"/>
              <a:t/>
            </a:r>
            <a:br>
              <a:rPr lang="en-US" sz="1600" dirty="0"/>
            </a:br>
            <a:r>
              <a:rPr lang="en-US" sz="1600" dirty="0"/>
              <a:t/>
            </a:r>
            <a:br>
              <a:rPr lang="en-US" sz="1600" dirty="0"/>
            </a:br>
            <a:r>
              <a:rPr lang="en-US" sz="1600" b="1" dirty="0">
                <a:solidFill>
                  <a:srgbClr val="000000"/>
                </a:solidFill>
                <a:latin typeface="Gill Sans"/>
              </a:rPr>
              <a:t>1 </a:t>
            </a:r>
            <a:r>
              <a:rPr lang="en-US" sz="1600" dirty="0">
                <a:solidFill>
                  <a:srgbClr val="000000"/>
                </a:solidFill>
                <a:latin typeface="Gill Sans"/>
              </a:rPr>
              <a:t>As a pediatrician,</a:t>
            </a:r>
            <a:r>
              <a:rPr lang="en-US" sz="1600" baseline="30000" dirty="0">
                <a:solidFill>
                  <a:srgbClr val="000000"/>
                </a:solidFill>
                <a:latin typeface="Gill Sans"/>
              </a:rPr>
              <a:t>1</a:t>
            </a:r>
            <a:r>
              <a:rPr lang="en-US" sz="1600" dirty="0">
                <a:solidFill>
                  <a:srgbClr val="000000"/>
                </a:solidFill>
                <a:latin typeface="Gill Sans"/>
              </a:rPr>
              <a:t> I see a lot of patients with sore throats and swollen ankles that</a:t>
            </a:r>
            <a:r>
              <a:rPr lang="en-US" sz="1600" dirty="0"/>
              <a:t/>
            </a:r>
            <a:br>
              <a:rPr lang="en-US" sz="1600" dirty="0"/>
            </a:br>
            <a:r>
              <a:rPr lang="en-US" sz="1600" dirty="0">
                <a:solidFill>
                  <a:srgbClr val="000000"/>
                </a:solidFill>
                <a:latin typeface="Gill Sans"/>
              </a:rPr>
              <a:t>need bandages. Often, parents try to treat their children at home before they</a:t>
            </a:r>
            <a:r>
              <a:rPr lang="en-US" sz="1600" dirty="0"/>
              <a:t/>
            </a:r>
            <a:br>
              <a:rPr lang="en-US" sz="1600" dirty="0"/>
            </a:br>
            <a:r>
              <a:rPr lang="en-US" sz="1600" dirty="0">
                <a:solidFill>
                  <a:srgbClr val="000000"/>
                </a:solidFill>
                <a:latin typeface="Gill Sans"/>
              </a:rPr>
              <a:t>bring them to my office. For a sore throat, I may take a sample of their saliva and</a:t>
            </a:r>
            <a:r>
              <a:rPr lang="en-US" sz="1600" dirty="0"/>
              <a:t/>
            </a:r>
            <a:br>
              <a:rPr lang="en-US" sz="1600" dirty="0"/>
            </a:br>
            <a:r>
              <a:rPr lang="en-US" sz="1600" dirty="0">
                <a:solidFill>
                  <a:srgbClr val="000000"/>
                </a:solidFill>
                <a:latin typeface="Gill Sans"/>
              </a:rPr>
              <a:t>look at any swelling before giving them a shot or an antibiotic.</a:t>
            </a:r>
            <a:r>
              <a:rPr lang="en-US" sz="1600" dirty="0"/>
              <a:t/>
            </a:r>
            <a:br>
              <a:rPr lang="en-US" sz="1600" dirty="0"/>
            </a:br>
            <a:r>
              <a:rPr lang="en-US" sz="1600" b="1" dirty="0">
                <a:solidFill>
                  <a:srgbClr val="000000"/>
                </a:solidFill>
                <a:latin typeface="Gill Sans"/>
              </a:rPr>
              <a:t>2 </a:t>
            </a:r>
            <a:r>
              <a:rPr lang="en-US" sz="1600" dirty="0">
                <a:solidFill>
                  <a:srgbClr val="000000"/>
                </a:solidFill>
                <a:latin typeface="Gill Sans"/>
              </a:rPr>
              <a:t>I am surprised sometimes by parents’ home remedies. The most popular remedies</a:t>
            </a:r>
            <a:r>
              <a:rPr lang="en-US" sz="1600" dirty="0"/>
              <a:t/>
            </a:r>
            <a:br>
              <a:rPr lang="en-US" sz="1600" dirty="0"/>
            </a:br>
            <a:r>
              <a:rPr lang="en-US" sz="1600" dirty="0">
                <a:solidFill>
                  <a:srgbClr val="000000"/>
                </a:solidFill>
                <a:latin typeface="Gill Sans"/>
              </a:rPr>
              <a:t>usually don’t work. For example, chicken soup is not a cure for colds and fevers,</a:t>
            </a:r>
            <a:r>
              <a:rPr lang="en-US" sz="1600" dirty="0"/>
              <a:t/>
            </a:r>
            <a:br>
              <a:rPr lang="en-US" sz="1600" dirty="0"/>
            </a:br>
            <a:r>
              <a:rPr lang="en-US" sz="1600" dirty="0">
                <a:solidFill>
                  <a:srgbClr val="000000"/>
                </a:solidFill>
                <a:latin typeface="Gill Sans"/>
              </a:rPr>
              <a:t>just a way to treat a sore throat. But there are a few surprising home remedies that</a:t>
            </a:r>
            <a:r>
              <a:rPr lang="en-US" sz="1600" dirty="0"/>
              <a:t/>
            </a:r>
            <a:br>
              <a:rPr lang="en-US" sz="1600" dirty="0"/>
            </a:br>
            <a:r>
              <a:rPr lang="en-US" sz="1600" dirty="0">
                <a:solidFill>
                  <a:srgbClr val="000000"/>
                </a:solidFill>
                <a:latin typeface="Gill Sans"/>
              </a:rPr>
              <a:t>work and have a scientific explanation.</a:t>
            </a:r>
            <a:r>
              <a:rPr lang="en-US" sz="1600" dirty="0"/>
              <a:t/>
            </a:r>
            <a:br>
              <a:rPr lang="en-US" sz="1600" dirty="0"/>
            </a:br>
            <a:r>
              <a:rPr lang="en-US" sz="1600" b="1" dirty="0">
                <a:solidFill>
                  <a:srgbClr val="000000"/>
                </a:solidFill>
                <a:latin typeface="Gill Sans"/>
              </a:rPr>
              <a:t>3 </a:t>
            </a:r>
            <a:r>
              <a:rPr lang="en-US" sz="1600" dirty="0">
                <a:solidFill>
                  <a:srgbClr val="000000"/>
                </a:solidFill>
                <a:latin typeface="Gill Sans"/>
              </a:rPr>
              <a:t>One home remedy that works is for earaches. Cut an onion in half and put it in</a:t>
            </a:r>
            <a:r>
              <a:rPr lang="en-US" sz="1600" dirty="0"/>
              <a:t/>
            </a:r>
            <a:br>
              <a:rPr lang="en-US" sz="1600" dirty="0"/>
            </a:br>
            <a:r>
              <a:rPr lang="en-US" sz="1600" dirty="0">
                <a:solidFill>
                  <a:srgbClr val="000000"/>
                </a:solidFill>
                <a:latin typeface="Gill Sans"/>
              </a:rPr>
              <a:t>the oven. When the onion is comfortably warm to the touch, take it out of the</a:t>
            </a:r>
            <a:r>
              <a:rPr lang="en-US" sz="1600" dirty="0"/>
              <a:t/>
            </a:r>
            <a:br>
              <a:rPr lang="en-US" sz="1600" dirty="0"/>
            </a:br>
            <a:r>
              <a:rPr lang="en-US" sz="1600" dirty="0">
                <a:solidFill>
                  <a:srgbClr val="000000"/>
                </a:solidFill>
                <a:latin typeface="Gill Sans"/>
              </a:rPr>
              <a:t>oven and gently put it on the ear with the earache. Relax for a while. You will find</a:t>
            </a:r>
            <a:r>
              <a:rPr lang="en-US" sz="1600" dirty="0"/>
              <a:t/>
            </a:r>
            <a:br>
              <a:rPr lang="en-US" sz="1600" dirty="0"/>
            </a:br>
            <a:r>
              <a:rPr lang="en-US" sz="1600" dirty="0">
                <a:solidFill>
                  <a:srgbClr val="000000"/>
                </a:solidFill>
                <a:latin typeface="Gill Sans"/>
              </a:rPr>
              <a:t>that the earache might start to feel better. The reason is the onion releases a gas</a:t>
            </a:r>
            <a:r>
              <a:rPr lang="en-US" sz="1600" dirty="0"/>
              <a:t/>
            </a:r>
            <a:br>
              <a:rPr lang="en-US" sz="1600" dirty="0"/>
            </a:br>
            <a:r>
              <a:rPr lang="en-US" sz="1600" dirty="0">
                <a:solidFill>
                  <a:srgbClr val="000000"/>
                </a:solidFill>
                <a:latin typeface="Gill Sans"/>
              </a:rPr>
              <a:t>that treats earaches, and the heat helps the gas move into your ear.</a:t>
            </a:r>
            <a:r>
              <a:rPr lang="en-US" sz="1600" dirty="0"/>
              <a:t/>
            </a:r>
            <a:br>
              <a:rPr lang="en-US" sz="1600" dirty="0"/>
            </a:br>
            <a:r>
              <a:rPr lang="en-US" sz="1600" b="1" dirty="0">
                <a:solidFill>
                  <a:srgbClr val="000000"/>
                </a:solidFill>
                <a:latin typeface="Gill Sans"/>
              </a:rPr>
              <a:t>4 </a:t>
            </a:r>
            <a:r>
              <a:rPr lang="en-US" sz="1600" dirty="0">
                <a:solidFill>
                  <a:srgbClr val="000000"/>
                </a:solidFill>
                <a:latin typeface="Gill Sans"/>
              </a:rPr>
              <a:t>My favorite home remedy is the wet sock</a:t>
            </a:r>
            <a:r>
              <a:rPr lang="en-US" sz="1600" baseline="30000" dirty="0">
                <a:solidFill>
                  <a:srgbClr val="000000"/>
                </a:solidFill>
                <a:latin typeface="Gill Sans"/>
              </a:rPr>
              <a:t>2</a:t>
            </a:r>
            <a:r>
              <a:rPr lang="en-US" sz="1600" dirty="0">
                <a:solidFill>
                  <a:srgbClr val="000000"/>
                </a:solidFill>
                <a:latin typeface="Gill Sans"/>
              </a:rPr>
              <a:t> cure. It sounds unusual, but unlike</a:t>
            </a:r>
            <a:r>
              <a:rPr lang="en-US" sz="1600" dirty="0"/>
              <a:t/>
            </a:r>
            <a:br>
              <a:rPr lang="en-US" sz="1600" dirty="0"/>
            </a:br>
            <a:r>
              <a:rPr lang="en-US" sz="1600" dirty="0">
                <a:solidFill>
                  <a:srgbClr val="000000"/>
                </a:solidFill>
                <a:latin typeface="Gill Sans"/>
              </a:rPr>
              <a:t>chicken soup, this can treat a fever. First, put your feet in hot water. Put socks in</a:t>
            </a:r>
            <a:r>
              <a:rPr lang="en-US" sz="1600" dirty="0"/>
              <a:t/>
            </a:r>
            <a:br>
              <a:rPr lang="en-US" sz="1600" dirty="0"/>
            </a:br>
            <a:r>
              <a:rPr lang="en-US" sz="1600" dirty="0">
                <a:solidFill>
                  <a:srgbClr val="000000"/>
                </a:solidFill>
                <a:latin typeface="Gill Sans"/>
              </a:rPr>
              <a:t>cold water. Then put the cold, wet socks on your feet. After that, put warm, dry</a:t>
            </a:r>
            <a:r>
              <a:rPr lang="en-US" sz="1600" dirty="0"/>
              <a:t/>
            </a:r>
            <a:br>
              <a:rPr lang="en-US" sz="1600" dirty="0"/>
            </a:br>
            <a:r>
              <a:rPr lang="en-US" sz="1600" dirty="0">
                <a:solidFill>
                  <a:srgbClr val="000000"/>
                </a:solidFill>
                <a:latin typeface="Gill Sans"/>
              </a:rPr>
              <a:t>socks on top of the wet ones, so you are wearing two socks on each foot. Then go</a:t>
            </a:r>
            <a:r>
              <a:rPr lang="en-US" sz="1600" dirty="0"/>
              <a:t/>
            </a:r>
            <a:br>
              <a:rPr lang="en-US" sz="1600" dirty="0"/>
            </a:br>
            <a:r>
              <a:rPr lang="en-US" sz="1600" dirty="0">
                <a:solidFill>
                  <a:srgbClr val="000000"/>
                </a:solidFill>
                <a:latin typeface="Gill Sans"/>
              </a:rPr>
              <a:t>to bed. In the morning, you will not have a fever. The cure is complicated, but the</a:t>
            </a:r>
            <a:r>
              <a:rPr lang="en-US" sz="1600" dirty="0"/>
              <a:t/>
            </a:r>
            <a:br>
              <a:rPr lang="en-US" sz="1600" dirty="0"/>
            </a:br>
            <a:r>
              <a:rPr lang="en-US" sz="1600" dirty="0">
                <a:solidFill>
                  <a:srgbClr val="000000"/>
                </a:solidFill>
                <a:latin typeface="Gill Sans"/>
              </a:rPr>
              <a:t>wet socks help the flow of blood through your veins, and this is what gets rid of</a:t>
            </a:r>
            <a:r>
              <a:rPr lang="en-US" sz="1600" dirty="0"/>
              <a:t/>
            </a:r>
            <a:br>
              <a:rPr lang="en-US" sz="1600" dirty="0"/>
            </a:br>
            <a:r>
              <a:rPr lang="en-US" sz="1600" dirty="0">
                <a:solidFill>
                  <a:srgbClr val="000000"/>
                </a:solidFill>
                <a:latin typeface="Gill Sans"/>
              </a:rPr>
              <a:t>the fever. If this doesn’t work, be sure to call your doctor.</a:t>
            </a:r>
            <a:r>
              <a:rPr lang="en-US" sz="1600" dirty="0"/>
              <a:t/>
            </a:r>
            <a:br>
              <a:rPr lang="en-US" sz="1600" dirty="0"/>
            </a:br>
            <a:r>
              <a:rPr lang="en-US" sz="700" dirty="0">
                <a:solidFill>
                  <a:srgbClr val="000000"/>
                </a:solidFill>
                <a:latin typeface="Gill Sans"/>
              </a:rPr>
              <a:t> </a:t>
            </a:r>
            <a:r>
              <a:rPr lang="en-US" sz="1600" dirty="0"/>
              <a:t/>
            </a:r>
            <a:br>
              <a:rPr lang="en-US" sz="1600" dirty="0"/>
            </a:br>
            <a:r>
              <a:rPr lang="en-US" sz="1600" baseline="30000" dirty="0">
                <a:solidFill>
                  <a:srgbClr val="000000"/>
                </a:solidFill>
                <a:latin typeface="Gill Sans"/>
              </a:rPr>
              <a:t>1</a:t>
            </a:r>
            <a:r>
              <a:rPr lang="en-US" sz="1600" dirty="0">
                <a:solidFill>
                  <a:srgbClr val="000000"/>
                </a:solidFill>
                <a:latin typeface="Gill Sans"/>
              </a:rPr>
              <a:t> </a:t>
            </a:r>
            <a:r>
              <a:rPr lang="en-US" sz="1600" b="1" dirty="0">
                <a:solidFill>
                  <a:srgbClr val="000000"/>
                </a:solidFill>
                <a:latin typeface="Gill Sans"/>
              </a:rPr>
              <a:t>pediatrician: </a:t>
            </a:r>
            <a:r>
              <a:rPr lang="en-US" sz="1600" dirty="0">
                <a:solidFill>
                  <a:srgbClr val="000000"/>
                </a:solidFill>
                <a:latin typeface="Gill Sans"/>
              </a:rPr>
              <a:t>a doctor for children</a:t>
            </a:r>
            <a:r>
              <a:rPr lang="en-US" sz="1600" dirty="0"/>
              <a:t/>
            </a:r>
            <a:br>
              <a:rPr lang="en-US" sz="1600" dirty="0"/>
            </a:br>
            <a:r>
              <a:rPr lang="en-US" sz="1600" baseline="30000" dirty="0">
                <a:solidFill>
                  <a:srgbClr val="000000"/>
                </a:solidFill>
                <a:latin typeface="Gill Sans"/>
              </a:rPr>
              <a:t>2</a:t>
            </a:r>
            <a:r>
              <a:rPr lang="en-US" sz="1600" dirty="0">
                <a:solidFill>
                  <a:srgbClr val="000000"/>
                </a:solidFill>
                <a:latin typeface="Gill Sans"/>
              </a:rPr>
              <a:t> </a:t>
            </a:r>
            <a:r>
              <a:rPr lang="en-US" sz="1600" b="1" dirty="0">
                <a:solidFill>
                  <a:srgbClr val="000000"/>
                </a:solidFill>
                <a:latin typeface="Gill Sans"/>
              </a:rPr>
              <a:t>sock: </a:t>
            </a:r>
            <a:r>
              <a:rPr lang="en-US" sz="1600" dirty="0">
                <a:solidFill>
                  <a:srgbClr val="000000"/>
                </a:solidFill>
                <a:latin typeface="Gill Sans"/>
              </a:rPr>
              <a:t>clothing you wear on your foot, inside your shoe</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latin typeface="Calibri" panose="020F0502020204030204" pitchFamily="34" charset="0"/>
              <a:cs typeface="Calibri" panose="020F0502020204030204" pitchFamily="34" charset="0"/>
            </a:endParaRPr>
          </a:p>
        </p:txBody>
      </p:sp>
      <p:sp>
        <p:nvSpPr>
          <p:cNvPr id="3" name="TextBox 2"/>
          <p:cNvSpPr txBox="1"/>
          <p:nvPr/>
        </p:nvSpPr>
        <p:spPr>
          <a:xfrm>
            <a:off x="7500938" y="671512"/>
            <a:ext cx="4695003" cy="6832640"/>
          </a:xfrm>
          <a:prstGeom prst="rect">
            <a:avLst/>
          </a:prstGeom>
          <a:noFill/>
        </p:spPr>
        <p:txBody>
          <a:bodyPr wrap="none" rtlCol="0">
            <a:spAutoFit/>
          </a:bodyPr>
          <a:lstStyle/>
          <a:p>
            <a:r>
              <a:rPr lang="en-US" sz="1400" b="1" dirty="0" smtClean="0">
                <a:solidFill>
                  <a:srgbClr val="000000"/>
                </a:solidFill>
                <a:latin typeface="Gill Sans"/>
              </a:rPr>
              <a:t>A. </a:t>
            </a:r>
            <a:r>
              <a:rPr lang="en-US" sz="1400" dirty="0" smtClean="0">
                <a:solidFill>
                  <a:srgbClr val="000000"/>
                </a:solidFill>
                <a:latin typeface="Gill Sans"/>
              </a:rPr>
              <a:t>Choose </a:t>
            </a:r>
            <a:r>
              <a:rPr lang="en-US" sz="1400" dirty="0">
                <a:solidFill>
                  <a:srgbClr val="000000"/>
                </a:solidFill>
                <a:latin typeface="Gill Sans"/>
              </a:rPr>
              <a:t>the best answer.</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1. </a:t>
            </a:r>
            <a:r>
              <a:rPr lang="en-US" sz="1400" dirty="0">
                <a:solidFill>
                  <a:srgbClr val="000000"/>
                </a:solidFill>
                <a:latin typeface="Gill Sans"/>
              </a:rPr>
              <a:t>According to Doctor Wailer, chicken soup can </a:t>
            </a:r>
            <a:r>
              <a:rPr lang="en-US" sz="1400" dirty="0" smtClean="0">
                <a:solidFill>
                  <a:srgbClr val="000000"/>
                </a:solidFill>
                <a:latin typeface="Gill Sans"/>
              </a:rPr>
              <a:t>treat</a:t>
            </a:r>
          </a:p>
          <a:p>
            <a:r>
              <a:rPr lang="en-US" sz="1400" dirty="0" smtClean="0">
                <a:solidFill>
                  <a:srgbClr val="000000"/>
                </a:solidFill>
                <a:latin typeface="Gill Sans"/>
              </a:rPr>
              <a:t> </a:t>
            </a:r>
            <a:r>
              <a:rPr lang="en-US" sz="1400" dirty="0">
                <a:solidFill>
                  <a:srgbClr val="000000"/>
                </a:solidFill>
                <a:latin typeface="Gill Sans"/>
              </a:rPr>
              <a:t>a(n)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cold</a:t>
            </a: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fever</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earache		</a:t>
            </a:r>
            <a:r>
              <a:rPr lang="en-US" sz="1400" b="1" dirty="0">
                <a:solidFill>
                  <a:srgbClr val="000000"/>
                </a:solidFill>
                <a:latin typeface="Gill Sans"/>
              </a:rPr>
              <a:t> D. </a:t>
            </a:r>
            <a:r>
              <a:rPr lang="en-US" sz="1400" dirty="0">
                <a:solidFill>
                  <a:srgbClr val="000000"/>
                </a:solidFill>
                <a:latin typeface="Gill Sans"/>
              </a:rPr>
              <a:t>sore throat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2. </a:t>
            </a:r>
            <a:r>
              <a:rPr lang="en-US" sz="1400" dirty="0">
                <a:solidFill>
                  <a:srgbClr val="000000"/>
                </a:solidFill>
                <a:latin typeface="Gill Sans"/>
              </a:rPr>
              <a:t>Dr. Wailer works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in a school</a:t>
            </a: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at her office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in her home</a:t>
            </a: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on the Internet</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3. </a:t>
            </a:r>
            <a:r>
              <a:rPr lang="en-US" sz="1400" dirty="0">
                <a:solidFill>
                  <a:srgbClr val="000000"/>
                </a:solidFill>
                <a:latin typeface="Gill Sans"/>
              </a:rPr>
              <a:t>Dr. Wailer thinks patients with a fever should try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chicken soup</a:t>
            </a: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the onion cure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the wet sock cure</a:t>
            </a: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talking to a doctor</a:t>
            </a:r>
            <a:r>
              <a:rPr lang="en-US" sz="1400" b="1" dirty="0">
                <a:solidFill>
                  <a:srgbClr val="000000"/>
                </a:solidFill>
                <a:latin typeface="Gill Sans"/>
              </a:rPr>
              <a:t> </a:t>
            </a:r>
            <a:endParaRPr lang="en-US" sz="1400" b="1" dirty="0" smtClean="0">
              <a:solidFill>
                <a:srgbClr val="000000"/>
              </a:solidFill>
              <a:latin typeface="Gill Sans"/>
            </a:endParaRPr>
          </a:p>
          <a:p>
            <a:endParaRPr lang="en-US" sz="1400" b="1" dirty="0">
              <a:solidFill>
                <a:srgbClr val="000000"/>
              </a:solidFill>
              <a:latin typeface="Gill Sans"/>
            </a:endParaRPr>
          </a:p>
          <a:p>
            <a:r>
              <a:rPr lang="en-US" sz="1400" b="1" dirty="0">
                <a:solidFill>
                  <a:srgbClr val="000000"/>
                </a:solidFill>
                <a:latin typeface="Gill Sans"/>
              </a:rPr>
              <a:t>4. </a:t>
            </a:r>
            <a:r>
              <a:rPr lang="en-US" sz="1400" dirty="0">
                <a:solidFill>
                  <a:srgbClr val="000000"/>
                </a:solidFill>
                <a:latin typeface="Gill Sans"/>
              </a:rPr>
              <a:t>Dr. Wailer says ____ helps cure an earache.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hot water</a:t>
            </a: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a dry sock</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blood flow</a:t>
            </a:r>
            <a:r>
              <a:rPr lang="en-US" sz="1400" dirty="0">
                <a:solidFill>
                  <a:prstClr val="black">
                    <a:lumMod val="85000"/>
                    <a:lumOff val="15000"/>
                  </a:prstClr>
                </a:solidFill>
              </a:rPr>
              <a:t>	</a:t>
            </a:r>
            <a:r>
              <a:rPr lang="en-US" sz="1400" b="1" dirty="0">
                <a:solidFill>
                  <a:srgbClr val="000000"/>
                </a:solidFill>
                <a:latin typeface="Gill Sans"/>
              </a:rPr>
              <a:t>D. </a:t>
            </a:r>
            <a:r>
              <a:rPr lang="en-US" sz="1400" dirty="0">
                <a:solidFill>
                  <a:srgbClr val="000000"/>
                </a:solidFill>
                <a:latin typeface="Gill Sans"/>
              </a:rPr>
              <a:t>half an onion</a:t>
            </a:r>
            <a:r>
              <a:rPr lang="en-US" sz="1400" dirty="0">
                <a:solidFill>
                  <a:prstClr val="black">
                    <a:lumMod val="85000"/>
                    <a:lumOff val="15000"/>
                  </a:prstClr>
                </a:solidFill>
              </a:rPr>
              <a:t/>
            </a:r>
            <a:br>
              <a:rPr lang="en-US" sz="1400" dirty="0">
                <a:solidFill>
                  <a:prstClr val="black">
                    <a:lumMod val="85000"/>
                    <a:lumOff val="15000"/>
                  </a:prstClr>
                </a:solidFill>
              </a:rPr>
            </a:b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5. </a:t>
            </a:r>
            <a:r>
              <a:rPr lang="en-US" sz="1400" dirty="0">
                <a:solidFill>
                  <a:srgbClr val="000000"/>
                </a:solidFill>
                <a:latin typeface="Gill Sans"/>
              </a:rPr>
              <a:t>Dr. Wailer probably thinks the onion cure and wet </a:t>
            </a:r>
            <a:r>
              <a:rPr lang="en-US" sz="1400" dirty="0" smtClean="0">
                <a:solidFill>
                  <a:srgbClr val="000000"/>
                </a:solidFill>
                <a:latin typeface="Gill Sans"/>
              </a:rPr>
              <a:t>sock</a:t>
            </a:r>
          </a:p>
          <a:p>
            <a:r>
              <a:rPr lang="en-US" sz="1400" dirty="0" smtClean="0">
                <a:solidFill>
                  <a:srgbClr val="000000"/>
                </a:solidFill>
                <a:latin typeface="Gill Sans"/>
              </a:rPr>
              <a:t> </a:t>
            </a:r>
            <a:r>
              <a:rPr lang="en-US" sz="1400" dirty="0">
                <a:solidFill>
                  <a:srgbClr val="000000"/>
                </a:solidFill>
                <a:latin typeface="Gill Sans"/>
              </a:rPr>
              <a:t>cure 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don’t work at all</a:t>
            </a:r>
            <a:r>
              <a:rPr lang="en-US" sz="1400" dirty="0">
                <a:solidFill>
                  <a:prstClr val="black">
                    <a:lumMod val="85000"/>
                    <a:lumOff val="15000"/>
                  </a:prstClr>
                </a:solidFill>
              </a:rPr>
              <a:t>	</a:t>
            </a:r>
            <a:r>
              <a:rPr lang="en-US" sz="1400" b="1" dirty="0">
                <a:solidFill>
                  <a:srgbClr val="000000"/>
                </a:solidFill>
                <a:latin typeface="Gill Sans"/>
              </a:rPr>
              <a:t>B. </a:t>
            </a:r>
            <a:r>
              <a:rPr lang="en-US" sz="1400" dirty="0">
                <a:solidFill>
                  <a:srgbClr val="000000"/>
                </a:solidFill>
                <a:latin typeface="Gill Sans"/>
              </a:rPr>
              <a:t>are a little strange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cause stomachache </a:t>
            </a:r>
            <a:r>
              <a:rPr lang="en-US" sz="1400" b="1" dirty="0">
                <a:solidFill>
                  <a:srgbClr val="000000"/>
                </a:solidFill>
                <a:latin typeface="Gill Sans"/>
              </a:rPr>
              <a:t>D. </a:t>
            </a:r>
            <a:r>
              <a:rPr lang="en-US" sz="1400" dirty="0">
                <a:solidFill>
                  <a:srgbClr val="000000"/>
                </a:solidFill>
                <a:latin typeface="Gill Sans"/>
              </a:rPr>
              <a:t>aren’t good for </a:t>
            </a:r>
            <a:r>
              <a:rPr lang="en-US" sz="1400" dirty="0" smtClean="0">
                <a:solidFill>
                  <a:srgbClr val="000000"/>
                </a:solidFill>
                <a:latin typeface="Gill Sans"/>
              </a:rPr>
              <a:t>children</a:t>
            </a:r>
          </a:p>
          <a:p>
            <a:endParaRPr lang="en-US" sz="1400" dirty="0">
              <a:solidFill>
                <a:srgbClr val="000000"/>
              </a:solidFill>
              <a:latin typeface="Gill Sans"/>
            </a:endParaRPr>
          </a:p>
          <a:p>
            <a:r>
              <a:rPr lang="en-US" sz="1400" b="1" dirty="0">
                <a:solidFill>
                  <a:srgbClr val="000000"/>
                </a:solidFill>
                <a:latin typeface="Gill Sans"/>
              </a:rPr>
              <a:t>6. </a:t>
            </a:r>
            <a:r>
              <a:rPr lang="en-US" sz="1400" dirty="0">
                <a:solidFill>
                  <a:srgbClr val="000000"/>
                </a:solidFill>
                <a:latin typeface="Gill Sans"/>
              </a:rPr>
              <a:t>The home remedies in the article are best described </a:t>
            </a:r>
          </a:p>
          <a:p>
            <a:r>
              <a:rPr lang="en-US" sz="1400" dirty="0" smtClean="0">
                <a:solidFill>
                  <a:srgbClr val="000000"/>
                </a:solidFill>
                <a:latin typeface="Gill Sans"/>
              </a:rPr>
              <a:t>as </a:t>
            </a:r>
            <a:r>
              <a:rPr lang="en-US" sz="1400" dirty="0">
                <a:solidFill>
                  <a:srgbClr val="000000"/>
                </a:solidFill>
                <a:latin typeface="Gill Sans"/>
              </a:rPr>
              <a:t>____.</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A. </a:t>
            </a:r>
            <a:r>
              <a:rPr lang="en-US" sz="1400" dirty="0">
                <a:solidFill>
                  <a:srgbClr val="000000"/>
                </a:solidFill>
                <a:latin typeface="Gill Sans"/>
              </a:rPr>
              <a:t>not </a:t>
            </a:r>
            <a:r>
              <a:rPr lang="en-US" sz="1400" dirty="0" smtClean="0">
                <a:solidFill>
                  <a:srgbClr val="000000"/>
                </a:solidFill>
                <a:latin typeface="Gill Sans"/>
              </a:rPr>
              <a:t>effective</a:t>
            </a:r>
            <a:r>
              <a:rPr lang="en-US" sz="1400" dirty="0">
                <a:solidFill>
                  <a:prstClr val="black">
                    <a:lumMod val="85000"/>
                    <a:lumOff val="15000"/>
                  </a:prstClr>
                </a:solidFill>
              </a:rPr>
              <a:t>	</a:t>
            </a:r>
            <a:r>
              <a:rPr lang="en-US" sz="1400" b="1" dirty="0" smtClean="0">
                <a:solidFill>
                  <a:srgbClr val="000000"/>
                </a:solidFill>
                <a:latin typeface="Gill Sans"/>
              </a:rPr>
              <a:t>B</a:t>
            </a:r>
            <a:r>
              <a:rPr lang="en-US" sz="1400" b="1" dirty="0">
                <a:solidFill>
                  <a:srgbClr val="000000"/>
                </a:solidFill>
                <a:latin typeface="Gill Sans"/>
              </a:rPr>
              <a:t>. </a:t>
            </a:r>
            <a:r>
              <a:rPr lang="en-US" sz="1400" dirty="0">
                <a:solidFill>
                  <a:srgbClr val="000000"/>
                </a:solidFill>
                <a:latin typeface="Gill Sans"/>
              </a:rPr>
              <a:t>maybe effective</a:t>
            </a:r>
            <a:r>
              <a:rPr lang="en-US" sz="1400" dirty="0">
                <a:solidFill>
                  <a:prstClr val="black">
                    <a:lumMod val="85000"/>
                    <a:lumOff val="15000"/>
                  </a:prstClr>
                </a:solidFill>
              </a:rPr>
              <a:t/>
            </a:r>
            <a:br>
              <a:rPr lang="en-US" sz="1400" dirty="0">
                <a:solidFill>
                  <a:prstClr val="black">
                    <a:lumMod val="85000"/>
                    <a:lumOff val="15000"/>
                  </a:prstClr>
                </a:solidFill>
              </a:rPr>
            </a:br>
            <a:r>
              <a:rPr lang="en-US" sz="1400" b="1" dirty="0">
                <a:solidFill>
                  <a:srgbClr val="000000"/>
                </a:solidFill>
                <a:latin typeface="Gill Sans"/>
              </a:rPr>
              <a:t>C. </a:t>
            </a:r>
            <a:r>
              <a:rPr lang="en-US" sz="1400" dirty="0">
                <a:solidFill>
                  <a:srgbClr val="000000"/>
                </a:solidFill>
                <a:latin typeface="Gill Sans"/>
              </a:rPr>
              <a:t>always effective</a:t>
            </a:r>
          </a:p>
          <a:p>
            <a:endParaRPr lang="en-US" sz="1400" dirty="0">
              <a:solidFill>
                <a:srgbClr val="000000"/>
              </a:solidFill>
              <a:latin typeface="Gill Sans"/>
            </a:endParaRPr>
          </a:p>
          <a:p>
            <a:endParaRPr lang="en-US" dirty="0">
              <a:solidFill>
                <a:prstClr val="black"/>
              </a:solidFill>
            </a:endParaRPr>
          </a:p>
        </p:txBody>
      </p:sp>
    </p:spTree>
    <p:extLst>
      <p:ext uri="{BB962C8B-B14F-4D97-AF65-F5344CB8AC3E}">
        <p14:creationId xmlns:p14="http://schemas.microsoft.com/office/powerpoint/2010/main" val="606188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800" dirty="0" smtClean="0"/>
              <a:t/>
            </a:r>
            <a:br>
              <a:rPr lang="en-US" sz="8800" dirty="0" smtClean="0"/>
            </a:br>
            <a:r>
              <a:rPr lang="en-US" sz="4000" b="1" dirty="0">
                <a:solidFill>
                  <a:srgbClr val="0070C0"/>
                </a:solidFill>
                <a:latin typeface="Segoe Script" panose="030B0504020000000003" pitchFamily="66" charset="0"/>
                <a:ea typeface="+mn-ea"/>
                <a:cs typeface="+mn-cs"/>
              </a:rPr>
              <a:t>Unit</a:t>
            </a:r>
            <a:r>
              <a:rPr lang="en-US" sz="8800" dirty="0" smtClean="0"/>
              <a:t> </a:t>
            </a:r>
            <a:r>
              <a:rPr lang="en-US" sz="4000" b="1" dirty="0" smtClean="0">
                <a:solidFill>
                  <a:srgbClr val="0070C0"/>
                </a:solidFill>
                <a:latin typeface="Segoe Script" panose="030B0504020000000003" pitchFamily="66" charset="0"/>
                <a:ea typeface="+mn-ea"/>
                <a:cs typeface="+mn-cs"/>
              </a:rPr>
              <a:t>8</a:t>
            </a: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a:solidFill>
                  <a:srgbClr val="0070C0"/>
                </a:solidFill>
                <a:latin typeface="Segoe Script" panose="030B0504020000000003" pitchFamily="66" charset="0"/>
                <a:ea typeface="+mn-ea"/>
                <a:cs typeface="+mn-cs"/>
              </a:rPr>
              <a:t/>
            </a:r>
            <a:br>
              <a:rPr lang="en-US" sz="4000" b="1" dirty="0">
                <a:solidFill>
                  <a:srgbClr val="0070C0"/>
                </a:solidFill>
                <a:latin typeface="Segoe Script" panose="030B0504020000000003" pitchFamily="66" charset="0"/>
                <a:ea typeface="+mn-ea"/>
                <a:cs typeface="+mn-cs"/>
              </a:rPr>
            </a:br>
            <a:r>
              <a:rPr lang="en-US" sz="4000" b="1" dirty="0" smtClean="0">
                <a:solidFill>
                  <a:srgbClr val="0070C0"/>
                </a:solidFill>
                <a:latin typeface="Segoe Script" panose="030B0504020000000003" pitchFamily="66" charset="0"/>
                <a:ea typeface="+mn-ea"/>
                <a:cs typeface="+mn-cs"/>
              </a:rPr>
              <a:t>Endangered Cultures</a:t>
            </a:r>
            <a:endParaRPr lang="en-US" sz="4000" b="1" dirty="0">
              <a:solidFill>
                <a:srgbClr val="0070C0"/>
              </a:solidFill>
              <a:latin typeface="Segoe Script" panose="030B0504020000000003" pitchFamily="66" charset="0"/>
              <a:ea typeface="+mn-ea"/>
              <a:cs typeface="+mn-cs"/>
            </a:endParaRPr>
          </a:p>
        </p:txBody>
      </p:sp>
    </p:spTree>
    <p:extLst>
      <p:ext uri="{BB962C8B-B14F-4D97-AF65-F5344CB8AC3E}">
        <p14:creationId xmlns:p14="http://schemas.microsoft.com/office/powerpoint/2010/main" val="284847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800" y="242888"/>
            <a:ext cx="11120100" cy="6315075"/>
          </a:xfrm>
        </p:spPr>
        <p:txBody>
          <a:bodyPr>
            <a:normAutofit/>
          </a:bodyPr>
          <a:lstStyle/>
          <a:p>
            <a:pPr indent="457200">
              <a:spcBef>
                <a:spcPts val="0"/>
              </a:spcBef>
            </a:pPr>
            <a:r>
              <a:rPr lang="en-US" sz="1600" dirty="0" smtClean="0">
                <a:latin typeface="Calibri" panose="020F0502020204030204" pitchFamily="34" charset="0"/>
                <a:cs typeface="Calibri" panose="020F0502020204030204" pitchFamily="34" charset="0"/>
              </a:rPr>
              <a:t>Unit 8</a:t>
            </a:r>
            <a:br>
              <a:rPr lang="en-US" sz="1600" dirty="0" smtClean="0">
                <a:latin typeface="Calibri" panose="020F0502020204030204" pitchFamily="34" charset="0"/>
                <a:cs typeface="Calibri" panose="020F0502020204030204" pitchFamily="34" charset="0"/>
              </a:rPr>
            </a:br>
            <a:r>
              <a:rPr lang="en-US" sz="1600" b="1" dirty="0">
                <a:solidFill>
                  <a:srgbClr val="000000"/>
                </a:solidFill>
                <a:latin typeface="Gill Sans"/>
              </a:rPr>
              <a:t>A. </a:t>
            </a:r>
            <a:r>
              <a:rPr lang="en-US" sz="1600" dirty="0">
                <a:solidFill>
                  <a:srgbClr val="000000"/>
                </a:solidFill>
                <a:latin typeface="Gill Sans"/>
              </a:rPr>
              <a:t>Read the paragraph about the Qashqai people. Use the words from the box to fill in the blanks.</a:t>
            </a:r>
            <a:r>
              <a:rPr lang="en-US" sz="1600" dirty="0"/>
              <a:t/>
            </a:r>
            <a:br>
              <a:rPr lang="en-US" sz="1600" dirty="0"/>
            </a:br>
            <a:r>
              <a:rPr lang="en-US" sz="1600" dirty="0">
                <a:solidFill>
                  <a:srgbClr val="000000"/>
                </a:solidFill>
                <a:latin typeface="Gill Sans"/>
              </a:rPr>
              <a:t>Not all of the words will be used.</a:t>
            </a:r>
            <a:r>
              <a:rPr lang="en-US" sz="1600" dirty="0"/>
              <a:t/>
            </a:r>
            <a:br>
              <a:rPr lang="en-US" sz="1600" dirty="0"/>
            </a:br>
            <a:r>
              <a:rPr lang="en-US" sz="1600" dirty="0"/>
              <a:t/>
            </a:r>
            <a:br>
              <a:rPr lang="en-US" sz="1600" dirty="0"/>
            </a:br>
            <a:r>
              <a:rPr lang="en-US" sz="1600" dirty="0">
                <a:solidFill>
                  <a:srgbClr val="000000"/>
                </a:solidFill>
                <a:latin typeface="Gill Sans"/>
              </a:rPr>
              <a:t>ancestors        endangered        powerful        settled</a:t>
            </a:r>
            <a:r>
              <a:rPr lang="en-US" sz="1600" dirty="0"/>
              <a:t/>
            </a:r>
            <a:br>
              <a:rPr lang="en-US" sz="1600" dirty="0"/>
            </a:br>
            <a:r>
              <a:rPr lang="en-US" sz="1600" dirty="0">
                <a:solidFill>
                  <a:srgbClr val="000000"/>
                </a:solidFill>
                <a:latin typeface="Gill Sans"/>
              </a:rPr>
              <a:t>convince         holy                   roots             unique</a:t>
            </a:r>
            <a:r>
              <a:rPr lang="en-US" sz="1600" dirty="0"/>
              <a:t/>
            </a:r>
            <a:br>
              <a:rPr lang="en-US" sz="1600" dirty="0"/>
            </a:br>
            <a:r>
              <a:rPr lang="en-US" sz="1600" dirty="0"/>
              <a:t/>
            </a:r>
            <a:br>
              <a:rPr lang="en-US" sz="1600" dirty="0"/>
            </a:br>
            <a:r>
              <a:rPr lang="en-US" sz="1600" dirty="0">
                <a:solidFill>
                  <a:srgbClr val="000000"/>
                </a:solidFill>
                <a:latin typeface="Gill Sans"/>
              </a:rPr>
              <a:t>The Qashqai live in southwestern Iran. Many indigenous tribes have disappeared in</a:t>
            </a:r>
            <a:r>
              <a:rPr lang="en-US" sz="1600" dirty="0"/>
              <a:t/>
            </a:r>
            <a:br>
              <a:rPr lang="en-US" sz="1600" dirty="0"/>
            </a:br>
            <a:r>
              <a:rPr lang="en-US" sz="1600" dirty="0"/>
              <a:t/>
            </a:r>
            <a:br>
              <a:rPr lang="en-US" sz="1600" dirty="0"/>
            </a:br>
            <a:r>
              <a:rPr lang="en-US" sz="1600" dirty="0">
                <a:solidFill>
                  <a:srgbClr val="000000"/>
                </a:solidFill>
                <a:latin typeface="Gill Sans"/>
              </a:rPr>
              <a:t>Asia and the Middle East, but the Qashqai still survive. The Qashqai have their earliest</a:t>
            </a:r>
            <a:r>
              <a:rPr lang="en-US" sz="1600" dirty="0"/>
              <a:t/>
            </a:r>
            <a:br>
              <a:rPr lang="en-US" sz="1600" dirty="0"/>
            </a:br>
            <a:r>
              <a:rPr lang="en-US" sz="1600" dirty="0"/>
              <a:t/>
            </a:r>
            <a:br>
              <a:rPr lang="en-US" sz="1600" dirty="0"/>
            </a:br>
            <a:r>
              <a:rPr lang="en-US" sz="1600" dirty="0" smtClean="0"/>
              <a:t>(</a:t>
            </a:r>
            <a:r>
              <a:rPr lang="en-US" sz="1600" dirty="0" smtClean="0">
                <a:solidFill>
                  <a:srgbClr val="000000"/>
                </a:solidFill>
                <a:latin typeface="Gill Sans"/>
              </a:rPr>
              <a:t>1). </a:t>
            </a:r>
            <a:r>
              <a:rPr lang="en-US" sz="1600" dirty="0">
                <a:solidFill>
                  <a:srgbClr val="000000"/>
                </a:solidFill>
                <a:latin typeface="Gill Sans"/>
              </a:rPr>
              <a:t>________________ in Central Asia, and their </a:t>
            </a:r>
            <a:r>
              <a:rPr lang="en-US" sz="1600" dirty="0" smtClean="0">
                <a:solidFill>
                  <a:srgbClr val="000000"/>
                </a:solidFill>
                <a:latin typeface="Gill Sans"/>
              </a:rPr>
              <a:t>(2). </a:t>
            </a:r>
            <a:r>
              <a:rPr lang="en-US" sz="1600" dirty="0">
                <a:solidFill>
                  <a:srgbClr val="000000"/>
                </a:solidFill>
                <a:latin typeface="Gill Sans"/>
              </a:rPr>
              <a:t>________________ arrived in what is now</a:t>
            </a:r>
            <a:r>
              <a:rPr lang="en-US" sz="1600" dirty="0"/>
              <a:t/>
            </a:r>
            <a:br>
              <a:rPr lang="en-US" sz="1600" dirty="0"/>
            </a:br>
            <a:r>
              <a:rPr lang="en-US" sz="1600" dirty="0"/>
              <a:t/>
            </a:r>
            <a:br>
              <a:rPr lang="en-US" sz="1600" dirty="0"/>
            </a:br>
            <a:r>
              <a:rPr lang="en-US" sz="1600" dirty="0">
                <a:solidFill>
                  <a:srgbClr val="000000"/>
                </a:solidFill>
                <a:latin typeface="Gill Sans"/>
              </a:rPr>
              <a:t>Iran 500 years ago. Today, many Qashqai have moved and </a:t>
            </a:r>
            <a:r>
              <a:rPr lang="en-US" sz="1600" dirty="0" smtClean="0">
                <a:solidFill>
                  <a:srgbClr val="000000"/>
                </a:solidFill>
                <a:latin typeface="Gill Sans"/>
              </a:rPr>
              <a:t>(3). </a:t>
            </a:r>
            <a:r>
              <a:rPr lang="en-US" sz="1600" dirty="0">
                <a:solidFill>
                  <a:srgbClr val="000000"/>
                </a:solidFill>
                <a:latin typeface="Gill Sans"/>
              </a:rPr>
              <a:t>________________ in cities.</a:t>
            </a:r>
            <a:r>
              <a:rPr lang="en-US" sz="1600" dirty="0"/>
              <a:t/>
            </a:r>
            <a:br>
              <a:rPr lang="en-US" sz="1600" dirty="0"/>
            </a:br>
            <a:r>
              <a:rPr lang="en-US" sz="1600" dirty="0"/>
              <a:t/>
            </a:r>
            <a:br>
              <a:rPr lang="en-US" sz="1600" dirty="0"/>
            </a:br>
            <a:r>
              <a:rPr lang="en-US" sz="1600" dirty="0">
                <a:solidFill>
                  <a:srgbClr val="000000"/>
                </a:solidFill>
                <a:latin typeface="Gill Sans"/>
              </a:rPr>
              <a:t>A </a:t>
            </a:r>
            <a:r>
              <a:rPr lang="en-US" sz="1600" dirty="0" smtClean="0">
                <a:solidFill>
                  <a:srgbClr val="000000"/>
                </a:solidFill>
                <a:latin typeface="Gill Sans"/>
              </a:rPr>
              <a:t>(4). </a:t>
            </a:r>
            <a:r>
              <a:rPr lang="en-US" sz="1600" dirty="0">
                <a:solidFill>
                  <a:srgbClr val="000000"/>
                </a:solidFill>
                <a:latin typeface="Gill Sans"/>
              </a:rPr>
              <a:t>________________ and different Qashqai custom is making rugs. Many Qashqai</a:t>
            </a:r>
            <a:r>
              <a:rPr lang="en-US" sz="1600" dirty="0"/>
              <a:t/>
            </a:r>
            <a:br>
              <a:rPr lang="en-US" sz="1600" dirty="0"/>
            </a:br>
            <a:r>
              <a:rPr lang="en-US" sz="1600" dirty="0"/>
              <a:t/>
            </a:r>
            <a:br>
              <a:rPr lang="en-US" sz="1600" dirty="0"/>
            </a:br>
            <a:r>
              <a:rPr lang="en-US" sz="1600" dirty="0" smtClean="0">
                <a:solidFill>
                  <a:srgbClr val="000000"/>
                </a:solidFill>
                <a:latin typeface="Gill Sans"/>
              </a:rPr>
              <a:t>(5). </a:t>
            </a:r>
            <a:r>
              <a:rPr lang="en-US" sz="1600" dirty="0">
                <a:solidFill>
                  <a:srgbClr val="000000"/>
                </a:solidFill>
                <a:latin typeface="Gill Sans"/>
              </a:rPr>
              <a:t>________________ tourists to buy their rugs. They are one of the biggest indigenous groups in</a:t>
            </a:r>
            <a:r>
              <a:rPr lang="en-US" sz="1600" dirty="0"/>
              <a:t/>
            </a:r>
            <a:br>
              <a:rPr lang="en-US" sz="1600" dirty="0"/>
            </a:br>
            <a:r>
              <a:rPr lang="en-US" sz="1600" dirty="0"/>
              <a:t/>
            </a:r>
            <a:br>
              <a:rPr lang="en-US" sz="1600" dirty="0"/>
            </a:br>
            <a:r>
              <a:rPr lang="en-US" sz="1600" dirty="0">
                <a:solidFill>
                  <a:srgbClr val="000000"/>
                </a:solidFill>
                <a:latin typeface="Gill Sans"/>
              </a:rPr>
              <a:t>the world, with more than 400,000 people. The Qashqai are not a(n) </a:t>
            </a:r>
            <a:r>
              <a:rPr lang="en-US" sz="1600" dirty="0" smtClean="0">
                <a:solidFill>
                  <a:srgbClr val="000000"/>
                </a:solidFill>
                <a:latin typeface="Gill Sans"/>
              </a:rPr>
              <a:t>(6). </a:t>
            </a:r>
            <a:r>
              <a:rPr lang="en-US" sz="1600" dirty="0">
                <a:solidFill>
                  <a:srgbClr val="000000"/>
                </a:solidFill>
                <a:latin typeface="Gill Sans"/>
              </a:rPr>
              <a:t>________________ culture.</a:t>
            </a:r>
            <a:r>
              <a:rPr lang="en-US" sz="1600" dirty="0"/>
              <a:t/>
            </a:r>
            <a:br>
              <a:rPr lang="en-US" sz="1600" dirty="0"/>
            </a:br>
            <a:r>
              <a:rPr lang="en-US" sz="1600" dirty="0"/>
              <a:t/>
            </a:r>
            <a:br>
              <a:rPr lang="en-US" sz="1600" dirty="0"/>
            </a:br>
            <a:r>
              <a:rPr lang="en-US" sz="1600" dirty="0"/>
              <a:t/>
            </a:r>
            <a:br>
              <a:rPr lang="en-US" sz="1600" dirty="0"/>
            </a:br>
            <a:r>
              <a:rPr lang="en-US" sz="1600" dirty="0"/>
              <a:t/>
            </a:r>
            <a:br>
              <a:rPr lang="en-US" sz="1600" dirty="0"/>
            </a:b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167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179</TotalTime>
  <Words>897</Words>
  <Application>Microsoft Office PowerPoint</Application>
  <PresentationFormat>Widescreen</PresentationFormat>
  <Paragraphs>127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Gill Sans</vt:lpstr>
      <vt:lpstr>Segoe Script</vt:lpstr>
      <vt:lpstr>Wingdings 3</vt:lpstr>
      <vt:lpstr>Wisp</vt:lpstr>
      <vt:lpstr>Session 4 Unit 7: Reading 2 Unit 8: Reading 2</vt:lpstr>
      <vt:lpstr> Unit 7  What’s Your Medicine ?</vt:lpstr>
      <vt:lpstr>Unit 7:  Write the words from the box next to their definitions. Not all of the words will be used.    ____________________ 1. An area on your body that is larger than usual because of injury  ____________________ 2. The liquid in your mouth  ____________________ 3. Tubes that bring blood back to the heart from the rest of the body  ____________________ 4. When a liquid moves slowly from one place to another  ____________________ 5. Someone who is getting medical treatment  ____________________6. To feel calm and not be excited  ____________________ 7. Medicine that kills bacteria or infections  ____________________ 8. A wrap used to protect a swollen body part  </vt:lpstr>
      <vt:lpstr> GROSS MEDICINE By Shetal Shah                  gross: very unpleasant to look at or think about</vt:lpstr>
      <vt:lpstr>                  1. Shah was travelling through _____ when he fell off his bike.        A. a village          B. Botswana             C. the mountains 2. Shah’s ankle was swollen because _____ .      A. the leeches bit him            B. the rode his bicycle too fast    C. he cut his ankle and didn’t wash or  bandage it. 3. Shah needed a hospital. He couldn’t get to one soon because _____ .  A. he didn’t have a donkey     B. it would take too long on his bicycle   C. his car was too slow. 4. Ntemisidang tried to make Shah laugh. He ____ . A. was nervous       B. wanted Shah think he was funny    C. wanted Shah to stop thinking about the leeches 5. The leeches helped Shah because they _____ . A. cured him by healing the infection in his ankle        C. made him relax B. took away the swelling so he could bike to the hospital   </vt:lpstr>
      <vt:lpstr>                     </vt:lpstr>
      <vt:lpstr>Unit 7: A Doctor’s Journal  1 As a pediatrician,1 I see a lot of patients with sore throats and swollen ankles that need bandages. Often, parents try to treat their children at home before they bring them to my office. For a sore throat, I may take a sample of their saliva and look at any swelling before giving them a shot or an antibiotic. 2 I am surprised sometimes by parents’ home remedies. The most popular remedies usually don’t work. For example, chicken soup is not a cure for colds and fevers, just a way to treat a sore throat. But there are a few surprising home remedies that work and have a scientific explanation. 3 One home remedy that works is for earaches. Cut an onion in half and put it in the oven. When the onion is comfortably warm to the touch, take it out of the oven and gently put it on the ear with the earache. Relax for a while. You will find that the earache might start to feel better. The reason is the onion releases a gas that treats earaches, and the heat helps the gas move into your ear. 4 My favorite home remedy is the wet sock2 cure. It sounds unusual, but unlike chicken soup, this can treat a fever. First, put your feet in hot water. Put socks in cold water. Then put the cold, wet socks on your feet. After that, put warm, dry socks on top of the wet ones, so you are wearing two socks on each foot. Then go to bed. In the morning, you will not have a fever. The cure is complicated, but the wet socks help the flow of blood through your veins, and this is what gets rid of the fever. If this doesn’t work, be sure to call your doctor.   1 pediatrician: a doctor for children 2 sock: clothing you wear on your foot, inside your shoe         </vt:lpstr>
      <vt:lpstr> Unit 8  Endangered Cultures</vt:lpstr>
      <vt:lpstr>Unit 8 A. Read the paragraph about the Qashqai people. Use the words from the box to fill in the blanks. Not all of the words will be used.  ancestors        endangered        powerful        settled convince         holy                   roots             unique  The Qashqai live in southwestern Iran. Many indigenous tribes have disappeared in  Asia and the Middle East, but the Qashqai still survive. The Qashqai have their earliest  (1). ________________ in Central Asia, and their (2). ________________ arrived in what is now  Iran 500 years ago. Today, many Qashqai have moved and (3). ________________ in cities.  A (4). ________________ and different Qashqai custom is making rugs. Many Qashqai  (5). ________________ tourists to buy their rugs. They are one of the biggest indigenous groups in  the world, with more than 400,000 people. The Qashqai are not a(n) (6). ________________ culture.    </vt:lpstr>
      <vt:lpstr>Unit 8 B. Choose the sentence that does not make sense. Pay attention to the boldfaced words.  7. A. To find enough water, desert people often must be nomadic.     B. The San people often travel because of their nomadic lifestyle.     C. Nomadic Inuit people have always lived in the same part of Alaska.  8. A. Some Xavante people adapt their hair color to bright red.     B. Slowly, many Qashqai adapted to life in the city.     C. Many Ariaal children are adapting to Kenyan schools.  9. A. Disease destroyed many Native American tribes, and they disappeared.     B. The customer destroyed the rug a little, so the Qashqai woman fixed it.     C. The fire destroyed the small village, and there were no buildings left.  10. A. It is difficult for traditional cultures to survive in a modern world.       B. The Xavante work together to survive in the Amazon Rain Forest.       C. It can be hard to survive during the warm spring months of the year.</vt:lpstr>
      <vt:lpstr>                                                                THE PENAN: PEOPLE OF THE FOREST</vt:lpstr>
      <vt:lpstr>                    </vt:lpstr>
      <vt:lpstr>Unit8 Will the Internet Be Good for the Xavante?  1 There are about 9,600 Xavante people in the world. Their roots are in northern Brazil, but they have settled in the south of the country, in the Amazon Rain Forest. The Xavante are nomadic, moving around the area to hunt animals and gather plants. Life is slowly changing for this endangered culture. The Internet has come to their villages. Some Xavante are happy and others are not, but they all must learn to adapt. 2 Alexandre Tsereptse, the leader of a village of 800 people, was not happy to be connected to the Internet. “I don’t think it’s a good thing, because it’s a threat to our culture,” he protested. Xavante customs are holy to Tsereptse. He is afraid the Internet will destroy these customs and replace them with a Western way of life. 3 Many young people in his village disagreed. They tried to convince others that the Internet would help Xavante culture survive. “It could be a way to record our history,” said Bartolomeu Patira Prenhopa. Prenhopa wants to use the Internet to tell students like him in other countries about his ancestors, language, and unique Xavante traditions. 4 Almir Narayamoga Surui, leader of a village of 1,200 people, wanted the Internet for a different reason—as a powerful tool against logging companies that illegally cut down trees. “When we have any problems with loggers, we can denounce1 them in a quicker way,” he said. Many environmental groups, technology companies, and the Brazilian government are working to help the Xavante fight illegal logging. 5 The Internet is already providing new opportunities for the Xavante. They have created their own website that brings attention to the damage people are doing to their land and their environment. The website also teaches people about the Xavante culture and way of life.  1 denounce: publicly express disapproval of someone or something        </vt:lpstr>
      <vt:lpstr>Unit8 Will the Internet Be Good for the Xavante?  1 There are about 9,600 Xavante people in the world. Their roots are in northern Brazil, but they have settled in the south of the country, in the Amazon Rain Forest. The Xavante are nomadic, moving around the area to hunt animals and gather plants. Life is slowly changing for this endangered culture. The Internet has come to their villages. Some Xavante are happy and others are not, but they all must learn to adapt. 2 Alexandre Tsereptse, the leader of a village of 800 people, was not happy to be connected to the Internet. “I don’t think it’s a good thing, because it’s a threat to our culture,” he protested. Xavante customs are holy to Tsereptse. He is afraid the Internet will destroy these customs and replace them with a Western way of life. 3 Many young people in his village disagreed. They tried to convince others that the Internet would help Xavante culture survive. “It could be a way to record our history,” said Bartolomeu Patira Prenhopa. Prenhopa wants to use the Internet to tell students like him in other countries about his ancestors, language, and unique Xavante traditions. 4 Almir Narayamoga Surui, leader of a village of 1,200 people, wanted the Internet for a different reason—as a powerful tool against logging companies that illegally cut down trees. “When we have any problems with loggers, we can denounce1 them in a quicker way,” he said. Many environmental groups, technology companies, and the Brazilian government are working to help the Xavante fight illegal logging. 5 The Internet is already providing new opportunities for the Xavante. They have created their own website that brings attention to the damage people are doing to their land and their environment. The website also teaches people about the Xavante culture and way of life.  1 denounce: publicly express disapproval of someone or something        </vt:lpstr>
      <vt:lpstr>  Thank You   for Your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Unit 7: Reading 2 Unit 8: Reading 2</dc:title>
  <dc:creator>Sa</dc:creator>
  <cp:lastModifiedBy>Sa</cp:lastModifiedBy>
  <cp:revision>21</cp:revision>
  <dcterms:created xsi:type="dcterms:W3CDTF">2022-05-05T03:41:54Z</dcterms:created>
  <dcterms:modified xsi:type="dcterms:W3CDTF">2022-05-05T14:40:56Z</dcterms:modified>
</cp:coreProperties>
</file>