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3" r:id="rId3"/>
    <p:sldId id="258" r:id="rId4"/>
    <p:sldId id="275" r:id="rId5"/>
    <p:sldId id="269" r:id="rId6"/>
    <p:sldId id="270" r:id="rId7"/>
    <p:sldId id="271" r:id="rId8"/>
    <p:sldId id="272" r:id="rId9"/>
    <p:sldId id="261" r:id="rId10"/>
    <p:sldId id="274" r:id="rId11"/>
    <p:sldId id="263" r:id="rId12"/>
    <p:sldId id="276" r:id="rId13"/>
    <p:sldId id="265" r:id="rId14"/>
    <p:sldId id="278" r:id="rId15"/>
    <p:sldId id="277" r:id="rId16"/>
    <p:sldId id="266" r:id="rId17"/>
    <p:sldId id="267" r:id="rId18"/>
    <p:sldId id="268" r:id="rId19"/>
    <p:sldId id="2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41919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768259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31AF2A-2654-457E-936C-97B80CC5D09F}"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117109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315585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977943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560288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57617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61169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52800" y="1958332"/>
            <a:ext cx="9141121" cy="1196119"/>
          </a:xfrm>
        </p:spPr>
        <p:txBody>
          <a:bodyPr/>
          <a:lstStyle/>
          <a:p>
            <a:r>
              <a:rPr lang="en-US" smtClean="0"/>
              <a:t>Click to edit Master title style</a:t>
            </a:r>
            <a:endParaRPr lang="en-US"/>
          </a:p>
        </p:txBody>
      </p:sp>
    </p:spTree>
    <p:extLst>
      <p:ext uri="{BB962C8B-B14F-4D97-AF65-F5344CB8AC3E}">
        <p14:creationId xmlns:p14="http://schemas.microsoft.com/office/powerpoint/2010/main" val="408204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401890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194807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46478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314258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420383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117280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98535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408619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768AA8-A9AD-4F44-B043-6796B072F0E8}" type="datetimeFigureOut">
              <a:rPr lang="en-US" smtClean="0">
                <a:solidFill>
                  <a:prstClr val="black">
                    <a:tint val="75000"/>
                  </a:prstClr>
                </a:solidFill>
              </a:rPr>
              <a:pPr/>
              <a:t>5/5/2022</a:t>
            </a:fld>
            <a:endParaRPr lang="en-US">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731AF2A-2654-457E-936C-97B80CC5D09F}" type="slidenum">
              <a:rPr lang="en-US" smtClean="0"/>
              <a:pPr/>
              <a:t>‹#›</a:t>
            </a:fld>
            <a:endParaRPr lang="en-US"/>
          </a:p>
        </p:txBody>
      </p:sp>
    </p:spTree>
    <p:extLst>
      <p:ext uri="{BB962C8B-B14F-4D97-AF65-F5344CB8AC3E}">
        <p14:creationId xmlns:p14="http://schemas.microsoft.com/office/powerpoint/2010/main" val="82126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b="1" dirty="0">
                <a:solidFill>
                  <a:srgbClr val="0070C0"/>
                </a:solidFill>
                <a:latin typeface="Segoe Script" panose="030B0504020000000003" pitchFamily="66" charset="0"/>
                <a:ea typeface="+mn-ea"/>
                <a:cs typeface="+mn-cs"/>
              </a:rPr>
              <a:t>Session</a:t>
            </a:r>
            <a:r>
              <a:rPr lang="en-US" sz="5300" dirty="0" smtClean="0"/>
              <a:t> </a:t>
            </a:r>
            <a:r>
              <a:rPr lang="en-US" sz="5300" b="1" dirty="0">
                <a:solidFill>
                  <a:srgbClr val="0070C0"/>
                </a:solidFill>
                <a:latin typeface="Segoe Script" panose="030B0504020000000003" pitchFamily="66" charset="0"/>
                <a:ea typeface="+mn-ea"/>
                <a:cs typeface="+mn-cs"/>
              </a:rPr>
              <a:t>3</a:t>
            </a:r>
            <a:r>
              <a:rPr lang="en-US" sz="8800" dirty="0" smtClean="0"/>
              <a:t/>
            </a:r>
            <a:br>
              <a:rPr lang="en-US" sz="8800" dirty="0" smtClean="0"/>
            </a:br>
            <a:r>
              <a:rPr lang="en-US" sz="4000" b="1" dirty="0">
                <a:solidFill>
                  <a:srgbClr val="0070C0"/>
                </a:solidFill>
                <a:latin typeface="Segoe Script" panose="030B0504020000000003" pitchFamily="66" charset="0"/>
                <a:ea typeface="+mn-ea"/>
                <a:cs typeface="+mn-cs"/>
              </a:rPr>
              <a:t>Unit</a:t>
            </a:r>
            <a:r>
              <a:rPr lang="en-US" sz="8800" dirty="0" smtClean="0"/>
              <a:t> </a:t>
            </a:r>
            <a:r>
              <a:rPr lang="en-US" sz="4000" b="1" dirty="0">
                <a:solidFill>
                  <a:srgbClr val="0070C0"/>
                </a:solidFill>
                <a:latin typeface="Segoe Script" panose="030B0504020000000003" pitchFamily="66" charset="0"/>
                <a:ea typeface="+mn-ea"/>
                <a:cs typeface="+mn-cs"/>
              </a:rPr>
              <a:t>5: Reading 2</a:t>
            </a:r>
            <a:br>
              <a:rPr lang="en-US" sz="4000" b="1" dirty="0">
                <a:solidFill>
                  <a:srgbClr val="0070C0"/>
                </a:solidFill>
                <a:latin typeface="Segoe Script" panose="030B0504020000000003" pitchFamily="66" charset="0"/>
                <a:ea typeface="+mn-ea"/>
                <a:cs typeface="+mn-cs"/>
              </a:rPr>
            </a:br>
            <a:r>
              <a:rPr lang="en-US" sz="4000" b="1" dirty="0">
                <a:solidFill>
                  <a:srgbClr val="0070C0"/>
                </a:solidFill>
                <a:latin typeface="Segoe Script" panose="030B0504020000000003" pitchFamily="66" charset="0"/>
                <a:ea typeface="+mn-ea"/>
                <a:cs typeface="+mn-cs"/>
              </a:rPr>
              <a:t>Unit 6: Reading 1</a:t>
            </a:r>
          </a:p>
        </p:txBody>
      </p:sp>
    </p:spTree>
    <p:extLst>
      <p:ext uri="{BB962C8B-B14F-4D97-AF65-F5344CB8AC3E}">
        <p14:creationId xmlns:p14="http://schemas.microsoft.com/office/powerpoint/2010/main" val="4079809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8800" dirty="0" smtClean="0"/>
              <a:t/>
            </a:r>
            <a:br>
              <a:rPr lang="en-US" sz="8800" dirty="0" smtClean="0"/>
            </a:br>
            <a:r>
              <a:rPr lang="en-US" sz="4000" b="1" dirty="0">
                <a:solidFill>
                  <a:srgbClr val="0070C0"/>
                </a:solidFill>
                <a:latin typeface="Segoe Script" panose="030B0504020000000003" pitchFamily="66" charset="0"/>
                <a:ea typeface="+mn-ea"/>
                <a:cs typeface="+mn-cs"/>
              </a:rPr>
              <a:t>Unit</a:t>
            </a:r>
            <a:r>
              <a:rPr lang="en-US" sz="8800" dirty="0" smtClean="0"/>
              <a:t> </a:t>
            </a:r>
            <a:r>
              <a:rPr lang="en-US" sz="4000" b="1" dirty="0">
                <a:solidFill>
                  <a:srgbClr val="0070C0"/>
                </a:solidFill>
                <a:latin typeface="Segoe Script" panose="030B0504020000000003" pitchFamily="66" charset="0"/>
                <a:ea typeface="+mn-ea"/>
                <a:cs typeface="+mn-cs"/>
              </a:rPr>
              <a:t>6</a:t>
            </a:r>
            <a:br>
              <a:rPr lang="en-US" sz="4000" b="1" dirty="0">
                <a:solidFill>
                  <a:srgbClr val="0070C0"/>
                </a:solidFill>
                <a:latin typeface="Segoe Script" panose="030B0504020000000003" pitchFamily="66" charset="0"/>
                <a:ea typeface="+mn-ea"/>
                <a:cs typeface="+mn-cs"/>
              </a:rPr>
            </a:br>
            <a:r>
              <a:rPr lang="en-US" sz="4000" b="1" dirty="0">
                <a:solidFill>
                  <a:srgbClr val="0070C0"/>
                </a:solidFill>
                <a:latin typeface="Segoe Script" panose="030B0504020000000003" pitchFamily="66" charset="0"/>
                <a:ea typeface="+mn-ea"/>
                <a:cs typeface="+mn-cs"/>
              </a:rPr>
              <a:t/>
            </a:r>
            <a:br>
              <a:rPr lang="en-US" sz="4000" b="1" dirty="0">
                <a:solidFill>
                  <a:srgbClr val="0070C0"/>
                </a:solidFill>
                <a:latin typeface="Segoe Script" panose="030B0504020000000003" pitchFamily="66" charset="0"/>
                <a:ea typeface="+mn-ea"/>
                <a:cs typeface="+mn-cs"/>
              </a:rPr>
            </a:br>
            <a:r>
              <a:rPr lang="en-US" sz="4000" b="1" dirty="0" smtClean="0">
                <a:solidFill>
                  <a:srgbClr val="0070C0"/>
                </a:solidFill>
                <a:latin typeface="Segoe Script" panose="030B0504020000000003" pitchFamily="66" charset="0"/>
                <a:ea typeface="+mn-ea"/>
                <a:cs typeface="+mn-cs"/>
              </a:rPr>
              <a:t>The Heart of a Hero</a:t>
            </a:r>
            <a:endParaRPr lang="en-US" sz="4000" b="1" dirty="0">
              <a:solidFill>
                <a:srgbClr val="0070C0"/>
              </a:solidFill>
              <a:latin typeface="Segoe Script" panose="030B0504020000000003" pitchFamily="66" charset="0"/>
              <a:ea typeface="+mn-ea"/>
              <a:cs typeface="+mn-cs"/>
            </a:endParaRPr>
          </a:p>
        </p:txBody>
      </p:sp>
    </p:spTree>
    <p:extLst>
      <p:ext uri="{BB962C8B-B14F-4D97-AF65-F5344CB8AC3E}">
        <p14:creationId xmlns:p14="http://schemas.microsoft.com/office/powerpoint/2010/main" val="3001961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a:bodyPr>
          <a:lstStyle/>
          <a:p>
            <a:pPr>
              <a:spcBef>
                <a:spcPts val="0"/>
              </a:spcBef>
            </a:pPr>
            <a:r>
              <a:rPr lang="en-US" sz="1600" dirty="0" smtClean="0">
                <a:latin typeface="Calibri" panose="020F0502020204030204" pitchFamily="34" charset="0"/>
                <a:cs typeface="Calibri" panose="020F0502020204030204" pitchFamily="34" charset="0"/>
              </a:rPr>
              <a:t>Unit 6</a:t>
            </a:r>
            <a:br>
              <a:rPr lang="en-US" sz="1600" dirty="0" smtClean="0">
                <a:latin typeface="Calibri" panose="020F0502020204030204" pitchFamily="34" charset="0"/>
                <a:cs typeface="Calibri" panose="020F0502020204030204" pitchFamily="34" charset="0"/>
              </a:rPr>
            </a:br>
            <a:r>
              <a:rPr lang="en-US" sz="1600" dirty="0" smtClean="0">
                <a:solidFill>
                  <a:srgbClr val="000000"/>
                </a:solidFill>
                <a:latin typeface="Gill Sans"/>
              </a:rPr>
              <a:t>Read </a:t>
            </a:r>
            <a:r>
              <a:rPr lang="en-US" sz="1600" dirty="0">
                <a:solidFill>
                  <a:srgbClr val="000000"/>
                </a:solidFill>
                <a:latin typeface="Gill Sans"/>
              </a:rPr>
              <a:t>the sentences. Choose the definition for each boldfaced word or phrase.</a:t>
            </a:r>
            <a:r>
              <a:rPr lang="en-US" sz="1600" dirty="0"/>
              <a:t/>
            </a:r>
            <a:br>
              <a:rPr lang="en-US" sz="1600" dirty="0"/>
            </a:br>
            <a:r>
              <a:rPr lang="en-US" sz="1600" dirty="0"/>
              <a:t/>
            </a:r>
            <a:br>
              <a:rPr lang="en-US" sz="1600" dirty="0"/>
            </a:br>
            <a:r>
              <a:rPr lang="en-US" sz="1600" b="1" dirty="0" smtClean="0">
                <a:solidFill>
                  <a:srgbClr val="000000"/>
                </a:solidFill>
                <a:latin typeface="Gill Sans"/>
              </a:rPr>
              <a:t>1. </a:t>
            </a:r>
            <a:r>
              <a:rPr lang="en-US" sz="1600" dirty="0">
                <a:solidFill>
                  <a:srgbClr val="000000"/>
                </a:solidFill>
                <a:latin typeface="Gill Sans"/>
              </a:rPr>
              <a:t>The hero’s </a:t>
            </a:r>
            <a:r>
              <a:rPr lang="en-US" sz="1600" b="1" dirty="0">
                <a:solidFill>
                  <a:srgbClr val="000000"/>
                </a:solidFill>
                <a:latin typeface="Gill Sans"/>
              </a:rPr>
              <a:t>mentor </a:t>
            </a:r>
            <a:r>
              <a:rPr lang="en-US" sz="1600" dirty="0">
                <a:solidFill>
                  <a:srgbClr val="000000"/>
                </a:solidFill>
                <a:latin typeface="Gill Sans"/>
              </a:rPr>
              <a:t>was a wise old man who helped him.</a:t>
            </a:r>
            <a:r>
              <a:rPr lang="en-US" sz="1600" dirty="0"/>
              <a:t/>
            </a:r>
            <a:br>
              <a:rPr lang="en-US" sz="1600" dirty="0"/>
            </a:br>
            <a:r>
              <a:rPr lang="en-US" sz="1600" dirty="0" smtClean="0"/>
              <a:t>	</a:t>
            </a:r>
            <a:r>
              <a:rPr lang="en-US" sz="1600" b="1" dirty="0" smtClean="0">
                <a:solidFill>
                  <a:srgbClr val="000000"/>
                </a:solidFill>
                <a:latin typeface="Gill Sans"/>
              </a:rPr>
              <a:t>A</a:t>
            </a:r>
            <a:r>
              <a:rPr lang="en-US" sz="1600" b="1" dirty="0">
                <a:solidFill>
                  <a:srgbClr val="000000"/>
                </a:solidFill>
                <a:latin typeface="Gill Sans"/>
              </a:rPr>
              <a:t>. </a:t>
            </a:r>
            <a:r>
              <a:rPr lang="en-US" sz="1600" dirty="0">
                <a:solidFill>
                  <a:srgbClr val="000000"/>
                </a:solidFill>
                <a:latin typeface="Gill Sans"/>
              </a:rPr>
              <a:t>friend </a:t>
            </a:r>
            <a:r>
              <a:rPr lang="en-US" sz="1600" dirty="0" smtClean="0">
                <a:solidFill>
                  <a:srgbClr val="000000"/>
                </a:solidFill>
                <a:latin typeface="Gill Sans"/>
              </a:rPr>
              <a:t>			</a:t>
            </a:r>
            <a:r>
              <a:rPr lang="en-US" sz="1600" b="1" dirty="0" smtClean="0">
                <a:solidFill>
                  <a:srgbClr val="000000"/>
                </a:solidFill>
                <a:latin typeface="Gill Sans"/>
              </a:rPr>
              <a:t>B</a:t>
            </a:r>
            <a:r>
              <a:rPr lang="en-US" sz="1600" b="1" dirty="0">
                <a:solidFill>
                  <a:srgbClr val="000000"/>
                </a:solidFill>
                <a:latin typeface="Gill Sans"/>
              </a:rPr>
              <a:t>. </a:t>
            </a:r>
            <a:r>
              <a:rPr lang="en-US" sz="1600" dirty="0">
                <a:solidFill>
                  <a:srgbClr val="000000"/>
                </a:solidFill>
                <a:latin typeface="Gill Sans"/>
              </a:rPr>
              <a:t>teacher </a:t>
            </a:r>
            <a:r>
              <a:rPr lang="en-US" sz="1600" dirty="0" smtClean="0">
                <a:solidFill>
                  <a:srgbClr val="000000"/>
                </a:solidFill>
                <a:latin typeface="Gill Sans"/>
              </a:rPr>
              <a:t>		</a:t>
            </a:r>
            <a:r>
              <a:rPr lang="en-US" sz="1600" b="1" dirty="0" smtClean="0">
                <a:solidFill>
                  <a:srgbClr val="000000"/>
                </a:solidFill>
                <a:latin typeface="Gill Sans"/>
              </a:rPr>
              <a:t>C</a:t>
            </a:r>
            <a:r>
              <a:rPr lang="en-US" sz="1600" b="1" dirty="0">
                <a:solidFill>
                  <a:srgbClr val="000000"/>
                </a:solidFill>
                <a:latin typeface="Gill Sans"/>
              </a:rPr>
              <a:t>. </a:t>
            </a:r>
            <a:r>
              <a:rPr lang="en-US" sz="1600" dirty="0">
                <a:solidFill>
                  <a:srgbClr val="000000"/>
                </a:solidFill>
                <a:latin typeface="Gill Sans"/>
              </a:rPr>
              <a:t>brother</a:t>
            </a:r>
            <a:r>
              <a:rPr lang="en-US" sz="1600" dirty="0"/>
              <a:t/>
            </a:r>
            <a:br>
              <a:rPr lang="en-US" sz="1600" dirty="0"/>
            </a:br>
            <a:r>
              <a:rPr lang="en-US" sz="1600" dirty="0"/>
              <a:t/>
            </a:r>
            <a:br>
              <a:rPr lang="en-US" sz="1600" dirty="0"/>
            </a:br>
            <a:r>
              <a:rPr lang="en-US" sz="1600" b="1" dirty="0">
                <a:solidFill>
                  <a:srgbClr val="000000"/>
                </a:solidFill>
                <a:latin typeface="Gill Sans"/>
              </a:rPr>
              <a:t>2</a:t>
            </a:r>
            <a:r>
              <a:rPr lang="en-US" sz="1600" b="1" dirty="0" smtClean="0">
                <a:solidFill>
                  <a:srgbClr val="000000"/>
                </a:solidFill>
                <a:latin typeface="Gill Sans"/>
              </a:rPr>
              <a:t>. </a:t>
            </a:r>
            <a:r>
              <a:rPr lang="en-US" sz="1600" dirty="0">
                <a:solidFill>
                  <a:srgbClr val="000000"/>
                </a:solidFill>
                <a:latin typeface="Gill Sans"/>
              </a:rPr>
              <a:t>Superheroes use their powers to </a:t>
            </a:r>
            <a:r>
              <a:rPr lang="en-US" sz="1600" b="1" dirty="0">
                <a:solidFill>
                  <a:srgbClr val="000000"/>
                </a:solidFill>
                <a:latin typeface="Gill Sans"/>
              </a:rPr>
              <a:t>defeat </a:t>
            </a:r>
            <a:r>
              <a:rPr lang="en-US" sz="1600" dirty="0">
                <a:solidFill>
                  <a:srgbClr val="000000"/>
                </a:solidFill>
                <a:latin typeface="Gill Sans"/>
              </a:rPr>
              <a:t>the evil villain.</a:t>
            </a:r>
            <a:r>
              <a:rPr lang="en-US" sz="1600" dirty="0"/>
              <a:t/>
            </a:r>
            <a:br>
              <a:rPr lang="en-US" sz="1600" dirty="0"/>
            </a:br>
            <a:r>
              <a:rPr lang="en-US" sz="1600" dirty="0" smtClean="0"/>
              <a:t>	</a:t>
            </a:r>
            <a:r>
              <a:rPr lang="en-US" sz="1600" b="1" dirty="0" smtClean="0">
                <a:solidFill>
                  <a:srgbClr val="000000"/>
                </a:solidFill>
                <a:latin typeface="Gill Sans"/>
              </a:rPr>
              <a:t>A</a:t>
            </a:r>
            <a:r>
              <a:rPr lang="en-US" sz="1600" b="1" dirty="0">
                <a:solidFill>
                  <a:srgbClr val="000000"/>
                </a:solidFill>
                <a:latin typeface="Gill Sans"/>
              </a:rPr>
              <a:t>. </a:t>
            </a:r>
            <a:r>
              <a:rPr lang="en-US" sz="1600" dirty="0" smtClean="0">
                <a:solidFill>
                  <a:srgbClr val="000000"/>
                </a:solidFill>
                <a:latin typeface="Gill Sans"/>
              </a:rPr>
              <a:t>overcome		 </a:t>
            </a:r>
            <a:r>
              <a:rPr lang="en-US" sz="1600" b="1" dirty="0">
                <a:solidFill>
                  <a:srgbClr val="000000"/>
                </a:solidFill>
                <a:latin typeface="Gill Sans"/>
              </a:rPr>
              <a:t>B. </a:t>
            </a:r>
            <a:r>
              <a:rPr lang="en-US" sz="1600" dirty="0">
                <a:solidFill>
                  <a:srgbClr val="000000"/>
                </a:solidFill>
                <a:latin typeface="Gill Sans"/>
              </a:rPr>
              <a:t>meet with </a:t>
            </a:r>
            <a:r>
              <a:rPr lang="en-US" sz="1600" dirty="0" smtClean="0">
                <a:solidFill>
                  <a:srgbClr val="000000"/>
                </a:solidFill>
                <a:latin typeface="Gill Sans"/>
              </a:rPr>
              <a:t>		</a:t>
            </a:r>
            <a:r>
              <a:rPr lang="en-US" sz="1600" b="1" dirty="0" smtClean="0">
                <a:solidFill>
                  <a:srgbClr val="000000"/>
                </a:solidFill>
                <a:latin typeface="Gill Sans"/>
              </a:rPr>
              <a:t>C</a:t>
            </a:r>
            <a:r>
              <a:rPr lang="en-US" sz="1600" b="1" dirty="0">
                <a:solidFill>
                  <a:srgbClr val="000000"/>
                </a:solidFill>
                <a:latin typeface="Gill Sans"/>
              </a:rPr>
              <a:t>. </a:t>
            </a:r>
            <a:r>
              <a:rPr lang="en-US" sz="1600" dirty="0">
                <a:solidFill>
                  <a:srgbClr val="000000"/>
                </a:solidFill>
                <a:latin typeface="Gill Sans"/>
              </a:rPr>
              <a:t>learn about</a:t>
            </a:r>
            <a:r>
              <a:rPr lang="en-US" sz="1600" dirty="0"/>
              <a:t/>
            </a:r>
            <a:br>
              <a:rPr lang="en-US" sz="1600" dirty="0"/>
            </a:br>
            <a:r>
              <a:rPr lang="en-US" sz="1600" dirty="0"/>
              <a:t/>
            </a:r>
            <a:br>
              <a:rPr lang="en-US" sz="1600" dirty="0"/>
            </a:br>
            <a:r>
              <a:rPr lang="en-US" sz="1600" b="1" dirty="0">
                <a:solidFill>
                  <a:srgbClr val="000000"/>
                </a:solidFill>
                <a:latin typeface="Gill Sans"/>
              </a:rPr>
              <a:t>3</a:t>
            </a:r>
            <a:r>
              <a:rPr lang="en-US" sz="1600" b="1" dirty="0" smtClean="0">
                <a:solidFill>
                  <a:srgbClr val="000000"/>
                </a:solidFill>
                <a:latin typeface="Gill Sans"/>
              </a:rPr>
              <a:t>. </a:t>
            </a:r>
            <a:r>
              <a:rPr lang="en-US" sz="1600" dirty="0">
                <a:solidFill>
                  <a:srgbClr val="000000"/>
                </a:solidFill>
                <a:latin typeface="Gill Sans"/>
              </a:rPr>
              <a:t>How did the poison </a:t>
            </a:r>
            <a:r>
              <a:rPr lang="en-US" sz="1600" b="1" dirty="0">
                <a:solidFill>
                  <a:srgbClr val="000000"/>
                </a:solidFill>
                <a:latin typeface="Gill Sans"/>
              </a:rPr>
              <a:t>affect </a:t>
            </a:r>
            <a:r>
              <a:rPr lang="en-US" sz="1600" dirty="0">
                <a:solidFill>
                  <a:srgbClr val="000000"/>
                </a:solidFill>
                <a:latin typeface="Gill Sans"/>
              </a:rPr>
              <a:t>the hero and his friends?</a:t>
            </a:r>
            <a:r>
              <a:rPr lang="en-US" sz="1600" dirty="0"/>
              <a:t/>
            </a:r>
            <a:br>
              <a:rPr lang="en-US" sz="1600" dirty="0"/>
            </a:br>
            <a:r>
              <a:rPr lang="en-US" sz="1600" dirty="0" smtClean="0"/>
              <a:t>	</a:t>
            </a:r>
            <a:r>
              <a:rPr lang="en-US" sz="1600" b="1" dirty="0" smtClean="0">
                <a:solidFill>
                  <a:srgbClr val="000000"/>
                </a:solidFill>
                <a:latin typeface="Gill Sans"/>
              </a:rPr>
              <a:t>A</a:t>
            </a:r>
            <a:r>
              <a:rPr lang="en-US" sz="1600" b="1" dirty="0">
                <a:solidFill>
                  <a:srgbClr val="000000"/>
                </a:solidFill>
                <a:latin typeface="Gill Sans"/>
              </a:rPr>
              <a:t>. </a:t>
            </a:r>
            <a:r>
              <a:rPr lang="en-US" sz="1600" dirty="0">
                <a:solidFill>
                  <a:srgbClr val="000000"/>
                </a:solidFill>
                <a:latin typeface="Gill Sans"/>
              </a:rPr>
              <a:t>look like </a:t>
            </a:r>
            <a:r>
              <a:rPr lang="en-US" sz="1600" dirty="0" smtClean="0">
                <a:solidFill>
                  <a:srgbClr val="000000"/>
                </a:solidFill>
                <a:latin typeface="Gill Sans"/>
              </a:rPr>
              <a:t>		</a:t>
            </a:r>
            <a:r>
              <a:rPr lang="en-US" sz="1600" b="1" dirty="0" smtClean="0">
                <a:solidFill>
                  <a:srgbClr val="000000"/>
                </a:solidFill>
                <a:latin typeface="Gill Sans"/>
              </a:rPr>
              <a:t>B</a:t>
            </a:r>
            <a:r>
              <a:rPr lang="en-US" sz="1600" b="1" dirty="0">
                <a:solidFill>
                  <a:srgbClr val="000000"/>
                </a:solidFill>
                <a:latin typeface="Gill Sans"/>
              </a:rPr>
              <a:t>. </a:t>
            </a:r>
            <a:r>
              <a:rPr lang="en-US" sz="1600" dirty="0">
                <a:solidFill>
                  <a:srgbClr val="000000"/>
                </a:solidFill>
                <a:latin typeface="Gill Sans"/>
              </a:rPr>
              <a:t>find </a:t>
            </a:r>
            <a:r>
              <a:rPr lang="en-US" sz="1600" dirty="0" smtClean="0">
                <a:solidFill>
                  <a:srgbClr val="000000"/>
                </a:solidFill>
                <a:latin typeface="Gill Sans"/>
              </a:rPr>
              <a:t>			</a:t>
            </a:r>
            <a:r>
              <a:rPr lang="en-US" sz="1600" b="1" dirty="0" smtClean="0">
                <a:solidFill>
                  <a:srgbClr val="000000"/>
                </a:solidFill>
                <a:latin typeface="Gill Sans"/>
              </a:rPr>
              <a:t>C</a:t>
            </a:r>
            <a:r>
              <a:rPr lang="en-US" sz="1600" b="1" dirty="0">
                <a:solidFill>
                  <a:srgbClr val="000000"/>
                </a:solidFill>
                <a:latin typeface="Gill Sans"/>
              </a:rPr>
              <a:t>. </a:t>
            </a:r>
            <a:r>
              <a:rPr lang="en-US" sz="1600" dirty="0">
                <a:solidFill>
                  <a:srgbClr val="000000"/>
                </a:solidFill>
                <a:latin typeface="Gill Sans"/>
              </a:rPr>
              <a:t>act on</a:t>
            </a:r>
            <a:r>
              <a:rPr lang="en-US" sz="1600" dirty="0"/>
              <a:t/>
            </a:r>
            <a:br>
              <a:rPr lang="en-US" sz="1600" dirty="0"/>
            </a:br>
            <a:r>
              <a:rPr lang="en-US" sz="1600" dirty="0"/>
              <a:t/>
            </a:r>
            <a:br>
              <a:rPr lang="en-US" sz="1600" dirty="0"/>
            </a:br>
            <a:r>
              <a:rPr lang="en-US" sz="1600" b="1" dirty="0">
                <a:solidFill>
                  <a:srgbClr val="000000"/>
                </a:solidFill>
                <a:latin typeface="Gill Sans"/>
              </a:rPr>
              <a:t>4</a:t>
            </a:r>
            <a:r>
              <a:rPr lang="en-US" sz="1600" b="1" dirty="0" smtClean="0">
                <a:solidFill>
                  <a:srgbClr val="000000"/>
                </a:solidFill>
                <a:latin typeface="Gill Sans"/>
              </a:rPr>
              <a:t>. </a:t>
            </a:r>
            <a:r>
              <a:rPr lang="en-US" sz="1600" dirty="0">
                <a:solidFill>
                  <a:srgbClr val="000000"/>
                </a:solidFill>
                <a:latin typeface="Gill Sans"/>
              </a:rPr>
              <a:t>Heroes face danger, but they return to </a:t>
            </a:r>
            <a:r>
              <a:rPr lang="en-US" sz="1600" b="1" dirty="0">
                <a:solidFill>
                  <a:srgbClr val="000000"/>
                </a:solidFill>
                <a:latin typeface="Gill Sans"/>
              </a:rPr>
              <a:t>safety </a:t>
            </a:r>
            <a:r>
              <a:rPr lang="en-US" sz="1600" dirty="0">
                <a:solidFill>
                  <a:srgbClr val="000000"/>
                </a:solidFill>
                <a:latin typeface="Gill Sans"/>
              </a:rPr>
              <a:t>at the end of the story.</a:t>
            </a:r>
            <a:r>
              <a:rPr lang="en-US" sz="1600" dirty="0"/>
              <a:t/>
            </a:r>
            <a:br>
              <a:rPr lang="en-US" sz="1600" dirty="0"/>
            </a:br>
            <a:r>
              <a:rPr lang="en-US" sz="1600" dirty="0" smtClean="0"/>
              <a:t>	</a:t>
            </a:r>
            <a:r>
              <a:rPr lang="en-US" sz="1600" b="1" dirty="0" smtClean="0">
                <a:solidFill>
                  <a:srgbClr val="000000"/>
                </a:solidFill>
                <a:latin typeface="Gill Sans"/>
              </a:rPr>
              <a:t>A</a:t>
            </a:r>
            <a:r>
              <a:rPr lang="en-US" sz="1600" b="1" dirty="0">
                <a:solidFill>
                  <a:srgbClr val="000000"/>
                </a:solidFill>
                <a:latin typeface="Gill Sans"/>
              </a:rPr>
              <a:t>. </a:t>
            </a:r>
            <a:r>
              <a:rPr lang="en-US" sz="1600" dirty="0">
                <a:solidFill>
                  <a:srgbClr val="000000"/>
                </a:solidFill>
                <a:latin typeface="Gill Sans"/>
              </a:rPr>
              <a:t>a starting point </a:t>
            </a:r>
            <a:r>
              <a:rPr lang="en-US" sz="1600" dirty="0" smtClean="0">
                <a:solidFill>
                  <a:srgbClr val="000000"/>
                </a:solidFill>
                <a:latin typeface="Gill Sans"/>
              </a:rPr>
              <a:t>	</a:t>
            </a:r>
            <a:r>
              <a:rPr lang="en-US" sz="1600" b="1" dirty="0" smtClean="0">
                <a:solidFill>
                  <a:srgbClr val="000000"/>
                </a:solidFill>
                <a:latin typeface="Gill Sans"/>
              </a:rPr>
              <a:t>B</a:t>
            </a:r>
            <a:r>
              <a:rPr lang="en-US" sz="1600" b="1" dirty="0">
                <a:solidFill>
                  <a:srgbClr val="000000"/>
                </a:solidFill>
                <a:latin typeface="Gill Sans"/>
              </a:rPr>
              <a:t>. </a:t>
            </a:r>
            <a:r>
              <a:rPr lang="en-US" sz="1600" dirty="0">
                <a:solidFill>
                  <a:srgbClr val="000000"/>
                </a:solidFill>
                <a:latin typeface="Gill Sans"/>
              </a:rPr>
              <a:t>an old home </a:t>
            </a:r>
            <a:r>
              <a:rPr lang="en-US" sz="1600" dirty="0" smtClean="0">
                <a:solidFill>
                  <a:srgbClr val="000000"/>
                </a:solidFill>
                <a:latin typeface="Gill Sans"/>
              </a:rPr>
              <a:t>	</a:t>
            </a:r>
            <a:r>
              <a:rPr lang="en-US" sz="1600" b="1" dirty="0" smtClean="0">
                <a:solidFill>
                  <a:srgbClr val="000000"/>
                </a:solidFill>
                <a:latin typeface="Gill Sans"/>
              </a:rPr>
              <a:t>C</a:t>
            </a:r>
            <a:r>
              <a:rPr lang="en-US" sz="1600" b="1" dirty="0">
                <a:solidFill>
                  <a:srgbClr val="000000"/>
                </a:solidFill>
                <a:latin typeface="Gill Sans"/>
              </a:rPr>
              <a:t>. </a:t>
            </a:r>
            <a:r>
              <a:rPr lang="en-US" sz="1600" dirty="0">
                <a:solidFill>
                  <a:srgbClr val="000000"/>
                </a:solidFill>
                <a:latin typeface="Gill Sans"/>
              </a:rPr>
              <a:t>freedom from harm</a:t>
            </a:r>
            <a:r>
              <a:rPr lang="en-US" sz="1600" dirty="0"/>
              <a:t/>
            </a:r>
            <a:br>
              <a:rPr lang="en-US" sz="1600" dirty="0"/>
            </a:br>
            <a:r>
              <a:rPr lang="en-US" sz="1600" dirty="0"/>
              <a:t/>
            </a:r>
            <a:br>
              <a:rPr lang="en-US" sz="1600" dirty="0"/>
            </a:br>
            <a:r>
              <a:rPr lang="en-US" sz="1600" b="1" dirty="0">
                <a:solidFill>
                  <a:srgbClr val="000000"/>
                </a:solidFill>
                <a:latin typeface="Gill Sans"/>
              </a:rPr>
              <a:t>5</a:t>
            </a:r>
            <a:r>
              <a:rPr lang="en-US" sz="1600" b="1" dirty="0" smtClean="0">
                <a:solidFill>
                  <a:srgbClr val="000000"/>
                </a:solidFill>
                <a:latin typeface="Gill Sans"/>
              </a:rPr>
              <a:t>. </a:t>
            </a:r>
            <a:r>
              <a:rPr lang="en-US" sz="1600" dirty="0">
                <a:solidFill>
                  <a:srgbClr val="000000"/>
                </a:solidFill>
                <a:latin typeface="Gill Sans"/>
              </a:rPr>
              <a:t>A hero </a:t>
            </a:r>
            <a:r>
              <a:rPr lang="en-US" sz="1600" b="1" dirty="0">
                <a:solidFill>
                  <a:srgbClr val="000000"/>
                </a:solidFill>
                <a:latin typeface="Gill Sans"/>
              </a:rPr>
              <a:t>protects </a:t>
            </a:r>
            <a:r>
              <a:rPr lang="en-US" sz="1600" dirty="0">
                <a:solidFill>
                  <a:srgbClr val="000000"/>
                </a:solidFill>
                <a:latin typeface="Gill Sans"/>
              </a:rPr>
              <a:t>others who cannot help themselves.</a:t>
            </a:r>
            <a:r>
              <a:rPr lang="en-US" sz="1600" dirty="0"/>
              <a:t/>
            </a:r>
            <a:br>
              <a:rPr lang="en-US" sz="1600" dirty="0"/>
            </a:br>
            <a:r>
              <a:rPr lang="en-US" sz="1600" dirty="0" smtClean="0"/>
              <a:t>	</a:t>
            </a:r>
            <a:r>
              <a:rPr lang="en-US" sz="1600" b="1" dirty="0" smtClean="0">
                <a:solidFill>
                  <a:srgbClr val="000000"/>
                </a:solidFill>
                <a:latin typeface="Gill Sans"/>
              </a:rPr>
              <a:t>A</a:t>
            </a:r>
            <a:r>
              <a:rPr lang="en-US" sz="1600" b="1" dirty="0">
                <a:solidFill>
                  <a:srgbClr val="000000"/>
                </a:solidFill>
                <a:latin typeface="Gill Sans"/>
              </a:rPr>
              <a:t>. </a:t>
            </a:r>
            <a:r>
              <a:rPr lang="en-US" sz="1600" dirty="0">
                <a:solidFill>
                  <a:srgbClr val="000000"/>
                </a:solidFill>
                <a:latin typeface="Gill Sans"/>
              </a:rPr>
              <a:t>keeps safe </a:t>
            </a:r>
            <a:r>
              <a:rPr lang="en-US" sz="1600" dirty="0" smtClean="0">
                <a:solidFill>
                  <a:srgbClr val="000000"/>
                </a:solidFill>
                <a:latin typeface="Gill Sans"/>
              </a:rPr>
              <a:t>		</a:t>
            </a:r>
            <a:r>
              <a:rPr lang="en-US" sz="1600" b="1" dirty="0" smtClean="0">
                <a:solidFill>
                  <a:srgbClr val="000000"/>
                </a:solidFill>
                <a:latin typeface="Gill Sans"/>
              </a:rPr>
              <a:t>B</a:t>
            </a:r>
            <a:r>
              <a:rPr lang="en-US" sz="1600" b="1" dirty="0">
                <a:solidFill>
                  <a:srgbClr val="000000"/>
                </a:solidFill>
                <a:latin typeface="Gill Sans"/>
              </a:rPr>
              <a:t>. </a:t>
            </a:r>
            <a:r>
              <a:rPr lang="en-US" sz="1600" dirty="0">
                <a:solidFill>
                  <a:srgbClr val="000000"/>
                </a:solidFill>
                <a:latin typeface="Gill Sans"/>
              </a:rPr>
              <a:t>remembers </a:t>
            </a:r>
            <a:r>
              <a:rPr lang="en-US" sz="1600" dirty="0" smtClean="0">
                <a:solidFill>
                  <a:srgbClr val="000000"/>
                </a:solidFill>
                <a:latin typeface="Gill Sans"/>
              </a:rPr>
              <a:t>		</a:t>
            </a:r>
            <a:r>
              <a:rPr lang="en-US" sz="1600" b="1" dirty="0" smtClean="0">
                <a:solidFill>
                  <a:srgbClr val="000000"/>
                </a:solidFill>
                <a:latin typeface="Gill Sans"/>
              </a:rPr>
              <a:t>C</a:t>
            </a:r>
            <a:r>
              <a:rPr lang="en-US" sz="1600" b="1" dirty="0">
                <a:solidFill>
                  <a:srgbClr val="000000"/>
                </a:solidFill>
                <a:latin typeface="Gill Sans"/>
              </a:rPr>
              <a:t>. </a:t>
            </a:r>
            <a:r>
              <a:rPr lang="en-US" sz="1600" dirty="0">
                <a:solidFill>
                  <a:srgbClr val="000000"/>
                </a:solidFill>
                <a:latin typeface="Gill Sans"/>
              </a:rPr>
              <a:t>follows</a:t>
            </a:r>
            <a:r>
              <a:rPr lang="en-US" sz="1600" dirty="0"/>
              <a:t/>
            </a:r>
            <a:br>
              <a:rPr lang="en-US" sz="1600" dirty="0"/>
            </a:br>
            <a:r>
              <a:rPr lang="en-US" sz="1600" dirty="0"/>
              <a:t/>
            </a:r>
            <a:br>
              <a:rPr lang="en-US" sz="1600" dirty="0"/>
            </a:br>
            <a:r>
              <a:rPr lang="en-US" sz="1600" b="1" dirty="0">
                <a:solidFill>
                  <a:srgbClr val="000000"/>
                </a:solidFill>
                <a:latin typeface="Gill Sans"/>
              </a:rPr>
              <a:t>6</a:t>
            </a:r>
            <a:r>
              <a:rPr lang="en-US" sz="1600" b="1" dirty="0" smtClean="0">
                <a:solidFill>
                  <a:srgbClr val="000000"/>
                </a:solidFill>
                <a:latin typeface="Gill Sans"/>
              </a:rPr>
              <a:t>. </a:t>
            </a:r>
            <a:r>
              <a:rPr lang="en-US" sz="1600" dirty="0">
                <a:solidFill>
                  <a:srgbClr val="000000"/>
                </a:solidFill>
                <a:latin typeface="Gill Sans"/>
              </a:rPr>
              <a:t>Heroes often go on </a:t>
            </a:r>
            <a:r>
              <a:rPr lang="en-US" sz="1600" b="1" dirty="0">
                <a:solidFill>
                  <a:srgbClr val="000000"/>
                </a:solidFill>
                <a:latin typeface="Gill Sans"/>
              </a:rPr>
              <a:t>journeys </a:t>
            </a:r>
            <a:r>
              <a:rPr lang="en-US" sz="1600" dirty="0">
                <a:solidFill>
                  <a:srgbClr val="000000"/>
                </a:solidFill>
                <a:latin typeface="Gill Sans"/>
              </a:rPr>
              <a:t>far from home.</a:t>
            </a:r>
            <a:r>
              <a:rPr lang="en-US" sz="1600" dirty="0"/>
              <a:t/>
            </a:r>
            <a:br>
              <a:rPr lang="en-US" sz="1600" dirty="0"/>
            </a:br>
            <a:r>
              <a:rPr lang="en-US" sz="1600" dirty="0" smtClean="0"/>
              <a:t>	</a:t>
            </a:r>
            <a:r>
              <a:rPr lang="en-US" sz="1600" b="1" dirty="0" smtClean="0">
                <a:solidFill>
                  <a:srgbClr val="000000"/>
                </a:solidFill>
                <a:latin typeface="Gill Sans"/>
              </a:rPr>
              <a:t>A</a:t>
            </a:r>
            <a:r>
              <a:rPr lang="en-US" sz="1600" b="1" dirty="0">
                <a:solidFill>
                  <a:srgbClr val="000000"/>
                </a:solidFill>
                <a:latin typeface="Gill Sans"/>
              </a:rPr>
              <a:t>. </a:t>
            </a:r>
            <a:r>
              <a:rPr lang="en-US" sz="1600" dirty="0">
                <a:solidFill>
                  <a:srgbClr val="000000"/>
                </a:solidFill>
                <a:latin typeface="Gill Sans"/>
              </a:rPr>
              <a:t>dirt roads </a:t>
            </a:r>
            <a:r>
              <a:rPr lang="en-US" sz="1600" dirty="0" smtClean="0">
                <a:solidFill>
                  <a:srgbClr val="000000"/>
                </a:solidFill>
                <a:latin typeface="Gill Sans"/>
              </a:rPr>
              <a:t>		</a:t>
            </a:r>
            <a:r>
              <a:rPr lang="en-US" sz="1600" b="1" dirty="0" smtClean="0">
                <a:solidFill>
                  <a:srgbClr val="000000"/>
                </a:solidFill>
                <a:latin typeface="Gill Sans"/>
              </a:rPr>
              <a:t>B</a:t>
            </a:r>
            <a:r>
              <a:rPr lang="en-US" sz="1600" b="1" dirty="0">
                <a:solidFill>
                  <a:srgbClr val="000000"/>
                </a:solidFill>
                <a:latin typeface="Gill Sans"/>
              </a:rPr>
              <a:t>. </a:t>
            </a:r>
            <a:r>
              <a:rPr lang="en-US" sz="1600" dirty="0">
                <a:solidFill>
                  <a:srgbClr val="000000"/>
                </a:solidFill>
                <a:latin typeface="Gill Sans"/>
              </a:rPr>
              <a:t>long trips </a:t>
            </a:r>
            <a:r>
              <a:rPr lang="en-US" sz="1600" dirty="0" smtClean="0">
                <a:solidFill>
                  <a:srgbClr val="000000"/>
                </a:solidFill>
                <a:latin typeface="Gill Sans"/>
              </a:rPr>
              <a:t>		</a:t>
            </a:r>
            <a:r>
              <a:rPr lang="en-US" sz="1600" b="1" dirty="0" smtClean="0">
                <a:solidFill>
                  <a:srgbClr val="000000"/>
                </a:solidFill>
                <a:latin typeface="Gill Sans"/>
              </a:rPr>
              <a:t>C</a:t>
            </a:r>
            <a:r>
              <a:rPr lang="en-US" sz="1600" b="1" dirty="0">
                <a:solidFill>
                  <a:srgbClr val="000000"/>
                </a:solidFill>
                <a:latin typeface="Gill Sans"/>
              </a:rPr>
              <a:t>. </a:t>
            </a:r>
            <a:r>
              <a:rPr lang="en-US" sz="1600" dirty="0">
                <a:solidFill>
                  <a:srgbClr val="000000"/>
                </a:solidFill>
                <a:latin typeface="Gill Sans"/>
              </a:rPr>
              <a:t>new competitions</a:t>
            </a: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93943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175" y="0"/>
            <a:ext cx="11934825" cy="6715125"/>
          </a:xfrm>
          <a:solidFill>
            <a:schemeClr val="bg1"/>
          </a:solidFill>
        </p:spPr>
        <p:txBody>
          <a:bodyPr>
            <a:normAutofit fontScale="90000"/>
          </a:bodyPr>
          <a:lstStyle/>
          <a:p>
            <a:r>
              <a:rPr lang="en-US" sz="1700" dirty="0" smtClean="0">
                <a:latin typeface="Calibri" panose="020F0502020204030204" pitchFamily="34" charset="0"/>
                <a:cs typeface="Calibri" panose="020F0502020204030204" pitchFamily="34" charset="0"/>
              </a:rPr>
              <a:t>WHAT IS A HERO?</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1. Joseph </a:t>
            </a:r>
            <a:r>
              <a:rPr lang="en-US" sz="1700" dirty="0" err="1" smtClean="0">
                <a:latin typeface="Calibri" panose="020F0502020204030204" pitchFamily="34" charset="0"/>
                <a:cs typeface="Calibri" panose="020F0502020204030204" pitchFamily="34" charset="0"/>
              </a:rPr>
              <a:t>Campell</a:t>
            </a:r>
            <a:r>
              <a:rPr lang="en-US" sz="1700" dirty="0" smtClean="0">
                <a:latin typeface="Calibri" panose="020F0502020204030204" pitchFamily="34" charset="0"/>
                <a:cs typeface="Calibri" panose="020F0502020204030204" pitchFamily="34" charset="0"/>
              </a:rPr>
              <a:t> (1904-1987) spent his life answering this question. </a:t>
            </a:r>
            <a:r>
              <a:rPr lang="en-US" sz="1700" dirty="0" err="1" smtClean="0">
                <a:latin typeface="Calibri" panose="020F0502020204030204" pitchFamily="34" charset="0"/>
                <a:cs typeface="Calibri" panose="020F0502020204030204" pitchFamily="34" charset="0"/>
              </a:rPr>
              <a:t>Campell</a:t>
            </a:r>
            <a:r>
              <a:rPr lang="en-US" sz="1700" dirty="0" smtClean="0">
                <a:latin typeface="Calibri" panose="020F0502020204030204" pitchFamily="34" charset="0"/>
                <a:cs typeface="Calibri" panose="020F0502020204030204" pitchFamily="34" charset="0"/>
              </a:rPr>
              <a:t> was a professor of literature and religion at Sarah Lawrence College in New York. He studied and taught hero stories from around the world. Over the years, he noticed that a lot of myths – a kind of hero story – are very familiar. In old myths or new ones, whether from Asia, Africa, or South America, the world’s hero stories all have the same basic shape. The details of the stories may change, but every hero story has the same three parts.</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2. During the first part of any hero story, the hero starts a journey. This can be a trip from one country to another. It can be an adventure into outer space. It can be a journey into a dream world. Often the hero does not, at first, want to go on this journey. But in the end, he agrees. He leaves the safety of his home, friends, and family and goes to this new place. This place is very different from the hero’s home and is often dark and dangerous. Sometimes there is a mentor or a teacher who helps the hero understand this new place. The mentor gives the hero the tools or information he needs. For example, a kind old lady on the road may give our hero a map for his journey. A stranger may give the young hero the key to the door of the enemy king’s castle.</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3. The second part in the hero story is the most exciting. This is when the hero must pass some kind of test or challenge. A common example of a test is fighting a monster. In these stories, the monster is much bigger and stronger than the hero. The hero and the readers do not, at first, believe he can kill the monster. Other common challenges include solving a problem or facing a fear such as the fear of snakes. In any challenge, the hero must use his strength, his intelligence, or his heart to pass the test. He must kill the dragon, answer the question, or trust his feelings. Of course, in the end, he always success.</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4. Finally, in the third part of the hero story, the hero returns home. He is a different person now and brings what he has acquired or learned on his journey – wealth, knowledge, and wisdom – to share with his family and friends. When he returns home, other are also affected by his journey. Sometimes his enemies are embarrassed. Sometimes his family and his friends become rich. Sometimes the hero’s town becomes free.</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5. </a:t>
            </a:r>
            <a:r>
              <a:rPr lang="en-US" sz="1700" dirty="0" err="1" smtClean="0">
                <a:latin typeface="Calibri" panose="020F0502020204030204" pitchFamily="34" charset="0"/>
                <a:cs typeface="Calibri" panose="020F0502020204030204" pitchFamily="34" charset="0"/>
              </a:rPr>
              <a:t>Campell</a:t>
            </a:r>
            <a:r>
              <a:rPr lang="en-US" sz="1700" dirty="0" smtClean="0">
                <a:latin typeface="Calibri" panose="020F0502020204030204" pitchFamily="34" charset="0"/>
                <a:cs typeface="Calibri" panose="020F0502020204030204" pitchFamily="34" charset="0"/>
              </a:rPr>
              <a:t> believes that the adventure of the hero is the adventure of being alive. </a:t>
            </a:r>
            <a:r>
              <a:rPr lang="en-US" sz="1700" dirty="0" err="1" smtClean="0">
                <a:latin typeface="Calibri" panose="020F0502020204030204" pitchFamily="34" charset="0"/>
                <a:cs typeface="Calibri" panose="020F0502020204030204" pitchFamily="34" charset="0"/>
              </a:rPr>
              <a:t>Campell</a:t>
            </a:r>
            <a:r>
              <a:rPr lang="en-US" sz="1700" dirty="0" smtClean="0">
                <a:latin typeface="Calibri" panose="020F0502020204030204" pitchFamily="34" charset="0"/>
                <a:cs typeface="Calibri" panose="020F0502020204030204" pitchFamily="34" charset="0"/>
              </a:rPr>
              <a:t> spent his life studying myths because he loved the stories and believed they were important. He believed that the hero’s journey is similar to a person’s life. All people live through difficult struggles (the test or challenge) and must use their strength, intelligence, and heart to succeed. He says that by going down into the darkness, we find the treasure of life. He explains that the cave we are afraid to enter has the treasure we are looking for and that when we stumble, then we will find gold. In short, </a:t>
            </a:r>
            <a:r>
              <a:rPr lang="en-US" sz="1700" dirty="0" err="1" smtClean="0">
                <a:latin typeface="Calibri" panose="020F0502020204030204" pitchFamily="34" charset="0"/>
                <a:cs typeface="Calibri" panose="020F0502020204030204" pitchFamily="34" charset="0"/>
              </a:rPr>
              <a:t>Campell</a:t>
            </a:r>
            <a:r>
              <a:rPr lang="en-US" sz="1700" dirty="0" smtClean="0">
                <a:latin typeface="Calibri" panose="020F0502020204030204" pitchFamily="34" charset="0"/>
                <a:cs typeface="Calibri" panose="020F0502020204030204" pitchFamily="34" charset="0"/>
              </a:rPr>
              <a:t> believes that opportunities to find deeper powers within ourselves come when life seems most difficult.</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1. Main Ideas: Circle the word or phrase that best complete each statement about an idea discussed in the essay.</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A. Hero stories are </a:t>
            </a:r>
            <a:r>
              <a:rPr lang="en-US" sz="1700" b="1" dirty="0" smtClean="0">
                <a:latin typeface="Calibri" panose="020F0502020204030204" pitchFamily="34" charset="0"/>
                <a:cs typeface="Calibri" panose="020F0502020204030204" pitchFamily="34" charset="0"/>
              </a:rPr>
              <a:t>the same / different</a:t>
            </a:r>
            <a:r>
              <a:rPr lang="en-US" sz="1700" dirty="0" smtClean="0">
                <a:latin typeface="Calibri" panose="020F0502020204030204" pitchFamily="34" charset="0"/>
                <a:cs typeface="Calibri" panose="020F0502020204030204" pitchFamily="34" charset="0"/>
              </a:rPr>
              <a:t> all over the world.</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B. Hero stories usually have</a:t>
            </a:r>
            <a:r>
              <a:rPr lang="en-US" sz="1700" b="1" dirty="0" smtClean="0">
                <a:latin typeface="Calibri" panose="020F0502020204030204" pitchFamily="34" charset="0"/>
                <a:cs typeface="Calibri" panose="020F0502020204030204" pitchFamily="34" charset="0"/>
              </a:rPr>
              <a:t> two/ three</a:t>
            </a:r>
            <a:r>
              <a:rPr lang="en-US" sz="1700" dirty="0" smtClean="0">
                <a:latin typeface="Calibri" panose="020F0502020204030204" pitchFamily="34" charset="0"/>
                <a:cs typeface="Calibri" panose="020F0502020204030204" pitchFamily="34" charset="0"/>
              </a:rPr>
              <a:t> main parts.</a:t>
            </a:r>
            <a:br>
              <a:rPr lang="en-US" sz="1700" dirty="0" smtClean="0">
                <a:latin typeface="Calibri" panose="020F0502020204030204" pitchFamily="34" charset="0"/>
                <a:cs typeface="Calibri" panose="020F0502020204030204" pitchFamily="34" charset="0"/>
              </a:rPr>
            </a:br>
            <a:r>
              <a:rPr lang="en-US" sz="1700" dirty="0" smtClean="0">
                <a:latin typeface="Calibri" panose="020F0502020204030204" pitchFamily="34" charset="0"/>
                <a:cs typeface="Calibri" panose="020F0502020204030204" pitchFamily="34" charset="0"/>
              </a:rPr>
              <a:t>C. Hero stories are important because they are </a:t>
            </a:r>
            <a:r>
              <a:rPr lang="en-US" sz="1700" b="1" dirty="0" smtClean="0">
                <a:latin typeface="Calibri" panose="020F0502020204030204" pitchFamily="34" charset="0"/>
                <a:cs typeface="Calibri" panose="020F0502020204030204" pitchFamily="34" charset="0"/>
              </a:rPr>
              <a:t>similar to / different from</a:t>
            </a:r>
            <a:r>
              <a:rPr lang="en-US" sz="1700" dirty="0" smtClean="0">
                <a:latin typeface="Calibri" panose="020F0502020204030204" pitchFamily="34" charset="0"/>
                <a:cs typeface="Calibri" panose="020F0502020204030204" pitchFamily="34" charset="0"/>
              </a:rPr>
              <a:t> life in general.</a:t>
            </a:r>
            <a:r>
              <a:rPr lang="en-US" sz="1500" dirty="0" smtClean="0">
                <a:latin typeface="Calibri" panose="020F0502020204030204" pitchFamily="34" charset="0"/>
                <a:cs typeface="Calibri" panose="020F0502020204030204" pitchFamily="34" charset="0"/>
              </a:rPr>
              <a:t/>
            </a:r>
            <a:br>
              <a:rPr lang="en-US" sz="1500" dirty="0" smtClean="0">
                <a:latin typeface="Calibri" panose="020F0502020204030204" pitchFamily="34" charset="0"/>
                <a:cs typeface="Calibri" panose="020F0502020204030204" pitchFamily="34" charset="0"/>
              </a:rPr>
            </a:b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2777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a:bodyPr>
          <a:lstStyle/>
          <a:p>
            <a:r>
              <a:rPr lang="en-US" sz="1600" dirty="0" smtClean="0">
                <a:latin typeface="Calibri" panose="020F0502020204030204" pitchFamily="34" charset="0"/>
                <a:cs typeface="Calibri" panose="020F0502020204030204" pitchFamily="34" charset="0"/>
              </a:rPr>
              <a:t>2. Details : Check (√) the words or phrases that </a:t>
            </a:r>
            <a:r>
              <a:rPr lang="en-US" sz="1600" u="sng" dirty="0" smtClean="0">
                <a:latin typeface="Calibri" panose="020F0502020204030204" pitchFamily="34" charset="0"/>
                <a:cs typeface="Calibri" panose="020F0502020204030204" pitchFamily="34" charset="0"/>
              </a:rPr>
              <a:t>always</a:t>
            </a:r>
            <a:r>
              <a:rPr lang="en-US" sz="1600" dirty="0" smtClean="0">
                <a:latin typeface="Calibri" panose="020F0502020204030204" pitchFamily="34" charset="0"/>
                <a:cs typeface="Calibri" panose="020F0502020204030204" pitchFamily="34" charset="0"/>
              </a:rPr>
              <a:t> belong to the three parts of the hero story.</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Part one:</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a journey ___ 		 a castle ___ 			 an adventure ___ 		a dream ___</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leaving home ___	 a mentor/ teacher ___	 coming home ___</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2. During the first part of any hero story, the hero starts a journey. This can be a trip from one country to another. It can be an adventure into outer space. It can be a journey into a dream world. Often the hero does not, at first, want to go on this journey. But in the end, he agrees. He leaves the safety of his home, friends, and family and goes to this new place. This place is very different from the hero’s home and is often dark and dangerous. Sometimes there is a mentor or a teacher who helps the hero understand this new place. The mentor gives the hero the tools or information he needs. For example, a kind old lady on the road may give our hero a map for his journey. A stranger may give the young hero the key to the door of the enemy king’s castle.</a:t>
            </a:r>
          </a:p>
        </p:txBody>
      </p:sp>
      <p:sp>
        <p:nvSpPr>
          <p:cNvPr id="3" name="Rectangle 2"/>
          <p:cNvSpPr/>
          <p:nvPr/>
        </p:nvSpPr>
        <p:spPr>
          <a:xfrm>
            <a:off x="3048000" y="2913475"/>
            <a:ext cx="6096000" cy="1669688"/>
          </a:xfrm>
          <a:prstGeom prst="rect">
            <a:avLst/>
          </a:prstGeom>
        </p:spPr>
        <p:txBody>
          <a:bodyPr>
            <a:spAutoFit/>
          </a:bodyPr>
          <a:lstStyle/>
          <a:p>
            <a:r>
              <a:rPr lang="en-US" sz="1250" dirty="0">
                <a:solidFill>
                  <a:srgbClr val="000000"/>
                </a:solidFill>
                <a:latin typeface="Gill Sans"/>
              </a:rPr>
              <a:t>.</a:t>
            </a:r>
            <a:endParaRPr lang="en-US" dirty="0">
              <a:solidFill>
                <a:prstClr val="black"/>
              </a:solidFill>
            </a:endParaRPr>
          </a:p>
          <a:p>
            <a:endParaRPr lang="en-US" dirty="0">
              <a:solidFill>
                <a:prstClr val="black"/>
              </a:solidFill>
            </a:endParaRPr>
          </a:p>
          <a:p>
            <a:r>
              <a:rPr lang="en-US" dirty="0">
                <a:solidFill>
                  <a:srgbClr val="000000"/>
                </a:solidFill>
                <a:latin typeface="Gill Sans"/>
              </a:rPr>
              <a:t>.</a:t>
            </a:r>
            <a:endParaRPr lang="en-US" dirty="0">
              <a:solidFill>
                <a:prstClr val="black"/>
              </a:solidFill>
            </a:endParaRPr>
          </a:p>
          <a:p>
            <a:r>
              <a:rPr lang="en-US" dirty="0">
                <a:solidFill>
                  <a:prstClr val="black"/>
                </a:solidFill>
              </a:rPr>
              <a:t/>
            </a:r>
            <a:br>
              <a:rPr lang="en-US" dirty="0">
                <a:solidFill>
                  <a:prstClr val="black"/>
                </a:solidFill>
              </a:rPr>
            </a:br>
            <a:r>
              <a:rPr lang="en-US" dirty="0">
                <a:solidFill>
                  <a:prstClr val="black"/>
                </a:solidFill>
              </a:rPr>
              <a:t/>
            </a:r>
            <a:br>
              <a:rPr lang="en-US" dirty="0">
                <a:solidFill>
                  <a:prstClr val="black"/>
                </a:solidFill>
              </a:rPr>
            </a:br>
            <a:endParaRPr lang="en-US" dirty="0">
              <a:solidFill>
                <a:prstClr val="black"/>
              </a:solidFill>
            </a:endParaRPr>
          </a:p>
        </p:txBody>
      </p:sp>
    </p:spTree>
    <p:extLst>
      <p:ext uri="{BB962C8B-B14F-4D97-AF65-F5344CB8AC3E}">
        <p14:creationId xmlns:p14="http://schemas.microsoft.com/office/powerpoint/2010/main" val="2405209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a:bodyPr>
          <a:lstStyle/>
          <a:p>
            <a:r>
              <a:rPr lang="en-US" sz="1600" dirty="0" smtClean="0">
                <a:latin typeface="Calibri" panose="020F0502020204030204" pitchFamily="34" charset="0"/>
                <a:cs typeface="Calibri" panose="020F0502020204030204" pitchFamily="34" charset="0"/>
              </a:rPr>
              <a:t>2. Details : Check (√) the words or phrases that </a:t>
            </a:r>
            <a:r>
              <a:rPr lang="en-US" sz="1600" u="sng" dirty="0" smtClean="0">
                <a:latin typeface="Calibri" panose="020F0502020204030204" pitchFamily="34" charset="0"/>
                <a:cs typeface="Calibri" panose="020F0502020204030204" pitchFamily="34" charset="0"/>
              </a:rPr>
              <a:t>always</a:t>
            </a:r>
            <a:r>
              <a:rPr lang="en-US" sz="1600" dirty="0" smtClean="0">
                <a:latin typeface="Calibri" panose="020F0502020204030204" pitchFamily="34" charset="0"/>
                <a:cs typeface="Calibri" panose="020F0502020204030204" pitchFamily="34" charset="0"/>
              </a:rPr>
              <a:t> belong to the three parts of the hero story.</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Part two:</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a test/ challenge ___		a monster ___		a fight ___		solving a problem ___</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facing a fear ___			snakes ___			succeeding at the challenge</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3. The second part in the hero story is the most exciting. This is when the hero must pass some kind of test or challenge. A common example of a test is fighting a monster. In these stories, the monster is much bigger and stronger than the hero. The hero and the readers do not, at first, believe he can kill the monster. Other common challenges include solving a problem or facing a fear such as the fear of snakes. In any challenge, the hero must use his strength, his intelligence, or his heart to pass the test. He must kill the dragon, answer the question, or trust his feelings. Of course, in the end, he always success.</a:t>
            </a: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endParaRPr lang="en-US" sz="1600" dirty="0">
              <a:latin typeface="Calibri" panose="020F0502020204030204" pitchFamily="34" charset="0"/>
              <a:cs typeface="Calibri" panose="020F0502020204030204" pitchFamily="34" charset="0"/>
            </a:endParaRPr>
          </a:p>
        </p:txBody>
      </p:sp>
      <p:sp>
        <p:nvSpPr>
          <p:cNvPr id="3" name="Rectangle 2"/>
          <p:cNvSpPr/>
          <p:nvPr/>
        </p:nvSpPr>
        <p:spPr>
          <a:xfrm>
            <a:off x="3048000" y="2913475"/>
            <a:ext cx="6096000" cy="1669688"/>
          </a:xfrm>
          <a:prstGeom prst="rect">
            <a:avLst/>
          </a:prstGeom>
        </p:spPr>
        <p:txBody>
          <a:bodyPr>
            <a:spAutoFit/>
          </a:bodyPr>
          <a:lstStyle/>
          <a:p>
            <a:r>
              <a:rPr lang="en-US" sz="1250" dirty="0">
                <a:solidFill>
                  <a:srgbClr val="000000"/>
                </a:solidFill>
                <a:latin typeface="Gill Sans"/>
              </a:rPr>
              <a:t>.</a:t>
            </a:r>
            <a:endParaRPr lang="en-US" dirty="0">
              <a:solidFill>
                <a:prstClr val="black"/>
              </a:solidFill>
            </a:endParaRPr>
          </a:p>
          <a:p>
            <a:endParaRPr lang="en-US" dirty="0">
              <a:solidFill>
                <a:prstClr val="black"/>
              </a:solidFill>
            </a:endParaRPr>
          </a:p>
          <a:p>
            <a:r>
              <a:rPr lang="en-US" dirty="0">
                <a:solidFill>
                  <a:srgbClr val="000000"/>
                </a:solidFill>
                <a:latin typeface="Gill Sans"/>
              </a:rPr>
              <a:t>.</a:t>
            </a:r>
            <a:endParaRPr lang="en-US" dirty="0">
              <a:solidFill>
                <a:prstClr val="black"/>
              </a:solidFill>
            </a:endParaRPr>
          </a:p>
          <a:p>
            <a:r>
              <a:rPr lang="en-US" dirty="0">
                <a:solidFill>
                  <a:prstClr val="black"/>
                </a:solidFill>
              </a:rPr>
              <a:t/>
            </a:r>
            <a:br>
              <a:rPr lang="en-US" dirty="0">
                <a:solidFill>
                  <a:prstClr val="black"/>
                </a:solidFill>
              </a:rPr>
            </a:br>
            <a:r>
              <a:rPr lang="en-US" dirty="0">
                <a:solidFill>
                  <a:prstClr val="black"/>
                </a:solidFill>
              </a:rPr>
              <a:t/>
            </a:r>
            <a:br>
              <a:rPr lang="en-US" dirty="0">
                <a:solidFill>
                  <a:prstClr val="black"/>
                </a:solidFill>
              </a:rPr>
            </a:br>
            <a:endParaRPr lang="en-US" dirty="0">
              <a:solidFill>
                <a:prstClr val="black"/>
              </a:solidFill>
            </a:endParaRPr>
          </a:p>
        </p:txBody>
      </p:sp>
    </p:spTree>
    <p:extLst>
      <p:ext uri="{BB962C8B-B14F-4D97-AF65-F5344CB8AC3E}">
        <p14:creationId xmlns:p14="http://schemas.microsoft.com/office/powerpoint/2010/main" val="692389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a:bodyPr>
          <a:lstStyle/>
          <a:p>
            <a:r>
              <a:rPr lang="en-US" sz="1600" dirty="0" smtClean="0">
                <a:latin typeface="Calibri" panose="020F0502020204030204" pitchFamily="34" charset="0"/>
                <a:cs typeface="Calibri" panose="020F0502020204030204" pitchFamily="34" charset="0"/>
              </a:rPr>
              <a:t>2. Details : Check (√) the words or phrases that </a:t>
            </a:r>
            <a:r>
              <a:rPr lang="en-US" sz="1600" u="sng" dirty="0" smtClean="0">
                <a:latin typeface="Calibri" panose="020F0502020204030204" pitchFamily="34" charset="0"/>
                <a:cs typeface="Calibri" panose="020F0502020204030204" pitchFamily="34" charset="0"/>
              </a:rPr>
              <a:t>always</a:t>
            </a:r>
            <a:r>
              <a:rPr lang="en-US" sz="1600" dirty="0" smtClean="0">
                <a:latin typeface="Calibri" panose="020F0502020204030204" pitchFamily="34" charset="0"/>
                <a:cs typeface="Calibri" panose="020F0502020204030204" pitchFamily="34" charset="0"/>
              </a:rPr>
              <a:t> belong to the three parts of the hero story.</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Part three:</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returning home ___			bringing what s/he gained ___		wealth ___</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knowledge ___				wisdom ___					others are changed, too ___</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enemies killed ___			friends become rich ___</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4. Finally, in the third part of the hero story, the hero returns home. He is a different person now and brings what he has acquired or learned on his journey – wealth, knowledge, and wisdom – to share with his family and friends. When he returns home, other are also affected by his journey. Sometimes his enemies are embarrassed. Sometimes his family and his friends become rich. Sometimes the hero’s town becomes free.</a:t>
            </a:r>
            <a:endParaRPr lang="en-US" sz="1600" dirty="0">
              <a:latin typeface="Calibri" panose="020F0502020204030204" pitchFamily="34" charset="0"/>
              <a:cs typeface="Calibri" panose="020F0502020204030204" pitchFamily="34" charset="0"/>
            </a:endParaRPr>
          </a:p>
        </p:txBody>
      </p:sp>
      <p:sp>
        <p:nvSpPr>
          <p:cNvPr id="3" name="Rectangle 2"/>
          <p:cNvSpPr/>
          <p:nvPr/>
        </p:nvSpPr>
        <p:spPr>
          <a:xfrm>
            <a:off x="3048000" y="2913475"/>
            <a:ext cx="6096000" cy="1669688"/>
          </a:xfrm>
          <a:prstGeom prst="rect">
            <a:avLst/>
          </a:prstGeom>
        </p:spPr>
        <p:txBody>
          <a:bodyPr>
            <a:spAutoFit/>
          </a:bodyPr>
          <a:lstStyle/>
          <a:p>
            <a:r>
              <a:rPr lang="en-US" sz="1250" dirty="0">
                <a:solidFill>
                  <a:srgbClr val="000000"/>
                </a:solidFill>
                <a:latin typeface="Gill Sans"/>
              </a:rPr>
              <a:t>.</a:t>
            </a:r>
            <a:endParaRPr lang="en-US" dirty="0">
              <a:solidFill>
                <a:prstClr val="black"/>
              </a:solidFill>
            </a:endParaRPr>
          </a:p>
          <a:p>
            <a:endParaRPr lang="en-US" dirty="0">
              <a:solidFill>
                <a:prstClr val="black"/>
              </a:solidFill>
            </a:endParaRPr>
          </a:p>
          <a:p>
            <a:r>
              <a:rPr lang="en-US" dirty="0">
                <a:solidFill>
                  <a:srgbClr val="000000"/>
                </a:solidFill>
                <a:latin typeface="Gill Sans"/>
              </a:rPr>
              <a:t>.</a:t>
            </a:r>
            <a:endParaRPr lang="en-US" dirty="0">
              <a:solidFill>
                <a:prstClr val="black"/>
              </a:solidFill>
            </a:endParaRPr>
          </a:p>
          <a:p>
            <a:r>
              <a:rPr lang="en-US" dirty="0">
                <a:solidFill>
                  <a:prstClr val="black"/>
                </a:solidFill>
              </a:rPr>
              <a:t/>
            </a:r>
            <a:br>
              <a:rPr lang="en-US" dirty="0">
                <a:solidFill>
                  <a:prstClr val="black"/>
                </a:solidFill>
              </a:rPr>
            </a:br>
            <a:r>
              <a:rPr lang="en-US" dirty="0">
                <a:solidFill>
                  <a:prstClr val="black"/>
                </a:solidFill>
              </a:rPr>
              <a:t/>
            </a:r>
            <a:br>
              <a:rPr lang="en-US" dirty="0">
                <a:solidFill>
                  <a:prstClr val="black"/>
                </a:solidFill>
              </a:rPr>
            </a:br>
            <a:endParaRPr lang="en-US" dirty="0">
              <a:solidFill>
                <a:prstClr val="black"/>
              </a:solidFill>
            </a:endParaRPr>
          </a:p>
        </p:txBody>
      </p:sp>
    </p:spTree>
    <p:extLst>
      <p:ext uri="{BB962C8B-B14F-4D97-AF65-F5344CB8AC3E}">
        <p14:creationId xmlns:p14="http://schemas.microsoft.com/office/powerpoint/2010/main" val="3242202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a:bodyPr>
          <a:lstStyle/>
          <a:p>
            <a:r>
              <a:rPr lang="en-US" sz="1600" b="1" dirty="0" smtClean="0">
                <a:latin typeface="Calibri" panose="020F0502020204030204" pitchFamily="34" charset="0"/>
                <a:cs typeface="Calibri" panose="020F0502020204030204" pitchFamily="34" charset="0"/>
              </a:rPr>
              <a:t>Make Inferences: Inferring meaning from metaphors</a:t>
            </a: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Metaphor ? : word/ phrase creating an image</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Writer uses metaphor to suggest a complex idea</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Why? : to make the complex idea simpler and clearer</a:t>
            </a:r>
            <a:br>
              <a:rPr lang="en-US" sz="1600" dirty="0" smtClean="0">
                <a:latin typeface="Calibri" panose="020F0502020204030204" pitchFamily="34" charset="0"/>
                <a:cs typeface="Calibri" panose="020F0502020204030204" pitchFamily="34" charset="0"/>
              </a:rPr>
            </a:br>
            <a:r>
              <a:rPr lang="en-US" sz="1600" dirty="0" smtClean="0">
                <a:solidFill>
                  <a:prstClr val="black">
                    <a:lumMod val="85000"/>
                    <a:lumOff val="15000"/>
                  </a:prstClr>
                </a:solidFill>
                <a:latin typeface="Calibri" panose="020F0502020204030204" pitchFamily="34" charset="0"/>
                <a:cs typeface="Calibri" panose="020F0502020204030204" pitchFamily="34" charset="0"/>
              </a:rPr>
              <a:t>● Ex: “…</a:t>
            </a:r>
            <a:r>
              <a:rPr lang="en-US" sz="1600" i="1" dirty="0" smtClean="0">
                <a:solidFill>
                  <a:prstClr val="black">
                    <a:lumMod val="85000"/>
                    <a:lumOff val="15000"/>
                  </a:prstClr>
                </a:solidFill>
                <a:latin typeface="Calibri" panose="020F0502020204030204" pitchFamily="34" charset="0"/>
                <a:cs typeface="Calibri" panose="020F0502020204030204" pitchFamily="34" charset="0"/>
              </a:rPr>
              <a:t> the </a:t>
            </a:r>
            <a:r>
              <a:rPr lang="en-US" sz="1600" b="1" u="sng" dirty="0">
                <a:solidFill>
                  <a:srgbClr val="00B0F0"/>
                </a:solidFill>
                <a:latin typeface="Calibri" panose="020F0502020204030204" pitchFamily="34" charset="0"/>
                <a:cs typeface="Calibri" panose="020F0502020204030204" pitchFamily="34" charset="0"/>
              </a:rPr>
              <a:t>cave</a:t>
            </a:r>
            <a:r>
              <a:rPr lang="en-US" sz="1600" i="1" dirty="0" smtClean="0">
                <a:solidFill>
                  <a:prstClr val="black">
                    <a:lumMod val="85000"/>
                    <a:lumOff val="15000"/>
                  </a:prstClr>
                </a:solidFill>
                <a:latin typeface="Calibri" panose="020F0502020204030204" pitchFamily="34" charset="0"/>
                <a:cs typeface="Calibri" panose="020F0502020204030204" pitchFamily="34" charset="0"/>
              </a:rPr>
              <a:t> we are afraid to enter has the treasure we are looking for</a:t>
            </a:r>
            <a:r>
              <a:rPr lang="en-US" sz="1600" dirty="0" smtClean="0">
                <a:solidFill>
                  <a:prstClr val="black">
                    <a:lumMod val="85000"/>
                    <a:lumOff val="15000"/>
                  </a:prstClr>
                </a:solidFill>
                <a:latin typeface="Calibri" panose="020F0502020204030204" pitchFamily="34" charset="0"/>
                <a:cs typeface="Calibri" panose="020F0502020204030204" pitchFamily="34" charset="0"/>
              </a:rPr>
              <a:t> …” (par.5)</a:t>
            </a: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The image of a </a:t>
            </a:r>
            <a:r>
              <a:rPr lang="en-US" sz="1600" b="1" u="sng" dirty="0">
                <a:solidFill>
                  <a:srgbClr val="00B0F0"/>
                </a:solidFill>
                <a:latin typeface="Calibri" panose="020F0502020204030204" pitchFamily="34" charset="0"/>
                <a:cs typeface="Calibri" panose="020F0502020204030204" pitchFamily="34" charset="0"/>
              </a:rPr>
              <a:t>cave</a:t>
            </a:r>
            <a:r>
              <a:rPr lang="en-US" sz="1600" dirty="0" smtClean="0">
                <a:latin typeface="Calibri" panose="020F0502020204030204" pitchFamily="34" charset="0"/>
                <a:cs typeface="Calibri" panose="020F0502020204030204" pitchFamily="34" charset="0"/>
              </a:rPr>
              <a:t> : metaphor =&gt; dark, difficult things in a person’s life (sadness, poverty, anger, poor health or any negative human experience)</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5. </a:t>
            </a:r>
            <a:r>
              <a:rPr lang="en-US" sz="1600" dirty="0" err="1">
                <a:solidFill>
                  <a:prstClr val="black">
                    <a:lumMod val="85000"/>
                    <a:lumOff val="15000"/>
                  </a:prstClr>
                </a:solidFill>
                <a:latin typeface="Calibri" panose="020F0502020204030204" pitchFamily="34" charset="0"/>
                <a:cs typeface="Calibri" panose="020F0502020204030204" pitchFamily="34" charset="0"/>
              </a:rPr>
              <a:t>Campell</a:t>
            </a:r>
            <a:r>
              <a:rPr lang="en-US" sz="1600" dirty="0">
                <a:solidFill>
                  <a:prstClr val="black">
                    <a:lumMod val="85000"/>
                    <a:lumOff val="15000"/>
                  </a:prstClr>
                </a:solidFill>
                <a:latin typeface="Calibri" panose="020F0502020204030204" pitchFamily="34" charset="0"/>
                <a:cs typeface="Calibri" panose="020F0502020204030204" pitchFamily="34" charset="0"/>
              </a:rPr>
              <a:t> believes that the adventure of the hero is the adventure of being alive. </a:t>
            </a:r>
            <a:r>
              <a:rPr lang="en-US" sz="1600" dirty="0" err="1">
                <a:solidFill>
                  <a:prstClr val="black">
                    <a:lumMod val="85000"/>
                    <a:lumOff val="15000"/>
                  </a:prstClr>
                </a:solidFill>
                <a:latin typeface="Calibri" panose="020F0502020204030204" pitchFamily="34" charset="0"/>
                <a:cs typeface="Calibri" panose="020F0502020204030204" pitchFamily="34" charset="0"/>
              </a:rPr>
              <a:t>Campell</a:t>
            </a:r>
            <a:r>
              <a:rPr lang="en-US" sz="1600" dirty="0">
                <a:solidFill>
                  <a:prstClr val="black">
                    <a:lumMod val="85000"/>
                    <a:lumOff val="15000"/>
                  </a:prstClr>
                </a:solidFill>
                <a:latin typeface="Calibri" panose="020F0502020204030204" pitchFamily="34" charset="0"/>
                <a:cs typeface="Calibri" panose="020F0502020204030204" pitchFamily="34" charset="0"/>
              </a:rPr>
              <a:t> spent his life studying myths because he loved the stories and believed they were important. He believed that the hero’s journey is similar to a person’s life. All people live through difficult struggles (the test or challenge) and must use their strength, intelligence, and heart to succeed. He says that by going down into the darkness, we find the treasure of life. He explains that the </a:t>
            </a:r>
            <a:r>
              <a:rPr lang="en-US" sz="1600" b="1" u="sng" dirty="0">
                <a:solidFill>
                  <a:srgbClr val="00B0F0"/>
                </a:solidFill>
                <a:latin typeface="Calibri" panose="020F0502020204030204" pitchFamily="34" charset="0"/>
                <a:cs typeface="Calibri" panose="020F0502020204030204" pitchFamily="34" charset="0"/>
              </a:rPr>
              <a:t>cave</a:t>
            </a:r>
            <a:r>
              <a:rPr lang="en-US" sz="1600" dirty="0">
                <a:solidFill>
                  <a:prstClr val="black">
                    <a:lumMod val="85000"/>
                    <a:lumOff val="15000"/>
                  </a:prstClr>
                </a:solidFill>
                <a:latin typeface="Calibri" panose="020F0502020204030204" pitchFamily="34" charset="0"/>
                <a:cs typeface="Calibri" panose="020F0502020204030204" pitchFamily="34" charset="0"/>
              </a:rPr>
              <a:t> we are afraid to enter has the </a:t>
            </a:r>
            <a:r>
              <a:rPr lang="en-US" sz="1600" b="1" u="sng" dirty="0">
                <a:solidFill>
                  <a:srgbClr val="00B0F0"/>
                </a:solidFill>
                <a:latin typeface="Calibri" panose="020F0502020204030204" pitchFamily="34" charset="0"/>
                <a:cs typeface="Calibri" panose="020F0502020204030204" pitchFamily="34" charset="0"/>
              </a:rPr>
              <a:t>treasure</a:t>
            </a:r>
            <a:r>
              <a:rPr lang="en-US" sz="1600" dirty="0">
                <a:solidFill>
                  <a:prstClr val="black">
                    <a:lumMod val="85000"/>
                    <a:lumOff val="15000"/>
                  </a:prstClr>
                </a:solidFill>
                <a:latin typeface="Calibri" panose="020F0502020204030204" pitchFamily="34" charset="0"/>
                <a:cs typeface="Calibri" panose="020F0502020204030204" pitchFamily="34" charset="0"/>
              </a:rPr>
              <a:t> we are looking for and that when we </a:t>
            </a:r>
            <a:r>
              <a:rPr lang="en-US" sz="1600" b="1" u="sng" dirty="0">
                <a:solidFill>
                  <a:srgbClr val="00B0F0"/>
                </a:solidFill>
                <a:latin typeface="Calibri" panose="020F0502020204030204" pitchFamily="34" charset="0"/>
                <a:cs typeface="Calibri" panose="020F0502020204030204" pitchFamily="34" charset="0"/>
              </a:rPr>
              <a:t>stumble</a:t>
            </a:r>
            <a:r>
              <a:rPr lang="en-US" sz="1600" dirty="0">
                <a:solidFill>
                  <a:prstClr val="black">
                    <a:lumMod val="85000"/>
                    <a:lumOff val="15000"/>
                  </a:prstClr>
                </a:solidFill>
                <a:latin typeface="Calibri" panose="020F0502020204030204" pitchFamily="34" charset="0"/>
                <a:cs typeface="Calibri" panose="020F0502020204030204" pitchFamily="34" charset="0"/>
              </a:rPr>
              <a:t>, then we will find </a:t>
            </a:r>
            <a:r>
              <a:rPr lang="en-US" sz="1600" b="1" u="sng" dirty="0">
                <a:solidFill>
                  <a:srgbClr val="00B0F0"/>
                </a:solidFill>
                <a:latin typeface="Calibri" panose="020F0502020204030204" pitchFamily="34" charset="0"/>
                <a:cs typeface="Calibri" panose="020F0502020204030204" pitchFamily="34" charset="0"/>
              </a:rPr>
              <a:t>gold</a:t>
            </a:r>
            <a:r>
              <a:rPr lang="en-US" sz="1600" dirty="0">
                <a:solidFill>
                  <a:prstClr val="black">
                    <a:lumMod val="85000"/>
                    <a:lumOff val="15000"/>
                  </a:prstClr>
                </a:solidFill>
                <a:latin typeface="Calibri" panose="020F0502020204030204" pitchFamily="34" charset="0"/>
                <a:cs typeface="Calibri" panose="020F0502020204030204" pitchFamily="34" charset="0"/>
              </a:rPr>
              <a:t>. In short, </a:t>
            </a:r>
            <a:r>
              <a:rPr lang="en-US" sz="1600" dirty="0" err="1">
                <a:solidFill>
                  <a:prstClr val="black">
                    <a:lumMod val="85000"/>
                    <a:lumOff val="15000"/>
                  </a:prstClr>
                </a:solidFill>
                <a:latin typeface="Calibri" panose="020F0502020204030204" pitchFamily="34" charset="0"/>
                <a:cs typeface="Calibri" panose="020F0502020204030204" pitchFamily="34" charset="0"/>
              </a:rPr>
              <a:t>Campell</a:t>
            </a:r>
            <a:r>
              <a:rPr lang="en-US" sz="1600" dirty="0">
                <a:solidFill>
                  <a:prstClr val="black">
                    <a:lumMod val="85000"/>
                    <a:lumOff val="15000"/>
                  </a:prstClr>
                </a:solidFill>
                <a:latin typeface="Calibri" panose="020F0502020204030204" pitchFamily="34" charset="0"/>
                <a:cs typeface="Calibri" panose="020F0502020204030204" pitchFamily="34" charset="0"/>
              </a:rPr>
              <a:t> believes that opportunities to find deeper powers within ourselves come when life seems most difficult</a:t>
            </a:r>
            <a:r>
              <a:rPr lang="en-US" sz="1600" dirty="0" smtClean="0">
                <a:solidFill>
                  <a:prstClr val="black">
                    <a:lumMod val="85000"/>
                    <a:lumOff val="15000"/>
                  </a:prstClr>
                </a:solidFill>
                <a:latin typeface="Calibri" panose="020F0502020204030204" pitchFamily="34" charset="0"/>
                <a:cs typeface="Calibri" panose="020F0502020204030204" pitchFamily="34" charset="0"/>
              </a:rPr>
              <a:t>.</a:t>
            </a:r>
            <a:br>
              <a:rPr lang="en-US" sz="1600" dirty="0" smtClean="0">
                <a:solidFill>
                  <a:prstClr val="black">
                    <a:lumMod val="85000"/>
                    <a:lumOff val="15000"/>
                  </a:prstClr>
                </a:solidFill>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
            </a:r>
            <a:br>
              <a:rPr lang="en-US" sz="1600" dirty="0">
                <a:solidFill>
                  <a:prstClr val="black">
                    <a:lumMod val="85000"/>
                    <a:lumOff val="15000"/>
                  </a:prstClr>
                </a:solidFill>
                <a:latin typeface="Calibri" panose="020F0502020204030204" pitchFamily="34" charset="0"/>
                <a:cs typeface="Calibri" panose="020F0502020204030204" pitchFamily="34" charset="0"/>
              </a:rPr>
            </a:br>
            <a:r>
              <a:rPr lang="en-US" sz="1600" dirty="0" smtClean="0">
                <a:solidFill>
                  <a:prstClr val="black">
                    <a:lumMod val="85000"/>
                    <a:lumOff val="15000"/>
                  </a:prstClr>
                </a:solidFill>
                <a:latin typeface="Calibri" panose="020F0502020204030204" pitchFamily="34" charset="0"/>
                <a:cs typeface="Calibri" panose="020F0502020204030204" pitchFamily="34" charset="0"/>
              </a:rPr>
              <a:t>Practice: What are  the meanings of the following metaphors ?</a:t>
            </a:r>
            <a:br>
              <a:rPr lang="en-US" sz="1600" dirty="0" smtClean="0">
                <a:solidFill>
                  <a:prstClr val="black">
                    <a:lumMod val="85000"/>
                    <a:lumOff val="15000"/>
                  </a:prstClr>
                </a:solidFill>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
            </a:r>
            <a:br>
              <a:rPr lang="en-US" sz="1600" dirty="0">
                <a:solidFill>
                  <a:prstClr val="black">
                    <a:lumMod val="85000"/>
                    <a:lumOff val="15000"/>
                  </a:prstClr>
                </a:solidFill>
                <a:latin typeface="Calibri" panose="020F0502020204030204" pitchFamily="34" charset="0"/>
                <a:cs typeface="Calibri" panose="020F0502020204030204" pitchFamily="34" charset="0"/>
              </a:rPr>
            </a:br>
            <a:r>
              <a:rPr lang="en-US" sz="1600" dirty="0" smtClean="0">
                <a:solidFill>
                  <a:prstClr val="black">
                    <a:lumMod val="85000"/>
                    <a:lumOff val="15000"/>
                  </a:prstClr>
                </a:solidFill>
                <a:latin typeface="Calibri" panose="020F0502020204030204" pitchFamily="34" charset="0"/>
                <a:cs typeface="Calibri" panose="020F0502020204030204" pitchFamily="34" charset="0"/>
              </a:rPr>
              <a:t>	1.</a:t>
            </a:r>
            <a:r>
              <a:rPr lang="en-US" sz="1600" b="1" i="1" dirty="0" smtClean="0">
                <a:solidFill>
                  <a:prstClr val="black">
                    <a:lumMod val="85000"/>
                    <a:lumOff val="15000"/>
                  </a:prstClr>
                </a:solidFill>
                <a:latin typeface="Calibri" panose="020F0502020204030204" pitchFamily="34" charset="0"/>
                <a:cs typeface="Calibri" panose="020F0502020204030204" pitchFamily="34" charset="0"/>
              </a:rPr>
              <a:t> </a:t>
            </a:r>
            <a:r>
              <a:rPr lang="en-US" sz="1600" b="1" u="sng" dirty="0">
                <a:solidFill>
                  <a:srgbClr val="00B0F0"/>
                </a:solidFill>
                <a:latin typeface="Calibri" panose="020F0502020204030204" pitchFamily="34" charset="0"/>
                <a:cs typeface="Calibri" panose="020F0502020204030204" pitchFamily="34" charset="0"/>
              </a:rPr>
              <a:t>treasure</a:t>
            </a:r>
            <a:r>
              <a:rPr lang="en-US" sz="1600" dirty="0" smtClean="0">
                <a:solidFill>
                  <a:prstClr val="black">
                    <a:lumMod val="85000"/>
                    <a:lumOff val="15000"/>
                  </a:prstClr>
                </a:solidFill>
                <a:latin typeface="Calibri" panose="020F0502020204030204" pitchFamily="34" charset="0"/>
                <a:cs typeface="Calibri" panose="020F0502020204030204" pitchFamily="34" charset="0"/>
              </a:rPr>
              <a:t/>
            </a:r>
            <a:br>
              <a:rPr lang="en-US" sz="1600" dirty="0" smtClean="0">
                <a:solidFill>
                  <a:prstClr val="black">
                    <a:lumMod val="85000"/>
                    <a:lumOff val="15000"/>
                  </a:prstClr>
                </a:solidFill>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
            </a:r>
            <a:br>
              <a:rPr lang="en-US" sz="1600" dirty="0">
                <a:solidFill>
                  <a:prstClr val="black">
                    <a:lumMod val="85000"/>
                    <a:lumOff val="15000"/>
                  </a:prstClr>
                </a:solidFill>
                <a:latin typeface="Calibri" panose="020F0502020204030204" pitchFamily="34" charset="0"/>
                <a:cs typeface="Calibri" panose="020F0502020204030204" pitchFamily="34" charset="0"/>
              </a:rPr>
            </a:br>
            <a:r>
              <a:rPr lang="en-US" sz="1600" dirty="0" smtClean="0">
                <a:solidFill>
                  <a:prstClr val="black">
                    <a:lumMod val="85000"/>
                    <a:lumOff val="15000"/>
                  </a:prstClr>
                </a:solidFill>
                <a:latin typeface="Calibri" panose="020F0502020204030204" pitchFamily="34" charset="0"/>
                <a:cs typeface="Calibri" panose="020F0502020204030204" pitchFamily="34" charset="0"/>
              </a:rPr>
              <a:t>	2. </a:t>
            </a:r>
            <a:r>
              <a:rPr lang="en-US" sz="1600" b="1" u="sng" dirty="0">
                <a:solidFill>
                  <a:srgbClr val="00B0F0"/>
                </a:solidFill>
                <a:latin typeface="Calibri" panose="020F0502020204030204" pitchFamily="34" charset="0"/>
                <a:cs typeface="Calibri" panose="020F0502020204030204" pitchFamily="34" charset="0"/>
              </a:rPr>
              <a:t>stumble</a:t>
            </a:r>
            <a:r>
              <a:rPr lang="en-US" sz="1600" dirty="0" smtClean="0">
                <a:solidFill>
                  <a:prstClr val="black">
                    <a:lumMod val="85000"/>
                    <a:lumOff val="15000"/>
                  </a:prstClr>
                </a:solidFill>
                <a:latin typeface="Calibri" panose="020F0502020204030204" pitchFamily="34" charset="0"/>
                <a:cs typeface="Calibri" panose="020F0502020204030204" pitchFamily="34" charset="0"/>
              </a:rPr>
              <a:t> </a:t>
            </a:r>
            <a:br>
              <a:rPr lang="en-US" sz="1600" dirty="0" smtClean="0">
                <a:solidFill>
                  <a:prstClr val="black">
                    <a:lumMod val="85000"/>
                    <a:lumOff val="15000"/>
                  </a:prstClr>
                </a:solidFill>
                <a:latin typeface="Calibri" panose="020F0502020204030204" pitchFamily="34" charset="0"/>
                <a:cs typeface="Calibri" panose="020F0502020204030204" pitchFamily="34" charset="0"/>
              </a:rPr>
            </a:br>
            <a:r>
              <a:rPr lang="en-US" sz="1600" dirty="0">
                <a:solidFill>
                  <a:prstClr val="black">
                    <a:lumMod val="85000"/>
                    <a:lumOff val="15000"/>
                  </a:prstClr>
                </a:solidFill>
                <a:latin typeface="Calibri" panose="020F0502020204030204" pitchFamily="34" charset="0"/>
                <a:cs typeface="Calibri" panose="020F0502020204030204" pitchFamily="34" charset="0"/>
              </a:rPr>
              <a:t/>
            </a:r>
            <a:br>
              <a:rPr lang="en-US" sz="1600" dirty="0">
                <a:solidFill>
                  <a:prstClr val="black">
                    <a:lumMod val="85000"/>
                    <a:lumOff val="15000"/>
                  </a:prstClr>
                </a:solidFill>
                <a:latin typeface="Calibri" panose="020F0502020204030204" pitchFamily="34" charset="0"/>
                <a:cs typeface="Calibri" panose="020F0502020204030204" pitchFamily="34" charset="0"/>
              </a:rPr>
            </a:br>
            <a:r>
              <a:rPr lang="en-US" sz="1600" dirty="0" smtClean="0">
                <a:solidFill>
                  <a:prstClr val="black">
                    <a:lumMod val="85000"/>
                    <a:lumOff val="15000"/>
                  </a:prstClr>
                </a:solidFill>
                <a:latin typeface="Calibri" panose="020F0502020204030204" pitchFamily="34" charset="0"/>
                <a:cs typeface="Calibri" panose="020F0502020204030204" pitchFamily="34" charset="0"/>
              </a:rPr>
              <a:t>	3. </a:t>
            </a:r>
            <a:r>
              <a:rPr lang="en-US" sz="1600" b="1" u="sng" dirty="0">
                <a:solidFill>
                  <a:srgbClr val="00B0F0"/>
                </a:solidFill>
                <a:latin typeface="Calibri" panose="020F0502020204030204" pitchFamily="34" charset="0"/>
                <a:cs typeface="Calibri" panose="020F0502020204030204" pitchFamily="34" charset="0"/>
              </a:rPr>
              <a:t>gold</a:t>
            </a:r>
          </a:p>
        </p:txBody>
      </p:sp>
    </p:spTree>
    <p:extLst>
      <p:ext uri="{BB962C8B-B14F-4D97-AF65-F5344CB8AC3E}">
        <p14:creationId xmlns:p14="http://schemas.microsoft.com/office/powerpoint/2010/main" val="3822535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fontScale="90000"/>
          </a:bodyPr>
          <a:lstStyle/>
          <a:p>
            <a:pPr>
              <a:spcBef>
                <a:spcPts val="0"/>
              </a:spcBef>
            </a:pPr>
            <a:r>
              <a:rPr lang="en-US" sz="1600" dirty="0" smtClean="0">
                <a:latin typeface="Calibri" panose="020F0502020204030204" pitchFamily="34" charset="0"/>
                <a:cs typeface="Calibri" panose="020F0502020204030204" pitchFamily="34" charset="0"/>
              </a:rPr>
              <a:t>Unit 6</a:t>
            </a:r>
            <a:br>
              <a:rPr lang="en-US" sz="1600" dirty="0" smtClean="0">
                <a:latin typeface="Calibri" panose="020F0502020204030204" pitchFamily="34" charset="0"/>
                <a:cs typeface="Calibri" panose="020F0502020204030204" pitchFamily="34" charset="0"/>
              </a:rPr>
            </a:br>
            <a:r>
              <a:rPr lang="en-US" sz="1600" b="1" dirty="0">
                <a:solidFill>
                  <a:srgbClr val="000000"/>
                </a:solidFill>
                <a:latin typeface="Gill Sans"/>
              </a:rPr>
              <a:t>The Modern Hero</a:t>
            </a:r>
            <a:r>
              <a:rPr lang="en-US" sz="1600" dirty="0"/>
              <a:t/>
            </a:r>
            <a:br>
              <a:rPr lang="en-US" sz="1600" dirty="0"/>
            </a:br>
            <a:r>
              <a:rPr lang="en-US" sz="1600" dirty="0"/>
              <a:t/>
            </a:r>
            <a:br>
              <a:rPr lang="en-US" sz="1600" dirty="0"/>
            </a:br>
            <a:r>
              <a:rPr lang="en-US" sz="1600" b="1" dirty="0">
                <a:solidFill>
                  <a:srgbClr val="000000"/>
                </a:solidFill>
                <a:latin typeface="Gill Sans"/>
              </a:rPr>
              <a:t>1 </a:t>
            </a:r>
            <a:r>
              <a:rPr lang="en-US" sz="1600" dirty="0">
                <a:solidFill>
                  <a:srgbClr val="000000"/>
                </a:solidFill>
                <a:latin typeface="Gill Sans"/>
              </a:rPr>
              <a:t>People have told stories about heroes for thousands of years. Beginning with the</a:t>
            </a:r>
            <a:r>
              <a:rPr lang="en-US" sz="1600" dirty="0"/>
              <a:t/>
            </a:r>
            <a:br>
              <a:rPr lang="en-US" sz="1600" dirty="0"/>
            </a:br>
            <a:r>
              <a:rPr lang="en-US" sz="1600" dirty="0">
                <a:solidFill>
                  <a:srgbClr val="000000"/>
                </a:solidFill>
                <a:latin typeface="Gill Sans"/>
              </a:rPr>
              <a:t>ancient Greeks, tales have been written about larger-than-life characters that go</a:t>
            </a:r>
            <a:r>
              <a:rPr lang="en-US" sz="1600" dirty="0"/>
              <a:t/>
            </a:r>
            <a:br>
              <a:rPr lang="en-US" sz="1600" dirty="0"/>
            </a:br>
            <a:r>
              <a:rPr lang="en-US" sz="1600" dirty="0">
                <a:solidFill>
                  <a:srgbClr val="000000"/>
                </a:solidFill>
                <a:latin typeface="Gill Sans"/>
              </a:rPr>
              <a:t>on great adventures and find treasure or save the day. However, perhaps no type</a:t>
            </a:r>
            <a:r>
              <a:rPr lang="en-US" sz="1600" dirty="0"/>
              <a:t/>
            </a:r>
            <a:br>
              <a:rPr lang="en-US" sz="1600" dirty="0"/>
            </a:br>
            <a:r>
              <a:rPr lang="en-US" sz="1600" dirty="0">
                <a:solidFill>
                  <a:srgbClr val="000000"/>
                </a:solidFill>
                <a:latin typeface="Gill Sans"/>
              </a:rPr>
              <a:t>of hero is more widely known today than the superhero. For many readers, the</a:t>
            </a:r>
            <a:r>
              <a:rPr lang="en-US" sz="1600" dirty="0"/>
              <a:t/>
            </a:r>
            <a:br>
              <a:rPr lang="en-US" sz="1600" dirty="0"/>
            </a:br>
            <a:r>
              <a:rPr lang="en-US" sz="1600" dirty="0">
                <a:solidFill>
                  <a:srgbClr val="000000"/>
                </a:solidFill>
                <a:latin typeface="Gill Sans"/>
              </a:rPr>
              <a:t>superhero is a shining star. It is a perfect example of what a true hero should be.</a:t>
            </a:r>
            <a:r>
              <a:rPr lang="en-US" sz="1600" dirty="0"/>
              <a:t/>
            </a:r>
            <a:br>
              <a:rPr lang="en-US" sz="1600" dirty="0"/>
            </a:br>
            <a:r>
              <a:rPr lang="en-US" sz="1600" b="1" dirty="0">
                <a:solidFill>
                  <a:srgbClr val="000000"/>
                </a:solidFill>
                <a:latin typeface="Gill Sans"/>
              </a:rPr>
              <a:t>2 </a:t>
            </a:r>
            <a:r>
              <a:rPr lang="en-US" sz="1600" dirty="0">
                <a:solidFill>
                  <a:srgbClr val="000000"/>
                </a:solidFill>
                <a:latin typeface="Gill Sans"/>
              </a:rPr>
              <a:t>The superhero can be any of a number of characters. People have read about</a:t>
            </a:r>
            <a:r>
              <a:rPr lang="en-US" sz="1600" dirty="0"/>
              <a:t/>
            </a:r>
            <a:br>
              <a:rPr lang="en-US" sz="1600" dirty="0"/>
            </a:br>
            <a:r>
              <a:rPr lang="en-US" sz="1600" dirty="0">
                <a:solidFill>
                  <a:srgbClr val="000000"/>
                </a:solidFill>
                <a:latin typeface="Gill Sans"/>
              </a:rPr>
              <a:t>different superheroes in comic books or seen them on television and in the</a:t>
            </a:r>
            <a:r>
              <a:rPr lang="en-US" sz="1600" dirty="0"/>
              <a:t/>
            </a:r>
            <a:br>
              <a:rPr lang="en-US" sz="1600" dirty="0"/>
            </a:br>
            <a:r>
              <a:rPr lang="en-US" sz="1600" dirty="0">
                <a:solidFill>
                  <a:srgbClr val="000000"/>
                </a:solidFill>
                <a:latin typeface="Gill Sans"/>
              </a:rPr>
              <a:t>movies. These heroes never fail to defeat the bad guy. Sometimes they succeed</a:t>
            </a:r>
            <a:r>
              <a:rPr lang="en-US" sz="1600" dirty="0"/>
              <a:t/>
            </a:r>
            <a:br>
              <a:rPr lang="en-US" sz="1600" dirty="0"/>
            </a:br>
            <a:r>
              <a:rPr lang="en-US" sz="1600" dirty="0">
                <a:solidFill>
                  <a:srgbClr val="000000"/>
                </a:solidFill>
                <a:latin typeface="Gill Sans"/>
              </a:rPr>
              <a:t>with the help of magic or a superpower. Superman flies over Metropolis and</a:t>
            </a:r>
            <a:r>
              <a:rPr lang="en-US" sz="1600" dirty="0"/>
              <a:t/>
            </a:r>
            <a:br>
              <a:rPr lang="en-US" sz="1600" dirty="0"/>
            </a:br>
            <a:r>
              <a:rPr lang="en-US" sz="1600" dirty="0">
                <a:solidFill>
                  <a:srgbClr val="000000"/>
                </a:solidFill>
                <a:latin typeface="Gill Sans"/>
              </a:rPr>
              <a:t>saves Lois Lane from a dangerous situation, carrying her to safety. Other times,</a:t>
            </a:r>
            <a:r>
              <a:rPr lang="en-US" sz="1600" dirty="0"/>
              <a:t/>
            </a:r>
            <a:br>
              <a:rPr lang="en-US" sz="1600" dirty="0"/>
            </a:br>
            <a:r>
              <a:rPr lang="en-US" sz="1600" dirty="0">
                <a:solidFill>
                  <a:srgbClr val="000000"/>
                </a:solidFill>
                <a:latin typeface="Gill Sans"/>
              </a:rPr>
              <a:t>superheroes use their intelligence to protect the city and the people they love.</a:t>
            </a:r>
            <a:r>
              <a:rPr lang="en-US" sz="1600" dirty="0"/>
              <a:t/>
            </a:r>
            <a:br>
              <a:rPr lang="en-US" sz="1600" dirty="0"/>
            </a:br>
            <a:r>
              <a:rPr lang="en-US" sz="1600" dirty="0">
                <a:solidFill>
                  <a:srgbClr val="000000"/>
                </a:solidFill>
                <a:latin typeface="Gill Sans"/>
              </a:rPr>
              <a:t>Iron Man thinks up new and different ways to improve his metal suit and solve</a:t>
            </a:r>
            <a:r>
              <a:rPr lang="en-US" sz="1600" dirty="0"/>
              <a:t/>
            </a:r>
            <a:br>
              <a:rPr lang="en-US" sz="1600" dirty="0"/>
            </a:br>
            <a:r>
              <a:rPr lang="en-US" sz="1600" dirty="0">
                <a:solidFill>
                  <a:srgbClr val="000000"/>
                </a:solidFill>
                <a:latin typeface="Gill Sans"/>
              </a:rPr>
              <a:t>impossible problems.</a:t>
            </a:r>
            <a:r>
              <a:rPr lang="en-US" sz="1600" dirty="0"/>
              <a:t/>
            </a:r>
            <a:br>
              <a:rPr lang="en-US" sz="1600" dirty="0"/>
            </a:br>
            <a:r>
              <a:rPr lang="en-US" sz="1600" b="1" dirty="0">
                <a:solidFill>
                  <a:srgbClr val="000000"/>
                </a:solidFill>
                <a:latin typeface="Gill Sans"/>
              </a:rPr>
              <a:t>3 </a:t>
            </a:r>
            <a:r>
              <a:rPr lang="en-US" sz="1600" dirty="0">
                <a:solidFill>
                  <a:srgbClr val="000000"/>
                </a:solidFill>
                <a:latin typeface="Gill Sans"/>
              </a:rPr>
              <a:t>Superheroes may differ in what powers they have, but they all struggle to accept</a:t>
            </a:r>
            <a:r>
              <a:rPr lang="en-US" sz="1600" dirty="0"/>
              <a:t/>
            </a:r>
            <a:br>
              <a:rPr lang="en-US" sz="1600" dirty="0"/>
            </a:br>
            <a:r>
              <a:rPr lang="en-US" sz="1600" dirty="0">
                <a:solidFill>
                  <a:srgbClr val="000000"/>
                </a:solidFill>
                <a:latin typeface="Gill Sans"/>
              </a:rPr>
              <a:t>who they are and what their role is. They learn that their actions affect many and</a:t>
            </a:r>
            <a:r>
              <a:rPr lang="en-US" sz="1600" dirty="0"/>
              <a:t/>
            </a:r>
            <a:br>
              <a:rPr lang="en-US" sz="1600" dirty="0"/>
            </a:br>
            <a:r>
              <a:rPr lang="en-US" sz="1600" dirty="0">
                <a:solidFill>
                  <a:srgbClr val="000000"/>
                </a:solidFill>
                <a:latin typeface="Gill Sans"/>
              </a:rPr>
              <a:t>that they must take every opportunity to do what is right. Sometimes they have</a:t>
            </a:r>
            <a:r>
              <a:rPr lang="en-US" sz="1600" dirty="0"/>
              <a:t/>
            </a:r>
            <a:br>
              <a:rPr lang="en-US" sz="1600" dirty="0"/>
            </a:br>
            <a:r>
              <a:rPr lang="en-US" sz="1600" dirty="0">
                <a:solidFill>
                  <a:srgbClr val="000000"/>
                </a:solidFill>
                <a:latin typeface="Gill Sans"/>
              </a:rPr>
              <a:t>mentors to help them on their journeys of discovery. Other times they travel</a:t>
            </a:r>
            <a:r>
              <a:rPr lang="en-US" sz="1600" dirty="0"/>
              <a:t/>
            </a:r>
            <a:br>
              <a:rPr lang="en-US" sz="1600" dirty="0"/>
            </a:br>
            <a:r>
              <a:rPr lang="en-US" sz="1600" dirty="0">
                <a:solidFill>
                  <a:srgbClr val="000000"/>
                </a:solidFill>
                <a:latin typeface="Gill Sans"/>
              </a:rPr>
              <a:t>this path alone. Regardless of their individual stories, superheroes are clearly the</a:t>
            </a:r>
            <a:r>
              <a:rPr lang="en-US" sz="1600" dirty="0"/>
              <a:t/>
            </a:r>
            <a:br>
              <a:rPr lang="en-US" sz="1600" dirty="0"/>
            </a:br>
            <a:r>
              <a:rPr lang="en-US" sz="1600" dirty="0">
                <a:solidFill>
                  <a:srgbClr val="000000"/>
                </a:solidFill>
                <a:latin typeface="Gill Sans"/>
              </a:rPr>
              <a:t>greatest heroes of the twenty-first century, and we love to cheer them on.</a:t>
            </a: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latin typeface="Calibri" panose="020F0502020204030204" pitchFamily="34" charset="0"/>
              <a:cs typeface="Calibri" panose="020F0502020204030204" pitchFamily="34" charset="0"/>
            </a:endParaRPr>
          </a:p>
        </p:txBody>
      </p:sp>
      <p:sp>
        <p:nvSpPr>
          <p:cNvPr id="3" name="TextBox 2"/>
          <p:cNvSpPr txBox="1"/>
          <p:nvPr/>
        </p:nvSpPr>
        <p:spPr>
          <a:xfrm>
            <a:off x="7586663" y="900112"/>
            <a:ext cx="4240263" cy="2893100"/>
          </a:xfrm>
          <a:prstGeom prst="rect">
            <a:avLst/>
          </a:prstGeom>
          <a:noFill/>
        </p:spPr>
        <p:txBody>
          <a:bodyPr wrap="none" rtlCol="0">
            <a:spAutoFit/>
          </a:bodyPr>
          <a:lstStyle/>
          <a:p>
            <a:r>
              <a:rPr lang="en-US" sz="1400" b="1" dirty="0">
                <a:solidFill>
                  <a:srgbClr val="000000"/>
                </a:solidFill>
                <a:latin typeface="Gill Sans"/>
              </a:rPr>
              <a:t> A. Read each statement. </a:t>
            </a:r>
          </a:p>
          <a:p>
            <a:r>
              <a:rPr lang="en-US" sz="1400" b="1" dirty="0">
                <a:solidFill>
                  <a:srgbClr val="000000"/>
                </a:solidFill>
                <a:latin typeface="Gill Sans"/>
              </a:rPr>
              <a:t>      Write T if it is true or F if it is false.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___ 1. </a:t>
            </a:r>
            <a:r>
              <a:rPr lang="en-US" sz="1400" dirty="0">
                <a:solidFill>
                  <a:srgbClr val="000000"/>
                </a:solidFill>
                <a:latin typeface="Gill Sans"/>
              </a:rPr>
              <a:t>Tales of superheroes have been written </a:t>
            </a:r>
          </a:p>
          <a:p>
            <a:r>
              <a:rPr lang="en-US" sz="1400" dirty="0">
                <a:solidFill>
                  <a:srgbClr val="000000"/>
                </a:solidFill>
                <a:latin typeface="Gill Sans"/>
              </a:rPr>
              <a:t>           about for thousands of years.</a:t>
            </a:r>
          </a:p>
          <a:p>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___ 2. </a:t>
            </a:r>
            <a:r>
              <a:rPr lang="en-US" sz="1400" dirty="0">
                <a:solidFill>
                  <a:srgbClr val="000000"/>
                </a:solidFill>
                <a:latin typeface="Gill Sans"/>
              </a:rPr>
              <a:t>The hero of the twenty-first century is</a:t>
            </a:r>
          </a:p>
          <a:p>
            <a:r>
              <a:rPr lang="en-US" sz="1400" dirty="0">
                <a:solidFill>
                  <a:srgbClr val="000000"/>
                </a:solidFill>
                <a:latin typeface="Gill Sans"/>
              </a:rPr>
              <a:t>           the superhero.</a:t>
            </a:r>
          </a:p>
          <a:p>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___ 3. </a:t>
            </a:r>
            <a:r>
              <a:rPr lang="en-US" sz="1400" dirty="0">
                <a:solidFill>
                  <a:srgbClr val="000000"/>
                </a:solidFill>
                <a:latin typeface="Gill Sans"/>
              </a:rPr>
              <a:t>Superheroes are all the same</a:t>
            </a:r>
          </a:p>
          <a:p>
            <a:r>
              <a:rPr lang="en-US" sz="1400" dirty="0">
                <a:solidFill>
                  <a:srgbClr val="000000"/>
                </a:solidFill>
                <a:latin typeface="Gill Sans"/>
              </a:rPr>
              <a:t>           in some ways and different in others.</a:t>
            </a:r>
          </a:p>
          <a:p>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___ 4. </a:t>
            </a:r>
            <a:r>
              <a:rPr lang="en-US" sz="1400" dirty="0">
                <a:solidFill>
                  <a:srgbClr val="000000"/>
                </a:solidFill>
                <a:latin typeface="Gill Sans"/>
              </a:rPr>
              <a:t>Most people have not heard of superheroes.</a:t>
            </a:r>
            <a:endParaRPr lang="en-US" dirty="0">
              <a:solidFill>
                <a:prstClr val="black"/>
              </a:solidFill>
            </a:endParaRPr>
          </a:p>
        </p:txBody>
      </p:sp>
    </p:spTree>
    <p:extLst>
      <p:ext uri="{BB962C8B-B14F-4D97-AF65-F5344CB8AC3E}">
        <p14:creationId xmlns:p14="http://schemas.microsoft.com/office/powerpoint/2010/main" val="1067767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fontScale="90000"/>
          </a:bodyPr>
          <a:lstStyle/>
          <a:p>
            <a:pPr>
              <a:spcBef>
                <a:spcPts val="0"/>
              </a:spcBef>
            </a:pPr>
            <a:r>
              <a:rPr lang="en-US" sz="1600" dirty="0" smtClean="0">
                <a:latin typeface="Calibri" panose="020F0502020204030204" pitchFamily="34" charset="0"/>
                <a:cs typeface="Calibri" panose="020F0502020204030204" pitchFamily="34" charset="0"/>
              </a:rPr>
              <a:t>Unit 6</a:t>
            </a:r>
            <a:br>
              <a:rPr lang="en-US" sz="1600" dirty="0" smtClean="0">
                <a:latin typeface="Calibri" panose="020F0502020204030204" pitchFamily="34" charset="0"/>
                <a:cs typeface="Calibri" panose="020F0502020204030204" pitchFamily="34" charset="0"/>
              </a:rPr>
            </a:br>
            <a:r>
              <a:rPr lang="en-US" sz="1600" b="1" dirty="0">
                <a:solidFill>
                  <a:srgbClr val="000000"/>
                </a:solidFill>
                <a:latin typeface="Gill Sans"/>
              </a:rPr>
              <a:t>The Modern Hero</a:t>
            </a:r>
            <a:r>
              <a:rPr lang="en-US" sz="1600" dirty="0"/>
              <a:t/>
            </a:r>
            <a:br>
              <a:rPr lang="en-US" sz="1600" dirty="0"/>
            </a:br>
            <a:r>
              <a:rPr lang="en-US" sz="1600" dirty="0"/>
              <a:t/>
            </a:r>
            <a:br>
              <a:rPr lang="en-US" sz="1600" dirty="0"/>
            </a:br>
            <a:r>
              <a:rPr lang="en-US" sz="1600" b="1" dirty="0">
                <a:solidFill>
                  <a:srgbClr val="000000"/>
                </a:solidFill>
                <a:latin typeface="Gill Sans"/>
              </a:rPr>
              <a:t>1 </a:t>
            </a:r>
            <a:r>
              <a:rPr lang="en-US" sz="1600" dirty="0">
                <a:solidFill>
                  <a:srgbClr val="000000"/>
                </a:solidFill>
                <a:latin typeface="Gill Sans"/>
              </a:rPr>
              <a:t>People have told stories about heroes for thousands of years. Beginning with the</a:t>
            </a:r>
            <a:r>
              <a:rPr lang="en-US" sz="1600" dirty="0"/>
              <a:t/>
            </a:r>
            <a:br>
              <a:rPr lang="en-US" sz="1600" dirty="0"/>
            </a:br>
            <a:r>
              <a:rPr lang="en-US" sz="1600" dirty="0">
                <a:solidFill>
                  <a:srgbClr val="000000"/>
                </a:solidFill>
                <a:latin typeface="Gill Sans"/>
              </a:rPr>
              <a:t>ancient Greeks, tales have been written about larger-than-life characters that go</a:t>
            </a:r>
            <a:r>
              <a:rPr lang="en-US" sz="1600" dirty="0"/>
              <a:t/>
            </a:r>
            <a:br>
              <a:rPr lang="en-US" sz="1600" dirty="0"/>
            </a:br>
            <a:r>
              <a:rPr lang="en-US" sz="1600" dirty="0">
                <a:solidFill>
                  <a:srgbClr val="000000"/>
                </a:solidFill>
                <a:latin typeface="Gill Sans"/>
              </a:rPr>
              <a:t>on great adventures and find treasure or save the day. However, perhaps no type</a:t>
            </a:r>
            <a:r>
              <a:rPr lang="en-US" sz="1600" dirty="0"/>
              <a:t/>
            </a:r>
            <a:br>
              <a:rPr lang="en-US" sz="1600" dirty="0"/>
            </a:br>
            <a:r>
              <a:rPr lang="en-US" sz="1600" dirty="0">
                <a:solidFill>
                  <a:srgbClr val="000000"/>
                </a:solidFill>
                <a:latin typeface="Gill Sans"/>
              </a:rPr>
              <a:t>of hero is more widely known today than the superhero. For many readers, the</a:t>
            </a:r>
            <a:r>
              <a:rPr lang="en-US" sz="1600" dirty="0"/>
              <a:t/>
            </a:r>
            <a:br>
              <a:rPr lang="en-US" sz="1600" dirty="0"/>
            </a:br>
            <a:r>
              <a:rPr lang="en-US" sz="1600" dirty="0">
                <a:solidFill>
                  <a:srgbClr val="000000"/>
                </a:solidFill>
                <a:latin typeface="Gill Sans"/>
              </a:rPr>
              <a:t>superhero is </a:t>
            </a:r>
            <a:r>
              <a:rPr lang="en-US" sz="1600" dirty="0">
                <a:solidFill>
                  <a:srgbClr val="0070C0"/>
                </a:solidFill>
                <a:latin typeface="Gill Sans"/>
              </a:rPr>
              <a:t>a shining star</a:t>
            </a:r>
            <a:r>
              <a:rPr lang="en-US" sz="1600" dirty="0">
                <a:solidFill>
                  <a:srgbClr val="000000"/>
                </a:solidFill>
                <a:latin typeface="Gill Sans"/>
              </a:rPr>
              <a:t>. It is a perfect example of what a true hero should be</a:t>
            </a:r>
            <a:r>
              <a:rPr lang="en-US" sz="1600" dirty="0" smtClean="0">
                <a:solidFill>
                  <a:srgbClr val="000000"/>
                </a:solidFill>
                <a:latin typeface="Gill Sans"/>
              </a:rPr>
              <a:t>.</a:t>
            </a:r>
            <a:br>
              <a:rPr lang="en-US" sz="1600" dirty="0" smtClean="0">
                <a:solidFill>
                  <a:srgbClr val="000000"/>
                </a:solidFill>
                <a:latin typeface="Gill Sans"/>
              </a:rPr>
            </a:br>
            <a:r>
              <a:rPr lang="en-US" sz="1600" dirty="0"/>
              <a:t/>
            </a:r>
            <a:br>
              <a:rPr lang="en-US" sz="1600" dirty="0"/>
            </a:br>
            <a:r>
              <a:rPr lang="en-US" sz="1600" b="1" dirty="0">
                <a:solidFill>
                  <a:srgbClr val="000000"/>
                </a:solidFill>
                <a:latin typeface="Gill Sans"/>
              </a:rPr>
              <a:t>2 </a:t>
            </a:r>
            <a:r>
              <a:rPr lang="en-US" sz="1600" dirty="0">
                <a:solidFill>
                  <a:srgbClr val="000000"/>
                </a:solidFill>
                <a:latin typeface="Gill Sans"/>
              </a:rPr>
              <a:t>The superhero can be any of a number of characters. People have read about</a:t>
            </a:r>
            <a:r>
              <a:rPr lang="en-US" sz="1600" dirty="0"/>
              <a:t/>
            </a:r>
            <a:br>
              <a:rPr lang="en-US" sz="1600" dirty="0"/>
            </a:br>
            <a:r>
              <a:rPr lang="en-US" sz="1600" dirty="0">
                <a:solidFill>
                  <a:srgbClr val="000000"/>
                </a:solidFill>
                <a:latin typeface="Gill Sans"/>
              </a:rPr>
              <a:t>different superheroes in comic books or seen them on television and in the</a:t>
            </a:r>
            <a:r>
              <a:rPr lang="en-US" sz="1600" dirty="0"/>
              <a:t/>
            </a:r>
            <a:br>
              <a:rPr lang="en-US" sz="1600" dirty="0"/>
            </a:br>
            <a:r>
              <a:rPr lang="en-US" sz="1600" dirty="0">
                <a:solidFill>
                  <a:srgbClr val="000000"/>
                </a:solidFill>
                <a:latin typeface="Gill Sans"/>
              </a:rPr>
              <a:t>movies. These heroes never fail to defeat the bad guy. Sometimes they succeed</a:t>
            </a:r>
            <a:r>
              <a:rPr lang="en-US" sz="1600" dirty="0"/>
              <a:t/>
            </a:r>
            <a:br>
              <a:rPr lang="en-US" sz="1600" dirty="0"/>
            </a:br>
            <a:r>
              <a:rPr lang="en-US" sz="1600" dirty="0">
                <a:solidFill>
                  <a:srgbClr val="000000"/>
                </a:solidFill>
                <a:latin typeface="Gill Sans"/>
              </a:rPr>
              <a:t>with the help of magic or a superpower. Superman flies over Metropolis and</a:t>
            </a:r>
            <a:r>
              <a:rPr lang="en-US" sz="1600" dirty="0"/>
              <a:t/>
            </a:r>
            <a:br>
              <a:rPr lang="en-US" sz="1600" dirty="0"/>
            </a:br>
            <a:r>
              <a:rPr lang="en-US" sz="1600" dirty="0">
                <a:solidFill>
                  <a:srgbClr val="000000"/>
                </a:solidFill>
                <a:latin typeface="Gill Sans"/>
              </a:rPr>
              <a:t>saves Lois Lane from a dangerous situation, carrying her to safety. Other times,</a:t>
            </a:r>
            <a:r>
              <a:rPr lang="en-US" sz="1600" dirty="0"/>
              <a:t/>
            </a:r>
            <a:br>
              <a:rPr lang="en-US" sz="1600" dirty="0"/>
            </a:br>
            <a:r>
              <a:rPr lang="en-US" sz="1600" dirty="0">
                <a:solidFill>
                  <a:srgbClr val="000000"/>
                </a:solidFill>
                <a:latin typeface="Gill Sans"/>
              </a:rPr>
              <a:t>superheroes use their intelligence to protect the city and the people they love.</a:t>
            </a:r>
            <a:r>
              <a:rPr lang="en-US" sz="1600" dirty="0"/>
              <a:t/>
            </a:r>
            <a:br>
              <a:rPr lang="en-US" sz="1600" dirty="0"/>
            </a:br>
            <a:r>
              <a:rPr lang="en-US" sz="1600" dirty="0">
                <a:solidFill>
                  <a:srgbClr val="000000"/>
                </a:solidFill>
                <a:latin typeface="Gill Sans"/>
              </a:rPr>
              <a:t>Iron Man thinks up new and different ways to improve his metal suit and solve</a:t>
            </a:r>
            <a:r>
              <a:rPr lang="en-US" sz="1600" dirty="0"/>
              <a:t/>
            </a:r>
            <a:br>
              <a:rPr lang="en-US" sz="1600" dirty="0"/>
            </a:br>
            <a:r>
              <a:rPr lang="en-US" sz="1600" dirty="0">
                <a:solidFill>
                  <a:srgbClr val="000000"/>
                </a:solidFill>
                <a:latin typeface="Gill Sans"/>
              </a:rPr>
              <a:t>impossible problems</a:t>
            </a:r>
            <a:r>
              <a:rPr lang="en-US" sz="1600" dirty="0" smtClean="0">
                <a:solidFill>
                  <a:srgbClr val="000000"/>
                </a:solidFill>
                <a:latin typeface="Gill Sans"/>
              </a:rPr>
              <a:t>.</a:t>
            </a:r>
            <a:br>
              <a:rPr lang="en-US" sz="1600" dirty="0" smtClean="0">
                <a:solidFill>
                  <a:srgbClr val="000000"/>
                </a:solidFill>
                <a:latin typeface="Gill Sans"/>
              </a:rPr>
            </a:br>
            <a:r>
              <a:rPr lang="en-US" sz="1600" dirty="0"/>
              <a:t/>
            </a:r>
            <a:br>
              <a:rPr lang="en-US" sz="1600" dirty="0"/>
            </a:br>
            <a:r>
              <a:rPr lang="en-US" sz="1600" b="1" dirty="0">
                <a:solidFill>
                  <a:srgbClr val="000000"/>
                </a:solidFill>
                <a:latin typeface="Gill Sans"/>
              </a:rPr>
              <a:t>3 </a:t>
            </a:r>
            <a:r>
              <a:rPr lang="en-US" sz="1600" dirty="0">
                <a:solidFill>
                  <a:srgbClr val="000000"/>
                </a:solidFill>
                <a:latin typeface="Gill Sans"/>
              </a:rPr>
              <a:t>Superheroes may differ in what powers they have, but they all struggle to accept</a:t>
            </a:r>
            <a:r>
              <a:rPr lang="en-US" sz="1600" dirty="0"/>
              <a:t/>
            </a:r>
            <a:br>
              <a:rPr lang="en-US" sz="1600" dirty="0"/>
            </a:br>
            <a:r>
              <a:rPr lang="en-US" sz="1600" dirty="0">
                <a:solidFill>
                  <a:srgbClr val="000000"/>
                </a:solidFill>
                <a:latin typeface="Gill Sans"/>
              </a:rPr>
              <a:t>who they are and what their role is. They learn that their actions affect many and</a:t>
            </a:r>
            <a:r>
              <a:rPr lang="en-US" sz="1600" dirty="0"/>
              <a:t/>
            </a:r>
            <a:br>
              <a:rPr lang="en-US" sz="1600" dirty="0"/>
            </a:br>
            <a:r>
              <a:rPr lang="en-US" sz="1600" dirty="0">
                <a:solidFill>
                  <a:srgbClr val="000000"/>
                </a:solidFill>
                <a:latin typeface="Gill Sans"/>
              </a:rPr>
              <a:t>that they must take every opportunity to do what is right. Sometimes they have</a:t>
            </a:r>
            <a:r>
              <a:rPr lang="en-US" sz="1600" dirty="0"/>
              <a:t/>
            </a:r>
            <a:br>
              <a:rPr lang="en-US" sz="1600" dirty="0"/>
            </a:br>
            <a:r>
              <a:rPr lang="en-US" sz="1600" dirty="0">
                <a:solidFill>
                  <a:srgbClr val="000000"/>
                </a:solidFill>
                <a:latin typeface="Gill Sans"/>
              </a:rPr>
              <a:t>mentors to help them on their journeys of discovery. Other times they </a:t>
            </a:r>
            <a:r>
              <a:rPr lang="en-US" sz="1600" dirty="0">
                <a:solidFill>
                  <a:srgbClr val="0070C0"/>
                </a:solidFill>
                <a:latin typeface="Gill Sans"/>
              </a:rPr>
              <a:t>travel</a:t>
            </a:r>
            <a:r>
              <a:rPr lang="en-US" sz="1600" dirty="0">
                <a:solidFill>
                  <a:srgbClr val="0070C0"/>
                </a:solidFill>
              </a:rPr>
              <a:t/>
            </a:r>
            <a:br>
              <a:rPr lang="en-US" sz="1600" dirty="0">
                <a:solidFill>
                  <a:srgbClr val="0070C0"/>
                </a:solidFill>
              </a:rPr>
            </a:br>
            <a:r>
              <a:rPr lang="en-US" sz="1600" dirty="0">
                <a:solidFill>
                  <a:srgbClr val="0070C0"/>
                </a:solidFill>
                <a:latin typeface="Gill Sans"/>
              </a:rPr>
              <a:t>this path alone</a:t>
            </a:r>
            <a:r>
              <a:rPr lang="en-US" sz="1600" dirty="0">
                <a:solidFill>
                  <a:srgbClr val="000000"/>
                </a:solidFill>
                <a:latin typeface="Gill Sans"/>
              </a:rPr>
              <a:t>. Regardless of their individual stories, superheroes are clearly the</a:t>
            </a:r>
            <a:r>
              <a:rPr lang="en-US" sz="1600" dirty="0"/>
              <a:t/>
            </a:r>
            <a:br>
              <a:rPr lang="en-US" sz="1600" dirty="0"/>
            </a:br>
            <a:r>
              <a:rPr lang="en-US" sz="1600" dirty="0">
                <a:solidFill>
                  <a:srgbClr val="000000"/>
                </a:solidFill>
                <a:latin typeface="Gill Sans"/>
              </a:rPr>
              <a:t>greatest heroes of the twenty-first century, and we love to cheer them on.</a:t>
            </a: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latin typeface="Calibri" panose="020F0502020204030204" pitchFamily="34" charset="0"/>
              <a:cs typeface="Calibri" panose="020F0502020204030204" pitchFamily="34" charset="0"/>
            </a:endParaRPr>
          </a:p>
        </p:txBody>
      </p:sp>
      <p:sp>
        <p:nvSpPr>
          <p:cNvPr id="3" name="TextBox 2"/>
          <p:cNvSpPr txBox="1"/>
          <p:nvPr/>
        </p:nvSpPr>
        <p:spPr>
          <a:xfrm>
            <a:off x="7586663" y="900112"/>
            <a:ext cx="4491935" cy="5047536"/>
          </a:xfrm>
          <a:prstGeom prst="rect">
            <a:avLst/>
          </a:prstGeom>
          <a:noFill/>
        </p:spPr>
        <p:txBody>
          <a:bodyPr wrap="none" rtlCol="0">
            <a:spAutoFit/>
          </a:bodyPr>
          <a:lstStyle/>
          <a:p>
            <a:r>
              <a:rPr lang="en-US" sz="1400" b="1" dirty="0">
                <a:solidFill>
                  <a:srgbClr val="000000"/>
                </a:solidFill>
                <a:latin typeface="Gill Sans"/>
              </a:rPr>
              <a:t>B. Choose the best answer(s) for each question.</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5. </a:t>
            </a:r>
            <a:r>
              <a:rPr lang="en-US" sz="1400" dirty="0">
                <a:solidFill>
                  <a:srgbClr val="000000"/>
                </a:solidFill>
                <a:latin typeface="Gill Sans"/>
              </a:rPr>
              <a:t>Which </a:t>
            </a:r>
            <a:r>
              <a:rPr lang="en-US" sz="1400" b="1" dirty="0">
                <a:solidFill>
                  <a:srgbClr val="000000"/>
                </a:solidFill>
                <a:latin typeface="Gill Sans"/>
              </a:rPr>
              <a:t>three </a:t>
            </a:r>
            <a:r>
              <a:rPr lang="en-US" sz="1400" dirty="0">
                <a:solidFill>
                  <a:srgbClr val="000000"/>
                </a:solidFill>
                <a:latin typeface="Gill Sans"/>
              </a:rPr>
              <a:t>words describe a superhero?</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A. </a:t>
            </a:r>
            <a:r>
              <a:rPr lang="en-US" sz="1400" dirty="0">
                <a:solidFill>
                  <a:srgbClr val="000000"/>
                </a:solidFill>
                <a:latin typeface="Gill Sans"/>
              </a:rPr>
              <a:t>careful	 </a:t>
            </a:r>
            <a:r>
              <a:rPr lang="en-US" sz="1400" b="1" dirty="0">
                <a:solidFill>
                  <a:srgbClr val="000000"/>
                </a:solidFill>
                <a:latin typeface="Gill Sans"/>
              </a:rPr>
              <a:t>D. </a:t>
            </a:r>
            <a:r>
              <a:rPr lang="en-US" sz="1400" dirty="0">
                <a:solidFill>
                  <a:srgbClr val="000000"/>
                </a:solidFill>
                <a:latin typeface="Gill Sans"/>
              </a:rPr>
              <a:t>successful</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B. </a:t>
            </a:r>
            <a:r>
              <a:rPr lang="en-US" sz="1400" dirty="0">
                <a:solidFill>
                  <a:srgbClr val="000000"/>
                </a:solidFill>
                <a:latin typeface="Gill Sans"/>
              </a:rPr>
              <a:t>smart 	 </a:t>
            </a:r>
            <a:r>
              <a:rPr lang="en-US" sz="1400" b="1" dirty="0">
                <a:solidFill>
                  <a:srgbClr val="000000"/>
                </a:solidFill>
                <a:latin typeface="Gill Sans"/>
              </a:rPr>
              <a:t>E. </a:t>
            </a:r>
            <a:r>
              <a:rPr lang="en-US" sz="1400" dirty="0">
                <a:solidFill>
                  <a:srgbClr val="000000"/>
                </a:solidFill>
                <a:latin typeface="Gill Sans"/>
              </a:rPr>
              <a:t>helpful</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C. </a:t>
            </a:r>
            <a:r>
              <a:rPr lang="en-US" sz="1400" dirty="0">
                <a:solidFill>
                  <a:srgbClr val="000000"/>
                </a:solidFill>
                <a:latin typeface="Gill Sans"/>
              </a:rPr>
              <a:t>young</a:t>
            </a:r>
          </a:p>
          <a:p>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6. </a:t>
            </a:r>
            <a:r>
              <a:rPr lang="en-US" sz="1400" dirty="0">
                <a:solidFill>
                  <a:srgbClr val="000000"/>
                </a:solidFill>
                <a:latin typeface="Gill Sans"/>
              </a:rPr>
              <a:t>What does the author mean when she describes</a:t>
            </a:r>
          </a:p>
          <a:p>
            <a:r>
              <a:rPr lang="en-US" sz="1400" dirty="0">
                <a:solidFill>
                  <a:srgbClr val="000000"/>
                </a:solidFill>
                <a:latin typeface="Gill Sans"/>
              </a:rPr>
              <a:t> the superhero as </a:t>
            </a:r>
            <a:r>
              <a:rPr lang="en-US" sz="1400" dirty="0">
                <a:solidFill>
                  <a:srgbClr val="0070C0"/>
                </a:solidFill>
                <a:latin typeface="Gill Sans"/>
              </a:rPr>
              <a:t>“a</a:t>
            </a:r>
            <a:r>
              <a:rPr lang="en-US" sz="1400" dirty="0">
                <a:solidFill>
                  <a:srgbClr val="000000"/>
                </a:solidFill>
                <a:latin typeface="Gill Sans"/>
              </a:rPr>
              <a:t> </a:t>
            </a:r>
            <a:r>
              <a:rPr lang="en-US" sz="1400" dirty="0">
                <a:solidFill>
                  <a:srgbClr val="0070C0"/>
                </a:solidFill>
                <a:latin typeface="Gill Sans"/>
              </a:rPr>
              <a:t>shining</a:t>
            </a:r>
            <a:r>
              <a:rPr lang="en-US" sz="1400" dirty="0">
                <a:solidFill>
                  <a:srgbClr val="000000"/>
                </a:solidFill>
                <a:latin typeface="Gill Sans"/>
              </a:rPr>
              <a:t> </a:t>
            </a:r>
            <a:r>
              <a:rPr lang="en-US" sz="1400" dirty="0">
                <a:solidFill>
                  <a:srgbClr val="0070C0"/>
                </a:solidFill>
                <a:latin typeface="Gill Sans"/>
              </a:rPr>
              <a:t>star</a:t>
            </a:r>
            <a:r>
              <a:rPr lang="en-US" sz="1400" dirty="0">
                <a:solidFill>
                  <a:srgbClr val="000000"/>
                </a:solidFill>
                <a:latin typeface="Gill Sans"/>
              </a:rPr>
              <a:t>” in</a:t>
            </a:r>
            <a:r>
              <a:rPr lang="en-US" sz="1400" dirty="0">
                <a:solidFill>
                  <a:prstClr val="black">
                    <a:lumMod val="85000"/>
                    <a:lumOff val="15000"/>
                  </a:prstClr>
                </a:solidFill>
              </a:rPr>
              <a:t> </a:t>
            </a:r>
            <a:r>
              <a:rPr lang="en-US" sz="1400" dirty="0">
                <a:solidFill>
                  <a:srgbClr val="000000"/>
                </a:solidFill>
                <a:latin typeface="Gill Sans"/>
              </a:rPr>
              <a:t>paragraph 1?</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A. </a:t>
            </a:r>
            <a:r>
              <a:rPr lang="en-US" sz="1400" dirty="0">
                <a:solidFill>
                  <a:srgbClr val="000000"/>
                </a:solidFill>
                <a:latin typeface="Gill Sans"/>
              </a:rPr>
              <a:t>Superheroes shine because of their powers.</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B. </a:t>
            </a:r>
            <a:r>
              <a:rPr lang="en-US" sz="1400" dirty="0">
                <a:solidFill>
                  <a:srgbClr val="000000"/>
                </a:solidFill>
                <a:latin typeface="Gill Sans"/>
              </a:rPr>
              <a:t>Superheroes are the best example of heroes.</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7. </a:t>
            </a:r>
            <a:r>
              <a:rPr lang="en-US" sz="1400" dirty="0">
                <a:solidFill>
                  <a:srgbClr val="000000"/>
                </a:solidFill>
                <a:latin typeface="Gill Sans"/>
              </a:rPr>
              <a:t>Which verb tense does the author use to describe</a:t>
            </a:r>
          </a:p>
          <a:p>
            <a:r>
              <a:rPr lang="en-US" sz="1400" dirty="0">
                <a:solidFill>
                  <a:srgbClr val="000000"/>
                </a:solidFill>
                <a:latin typeface="Gill Sans"/>
              </a:rPr>
              <a:t> the actions of Superman and Iron Man in</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srgbClr val="000000"/>
                </a:solidFill>
                <a:latin typeface="Gill Sans"/>
              </a:rPr>
              <a:t>paragraph 2?</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A. </a:t>
            </a:r>
            <a:r>
              <a:rPr lang="en-US" sz="1400" dirty="0">
                <a:solidFill>
                  <a:srgbClr val="000000"/>
                </a:solidFill>
                <a:latin typeface="Gill Sans"/>
              </a:rPr>
              <a:t>present tense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B. </a:t>
            </a:r>
            <a:r>
              <a:rPr lang="en-US" sz="1400" dirty="0">
                <a:solidFill>
                  <a:srgbClr val="000000"/>
                </a:solidFill>
                <a:latin typeface="Gill Sans"/>
              </a:rPr>
              <a:t>past tense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8. </a:t>
            </a:r>
            <a:r>
              <a:rPr lang="en-US" sz="1400" dirty="0">
                <a:solidFill>
                  <a:srgbClr val="000000"/>
                </a:solidFill>
                <a:latin typeface="Gill Sans"/>
              </a:rPr>
              <a:t>What does the author mean when she says</a:t>
            </a:r>
          </a:p>
          <a:p>
            <a:r>
              <a:rPr lang="en-US" sz="1400" dirty="0">
                <a:solidFill>
                  <a:srgbClr val="000000"/>
                </a:solidFill>
                <a:latin typeface="Gill Sans"/>
              </a:rPr>
              <a:t> that superheroes “</a:t>
            </a:r>
            <a:r>
              <a:rPr lang="en-US" sz="1400" dirty="0">
                <a:solidFill>
                  <a:srgbClr val="0070C0"/>
                </a:solidFill>
                <a:latin typeface="Gill Sans"/>
              </a:rPr>
              <a:t>travel</a:t>
            </a:r>
            <a:r>
              <a:rPr lang="en-US" sz="1400" dirty="0">
                <a:solidFill>
                  <a:srgbClr val="000000"/>
                </a:solidFill>
                <a:latin typeface="Gill Sans"/>
              </a:rPr>
              <a:t> </a:t>
            </a:r>
            <a:r>
              <a:rPr lang="en-US" sz="1400" dirty="0">
                <a:solidFill>
                  <a:srgbClr val="0070C0"/>
                </a:solidFill>
                <a:latin typeface="Gill Sans"/>
              </a:rPr>
              <a:t>this</a:t>
            </a:r>
            <a:r>
              <a:rPr lang="en-US" sz="1400" dirty="0">
                <a:solidFill>
                  <a:srgbClr val="000000"/>
                </a:solidFill>
                <a:latin typeface="Gill Sans"/>
              </a:rPr>
              <a:t> </a:t>
            </a:r>
            <a:r>
              <a:rPr lang="en-US" sz="1400" dirty="0">
                <a:solidFill>
                  <a:srgbClr val="0070C0"/>
                </a:solidFill>
                <a:latin typeface="Gill Sans"/>
              </a:rPr>
              <a:t>path</a:t>
            </a:r>
            <a:r>
              <a:rPr lang="en-US" sz="1400" dirty="0">
                <a:solidFill>
                  <a:srgbClr val="000000"/>
                </a:solidFill>
                <a:latin typeface="Gill Sans"/>
              </a:rPr>
              <a:t> </a:t>
            </a:r>
            <a:r>
              <a:rPr lang="en-US" sz="1400" dirty="0">
                <a:solidFill>
                  <a:srgbClr val="0070C0"/>
                </a:solidFill>
                <a:latin typeface="Gill Sans"/>
              </a:rPr>
              <a:t>alone</a:t>
            </a:r>
            <a:r>
              <a:rPr lang="en-US" sz="1400" dirty="0">
                <a:solidFill>
                  <a:srgbClr val="000000"/>
                </a:solidFill>
                <a:latin typeface="Gill Sans"/>
              </a:rPr>
              <a:t>” in</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srgbClr val="000000"/>
                </a:solidFill>
                <a:latin typeface="Gill Sans"/>
              </a:rPr>
              <a:t>paragraph 3?</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A. </a:t>
            </a:r>
            <a:r>
              <a:rPr lang="en-US" sz="1400" dirty="0">
                <a:solidFill>
                  <a:srgbClr val="000000"/>
                </a:solidFill>
                <a:latin typeface="Gill Sans"/>
              </a:rPr>
              <a:t>They travel alone around the world to help people.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B. </a:t>
            </a:r>
            <a:r>
              <a:rPr lang="en-US" sz="1400" dirty="0">
                <a:solidFill>
                  <a:srgbClr val="000000"/>
                </a:solidFill>
                <a:latin typeface="Gill Sans"/>
              </a:rPr>
              <a:t>They learn about themselves on their own.</a:t>
            </a:r>
            <a:r>
              <a:rPr lang="en-US" sz="1400" b="1" dirty="0">
                <a:solidFill>
                  <a:srgbClr val="000000"/>
                </a:solidFill>
                <a:latin typeface="Gill Sans"/>
              </a:rPr>
              <a:t> </a:t>
            </a:r>
            <a:r>
              <a:rPr lang="en-US" sz="1400" dirty="0">
                <a:solidFill>
                  <a:srgbClr val="000000"/>
                </a:solidFill>
                <a:latin typeface="Gill Sans"/>
              </a:rPr>
              <a:t>.</a:t>
            </a:r>
            <a:endParaRPr lang="en-US" dirty="0">
              <a:solidFill>
                <a:prstClr val="black"/>
              </a:solidFill>
            </a:endParaRPr>
          </a:p>
        </p:txBody>
      </p:sp>
    </p:spTree>
    <p:extLst>
      <p:ext uri="{BB962C8B-B14F-4D97-AF65-F5344CB8AC3E}">
        <p14:creationId xmlns:p14="http://schemas.microsoft.com/office/powerpoint/2010/main" val="3203701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8800" dirty="0" smtClean="0"/>
              <a:t/>
            </a:r>
            <a:br>
              <a:rPr lang="en-US" sz="8800" dirty="0" smtClean="0"/>
            </a:br>
            <a:r>
              <a:rPr lang="en-US" sz="4000" b="1" dirty="0" smtClean="0">
                <a:solidFill>
                  <a:srgbClr val="0070C0"/>
                </a:solidFill>
                <a:latin typeface="Segoe Script" panose="030B0504020000000003" pitchFamily="66" charset="0"/>
                <a:ea typeface="+mn-ea"/>
                <a:cs typeface="+mn-cs"/>
              </a:rPr>
              <a:t>Thank You</a:t>
            </a:r>
            <a:r>
              <a:rPr lang="en-US" sz="4000" b="1" dirty="0">
                <a:solidFill>
                  <a:srgbClr val="0070C0"/>
                </a:solidFill>
                <a:latin typeface="Segoe Script" panose="030B0504020000000003" pitchFamily="66" charset="0"/>
                <a:ea typeface="+mn-ea"/>
                <a:cs typeface="+mn-cs"/>
              </a:rPr>
              <a:t/>
            </a:r>
            <a:br>
              <a:rPr lang="en-US" sz="4000" b="1" dirty="0">
                <a:solidFill>
                  <a:srgbClr val="0070C0"/>
                </a:solidFill>
                <a:latin typeface="Segoe Script" panose="030B0504020000000003" pitchFamily="66" charset="0"/>
                <a:ea typeface="+mn-ea"/>
                <a:cs typeface="+mn-cs"/>
              </a:rPr>
            </a:br>
            <a:r>
              <a:rPr lang="en-US" sz="4000" b="1" dirty="0">
                <a:solidFill>
                  <a:srgbClr val="0070C0"/>
                </a:solidFill>
                <a:latin typeface="Segoe Script" panose="030B0504020000000003" pitchFamily="66" charset="0"/>
                <a:ea typeface="+mn-ea"/>
                <a:cs typeface="+mn-cs"/>
              </a:rPr>
              <a:t/>
            </a:r>
            <a:br>
              <a:rPr lang="en-US" sz="4000" b="1" dirty="0">
                <a:solidFill>
                  <a:srgbClr val="0070C0"/>
                </a:solidFill>
                <a:latin typeface="Segoe Script" panose="030B0504020000000003" pitchFamily="66" charset="0"/>
                <a:ea typeface="+mn-ea"/>
                <a:cs typeface="+mn-cs"/>
              </a:rPr>
            </a:br>
            <a:r>
              <a:rPr lang="en-US" sz="4000" b="1" dirty="0" smtClean="0">
                <a:solidFill>
                  <a:srgbClr val="0070C0"/>
                </a:solidFill>
                <a:latin typeface="Segoe Script" panose="030B0504020000000003" pitchFamily="66" charset="0"/>
                <a:ea typeface="+mn-ea"/>
                <a:cs typeface="+mn-cs"/>
              </a:rPr>
              <a:t>for </a:t>
            </a:r>
            <a:r>
              <a:rPr lang="en-US" sz="4000" b="1" smtClean="0">
                <a:solidFill>
                  <a:srgbClr val="0070C0"/>
                </a:solidFill>
                <a:latin typeface="Segoe Script" panose="030B0504020000000003" pitchFamily="66" charset="0"/>
                <a:ea typeface="+mn-ea"/>
                <a:cs typeface="+mn-cs"/>
              </a:rPr>
              <a:t>Your Attention !</a:t>
            </a:r>
            <a:endParaRPr lang="en-US" sz="4000" b="1" dirty="0">
              <a:solidFill>
                <a:srgbClr val="0070C0"/>
              </a:solidFill>
              <a:latin typeface="Segoe Script" panose="030B0504020000000003" pitchFamily="66" charset="0"/>
              <a:ea typeface="+mn-ea"/>
              <a:cs typeface="+mn-cs"/>
            </a:endParaRPr>
          </a:p>
        </p:txBody>
      </p:sp>
    </p:spTree>
    <p:extLst>
      <p:ext uri="{BB962C8B-B14F-4D97-AF65-F5344CB8AC3E}">
        <p14:creationId xmlns:p14="http://schemas.microsoft.com/office/powerpoint/2010/main" val="3698009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8800" dirty="0" smtClean="0"/>
              <a:t/>
            </a:r>
            <a:br>
              <a:rPr lang="en-US" sz="8800" dirty="0" smtClean="0"/>
            </a:br>
            <a:r>
              <a:rPr lang="en-US" sz="4000" b="1" dirty="0">
                <a:solidFill>
                  <a:srgbClr val="0070C0"/>
                </a:solidFill>
                <a:latin typeface="Segoe Script" panose="030B0504020000000003" pitchFamily="66" charset="0"/>
                <a:ea typeface="+mn-ea"/>
                <a:cs typeface="+mn-cs"/>
              </a:rPr>
              <a:t>Unit</a:t>
            </a:r>
            <a:r>
              <a:rPr lang="en-US" sz="8800" dirty="0" smtClean="0"/>
              <a:t> </a:t>
            </a:r>
            <a:r>
              <a:rPr lang="en-US" sz="4000" b="1" dirty="0" smtClean="0">
                <a:solidFill>
                  <a:srgbClr val="0070C0"/>
                </a:solidFill>
                <a:latin typeface="Segoe Script" panose="030B0504020000000003" pitchFamily="66" charset="0"/>
                <a:ea typeface="+mn-ea"/>
                <a:cs typeface="+mn-cs"/>
              </a:rPr>
              <a:t>5</a:t>
            </a:r>
            <a:r>
              <a:rPr lang="en-US" sz="4000" b="1" dirty="0">
                <a:solidFill>
                  <a:srgbClr val="0070C0"/>
                </a:solidFill>
                <a:latin typeface="Segoe Script" panose="030B0504020000000003" pitchFamily="66" charset="0"/>
                <a:ea typeface="+mn-ea"/>
                <a:cs typeface="+mn-cs"/>
              </a:rPr>
              <a:t/>
            </a:r>
            <a:br>
              <a:rPr lang="en-US" sz="4000" b="1" dirty="0">
                <a:solidFill>
                  <a:srgbClr val="0070C0"/>
                </a:solidFill>
                <a:latin typeface="Segoe Script" panose="030B0504020000000003" pitchFamily="66" charset="0"/>
                <a:ea typeface="+mn-ea"/>
                <a:cs typeface="+mn-cs"/>
              </a:rPr>
            </a:br>
            <a:r>
              <a:rPr lang="en-US" sz="4000" b="1" dirty="0">
                <a:solidFill>
                  <a:srgbClr val="0070C0"/>
                </a:solidFill>
                <a:latin typeface="Segoe Script" panose="030B0504020000000003" pitchFamily="66" charset="0"/>
                <a:ea typeface="+mn-ea"/>
                <a:cs typeface="+mn-cs"/>
              </a:rPr>
              <a:t/>
            </a:r>
            <a:br>
              <a:rPr lang="en-US" sz="4000" b="1" dirty="0">
                <a:solidFill>
                  <a:srgbClr val="0070C0"/>
                </a:solidFill>
                <a:latin typeface="Segoe Script" panose="030B0504020000000003" pitchFamily="66" charset="0"/>
                <a:ea typeface="+mn-ea"/>
                <a:cs typeface="+mn-cs"/>
              </a:rPr>
            </a:br>
            <a:r>
              <a:rPr lang="en-US" sz="4000" b="1" dirty="0" smtClean="0">
                <a:solidFill>
                  <a:srgbClr val="0070C0"/>
                </a:solidFill>
                <a:latin typeface="Segoe Script" panose="030B0504020000000003" pitchFamily="66" charset="0"/>
                <a:ea typeface="+mn-ea"/>
                <a:cs typeface="+mn-cs"/>
              </a:rPr>
              <a:t>We Are What We Eat</a:t>
            </a:r>
            <a:endParaRPr lang="en-US" sz="4000" b="1" dirty="0">
              <a:solidFill>
                <a:srgbClr val="0070C0"/>
              </a:solidFill>
              <a:latin typeface="Segoe Script" panose="030B0504020000000003" pitchFamily="66" charset="0"/>
              <a:ea typeface="+mn-ea"/>
              <a:cs typeface="+mn-cs"/>
            </a:endParaRPr>
          </a:p>
        </p:txBody>
      </p:sp>
    </p:spTree>
    <p:extLst>
      <p:ext uri="{BB962C8B-B14F-4D97-AF65-F5344CB8AC3E}">
        <p14:creationId xmlns:p14="http://schemas.microsoft.com/office/powerpoint/2010/main" val="2082468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fontScale="90000"/>
          </a:bodyPr>
          <a:lstStyle/>
          <a:p>
            <a:pPr>
              <a:spcBef>
                <a:spcPts val="0"/>
              </a:spcBef>
            </a:pPr>
            <a:r>
              <a:rPr lang="en-US" sz="1600" dirty="0" smtClean="0">
                <a:latin typeface="Calibri" panose="020F0502020204030204" pitchFamily="34" charset="0"/>
                <a:cs typeface="Calibri" panose="020F0502020204030204" pitchFamily="34" charset="0"/>
              </a:rPr>
              <a:t>Unit 5</a:t>
            </a:r>
            <a:br>
              <a:rPr lang="en-US" sz="1600" dirty="0" smtClean="0">
                <a:latin typeface="Calibri" panose="020F0502020204030204" pitchFamily="34" charset="0"/>
                <a:cs typeface="Calibri" panose="020F0502020204030204" pitchFamily="34" charset="0"/>
              </a:rPr>
            </a:br>
            <a:r>
              <a:rPr lang="en-US" sz="1600" dirty="0">
                <a:solidFill>
                  <a:srgbClr val="000000"/>
                </a:solidFill>
                <a:latin typeface="Gill Sans"/>
              </a:rPr>
              <a:t>Read the letter. Use the words from the box to fill in the blanks. Not all of the words will be</a:t>
            </a:r>
            <a:r>
              <a:rPr lang="en-US" sz="1600" dirty="0"/>
              <a:t/>
            </a:r>
            <a:br>
              <a:rPr lang="en-US" sz="1600" dirty="0"/>
            </a:br>
            <a:r>
              <a:rPr lang="en-US" sz="1600" dirty="0">
                <a:solidFill>
                  <a:srgbClr val="000000"/>
                </a:solidFill>
                <a:latin typeface="Gill Sans"/>
              </a:rPr>
              <a:t>used.</a:t>
            </a:r>
            <a:r>
              <a:rPr lang="en-US" sz="1600" dirty="0"/>
              <a:t/>
            </a:r>
            <a:br>
              <a:rPr lang="en-US" sz="1600" dirty="0"/>
            </a:br>
            <a:r>
              <a:rPr lang="en-US" sz="1600" dirty="0"/>
              <a:t/>
            </a:r>
            <a:br>
              <a:rPr lang="en-US" sz="1600" dirty="0"/>
            </a:br>
            <a:r>
              <a:rPr lang="en-US" sz="1600" dirty="0">
                <a:solidFill>
                  <a:srgbClr val="000000"/>
                </a:solidFill>
                <a:latin typeface="Gill Sans"/>
              </a:rPr>
              <a:t>approve       diet                   grains       population</a:t>
            </a:r>
            <a:r>
              <a:rPr lang="en-US" sz="1600" dirty="0"/>
              <a:t/>
            </a:r>
            <a:br>
              <a:rPr lang="en-US" sz="1600" dirty="0"/>
            </a:br>
            <a:r>
              <a:rPr lang="en-US" sz="1600" dirty="0">
                <a:solidFill>
                  <a:srgbClr val="000000"/>
                </a:solidFill>
                <a:latin typeface="Gill Sans"/>
              </a:rPr>
              <a:t>complex      environment      insects      weeds</a:t>
            </a:r>
            <a:r>
              <a:rPr lang="en-US" sz="1600" dirty="0"/>
              <a:t/>
            </a:r>
            <a:br>
              <a:rPr lang="en-US" sz="1600" dirty="0"/>
            </a:br>
            <a:r>
              <a:rPr lang="en-US" sz="1600" dirty="0"/>
              <a:t/>
            </a:r>
            <a:br>
              <a:rPr lang="en-US" sz="1600" dirty="0"/>
            </a:br>
            <a:r>
              <a:rPr lang="en-US" sz="1600" i="1" dirty="0">
                <a:solidFill>
                  <a:srgbClr val="000000"/>
                </a:solidFill>
                <a:latin typeface="Gill Sans"/>
              </a:rPr>
              <a:t>Dear Mrs. </a:t>
            </a:r>
            <a:r>
              <a:rPr lang="en-US" sz="1600" i="1" dirty="0" err="1">
                <a:solidFill>
                  <a:srgbClr val="000000"/>
                </a:solidFill>
                <a:latin typeface="Gill Sans"/>
              </a:rPr>
              <a:t>Greiber</a:t>
            </a:r>
            <a:r>
              <a:rPr lang="en-US" sz="1600" i="1" dirty="0">
                <a:solidFill>
                  <a:srgbClr val="000000"/>
                </a:solidFill>
                <a:latin typeface="Gill Sans"/>
              </a:rPr>
              <a:t>,</a:t>
            </a:r>
            <a:r>
              <a:rPr lang="en-US" sz="1600" i="1" dirty="0"/>
              <a:t/>
            </a:r>
            <a:br>
              <a:rPr lang="en-US" sz="1600" i="1" dirty="0"/>
            </a:br>
            <a:r>
              <a:rPr lang="en-US" sz="1600" i="1" dirty="0"/>
              <a:t/>
            </a:r>
            <a:br>
              <a:rPr lang="en-US" sz="1600" i="1" dirty="0"/>
            </a:br>
            <a:r>
              <a:rPr lang="en-US" sz="1600" i="1" dirty="0">
                <a:solidFill>
                  <a:srgbClr val="000000"/>
                </a:solidFill>
                <a:latin typeface="Gill Sans"/>
              </a:rPr>
              <a:t>I have a small farm in Philadelphia. Just like City Farm, I grow organic produce. Many of</a:t>
            </a:r>
            <a:r>
              <a:rPr lang="en-US" sz="1600" i="1" dirty="0"/>
              <a:t/>
            </a:r>
            <a:br>
              <a:rPr lang="en-US" sz="1600" i="1" dirty="0"/>
            </a:br>
            <a:r>
              <a:rPr lang="en-US" sz="1600" i="1" dirty="0"/>
              <a:t/>
            </a:r>
            <a:br>
              <a:rPr lang="en-US" sz="1600" i="1" dirty="0"/>
            </a:br>
            <a:r>
              <a:rPr lang="en-US" sz="1600" i="1" dirty="0">
                <a:solidFill>
                  <a:srgbClr val="000000"/>
                </a:solidFill>
                <a:latin typeface="Gill Sans"/>
              </a:rPr>
              <a:t>my customers follow a natural </a:t>
            </a:r>
            <a:r>
              <a:rPr lang="en-US" sz="1600" i="1" dirty="0" smtClean="0">
                <a:solidFill>
                  <a:srgbClr val="000000"/>
                </a:solidFill>
                <a:latin typeface="Gill Sans"/>
              </a:rPr>
              <a:t>(1). </a:t>
            </a:r>
            <a:r>
              <a:rPr lang="en-US" sz="1600" i="1" dirty="0">
                <a:solidFill>
                  <a:srgbClr val="000000"/>
                </a:solidFill>
                <a:latin typeface="Gill Sans"/>
              </a:rPr>
              <a:t>___________________.</a:t>
            </a:r>
            <a:r>
              <a:rPr lang="en-US" sz="1600" i="1" dirty="0"/>
              <a:t/>
            </a:r>
            <a:br>
              <a:rPr lang="en-US" sz="1600" i="1" dirty="0"/>
            </a:br>
            <a:r>
              <a:rPr lang="en-US" sz="1600" i="1" dirty="0"/>
              <a:t/>
            </a:r>
            <a:br>
              <a:rPr lang="en-US" sz="1600" i="1" dirty="0"/>
            </a:br>
            <a:r>
              <a:rPr lang="en-US" sz="1600" i="1" dirty="0">
                <a:solidFill>
                  <a:srgbClr val="000000"/>
                </a:solidFill>
                <a:latin typeface="Gill Sans"/>
              </a:rPr>
              <a:t>My farm has many problems. It is a(n) </a:t>
            </a:r>
            <a:r>
              <a:rPr lang="en-US" sz="1600" i="1" dirty="0" smtClean="0">
                <a:solidFill>
                  <a:srgbClr val="000000"/>
                </a:solidFill>
                <a:latin typeface="Gill Sans"/>
              </a:rPr>
              <a:t>(2). </a:t>
            </a:r>
            <a:r>
              <a:rPr lang="en-US" sz="1600" i="1" dirty="0">
                <a:solidFill>
                  <a:srgbClr val="000000"/>
                </a:solidFill>
                <a:latin typeface="Gill Sans"/>
              </a:rPr>
              <a:t>___________________ situation. Maybe you can help.</a:t>
            </a:r>
            <a:r>
              <a:rPr lang="en-US" sz="1600" i="1" dirty="0"/>
              <a:t/>
            </a:r>
            <a:br>
              <a:rPr lang="en-US" sz="1600" i="1" dirty="0"/>
            </a:br>
            <a:r>
              <a:rPr lang="en-US" sz="1600" i="1" dirty="0"/>
              <a:t/>
            </a:r>
            <a:br>
              <a:rPr lang="en-US" sz="1600" i="1" dirty="0"/>
            </a:br>
            <a:r>
              <a:rPr lang="en-US" sz="1600" i="1" dirty="0">
                <a:solidFill>
                  <a:srgbClr val="000000"/>
                </a:solidFill>
                <a:latin typeface="Gill Sans"/>
              </a:rPr>
              <a:t>The first problem is that a lot of </a:t>
            </a:r>
            <a:r>
              <a:rPr lang="en-US" sz="1600" i="1" dirty="0" smtClean="0">
                <a:solidFill>
                  <a:srgbClr val="000000"/>
                </a:solidFill>
                <a:latin typeface="Gill Sans"/>
              </a:rPr>
              <a:t>(3). </a:t>
            </a:r>
            <a:r>
              <a:rPr lang="en-US" sz="1600" i="1" dirty="0">
                <a:solidFill>
                  <a:srgbClr val="000000"/>
                </a:solidFill>
                <a:latin typeface="Gill Sans"/>
              </a:rPr>
              <a:t>___________________ eat my plants. What can I do? The second</a:t>
            </a:r>
            <a:r>
              <a:rPr lang="en-US" sz="1600" i="1" dirty="0"/>
              <a:t/>
            </a:r>
            <a:br>
              <a:rPr lang="en-US" sz="1600" i="1" dirty="0"/>
            </a:br>
            <a:r>
              <a:rPr lang="en-US" sz="1600" i="1" dirty="0"/>
              <a:t/>
            </a:r>
            <a:br>
              <a:rPr lang="en-US" sz="1600" i="1" dirty="0"/>
            </a:br>
            <a:r>
              <a:rPr lang="en-US" sz="1600" i="1" dirty="0">
                <a:solidFill>
                  <a:srgbClr val="000000"/>
                </a:solidFill>
                <a:latin typeface="Gill Sans"/>
              </a:rPr>
              <a:t>problem is the garden is full of </a:t>
            </a:r>
            <a:r>
              <a:rPr lang="en-US" sz="1600" i="1" dirty="0" smtClean="0">
                <a:solidFill>
                  <a:srgbClr val="000000"/>
                </a:solidFill>
                <a:latin typeface="Gill Sans"/>
              </a:rPr>
              <a:t>(4). </a:t>
            </a:r>
            <a:r>
              <a:rPr lang="en-US" sz="1600" i="1" dirty="0">
                <a:solidFill>
                  <a:srgbClr val="000000"/>
                </a:solidFill>
                <a:latin typeface="Gill Sans"/>
              </a:rPr>
              <a:t>___________________ in the summertime.</a:t>
            </a:r>
            <a:r>
              <a:rPr lang="en-US" sz="1600" i="1" dirty="0"/>
              <a:t/>
            </a:r>
            <a:br>
              <a:rPr lang="en-US" sz="1600" i="1" dirty="0"/>
            </a:br>
            <a:r>
              <a:rPr lang="en-US" sz="1600" i="1" dirty="0"/>
              <a:t/>
            </a:r>
            <a:br>
              <a:rPr lang="en-US" sz="1600" i="1" dirty="0"/>
            </a:br>
            <a:r>
              <a:rPr lang="en-US" sz="1600" i="1" dirty="0">
                <a:solidFill>
                  <a:srgbClr val="000000"/>
                </a:solidFill>
                <a:latin typeface="Gill Sans"/>
              </a:rPr>
              <a:t>Can you suggest something to kill them that isn’t bad for the </a:t>
            </a:r>
            <a:r>
              <a:rPr lang="en-US" sz="1600" i="1" dirty="0" smtClean="0">
                <a:solidFill>
                  <a:srgbClr val="000000"/>
                </a:solidFill>
                <a:latin typeface="Gill Sans"/>
              </a:rPr>
              <a:t>(5). </a:t>
            </a:r>
            <a:r>
              <a:rPr lang="en-US" sz="1600" i="1" dirty="0">
                <a:solidFill>
                  <a:srgbClr val="000000"/>
                </a:solidFill>
                <a:latin typeface="Gill Sans"/>
              </a:rPr>
              <a:t>___________________? Would</a:t>
            </a:r>
            <a:r>
              <a:rPr lang="en-US" sz="1600" i="1" dirty="0"/>
              <a:t/>
            </a:r>
            <a:br>
              <a:rPr lang="en-US" sz="1600" i="1" dirty="0"/>
            </a:br>
            <a:r>
              <a:rPr lang="en-US" sz="1600" i="1" dirty="0"/>
              <a:t/>
            </a:r>
            <a:br>
              <a:rPr lang="en-US" sz="1600" i="1" dirty="0"/>
            </a:br>
            <a:r>
              <a:rPr lang="en-US" sz="1600" i="1" dirty="0">
                <a:solidFill>
                  <a:srgbClr val="000000"/>
                </a:solidFill>
                <a:latin typeface="Gill Sans"/>
              </a:rPr>
              <a:t>you </a:t>
            </a:r>
            <a:r>
              <a:rPr lang="en-US" sz="1600" i="1" dirty="0" smtClean="0">
                <a:solidFill>
                  <a:srgbClr val="000000"/>
                </a:solidFill>
                <a:latin typeface="Gill Sans"/>
              </a:rPr>
              <a:t>(6). </a:t>
            </a:r>
            <a:r>
              <a:rPr lang="en-US" sz="1600" i="1" dirty="0">
                <a:solidFill>
                  <a:srgbClr val="000000"/>
                </a:solidFill>
                <a:latin typeface="Gill Sans"/>
              </a:rPr>
              <a:t>___________________ of something strong but still organic? I need your help!</a:t>
            </a:r>
            <a:r>
              <a:rPr lang="en-US" sz="1600" dirty="0"/>
              <a:t/>
            </a:r>
            <a:br>
              <a:rPr lang="en-US" sz="1600" dirty="0"/>
            </a:br>
            <a:r>
              <a:rPr lang="en-US" sz="1600" dirty="0"/>
              <a:t/>
            </a:r>
            <a:br>
              <a:rPr lang="en-US" sz="1600" dirty="0"/>
            </a:br>
            <a:r>
              <a:rPr lang="en-US" sz="1600" i="1" dirty="0">
                <a:solidFill>
                  <a:srgbClr val="000000"/>
                </a:solidFill>
                <a:latin typeface="Gill Sans"/>
              </a:rPr>
              <a:t>Thank you!</a:t>
            </a:r>
            <a:r>
              <a:rPr lang="en-US" sz="1600" i="1" dirty="0"/>
              <a:t/>
            </a:r>
            <a:br>
              <a:rPr lang="en-US" sz="1600" i="1" dirty="0"/>
            </a:br>
            <a:r>
              <a:rPr lang="en-US" sz="1600" i="1" dirty="0"/>
              <a:t/>
            </a:r>
            <a:br>
              <a:rPr lang="en-US" sz="1600" i="1" dirty="0"/>
            </a:br>
            <a:r>
              <a:rPr lang="en-US" sz="1600" i="1" dirty="0">
                <a:solidFill>
                  <a:srgbClr val="000000"/>
                </a:solidFill>
                <a:latin typeface="Gill Sans"/>
              </a:rPr>
              <a:t>Joanna Walton</a:t>
            </a:r>
            <a:r>
              <a:rPr lang="en-US" sz="1600" i="1" dirty="0"/>
              <a:t/>
            </a:r>
            <a:br>
              <a:rPr lang="en-US" sz="1600" i="1" dirty="0"/>
            </a:br>
            <a:r>
              <a:rPr lang="en-US" sz="1600" i="1" dirty="0">
                <a:solidFill>
                  <a:srgbClr val="000000"/>
                </a:solidFill>
                <a:latin typeface="Gill Sans"/>
              </a:rPr>
              <a:t>Philadelphia</a:t>
            </a:r>
            <a:r>
              <a:rPr lang="en-US" sz="1600" dirty="0"/>
              <a:t/>
            </a:r>
            <a:br>
              <a:rPr lang="en-US" sz="1600" dirty="0"/>
            </a:br>
            <a:r>
              <a:rPr lang="en-US" sz="1600" dirty="0"/>
              <a:t/>
            </a:r>
            <a:br>
              <a:rPr lang="en-US" sz="1600" dirty="0"/>
            </a:b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9062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rganic Food là gì ? Lợi ích với sức khỏe - Thể Hình V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4112" y="120860"/>
            <a:ext cx="2747493" cy="182880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Organic food - Chất Lượng Việt"/>
          <p:cNvSpPr>
            <a:spLocks noGrp="1" noChangeAspect="1" noChangeArrowheads="1"/>
          </p:cNvSpPr>
          <p:nvPr>
            <p:ph type="title"/>
          </p:nvPr>
        </p:nvSpPr>
        <p:spPr bwMode="auto">
          <a:xfrm>
            <a:off x="2372900" y="312737"/>
            <a:ext cx="9140825" cy="1828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dirty="0" err="1" smtClean="0"/>
              <a:t>i</a:t>
            </a:r>
            <a:endParaRPr lang="en-US" dirty="0"/>
          </a:p>
        </p:txBody>
      </p:sp>
      <p:sp>
        <p:nvSpPr>
          <p:cNvPr id="4" name="AutoShape 6" descr="Organic food - Chất Lượng Việ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Organic food - Chất Lượng Việ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Organic food - Chất Lượng Việ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98584" y="617538"/>
            <a:ext cx="24384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What is the future of vegan food? Culinary comfort and honesty on healt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08165" y="2273431"/>
            <a:ext cx="2744818"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Differences Between Vegan and Vegetarian Diets - Clean Eating Kitch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775" y="219723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Low Fat Diet: Low Diet Recipes With Low, Medium &amp; High Fat Foods - Kindle  edition by Dyer, Susan. Health, Fitness &amp; Dieting Kindle eBooks @  Amazon.com."/>
          <p:cNvPicPr>
            <a:picLocks noChangeAspect="1" noChangeArrowheads="1"/>
          </p:cNvPicPr>
          <p:nvPr/>
        </p:nvPicPr>
        <p:blipFill rotWithShape="1">
          <a:blip r:embed="rId6">
            <a:extLst>
              <a:ext uri="{28A0092B-C50C-407E-A947-70E740481C1C}">
                <a14:useLocalDpi xmlns:a14="http://schemas.microsoft.com/office/drawing/2010/main" val="0"/>
              </a:ext>
            </a:extLst>
          </a:blip>
          <a:srcRect b="14859"/>
          <a:stretch/>
        </p:blipFill>
        <p:spPr bwMode="auto">
          <a:xfrm>
            <a:off x="3425572" y="3091125"/>
            <a:ext cx="1680782" cy="228600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18" descr="Gluten-Free Diet Plan: What to Eat, What to Avoid"/>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20" descr="Gluten-Free Diet Plan: What to Eat, What to Avoid"/>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6" name="Picture 22" descr="Gluten-Free Diet Plan: What to Eat, What to Avoid"/>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29688" y="4462725"/>
            <a:ext cx="24384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THE SUGAR-FREE DIET: Delicious Recipes to Help Eliminate Sugar  Cravings,Reduced Cholesterol and Improve Type 1, Type 2, Prediabetes, and  Gestational Diabetes, Live Healthily - Kindle edition by NICHOLAS, DR.JAMES  . Cookbooks, Food"/>
          <p:cNvPicPr>
            <a:picLocks noChangeAspect="1" noChangeArrowheads="1"/>
          </p:cNvPicPr>
          <p:nvPr/>
        </p:nvPicPr>
        <p:blipFill rotWithShape="1">
          <a:blip r:embed="rId8">
            <a:extLst>
              <a:ext uri="{28A0092B-C50C-407E-A947-70E740481C1C}">
                <a14:useLocalDpi xmlns:a14="http://schemas.microsoft.com/office/drawing/2010/main" val="0"/>
              </a:ext>
            </a:extLst>
          </a:blip>
          <a:srcRect l="-793" r="793" b="39410"/>
          <a:stretch/>
        </p:blipFill>
        <p:spPr bwMode="auto">
          <a:xfrm>
            <a:off x="612775" y="4835499"/>
            <a:ext cx="188946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21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9" y="0"/>
            <a:ext cx="12006262" cy="6858000"/>
          </a:xfrm>
        </p:spPr>
        <p:txBody>
          <a:bodyPr>
            <a:normAutofit fontScale="90000"/>
          </a:bodyPr>
          <a:lstStyle/>
          <a:p>
            <a:r>
              <a:rPr lang="en-US" sz="1600" dirty="0">
                <a:solidFill>
                  <a:schemeClr val="accent1"/>
                </a:solidFill>
              </a:rPr>
              <a:t>TRAVELLING</a:t>
            </a:r>
            <a:r>
              <a:rPr lang="en-US" sz="1600" b="1" dirty="0" smtClean="0"/>
              <a:t> </a:t>
            </a:r>
            <a:r>
              <a:rPr lang="en-US" sz="1600" dirty="0">
                <a:solidFill>
                  <a:schemeClr val="accent1"/>
                </a:solidFill>
              </a:rPr>
              <a:t>TIPS</a:t>
            </a:r>
            <a:r>
              <a:rPr lang="en-US" sz="1600" b="1" dirty="0" smtClean="0"/>
              <a:t> </a:t>
            </a:r>
            <a:r>
              <a:rPr lang="en-US" sz="1600" dirty="0">
                <a:solidFill>
                  <a:schemeClr val="accent1"/>
                </a:solidFill>
              </a:rPr>
              <a:t>FOR</a:t>
            </a:r>
            <a:r>
              <a:rPr lang="en-US" sz="1600" b="1" dirty="0" smtClean="0"/>
              <a:t> </a:t>
            </a:r>
            <a:r>
              <a:rPr lang="en-US" sz="1600" dirty="0">
                <a:solidFill>
                  <a:schemeClr val="accent1"/>
                </a:solidFill>
              </a:rPr>
              <a:t>YOU</a:t>
            </a:r>
            <a:r>
              <a:rPr lang="en-US" sz="1600" dirty="0" smtClean="0"/>
              <a:t/>
            </a:r>
            <a:br>
              <a:rPr lang="en-US" sz="1600" dirty="0" smtClean="0"/>
            </a:br>
            <a:r>
              <a:rPr lang="en-US" sz="1600" dirty="0">
                <a:solidFill>
                  <a:schemeClr val="accent1"/>
                </a:solidFill>
              </a:rPr>
              <a:t>Making</a:t>
            </a:r>
            <a:r>
              <a:rPr lang="en-US" sz="1600" b="1" dirty="0" smtClean="0"/>
              <a:t> </a:t>
            </a:r>
            <a:r>
              <a:rPr lang="en-US" sz="1600" dirty="0">
                <a:solidFill>
                  <a:schemeClr val="accent1"/>
                </a:solidFill>
              </a:rPr>
              <a:t>Sense</a:t>
            </a:r>
            <a:r>
              <a:rPr lang="en-US" sz="1600" b="1" dirty="0" smtClean="0"/>
              <a:t> </a:t>
            </a:r>
            <a:r>
              <a:rPr lang="en-US" sz="1600" dirty="0">
                <a:solidFill>
                  <a:schemeClr val="accent1"/>
                </a:solidFill>
              </a:rPr>
              <a:t>of</a:t>
            </a:r>
            <a:r>
              <a:rPr lang="en-US" sz="1600" b="1" dirty="0" smtClean="0"/>
              <a:t> </a:t>
            </a:r>
            <a:r>
              <a:rPr lang="en-US" sz="1600" dirty="0">
                <a:solidFill>
                  <a:schemeClr val="accent1"/>
                </a:solidFill>
              </a:rPr>
              <a:t>the</a:t>
            </a:r>
            <a:r>
              <a:rPr lang="en-US" sz="1600" b="1" dirty="0" smtClean="0"/>
              <a:t> </a:t>
            </a:r>
            <a:r>
              <a:rPr lang="en-US" sz="1600" dirty="0">
                <a:solidFill>
                  <a:schemeClr val="accent1"/>
                </a:solidFill>
              </a:rPr>
              <a:t>American</a:t>
            </a:r>
            <a:r>
              <a:rPr lang="en-US" sz="1600" b="1" dirty="0" smtClean="0"/>
              <a:t> </a:t>
            </a:r>
            <a:r>
              <a:rPr lang="en-US" sz="1600" dirty="0">
                <a:solidFill>
                  <a:schemeClr val="accent1"/>
                </a:solidFill>
              </a:rPr>
              <a:t>Diet</a:t>
            </a:r>
            <a:r>
              <a:rPr lang="en-US" sz="1600" dirty="0" smtClean="0"/>
              <a:t/>
            </a:r>
            <a:br>
              <a:rPr lang="en-US" sz="1600" dirty="0" smtClean="0"/>
            </a:br>
            <a:r>
              <a:rPr lang="en-US" sz="1600" dirty="0" smtClean="0"/>
              <a:t>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a:t>
            </a:r>
            <a:br>
              <a:rPr lang="en-US" sz="1600" dirty="0" smtClean="0"/>
            </a:br>
            <a:r>
              <a:rPr lang="en-US" sz="1600" dirty="0" smtClean="0"/>
              <a:t>2. </a:t>
            </a:r>
            <a:r>
              <a:rPr lang="en-US" sz="1600" dirty="0" smtClean="0">
                <a:solidFill>
                  <a:schemeClr val="accent1"/>
                </a:solidFill>
              </a:rPr>
              <a:t>ORGANIC</a:t>
            </a:r>
            <a:r>
              <a:rPr lang="en-US" sz="1600" dirty="0" smtClean="0"/>
              <a:t> food are grown with no pesticides or herbicides. There are also no GMOs in organic food. People who choose organic foods think that they are better for their health and for the environment.</a:t>
            </a:r>
            <a:br>
              <a:rPr lang="en-US" sz="1600" dirty="0" smtClean="0"/>
            </a:br>
            <a:r>
              <a:rPr lang="en-US" sz="1600" dirty="0" smtClean="0"/>
              <a:t>3. </a:t>
            </a:r>
            <a:r>
              <a:rPr lang="en-US" sz="1600" dirty="0">
                <a:solidFill>
                  <a:schemeClr val="accent1"/>
                </a:solidFill>
              </a:rPr>
              <a:t>VEGETARIAN</a:t>
            </a:r>
            <a:r>
              <a:rPr lang="en-US" sz="1600" dirty="0" smtClean="0"/>
              <a:t>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a:t>
            </a:r>
            <a:br>
              <a:rPr lang="en-US" sz="1600" dirty="0" smtClean="0"/>
            </a:br>
            <a:r>
              <a:rPr lang="en-US" sz="1600" dirty="0" smtClean="0"/>
              <a:t>4. </a:t>
            </a:r>
            <a:r>
              <a:rPr lang="en-US" sz="1600" dirty="0">
                <a:solidFill>
                  <a:schemeClr val="accent1"/>
                </a:solidFill>
              </a:rPr>
              <a:t>VEGAN</a:t>
            </a:r>
            <a:r>
              <a:rPr lang="en-US" sz="1600" dirty="0" smtClean="0"/>
              <a:t> food contain nothing at all from animals: no meat, no milk, no eggs, no honey, and no butter, for example. Reasons for eating a vegan diet are very similar to reasons for eating a vegetarian diet. But vegan eaters don’t think that humans should use animals for food at all.</a:t>
            </a:r>
            <a:br>
              <a:rPr lang="en-US" sz="1600" dirty="0" smtClean="0"/>
            </a:br>
            <a:r>
              <a:rPr lang="en-US" sz="1600" dirty="0" smtClean="0"/>
              <a:t>5. </a:t>
            </a:r>
            <a:r>
              <a:rPr lang="en-US" sz="1600" dirty="0">
                <a:solidFill>
                  <a:schemeClr val="accent1"/>
                </a:solidFill>
              </a:rPr>
              <a:t>LOCAL</a:t>
            </a:r>
            <a:r>
              <a:rPr lang="en-US" sz="1600" dirty="0" smtClean="0"/>
              <a:t>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a:t>
            </a:r>
            <a:br>
              <a:rPr lang="en-US" sz="1600" dirty="0" smtClean="0"/>
            </a:br>
            <a:r>
              <a:rPr lang="en-US" sz="1600" dirty="0" smtClean="0"/>
              <a:t>6. </a:t>
            </a:r>
            <a:r>
              <a:rPr lang="en-US" sz="1600" dirty="0">
                <a:solidFill>
                  <a:schemeClr val="accent1"/>
                </a:solidFill>
              </a:rPr>
              <a:t>LOW-FAT</a:t>
            </a:r>
            <a:r>
              <a:rPr lang="en-US" sz="1600" dirty="0" smtClean="0"/>
              <a:t> foods have very little (for example, butter or oil) in them. People who are trying to lose weight, or people who have heart disease often eat low-fat diets. Many Americans have heart disease or are overweight, so low-fat diets and foods are very common in the U.S.</a:t>
            </a:r>
            <a:br>
              <a:rPr lang="en-US" sz="1600" dirty="0" smtClean="0"/>
            </a:br>
            <a:r>
              <a:rPr lang="en-US" sz="1600" dirty="0" smtClean="0"/>
              <a:t>7. </a:t>
            </a:r>
            <a:r>
              <a:rPr lang="en-US" sz="1600" dirty="0">
                <a:solidFill>
                  <a:schemeClr val="accent1"/>
                </a:solidFill>
              </a:rPr>
              <a:t>GLUTEN-FREE</a:t>
            </a:r>
            <a:r>
              <a:rPr lang="en-US" sz="1600" dirty="0" smtClean="0"/>
              <a:t> foods contain no gluten. Gluten is in wheat and many other grains. People with a gluten-free diet are usually allergic to gluten. They might get very bad stomachaches if they eat this.</a:t>
            </a:r>
            <a:br>
              <a:rPr lang="en-US" sz="1600" dirty="0" smtClean="0"/>
            </a:br>
            <a:r>
              <a:rPr lang="en-US" sz="1600" dirty="0" smtClean="0"/>
              <a:t/>
            </a:r>
            <a:br>
              <a:rPr lang="en-US" sz="1600" dirty="0" smtClean="0"/>
            </a:br>
            <a:r>
              <a:rPr lang="en-US" sz="1600" dirty="0" smtClean="0"/>
              <a:t>A. someone who doesn’t want to eat animal, but who likes milk, eats _____.</a:t>
            </a:r>
            <a:br>
              <a:rPr lang="en-US" sz="1600" dirty="0" smtClean="0"/>
            </a:br>
            <a:r>
              <a:rPr lang="en-US" sz="1600" dirty="0" smtClean="0"/>
              <a:t>B. Someone who doesn’t want to eat animals or anything made by animals eats _____.</a:t>
            </a:r>
            <a:br>
              <a:rPr lang="en-US" sz="1600" dirty="0" smtClean="0"/>
            </a:br>
            <a:r>
              <a:rPr lang="en-US" sz="1600" dirty="0" smtClean="0"/>
              <a:t>C. Someone who wants to loose weight eats _____. </a:t>
            </a:r>
            <a:br>
              <a:rPr lang="en-US" sz="1600" dirty="0" smtClean="0"/>
            </a:br>
            <a:r>
              <a:rPr lang="en-US" sz="1600" dirty="0" smtClean="0"/>
              <a:t>D. Someone who doesn’t want to eat GMOs and pesticides eats _____.</a:t>
            </a:r>
            <a:br>
              <a:rPr lang="en-US" sz="1600" dirty="0" smtClean="0"/>
            </a:br>
            <a:r>
              <a:rPr lang="en-US" sz="1600" dirty="0" smtClean="0"/>
              <a:t>E. Someone who want to supports farmers in nearby areas eats _____.</a:t>
            </a:r>
            <a:br>
              <a:rPr lang="en-US" sz="1600" dirty="0" smtClean="0"/>
            </a:br>
            <a:r>
              <a:rPr lang="en-US" sz="1600" dirty="0" smtClean="0"/>
              <a:t>F. Someone who is allergic to wheat eats _____. </a:t>
            </a:r>
            <a:br>
              <a:rPr lang="en-US" sz="1600" dirty="0" smtClean="0"/>
            </a:br>
            <a:endParaRPr lang="en-US" sz="1600" dirty="0"/>
          </a:p>
        </p:txBody>
      </p:sp>
    </p:spTree>
    <p:extLst>
      <p:ext uri="{BB962C8B-B14F-4D97-AF65-F5344CB8AC3E}">
        <p14:creationId xmlns:p14="http://schemas.microsoft.com/office/powerpoint/2010/main" val="1864899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600076"/>
            <a:ext cx="9141121" cy="4543424"/>
          </a:xfrm>
        </p:spPr>
        <p:txBody>
          <a:bodyPr>
            <a:normAutofit/>
          </a:bodyPr>
          <a:lstStyle/>
          <a:p>
            <a:r>
              <a:rPr lang="en-US" sz="2400" dirty="0" smtClean="0">
                <a:latin typeface="Calibri" panose="020F0502020204030204" pitchFamily="34" charset="0"/>
                <a:cs typeface="Calibri" panose="020F0502020204030204" pitchFamily="34" charset="0"/>
              </a:rPr>
              <a:t>Scanning for Information</a:t>
            </a:r>
            <a:br>
              <a:rPr lang="en-US" sz="2400" dirty="0" smtClean="0">
                <a:latin typeface="Calibri" panose="020F0502020204030204" pitchFamily="34" charset="0"/>
                <a:cs typeface="Calibri" panose="020F0502020204030204" pitchFamily="34" charset="0"/>
              </a:rPr>
            </a:br>
            <a:r>
              <a:rPr lang="en-US" sz="2400" dirty="0" smtClean="0">
                <a:latin typeface="Calibri" panose="020F0502020204030204" pitchFamily="34" charset="0"/>
                <a:cs typeface="Calibri" panose="020F0502020204030204" pitchFamily="34" charset="0"/>
              </a:rPr>
              <a:t/>
            </a:r>
            <a:br>
              <a:rPr lang="en-US" sz="24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What?  Scanning is looking for specific information within the text.</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How? Quickly moving your eyes over the words until you find the information you are looking for.</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Example : What are the foods that are not allowed in vegan diet? </a:t>
            </a:r>
            <a:br>
              <a:rPr lang="en-US" sz="1600" dirty="0" smtClean="0">
                <a:latin typeface="Calibri" panose="020F0502020204030204" pitchFamily="34" charset="0"/>
                <a:cs typeface="Calibri" panose="020F0502020204030204" pitchFamily="34" charset="0"/>
              </a:rPr>
            </a:br>
            <a:r>
              <a:rPr lang="en-US" sz="1600" dirty="0" smtClean="0">
                <a:latin typeface="Calibri" panose="020F0502020204030204" pitchFamily="34" charset="0"/>
                <a:cs typeface="Calibri" panose="020F0502020204030204" pitchFamily="34" charset="0"/>
              </a:rPr>
              <a:t/>
            </a:r>
            <a:br>
              <a:rPr lang="en-US" sz="1600" dirty="0" smtClean="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a:r>
            <a:br>
              <a:rPr lang="en-US" sz="1600" dirty="0">
                <a:latin typeface="Calibri" panose="020F0502020204030204" pitchFamily="34" charset="0"/>
                <a:cs typeface="Calibri" panose="020F0502020204030204" pitchFamily="34" charset="0"/>
              </a:rPr>
            </a:br>
            <a:r>
              <a:rPr lang="en-US" sz="1600" i="1" dirty="0" smtClean="0">
                <a:solidFill>
                  <a:srgbClr val="A53010"/>
                </a:solidFill>
              </a:rPr>
              <a:t>VEGAN</a:t>
            </a:r>
            <a:r>
              <a:rPr lang="en-US" sz="1600" i="1" dirty="0" smtClean="0">
                <a:solidFill>
                  <a:prstClr val="black">
                    <a:lumMod val="85000"/>
                    <a:lumOff val="15000"/>
                  </a:prstClr>
                </a:solidFill>
              </a:rPr>
              <a:t> </a:t>
            </a:r>
            <a:r>
              <a:rPr lang="en-US" sz="1600" i="1" dirty="0">
                <a:solidFill>
                  <a:prstClr val="black">
                    <a:lumMod val="85000"/>
                    <a:lumOff val="15000"/>
                  </a:prstClr>
                </a:solidFill>
              </a:rPr>
              <a:t>food contain nothing at all from animals: no meat, no milk, no eggs, no honey, and no butter, for example. Reasons for eating a vegan diet are very similar to reasons for eating a vegetarian diet. But vegan eaters don’t think that humans should use animals for food at all</a:t>
            </a:r>
            <a:r>
              <a:rPr lang="en-US" sz="1600" i="1" dirty="0" smtClean="0">
                <a:solidFill>
                  <a:prstClr val="black">
                    <a:lumMod val="85000"/>
                    <a:lumOff val="15000"/>
                  </a:prstClr>
                </a:solidFill>
              </a:rPr>
              <a:t>.</a:t>
            </a:r>
            <a:br>
              <a:rPr lang="en-US" sz="1600" i="1" dirty="0" smtClean="0">
                <a:solidFill>
                  <a:prstClr val="black">
                    <a:lumMod val="85000"/>
                    <a:lumOff val="15000"/>
                  </a:prstClr>
                </a:solidFill>
              </a:rPr>
            </a:br>
            <a:r>
              <a:rPr lang="en-US" sz="1600" i="1" dirty="0">
                <a:solidFill>
                  <a:prstClr val="black">
                    <a:lumMod val="85000"/>
                    <a:lumOff val="15000"/>
                  </a:prstClr>
                </a:solidFill>
              </a:rPr>
              <a:t/>
            </a:r>
            <a:br>
              <a:rPr lang="en-US" sz="1600" i="1" dirty="0">
                <a:solidFill>
                  <a:prstClr val="black">
                    <a:lumMod val="85000"/>
                    <a:lumOff val="15000"/>
                  </a:prstClr>
                </a:solidFill>
              </a:rPr>
            </a:br>
            <a:endParaRPr lang="en-US" sz="1600" i="1" dirty="0">
              <a:latin typeface="Calibri" panose="020F0502020204030204" pitchFamily="34" charset="0"/>
              <a:cs typeface="Calibri" panose="020F0502020204030204" pitchFamily="34" charset="0"/>
            </a:endParaRPr>
          </a:p>
        </p:txBody>
      </p:sp>
      <p:sp>
        <p:nvSpPr>
          <p:cNvPr id="3" name="TextBox 2"/>
          <p:cNvSpPr txBox="1"/>
          <p:nvPr/>
        </p:nvSpPr>
        <p:spPr>
          <a:xfrm>
            <a:off x="5454271" y="3030022"/>
            <a:ext cx="4339650" cy="369332"/>
          </a:xfrm>
          <a:prstGeom prst="rect">
            <a:avLst/>
          </a:prstGeom>
          <a:noFill/>
        </p:spPr>
        <p:txBody>
          <a:bodyPr wrap="none" rtlCol="0">
            <a:spAutoFit/>
          </a:bodyPr>
          <a:lstStyle/>
          <a:p>
            <a:r>
              <a:rPr lang="en-US" dirty="0" smtClean="0"/>
              <a:t>____________________________________</a:t>
            </a:r>
            <a:endParaRPr lang="en-US" dirty="0"/>
          </a:p>
        </p:txBody>
      </p:sp>
      <p:sp>
        <p:nvSpPr>
          <p:cNvPr id="4" name="TextBox 3"/>
          <p:cNvSpPr txBox="1"/>
          <p:nvPr/>
        </p:nvSpPr>
        <p:spPr>
          <a:xfrm>
            <a:off x="857251" y="3270767"/>
            <a:ext cx="761747" cy="369332"/>
          </a:xfrm>
          <a:prstGeom prst="rect">
            <a:avLst/>
          </a:prstGeom>
          <a:noFill/>
        </p:spPr>
        <p:txBody>
          <a:bodyPr wrap="none" rtlCol="0">
            <a:spAutoFit/>
          </a:bodyPr>
          <a:lstStyle/>
          <a:p>
            <a:r>
              <a:rPr lang="en-US" dirty="0" smtClean="0"/>
              <a:t>_____</a:t>
            </a:r>
            <a:endParaRPr lang="en-US" dirty="0"/>
          </a:p>
        </p:txBody>
      </p:sp>
    </p:spTree>
    <p:extLst>
      <p:ext uri="{BB962C8B-B14F-4D97-AF65-F5344CB8AC3E}">
        <p14:creationId xmlns:p14="http://schemas.microsoft.com/office/powerpoint/2010/main" val="363894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9" y="0"/>
            <a:ext cx="12006262" cy="6858000"/>
          </a:xfrm>
        </p:spPr>
        <p:txBody>
          <a:bodyPr>
            <a:normAutofit fontScale="90000"/>
          </a:bodyPr>
          <a:lstStyle/>
          <a:p>
            <a:r>
              <a:rPr lang="en-US" sz="1600" dirty="0">
                <a:solidFill>
                  <a:schemeClr val="accent1"/>
                </a:solidFill>
              </a:rPr>
              <a:t>TRAVELLING</a:t>
            </a:r>
            <a:r>
              <a:rPr lang="en-US" sz="1600" b="1" dirty="0" smtClean="0"/>
              <a:t> </a:t>
            </a:r>
            <a:r>
              <a:rPr lang="en-US" sz="1600" dirty="0">
                <a:solidFill>
                  <a:schemeClr val="accent1"/>
                </a:solidFill>
              </a:rPr>
              <a:t>TIPS</a:t>
            </a:r>
            <a:r>
              <a:rPr lang="en-US" sz="1600" b="1" dirty="0" smtClean="0"/>
              <a:t> </a:t>
            </a:r>
            <a:r>
              <a:rPr lang="en-US" sz="1600" dirty="0">
                <a:solidFill>
                  <a:schemeClr val="accent1"/>
                </a:solidFill>
              </a:rPr>
              <a:t>FOR</a:t>
            </a:r>
            <a:r>
              <a:rPr lang="en-US" sz="1600" b="1" dirty="0" smtClean="0"/>
              <a:t> </a:t>
            </a:r>
            <a:r>
              <a:rPr lang="en-US" sz="1600" dirty="0">
                <a:solidFill>
                  <a:schemeClr val="accent1"/>
                </a:solidFill>
              </a:rPr>
              <a:t>YOU</a:t>
            </a:r>
            <a:r>
              <a:rPr lang="en-US" sz="1600" dirty="0" smtClean="0"/>
              <a:t/>
            </a:r>
            <a:br>
              <a:rPr lang="en-US" sz="1600" dirty="0" smtClean="0"/>
            </a:br>
            <a:r>
              <a:rPr lang="en-US" sz="1600" dirty="0">
                <a:solidFill>
                  <a:schemeClr val="accent1"/>
                </a:solidFill>
              </a:rPr>
              <a:t>Making</a:t>
            </a:r>
            <a:r>
              <a:rPr lang="en-US" sz="1600" b="1" dirty="0" smtClean="0"/>
              <a:t> </a:t>
            </a:r>
            <a:r>
              <a:rPr lang="en-US" sz="1600" dirty="0">
                <a:solidFill>
                  <a:schemeClr val="accent1"/>
                </a:solidFill>
              </a:rPr>
              <a:t>Sense</a:t>
            </a:r>
            <a:r>
              <a:rPr lang="en-US" sz="1600" b="1" dirty="0" smtClean="0"/>
              <a:t> </a:t>
            </a:r>
            <a:r>
              <a:rPr lang="en-US" sz="1600" dirty="0">
                <a:solidFill>
                  <a:schemeClr val="accent1"/>
                </a:solidFill>
              </a:rPr>
              <a:t>of</a:t>
            </a:r>
            <a:r>
              <a:rPr lang="en-US" sz="1600" b="1" dirty="0" smtClean="0"/>
              <a:t> </a:t>
            </a:r>
            <a:r>
              <a:rPr lang="en-US" sz="1600" dirty="0">
                <a:solidFill>
                  <a:schemeClr val="accent1"/>
                </a:solidFill>
              </a:rPr>
              <a:t>the</a:t>
            </a:r>
            <a:r>
              <a:rPr lang="en-US" sz="1600" b="1" dirty="0" smtClean="0"/>
              <a:t> </a:t>
            </a:r>
            <a:r>
              <a:rPr lang="en-US" sz="1600" dirty="0">
                <a:solidFill>
                  <a:schemeClr val="accent1"/>
                </a:solidFill>
              </a:rPr>
              <a:t>American</a:t>
            </a:r>
            <a:r>
              <a:rPr lang="en-US" sz="1600" b="1" dirty="0" smtClean="0"/>
              <a:t> </a:t>
            </a:r>
            <a:r>
              <a:rPr lang="en-US" sz="1600" dirty="0">
                <a:solidFill>
                  <a:schemeClr val="accent1"/>
                </a:solidFill>
              </a:rPr>
              <a:t>Diet</a:t>
            </a:r>
            <a:r>
              <a:rPr lang="en-US" sz="1600" dirty="0" smtClean="0"/>
              <a:t/>
            </a:r>
            <a:br>
              <a:rPr lang="en-US" sz="1600" dirty="0" smtClean="0"/>
            </a:br>
            <a:r>
              <a:rPr lang="en-US" sz="1600" dirty="0" smtClean="0"/>
              <a:t>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a:t>
            </a:r>
            <a:br>
              <a:rPr lang="en-US" sz="1600" dirty="0" smtClean="0"/>
            </a:br>
            <a:r>
              <a:rPr lang="en-US" sz="1600" dirty="0" smtClean="0"/>
              <a:t>2. </a:t>
            </a:r>
            <a:r>
              <a:rPr lang="en-US" sz="1600" dirty="0" smtClean="0">
                <a:solidFill>
                  <a:schemeClr val="accent1"/>
                </a:solidFill>
              </a:rPr>
              <a:t>ORGANIC</a:t>
            </a:r>
            <a:r>
              <a:rPr lang="en-US" sz="1600" dirty="0" smtClean="0"/>
              <a:t> food are grown with no pesticides or herbicides. There are also no GMOs in organic food. People who choose organic foods think that they are better for their health and for the environment.</a:t>
            </a:r>
            <a:br>
              <a:rPr lang="en-US" sz="1600" dirty="0" smtClean="0"/>
            </a:br>
            <a:r>
              <a:rPr lang="en-US" sz="1600" dirty="0" smtClean="0"/>
              <a:t>3. </a:t>
            </a:r>
            <a:r>
              <a:rPr lang="en-US" sz="1600" dirty="0">
                <a:solidFill>
                  <a:schemeClr val="accent1"/>
                </a:solidFill>
              </a:rPr>
              <a:t>VEGETARIAN</a:t>
            </a:r>
            <a:r>
              <a:rPr lang="en-US" sz="1600" dirty="0" smtClean="0"/>
              <a:t>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a:t>
            </a:r>
            <a:br>
              <a:rPr lang="en-US" sz="1600" dirty="0" smtClean="0"/>
            </a:br>
            <a:r>
              <a:rPr lang="en-US" sz="1600" dirty="0" smtClean="0"/>
              <a:t>4. </a:t>
            </a:r>
            <a:r>
              <a:rPr lang="en-US" sz="1600" dirty="0">
                <a:solidFill>
                  <a:schemeClr val="accent1"/>
                </a:solidFill>
              </a:rPr>
              <a:t>VEGAN</a:t>
            </a:r>
            <a:r>
              <a:rPr lang="en-US" sz="1600" dirty="0" smtClean="0"/>
              <a:t> food contain nothing at all from animals: no meat, no milk, no eggs, no honey, and no butter, for example. Reasons for eating a vegan diet are very similar to reasons for eating a vegetarian diet. But vegan eaters don’t think that humans should use animals for food at all.</a:t>
            </a:r>
            <a:br>
              <a:rPr lang="en-US" sz="1600" dirty="0" smtClean="0"/>
            </a:br>
            <a:r>
              <a:rPr lang="en-US" sz="1600" dirty="0" smtClean="0"/>
              <a:t>5. </a:t>
            </a:r>
            <a:r>
              <a:rPr lang="en-US" sz="1600" dirty="0">
                <a:solidFill>
                  <a:schemeClr val="accent1"/>
                </a:solidFill>
              </a:rPr>
              <a:t>LOCAL</a:t>
            </a:r>
            <a:r>
              <a:rPr lang="en-US" sz="1600" dirty="0" smtClean="0"/>
              <a:t>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a:t>
            </a:r>
            <a:br>
              <a:rPr lang="en-US" sz="1600" dirty="0" smtClean="0"/>
            </a:br>
            <a:r>
              <a:rPr lang="en-US" sz="1600" dirty="0" smtClean="0"/>
              <a:t>6. </a:t>
            </a:r>
            <a:r>
              <a:rPr lang="en-US" sz="1600" dirty="0">
                <a:solidFill>
                  <a:schemeClr val="accent1"/>
                </a:solidFill>
              </a:rPr>
              <a:t>LOW-FAT</a:t>
            </a:r>
            <a:r>
              <a:rPr lang="en-US" sz="1600" dirty="0" smtClean="0"/>
              <a:t> foods have very little (for example, butter or oil) in them. People who are trying to lose weight, or people who have heart disease often eat low-fat diets. Many Americans have heart disease or are overweight, so low-fat diets and foods are very common in the U.S.</a:t>
            </a:r>
            <a:br>
              <a:rPr lang="en-US" sz="1600" dirty="0" smtClean="0"/>
            </a:br>
            <a:r>
              <a:rPr lang="en-US" sz="1600" dirty="0" smtClean="0"/>
              <a:t>7. </a:t>
            </a:r>
            <a:r>
              <a:rPr lang="en-US" sz="1600" dirty="0">
                <a:solidFill>
                  <a:schemeClr val="accent1"/>
                </a:solidFill>
              </a:rPr>
              <a:t>GLUTEN-FREE</a:t>
            </a:r>
            <a:r>
              <a:rPr lang="en-US" sz="1600" dirty="0" smtClean="0"/>
              <a:t> foods contain no gluten. Gluten is in wheat and many other grains. People with a gluten-free diet are usually allergic to gluten. They might get very bad stomachaches if they eat this.</a:t>
            </a:r>
            <a:br>
              <a:rPr lang="en-US" sz="1600" dirty="0" smtClean="0"/>
            </a:br>
            <a:r>
              <a:rPr lang="en-US" sz="1600" dirty="0" smtClean="0"/>
              <a:t/>
            </a:r>
            <a:br>
              <a:rPr lang="en-US" sz="1600" dirty="0" smtClean="0"/>
            </a:br>
            <a:r>
              <a:rPr lang="en-US" sz="1600" dirty="0" err="1" smtClean="0"/>
              <a:t>Practise</a:t>
            </a:r>
            <a:r>
              <a:rPr lang="en-US" sz="1600" dirty="0" smtClean="0"/>
              <a:t> 1:</a:t>
            </a:r>
            <a:br>
              <a:rPr lang="en-US" sz="1600" dirty="0" smtClean="0"/>
            </a:br>
            <a:r>
              <a:rPr lang="en-US" sz="1600" dirty="0" smtClean="0"/>
              <a:t>A. Scan par. 2 for this information : What are two item that make food non-organic?</a:t>
            </a:r>
            <a:br>
              <a:rPr lang="en-US" sz="1600" dirty="0" smtClean="0"/>
            </a:br>
            <a:r>
              <a:rPr lang="en-US" sz="1600" dirty="0" smtClean="0"/>
              <a:t>B. Scan par. 5 for this information: To be local, food must be grown within how many miles?</a:t>
            </a:r>
            <a:br>
              <a:rPr lang="en-US" sz="1600" dirty="0" smtClean="0"/>
            </a:br>
            <a:r>
              <a:rPr lang="en-US" sz="1600" dirty="0" smtClean="0"/>
              <a:t>C. Scan par. 6 for this information: Who are the people who eat low-fat foods?</a:t>
            </a:r>
            <a:br>
              <a:rPr lang="en-US" sz="1600" dirty="0" smtClean="0"/>
            </a:br>
            <a:endParaRPr lang="en-US" sz="1600" dirty="0"/>
          </a:p>
        </p:txBody>
      </p:sp>
    </p:spTree>
    <p:extLst>
      <p:ext uri="{BB962C8B-B14F-4D97-AF65-F5344CB8AC3E}">
        <p14:creationId xmlns:p14="http://schemas.microsoft.com/office/powerpoint/2010/main" val="1297947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9" y="0"/>
            <a:ext cx="12006262" cy="6858000"/>
          </a:xfrm>
        </p:spPr>
        <p:txBody>
          <a:bodyPr>
            <a:normAutofit fontScale="90000"/>
          </a:bodyPr>
          <a:lstStyle/>
          <a:p>
            <a:r>
              <a:rPr lang="en-US" sz="1600" dirty="0">
                <a:solidFill>
                  <a:schemeClr val="accent1"/>
                </a:solidFill>
              </a:rPr>
              <a:t>TRAVELLING</a:t>
            </a:r>
            <a:r>
              <a:rPr lang="en-US" sz="1600" b="1" dirty="0" smtClean="0"/>
              <a:t> </a:t>
            </a:r>
            <a:r>
              <a:rPr lang="en-US" sz="1600" dirty="0">
                <a:solidFill>
                  <a:schemeClr val="accent1"/>
                </a:solidFill>
              </a:rPr>
              <a:t>TIPS</a:t>
            </a:r>
            <a:r>
              <a:rPr lang="en-US" sz="1600" b="1" dirty="0" smtClean="0"/>
              <a:t> </a:t>
            </a:r>
            <a:r>
              <a:rPr lang="en-US" sz="1600" dirty="0">
                <a:solidFill>
                  <a:schemeClr val="accent1"/>
                </a:solidFill>
              </a:rPr>
              <a:t>FOR</a:t>
            </a:r>
            <a:r>
              <a:rPr lang="en-US" sz="1600" b="1" dirty="0" smtClean="0"/>
              <a:t> </a:t>
            </a:r>
            <a:r>
              <a:rPr lang="en-US" sz="1600" dirty="0">
                <a:solidFill>
                  <a:schemeClr val="accent1"/>
                </a:solidFill>
              </a:rPr>
              <a:t>YOU</a:t>
            </a:r>
            <a:r>
              <a:rPr lang="en-US" sz="1600" dirty="0" smtClean="0"/>
              <a:t/>
            </a:r>
            <a:br>
              <a:rPr lang="en-US" sz="1600" dirty="0" smtClean="0"/>
            </a:br>
            <a:r>
              <a:rPr lang="en-US" sz="1600" dirty="0">
                <a:solidFill>
                  <a:schemeClr val="accent1"/>
                </a:solidFill>
              </a:rPr>
              <a:t>Making</a:t>
            </a:r>
            <a:r>
              <a:rPr lang="en-US" sz="1600" b="1" dirty="0" smtClean="0"/>
              <a:t> </a:t>
            </a:r>
            <a:r>
              <a:rPr lang="en-US" sz="1600" dirty="0">
                <a:solidFill>
                  <a:schemeClr val="accent1"/>
                </a:solidFill>
              </a:rPr>
              <a:t>Sense</a:t>
            </a:r>
            <a:r>
              <a:rPr lang="en-US" sz="1600" b="1" dirty="0" smtClean="0"/>
              <a:t> </a:t>
            </a:r>
            <a:r>
              <a:rPr lang="en-US" sz="1600" dirty="0">
                <a:solidFill>
                  <a:schemeClr val="accent1"/>
                </a:solidFill>
              </a:rPr>
              <a:t>of</a:t>
            </a:r>
            <a:r>
              <a:rPr lang="en-US" sz="1600" b="1" dirty="0" smtClean="0"/>
              <a:t> </a:t>
            </a:r>
            <a:r>
              <a:rPr lang="en-US" sz="1600" dirty="0">
                <a:solidFill>
                  <a:schemeClr val="accent1"/>
                </a:solidFill>
              </a:rPr>
              <a:t>the</a:t>
            </a:r>
            <a:r>
              <a:rPr lang="en-US" sz="1600" b="1" dirty="0" smtClean="0"/>
              <a:t> </a:t>
            </a:r>
            <a:r>
              <a:rPr lang="en-US" sz="1600" dirty="0">
                <a:solidFill>
                  <a:schemeClr val="accent1"/>
                </a:solidFill>
              </a:rPr>
              <a:t>American</a:t>
            </a:r>
            <a:r>
              <a:rPr lang="en-US" sz="1600" b="1" dirty="0" smtClean="0"/>
              <a:t> </a:t>
            </a:r>
            <a:r>
              <a:rPr lang="en-US" sz="1600" dirty="0">
                <a:solidFill>
                  <a:schemeClr val="accent1"/>
                </a:solidFill>
              </a:rPr>
              <a:t>Diet</a:t>
            </a:r>
            <a:r>
              <a:rPr lang="en-US" sz="1600" dirty="0" smtClean="0"/>
              <a:t/>
            </a:r>
            <a:br>
              <a:rPr lang="en-US" sz="1600" dirty="0" smtClean="0"/>
            </a:br>
            <a:r>
              <a:rPr lang="en-US" sz="1600" dirty="0" smtClean="0"/>
              <a:t>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a:t>
            </a:r>
            <a:br>
              <a:rPr lang="en-US" sz="1600" dirty="0" smtClean="0"/>
            </a:br>
            <a:r>
              <a:rPr lang="en-US" sz="1600" dirty="0" smtClean="0"/>
              <a:t>2. </a:t>
            </a:r>
            <a:r>
              <a:rPr lang="en-US" sz="1600" dirty="0" smtClean="0">
                <a:solidFill>
                  <a:schemeClr val="accent1"/>
                </a:solidFill>
              </a:rPr>
              <a:t>ORGANIC</a:t>
            </a:r>
            <a:r>
              <a:rPr lang="en-US" sz="1600" dirty="0" smtClean="0"/>
              <a:t> food are grown with no pesticides or herbicides. There are also no GMOs in organic food. People who choose organic foods think that they are better for their health and for the environment.</a:t>
            </a:r>
            <a:br>
              <a:rPr lang="en-US" sz="1600" dirty="0" smtClean="0"/>
            </a:br>
            <a:r>
              <a:rPr lang="en-US" sz="1600" dirty="0" smtClean="0"/>
              <a:t>3. </a:t>
            </a:r>
            <a:r>
              <a:rPr lang="en-US" sz="1600" dirty="0">
                <a:solidFill>
                  <a:schemeClr val="accent1"/>
                </a:solidFill>
              </a:rPr>
              <a:t>VEGETARIAN</a:t>
            </a:r>
            <a:r>
              <a:rPr lang="en-US" sz="1600" dirty="0" smtClean="0"/>
              <a:t>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a:t>
            </a:r>
            <a:br>
              <a:rPr lang="en-US" sz="1600" dirty="0" smtClean="0"/>
            </a:br>
            <a:r>
              <a:rPr lang="en-US" sz="1600" dirty="0" smtClean="0"/>
              <a:t>4. </a:t>
            </a:r>
            <a:r>
              <a:rPr lang="en-US" sz="1600" dirty="0">
                <a:solidFill>
                  <a:schemeClr val="accent1"/>
                </a:solidFill>
              </a:rPr>
              <a:t>VEGAN</a:t>
            </a:r>
            <a:r>
              <a:rPr lang="en-US" sz="1600" dirty="0" smtClean="0"/>
              <a:t> food contain nothing at all from animals: no meat, no milk, no eggs, no honey, and no butter, for example. Reasons for eating a vegan diet are very similar to reasons for eating a vegetarian diet. But vegan eaters don’t think that humans should use animals for food at all.</a:t>
            </a:r>
            <a:br>
              <a:rPr lang="en-US" sz="1600" dirty="0" smtClean="0"/>
            </a:br>
            <a:r>
              <a:rPr lang="en-US" sz="1600" dirty="0" smtClean="0"/>
              <a:t>5. </a:t>
            </a:r>
            <a:r>
              <a:rPr lang="en-US" sz="1600" dirty="0">
                <a:solidFill>
                  <a:schemeClr val="accent1"/>
                </a:solidFill>
              </a:rPr>
              <a:t>LOCAL</a:t>
            </a:r>
            <a:r>
              <a:rPr lang="en-US" sz="1600" dirty="0" smtClean="0"/>
              <a:t>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a:t>
            </a:r>
            <a:br>
              <a:rPr lang="en-US" sz="1600" dirty="0" smtClean="0"/>
            </a:br>
            <a:r>
              <a:rPr lang="en-US" sz="1600" dirty="0" smtClean="0"/>
              <a:t>6. </a:t>
            </a:r>
            <a:r>
              <a:rPr lang="en-US" sz="1600" dirty="0">
                <a:solidFill>
                  <a:schemeClr val="accent1"/>
                </a:solidFill>
              </a:rPr>
              <a:t>LOW-FAT</a:t>
            </a:r>
            <a:r>
              <a:rPr lang="en-US" sz="1600" dirty="0" smtClean="0"/>
              <a:t> foods have very little (for example, butter or oil) in them. People who are trying to lose weight, or people who have heart disease often eat low-fat diets. Many Americans have heart disease or are overweight, so low-fat diets and foods are very common in the U.S.</a:t>
            </a:r>
            <a:br>
              <a:rPr lang="en-US" sz="1600" dirty="0" smtClean="0"/>
            </a:br>
            <a:r>
              <a:rPr lang="en-US" sz="1600" dirty="0" smtClean="0"/>
              <a:t>7. </a:t>
            </a:r>
            <a:r>
              <a:rPr lang="en-US" sz="1600" dirty="0">
                <a:solidFill>
                  <a:schemeClr val="accent1"/>
                </a:solidFill>
              </a:rPr>
              <a:t>GLUTEN-FREE</a:t>
            </a:r>
            <a:r>
              <a:rPr lang="en-US" sz="1600" dirty="0" smtClean="0"/>
              <a:t> foods contain no gluten. Gluten is in wheat and many other grains. People with a gluten-free diet are usually allergic to gluten. They might get very bad stomachaches if they eat this.</a:t>
            </a:r>
            <a:br>
              <a:rPr lang="en-US" sz="1600" dirty="0" smtClean="0"/>
            </a:br>
            <a:r>
              <a:rPr lang="en-US" sz="1600" dirty="0" smtClean="0"/>
              <a:t/>
            </a:r>
            <a:br>
              <a:rPr lang="en-US" sz="1600" dirty="0" smtClean="0"/>
            </a:br>
            <a:r>
              <a:rPr lang="en-US" sz="1600" dirty="0" smtClean="0"/>
              <a:t/>
            </a:r>
            <a:br>
              <a:rPr lang="en-US" sz="1600" dirty="0" smtClean="0"/>
            </a:br>
            <a:r>
              <a:rPr lang="en-US" sz="1600" dirty="0" err="1" smtClean="0"/>
              <a:t>Practise</a:t>
            </a:r>
            <a:r>
              <a:rPr lang="en-US" sz="1600" dirty="0" smtClean="0"/>
              <a:t> 2: Scan the reading for this information: How many reasons for each kind of diet are there?</a:t>
            </a:r>
            <a:br>
              <a:rPr lang="en-US" sz="1600" dirty="0" smtClean="0"/>
            </a:br>
            <a:r>
              <a:rPr lang="en-US" sz="1600" dirty="0" smtClean="0"/>
              <a:t/>
            </a:r>
            <a:br>
              <a:rPr lang="en-US" sz="1600" dirty="0" smtClean="0"/>
            </a:br>
            <a:endParaRPr lang="en-US" sz="1600" dirty="0"/>
          </a:p>
        </p:txBody>
      </p:sp>
    </p:spTree>
    <p:extLst>
      <p:ext uri="{BB962C8B-B14F-4D97-AF65-F5344CB8AC3E}">
        <p14:creationId xmlns:p14="http://schemas.microsoft.com/office/powerpoint/2010/main" val="184361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fontScale="90000"/>
          </a:bodyPr>
          <a:lstStyle/>
          <a:p>
            <a:pPr>
              <a:spcBef>
                <a:spcPts val="0"/>
              </a:spcBef>
            </a:pPr>
            <a:r>
              <a:rPr lang="en-US" sz="1600" dirty="0" smtClean="0">
                <a:latin typeface="Calibri" panose="020F0502020204030204" pitchFamily="34" charset="0"/>
                <a:cs typeface="Calibri" panose="020F0502020204030204" pitchFamily="34" charset="0"/>
              </a:rPr>
              <a:t>Unit 5 </a:t>
            </a:r>
            <a:br>
              <a:rPr lang="en-US" sz="1600" dirty="0" smtClean="0">
                <a:latin typeface="Calibri" panose="020F0502020204030204" pitchFamily="34" charset="0"/>
                <a:cs typeface="Calibri" panose="020F0502020204030204" pitchFamily="34" charset="0"/>
              </a:rPr>
            </a:br>
            <a:r>
              <a:rPr lang="en-US" sz="1600" b="1" dirty="0">
                <a:solidFill>
                  <a:srgbClr val="000000"/>
                </a:solidFill>
                <a:latin typeface="Gill Sans"/>
              </a:rPr>
              <a:t>1 </a:t>
            </a:r>
            <a:r>
              <a:rPr lang="en-US" sz="1600" dirty="0">
                <a:solidFill>
                  <a:srgbClr val="000000"/>
                </a:solidFill>
                <a:latin typeface="Gill Sans"/>
              </a:rPr>
              <a:t>Next to a shopping mall, farmers are busy picking ripe tomatoes. This is City</a:t>
            </a:r>
            <a:r>
              <a:rPr lang="en-US" sz="1600" dirty="0"/>
              <a:t/>
            </a:r>
            <a:br>
              <a:rPr lang="en-US" sz="1600" dirty="0"/>
            </a:br>
            <a:r>
              <a:rPr lang="en-US" sz="1600" dirty="0">
                <a:solidFill>
                  <a:srgbClr val="000000"/>
                </a:solidFill>
                <a:latin typeface="Gill Sans"/>
              </a:rPr>
              <a:t>Farm, a small farm in the middle of the large, complex city of Chicago. Outside</a:t>
            </a:r>
            <a:r>
              <a:rPr lang="en-US" sz="1600" dirty="0"/>
              <a:t/>
            </a:r>
            <a:br>
              <a:rPr lang="en-US" sz="1600" dirty="0"/>
            </a:br>
            <a:r>
              <a:rPr lang="en-US" sz="1600" dirty="0">
                <a:solidFill>
                  <a:srgbClr val="000000"/>
                </a:solidFill>
                <a:latin typeface="Gill Sans"/>
              </a:rPr>
              <a:t>the farm are tall buildings and streets full of cars. “It’s such a surprise in the city,”</a:t>
            </a:r>
            <a:r>
              <a:rPr lang="en-US" sz="1600" dirty="0"/>
              <a:t/>
            </a:r>
            <a:br>
              <a:rPr lang="en-US" sz="1600" dirty="0"/>
            </a:br>
            <a:r>
              <a:rPr lang="en-US" sz="1600" dirty="0">
                <a:solidFill>
                  <a:srgbClr val="000000"/>
                </a:solidFill>
                <a:latin typeface="Gill Sans"/>
              </a:rPr>
              <a:t>Kristine </a:t>
            </a:r>
            <a:r>
              <a:rPr lang="en-US" sz="1600" dirty="0" err="1">
                <a:solidFill>
                  <a:srgbClr val="000000"/>
                </a:solidFill>
                <a:latin typeface="Gill Sans"/>
              </a:rPr>
              <a:t>Greiber</a:t>
            </a:r>
            <a:r>
              <a:rPr lang="en-US" sz="1600" dirty="0">
                <a:solidFill>
                  <a:srgbClr val="000000"/>
                </a:solidFill>
                <a:latin typeface="Gill Sans"/>
              </a:rPr>
              <a:t>, the director of the farm, says. “It’s unexpected and magical</a:t>
            </a:r>
            <a:r>
              <a:rPr lang="en-US" sz="1600" dirty="0" smtClean="0">
                <a:solidFill>
                  <a:srgbClr val="000000"/>
                </a:solidFill>
                <a:latin typeface="Gill Sans"/>
              </a:rPr>
              <a:t>.”</a:t>
            </a:r>
            <a:br>
              <a:rPr lang="en-US" sz="1600" dirty="0" smtClean="0">
                <a:solidFill>
                  <a:srgbClr val="000000"/>
                </a:solidFill>
                <a:latin typeface="Gill Sans"/>
              </a:rPr>
            </a:br>
            <a:r>
              <a:rPr lang="en-US" sz="1600" dirty="0"/>
              <a:t/>
            </a:r>
            <a:br>
              <a:rPr lang="en-US" sz="1600" dirty="0"/>
            </a:br>
            <a:r>
              <a:rPr lang="en-US" sz="1600" b="1" dirty="0">
                <a:solidFill>
                  <a:srgbClr val="000000"/>
                </a:solidFill>
                <a:latin typeface="Gill Sans"/>
              </a:rPr>
              <a:t>2 </a:t>
            </a:r>
            <a:r>
              <a:rPr lang="en-US" sz="1600" dirty="0">
                <a:solidFill>
                  <a:srgbClr val="000000"/>
                </a:solidFill>
                <a:latin typeface="Gill Sans"/>
              </a:rPr>
              <a:t>City Farm grows only organic produce, and its customers are the city’s population</a:t>
            </a:r>
            <a:r>
              <a:rPr lang="en-US" sz="1600" dirty="0"/>
              <a:t/>
            </a:r>
            <a:br>
              <a:rPr lang="en-US" sz="1600" dirty="0"/>
            </a:br>
            <a:r>
              <a:rPr lang="en-US" sz="1600" dirty="0">
                <a:solidFill>
                  <a:srgbClr val="000000"/>
                </a:solidFill>
                <a:latin typeface="Gill Sans"/>
              </a:rPr>
              <a:t>that lives nearby. They certainly approve of the farm and love the fresh lettuce,</a:t>
            </a:r>
            <a:r>
              <a:rPr lang="en-US" sz="1600" dirty="0"/>
              <a:t/>
            </a:r>
            <a:br>
              <a:rPr lang="en-US" sz="1600" dirty="0"/>
            </a:br>
            <a:r>
              <a:rPr lang="en-US" sz="1600" dirty="0">
                <a:solidFill>
                  <a:srgbClr val="000000"/>
                </a:solidFill>
                <a:latin typeface="Gill Sans"/>
              </a:rPr>
              <a:t>tomatoes, apples, and cherries it grows. There is a grocery store across the street</a:t>
            </a:r>
            <a:r>
              <a:rPr lang="en-US" sz="1600" dirty="0"/>
              <a:t/>
            </a:r>
            <a:br>
              <a:rPr lang="en-US" sz="1600" dirty="0"/>
            </a:br>
            <a:r>
              <a:rPr lang="en-US" sz="1600" dirty="0">
                <a:solidFill>
                  <a:srgbClr val="000000"/>
                </a:solidFill>
                <a:latin typeface="Gill Sans"/>
              </a:rPr>
              <a:t>where people buy grains and dairy products, but many choose to get their</a:t>
            </a:r>
            <a:r>
              <a:rPr lang="en-US" sz="1600" dirty="0"/>
              <a:t/>
            </a:r>
            <a:br>
              <a:rPr lang="en-US" sz="1600" dirty="0"/>
            </a:br>
            <a:r>
              <a:rPr lang="en-US" sz="1600" dirty="0">
                <a:solidFill>
                  <a:srgbClr val="000000"/>
                </a:solidFill>
                <a:latin typeface="Gill Sans"/>
              </a:rPr>
              <a:t>vegetables at City Farm. “You can’t get tomatoes over there that taste like these</a:t>
            </a:r>
            <a:r>
              <a:rPr lang="en-US" sz="1600" dirty="0"/>
              <a:t/>
            </a:r>
            <a:br>
              <a:rPr lang="en-US" sz="1600" dirty="0"/>
            </a:br>
            <a:r>
              <a:rPr lang="en-US" sz="1600" dirty="0">
                <a:solidFill>
                  <a:srgbClr val="000000"/>
                </a:solidFill>
                <a:latin typeface="Gill Sans"/>
              </a:rPr>
              <a:t>tomatoes,” says Mark </a:t>
            </a:r>
            <a:r>
              <a:rPr lang="en-US" sz="1600" dirty="0" err="1">
                <a:solidFill>
                  <a:srgbClr val="000000"/>
                </a:solidFill>
                <a:latin typeface="Gill Sans"/>
              </a:rPr>
              <a:t>Bystrom</a:t>
            </a:r>
            <a:r>
              <a:rPr lang="en-US" sz="1600" dirty="0">
                <a:solidFill>
                  <a:srgbClr val="000000"/>
                </a:solidFill>
                <a:latin typeface="Gill Sans"/>
              </a:rPr>
              <a:t>, a City Farm customer</a:t>
            </a:r>
            <a:r>
              <a:rPr lang="en-US" sz="1600" dirty="0" smtClean="0">
                <a:solidFill>
                  <a:srgbClr val="000000"/>
                </a:solidFill>
                <a:latin typeface="Gill Sans"/>
              </a:rPr>
              <a:t>.</a:t>
            </a:r>
            <a:br>
              <a:rPr lang="en-US" sz="1600" dirty="0" smtClean="0">
                <a:solidFill>
                  <a:srgbClr val="000000"/>
                </a:solidFill>
                <a:latin typeface="Gill Sans"/>
              </a:rPr>
            </a:br>
            <a:r>
              <a:rPr lang="en-US" sz="1600" dirty="0"/>
              <a:t/>
            </a:r>
            <a:br>
              <a:rPr lang="en-US" sz="1600" dirty="0"/>
            </a:br>
            <a:r>
              <a:rPr lang="en-US" sz="1600" b="1" dirty="0">
                <a:solidFill>
                  <a:srgbClr val="000000"/>
                </a:solidFill>
                <a:latin typeface="Gill Sans"/>
              </a:rPr>
              <a:t>3 </a:t>
            </a:r>
            <a:r>
              <a:rPr lang="en-US" sz="1600" dirty="0">
                <a:solidFill>
                  <a:srgbClr val="000000"/>
                </a:solidFill>
                <a:latin typeface="Gill Sans"/>
              </a:rPr>
              <a:t>Many City Farm customers are allergic to certain foods or just want the benefits</a:t>
            </a:r>
            <a:r>
              <a:rPr lang="en-US" sz="1600" dirty="0"/>
              <a:t/>
            </a:r>
            <a:br>
              <a:rPr lang="en-US" sz="1600" dirty="0"/>
            </a:br>
            <a:r>
              <a:rPr lang="en-US" sz="1600" dirty="0">
                <a:solidFill>
                  <a:srgbClr val="000000"/>
                </a:solidFill>
                <a:latin typeface="Gill Sans"/>
              </a:rPr>
              <a:t>of a natural diet. “I like that they grow food the old-fashioned way, without</a:t>
            </a:r>
            <a:r>
              <a:rPr lang="en-US" sz="1600" dirty="0"/>
              <a:t/>
            </a:r>
            <a:br>
              <a:rPr lang="en-US" sz="1600" dirty="0"/>
            </a:br>
            <a:r>
              <a:rPr lang="en-US" sz="1600" dirty="0">
                <a:solidFill>
                  <a:srgbClr val="000000"/>
                </a:solidFill>
                <a:latin typeface="Gill Sans"/>
              </a:rPr>
              <a:t>any chemicals,” says Linda Evans. Customers like Linda hope that the organic</a:t>
            </a:r>
            <a:r>
              <a:rPr lang="en-US" sz="1600" dirty="0"/>
              <a:t/>
            </a:r>
            <a:br>
              <a:rPr lang="en-US" sz="1600" dirty="0"/>
            </a:br>
            <a:r>
              <a:rPr lang="en-US" sz="1600" dirty="0">
                <a:solidFill>
                  <a:srgbClr val="000000"/>
                </a:solidFill>
                <a:latin typeface="Gill Sans"/>
              </a:rPr>
              <a:t>offerings make their way up the food chain within the city limits</a:t>
            </a:r>
            <a:r>
              <a:rPr lang="en-US" sz="1600" dirty="0" smtClean="0">
                <a:solidFill>
                  <a:srgbClr val="000000"/>
                </a:solidFill>
                <a:latin typeface="Gill Sans"/>
              </a:rPr>
              <a:t>.</a:t>
            </a:r>
            <a:br>
              <a:rPr lang="en-US" sz="1600" dirty="0" smtClean="0">
                <a:solidFill>
                  <a:srgbClr val="000000"/>
                </a:solidFill>
                <a:latin typeface="Gill Sans"/>
              </a:rPr>
            </a:br>
            <a:r>
              <a:rPr lang="en-US" sz="1600" dirty="0"/>
              <a:t/>
            </a:r>
            <a:br>
              <a:rPr lang="en-US" sz="1600" dirty="0"/>
            </a:br>
            <a:r>
              <a:rPr lang="en-US" sz="1600" b="1" dirty="0">
                <a:solidFill>
                  <a:srgbClr val="000000"/>
                </a:solidFill>
                <a:latin typeface="Gill Sans"/>
              </a:rPr>
              <a:t>4 </a:t>
            </a:r>
            <a:r>
              <a:rPr lang="en-US" sz="1600" dirty="0">
                <a:solidFill>
                  <a:srgbClr val="000000"/>
                </a:solidFill>
                <a:latin typeface="Gill Sans"/>
              </a:rPr>
              <a:t>Life isn’t always easy at City Farm. The farm cannot stay open year-round because</a:t>
            </a:r>
            <a:r>
              <a:rPr lang="en-US" sz="1600" dirty="0"/>
              <a:t/>
            </a:r>
            <a:br>
              <a:rPr lang="en-US" sz="1600" dirty="0"/>
            </a:br>
            <a:r>
              <a:rPr lang="en-US" sz="1600" dirty="0">
                <a:solidFill>
                  <a:srgbClr val="000000"/>
                </a:solidFill>
                <a:latin typeface="Gill Sans"/>
              </a:rPr>
              <a:t>of the cold Chicago winter environment. Additionally, Kristine </a:t>
            </a:r>
            <a:r>
              <a:rPr lang="en-US" sz="1600" dirty="0" err="1">
                <a:solidFill>
                  <a:srgbClr val="000000"/>
                </a:solidFill>
                <a:latin typeface="Gill Sans"/>
              </a:rPr>
              <a:t>Greiber</a:t>
            </a:r>
            <a:r>
              <a:rPr lang="en-US" sz="1600" dirty="0">
                <a:solidFill>
                  <a:srgbClr val="000000"/>
                </a:solidFill>
                <a:latin typeface="Gill Sans"/>
              </a:rPr>
              <a:t> constantly</a:t>
            </a:r>
            <a:r>
              <a:rPr lang="en-US" sz="1600" dirty="0"/>
              <a:t/>
            </a:r>
            <a:br>
              <a:rPr lang="en-US" sz="1600" dirty="0"/>
            </a:br>
            <a:r>
              <a:rPr lang="en-US" sz="1600" dirty="0">
                <a:solidFill>
                  <a:srgbClr val="000000"/>
                </a:solidFill>
                <a:latin typeface="Gill Sans"/>
              </a:rPr>
              <a:t>works to resist insects and weeds. She thinks the hard work and ethical way of</a:t>
            </a:r>
            <a:r>
              <a:rPr lang="en-US" sz="1600" dirty="0"/>
              <a:t/>
            </a:r>
            <a:br>
              <a:rPr lang="en-US" sz="1600" dirty="0"/>
            </a:br>
            <a:r>
              <a:rPr lang="en-US" sz="1600" dirty="0">
                <a:solidFill>
                  <a:srgbClr val="000000"/>
                </a:solidFill>
                <a:latin typeface="Gill Sans"/>
              </a:rPr>
              <a:t>thinking is worth it, though. “People can taste the difference,” she says with a</a:t>
            </a:r>
            <a:r>
              <a:rPr lang="en-US" sz="1600" dirty="0"/>
              <a:t/>
            </a:r>
            <a:br>
              <a:rPr lang="en-US" sz="1600" dirty="0"/>
            </a:br>
            <a:r>
              <a:rPr lang="en-US" sz="1600" dirty="0">
                <a:solidFill>
                  <a:srgbClr val="000000"/>
                </a:solidFill>
                <a:latin typeface="Gill Sans"/>
              </a:rPr>
              <a:t>smile. And she’s right!</a:t>
            </a:r>
            <a:r>
              <a:rPr lang="en-US" sz="1600" dirty="0"/>
              <a:t/>
            </a:r>
            <a:br>
              <a:rPr lang="en-US" sz="1600" dirty="0"/>
            </a:br>
            <a:r>
              <a:rPr lang="en-US" sz="1600" dirty="0" smtClean="0"/>
              <a:t/>
            </a:r>
            <a:br>
              <a:rPr lang="en-US" sz="1600" dirty="0" smtClean="0"/>
            </a:br>
            <a:r>
              <a:rPr lang="en-US" sz="1600" dirty="0" smtClean="0"/>
              <a:t>	</a:t>
            </a:r>
            <a:r>
              <a:rPr lang="en-US" sz="1600" b="1" dirty="0" smtClean="0">
                <a:solidFill>
                  <a:srgbClr val="000000"/>
                </a:solidFill>
                <a:latin typeface="Gill Sans"/>
              </a:rPr>
              <a:t>B. </a:t>
            </a:r>
            <a:r>
              <a:rPr lang="en-US" sz="1600" dirty="0" smtClean="0">
                <a:solidFill>
                  <a:srgbClr val="000000"/>
                </a:solidFill>
                <a:latin typeface="Gill Sans"/>
              </a:rPr>
              <a:t>Read each statement. Write </a:t>
            </a:r>
            <a:r>
              <a:rPr lang="en-US" sz="1600" b="1" dirty="0" smtClean="0">
                <a:solidFill>
                  <a:srgbClr val="000000"/>
                </a:solidFill>
                <a:latin typeface="Gill Sans"/>
              </a:rPr>
              <a:t>T </a:t>
            </a:r>
            <a:r>
              <a:rPr lang="en-US" sz="1600" dirty="0" smtClean="0">
                <a:solidFill>
                  <a:srgbClr val="000000"/>
                </a:solidFill>
                <a:latin typeface="Gill Sans"/>
              </a:rPr>
              <a:t>if it is true or </a:t>
            </a:r>
            <a:r>
              <a:rPr lang="en-US" sz="1600" b="1" dirty="0" smtClean="0">
                <a:solidFill>
                  <a:srgbClr val="000000"/>
                </a:solidFill>
                <a:latin typeface="Gill Sans"/>
              </a:rPr>
              <a:t>F </a:t>
            </a:r>
            <a:r>
              <a:rPr lang="en-US" sz="1600" dirty="0" smtClean="0">
                <a:solidFill>
                  <a:srgbClr val="000000"/>
                </a:solidFill>
                <a:latin typeface="Gill Sans"/>
              </a:rPr>
              <a:t>if it is false.</a:t>
            </a:r>
            <a:r>
              <a:rPr lang="en-US" sz="1600" dirty="0" smtClean="0"/>
              <a:t/>
            </a:r>
            <a:br>
              <a:rPr lang="en-US" sz="1600" dirty="0" smtClean="0"/>
            </a:br>
            <a:r>
              <a:rPr lang="en-US" sz="1600" dirty="0" smtClean="0"/>
              <a:t>	</a:t>
            </a:r>
            <a:r>
              <a:rPr lang="en-US" sz="1600" b="1" dirty="0" smtClean="0">
                <a:solidFill>
                  <a:srgbClr val="000000"/>
                </a:solidFill>
                <a:latin typeface="Gill Sans"/>
              </a:rPr>
              <a:t>___ 5. </a:t>
            </a:r>
            <a:r>
              <a:rPr lang="en-US" sz="1600" dirty="0" smtClean="0">
                <a:solidFill>
                  <a:srgbClr val="000000"/>
                </a:solidFill>
                <a:latin typeface="Gill Sans"/>
              </a:rPr>
              <a:t>City Farm is not actually in the city of Chicago.</a:t>
            </a:r>
            <a:r>
              <a:rPr lang="en-US" sz="1600" dirty="0" smtClean="0"/>
              <a:t/>
            </a:r>
            <a:br>
              <a:rPr lang="en-US" sz="1600" dirty="0" smtClean="0"/>
            </a:br>
            <a:r>
              <a:rPr lang="en-US" sz="1600" dirty="0" smtClean="0"/>
              <a:t>	</a:t>
            </a:r>
            <a:r>
              <a:rPr lang="en-US" sz="1600" b="1" dirty="0" smtClean="0">
                <a:solidFill>
                  <a:srgbClr val="000000"/>
                </a:solidFill>
                <a:latin typeface="Gill Sans"/>
              </a:rPr>
              <a:t>___ 6. </a:t>
            </a:r>
            <a:r>
              <a:rPr lang="en-US" sz="1600" dirty="0" smtClean="0">
                <a:solidFill>
                  <a:srgbClr val="000000"/>
                </a:solidFill>
                <a:latin typeface="Gill Sans"/>
              </a:rPr>
              <a:t>City Farm’s vegetables taste better than other vegetables.</a:t>
            </a:r>
            <a:r>
              <a:rPr lang="en-US" sz="1600" dirty="0" smtClean="0"/>
              <a:t/>
            </a:r>
            <a:br>
              <a:rPr lang="en-US" sz="1600" dirty="0" smtClean="0"/>
            </a:br>
            <a:r>
              <a:rPr lang="en-US" sz="1600" dirty="0" smtClean="0"/>
              <a:t>	</a:t>
            </a:r>
            <a:r>
              <a:rPr lang="en-US" sz="1600" b="1" dirty="0" smtClean="0">
                <a:solidFill>
                  <a:srgbClr val="000000"/>
                </a:solidFill>
                <a:latin typeface="Gill Sans"/>
              </a:rPr>
              <a:t>___ 7. </a:t>
            </a:r>
            <a:r>
              <a:rPr lang="en-US" sz="1600" dirty="0" smtClean="0">
                <a:solidFill>
                  <a:srgbClr val="000000"/>
                </a:solidFill>
                <a:latin typeface="Gill Sans"/>
              </a:rPr>
              <a:t>Most of City Farm’s customers are from Chicago.</a:t>
            </a:r>
            <a:r>
              <a:rPr lang="en-US" sz="1600" dirty="0" smtClean="0"/>
              <a:t/>
            </a:r>
            <a:br>
              <a:rPr lang="en-US" sz="1600" dirty="0" smtClean="0"/>
            </a:br>
            <a:r>
              <a:rPr lang="en-US" sz="1600" dirty="0" smtClean="0"/>
              <a:t>	</a:t>
            </a:r>
            <a:r>
              <a:rPr lang="en-US" sz="1600" b="1" dirty="0" smtClean="0">
                <a:solidFill>
                  <a:srgbClr val="000000"/>
                </a:solidFill>
                <a:latin typeface="Gill Sans"/>
              </a:rPr>
              <a:t>___ 8. </a:t>
            </a:r>
            <a:r>
              <a:rPr lang="en-US" sz="1600" dirty="0" smtClean="0">
                <a:solidFill>
                  <a:srgbClr val="000000"/>
                </a:solidFill>
                <a:latin typeface="Gill Sans"/>
              </a:rPr>
              <a:t>A natural diet is not important to City Farm’s customers.</a:t>
            </a:r>
            <a:endParaRPr lang="en-US" sz="1600" dirty="0">
              <a:latin typeface="Calibri" panose="020F0502020204030204" pitchFamily="34" charset="0"/>
              <a:cs typeface="Calibri" panose="020F0502020204030204" pitchFamily="34" charset="0"/>
            </a:endParaRPr>
          </a:p>
        </p:txBody>
      </p:sp>
      <p:sp>
        <p:nvSpPr>
          <p:cNvPr id="3" name="TextBox 2"/>
          <p:cNvSpPr txBox="1"/>
          <p:nvPr/>
        </p:nvSpPr>
        <p:spPr>
          <a:xfrm>
            <a:off x="7358063" y="628650"/>
            <a:ext cx="4339650" cy="4616648"/>
          </a:xfrm>
          <a:prstGeom prst="rect">
            <a:avLst/>
          </a:prstGeom>
          <a:noFill/>
        </p:spPr>
        <p:txBody>
          <a:bodyPr wrap="none" rtlCol="0">
            <a:spAutoFit/>
          </a:bodyPr>
          <a:lstStyle/>
          <a:p>
            <a:r>
              <a:rPr lang="en-US" sz="1400" b="1" dirty="0">
                <a:solidFill>
                  <a:srgbClr val="000000"/>
                </a:solidFill>
                <a:latin typeface="Gill Sans"/>
              </a:rPr>
              <a:t> A. </a:t>
            </a:r>
            <a:r>
              <a:rPr lang="en-US" sz="1400" dirty="0">
                <a:solidFill>
                  <a:srgbClr val="000000"/>
                </a:solidFill>
                <a:latin typeface="Gill Sans"/>
              </a:rPr>
              <a:t>Choose the best answer.</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1. </a:t>
            </a:r>
            <a:r>
              <a:rPr lang="en-US" sz="1400" dirty="0">
                <a:solidFill>
                  <a:srgbClr val="000000"/>
                </a:solidFill>
                <a:latin typeface="Gill Sans"/>
              </a:rPr>
              <a:t>Kristine </a:t>
            </a:r>
            <a:r>
              <a:rPr lang="en-US" sz="1400" dirty="0" err="1">
                <a:solidFill>
                  <a:srgbClr val="000000"/>
                </a:solidFill>
                <a:latin typeface="Gill Sans"/>
              </a:rPr>
              <a:t>Greiber</a:t>
            </a:r>
            <a:r>
              <a:rPr lang="en-US" sz="1400" dirty="0">
                <a:solidFill>
                  <a:srgbClr val="000000"/>
                </a:solidFill>
                <a:latin typeface="Gill Sans"/>
              </a:rPr>
              <a:t> is ____.</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A. </a:t>
            </a:r>
            <a:r>
              <a:rPr lang="en-US" sz="1400" dirty="0">
                <a:solidFill>
                  <a:srgbClr val="000000"/>
                </a:solidFill>
                <a:latin typeface="Gill Sans"/>
              </a:rPr>
              <a:t>City Farm’s director</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B. </a:t>
            </a:r>
            <a:r>
              <a:rPr lang="en-US" sz="1400" dirty="0">
                <a:solidFill>
                  <a:srgbClr val="000000"/>
                </a:solidFill>
                <a:latin typeface="Gill Sans"/>
              </a:rPr>
              <a:t>a farmer at City Farm</a:t>
            </a:r>
          </a:p>
          <a:p>
            <a:r>
              <a:rPr lang="en-US" sz="1400" b="1" dirty="0">
                <a:solidFill>
                  <a:srgbClr val="000000"/>
                </a:solidFill>
                <a:latin typeface="Gill Sans"/>
              </a:rPr>
              <a:t>   C. </a:t>
            </a:r>
            <a:r>
              <a:rPr lang="en-US" sz="1400" dirty="0">
                <a:solidFill>
                  <a:srgbClr val="000000"/>
                </a:solidFill>
                <a:latin typeface="Gill Sans"/>
              </a:rPr>
              <a:t>the owner of the grocery store</a:t>
            </a:r>
          </a:p>
          <a:p>
            <a:r>
              <a:rPr lang="en-US" sz="1400" dirty="0">
                <a:solidFill>
                  <a:srgbClr val="000000"/>
                </a:solidFill>
                <a:latin typeface="Gill Sans"/>
              </a:rPr>
              <a:t>   </a:t>
            </a:r>
            <a:r>
              <a:rPr lang="en-US" sz="1400" b="1" dirty="0">
                <a:solidFill>
                  <a:srgbClr val="000000"/>
                </a:solidFill>
                <a:latin typeface="Gill Sans"/>
              </a:rPr>
              <a:t>D. </a:t>
            </a:r>
            <a:r>
              <a:rPr lang="en-US" sz="1400" dirty="0">
                <a:solidFill>
                  <a:srgbClr val="000000"/>
                </a:solidFill>
                <a:latin typeface="Gill Sans"/>
              </a:rPr>
              <a:t>a customer at the grocery store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2. </a:t>
            </a:r>
            <a:r>
              <a:rPr lang="en-US" sz="1400" dirty="0">
                <a:solidFill>
                  <a:srgbClr val="000000"/>
                </a:solidFill>
                <a:latin typeface="Gill Sans"/>
              </a:rPr>
              <a:t>City Farm’s biggest problem is the ____.</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A. </a:t>
            </a:r>
            <a:r>
              <a:rPr lang="en-US" sz="1400" dirty="0">
                <a:solidFill>
                  <a:srgbClr val="000000"/>
                </a:solidFill>
                <a:latin typeface="Gill Sans"/>
              </a:rPr>
              <a:t>winter weather            </a:t>
            </a:r>
            <a:r>
              <a:rPr lang="en-US" sz="1400" b="1" dirty="0">
                <a:solidFill>
                  <a:srgbClr val="000000"/>
                </a:solidFill>
                <a:latin typeface="Gill Sans"/>
              </a:rPr>
              <a:t>C. </a:t>
            </a:r>
            <a:r>
              <a:rPr lang="en-US" sz="1400" dirty="0">
                <a:solidFill>
                  <a:srgbClr val="000000"/>
                </a:solidFill>
                <a:latin typeface="Gill Sans"/>
              </a:rPr>
              <a:t>lack of customers</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B. </a:t>
            </a:r>
            <a:r>
              <a:rPr lang="en-US" sz="1400" dirty="0">
                <a:solidFill>
                  <a:srgbClr val="000000"/>
                </a:solidFill>
                <a:latin typeface="Gill Sans"/>
              </a:rPr>
              <a:t>street full of cars         </a:t>
            </a:r>
            <a:r>
              <a:rPr lang="en-US" sz="1400" b="1" dirty="0">
                <a:solidFill>
                  <a:srgbClr val="000000"/>
                </a:solidFill>
                <a:latin typeface="Gill Sans"/>
              </a:rPr>
              <a:t>D. </a:t>
            </a:r>
            <a:r>
              <a:rPr lang="en-US" sz="1400" dirty="0">
                <a:solidFill>
                  <a:srgbClr val="000000"/>
                </a:solidFill>
                <a:latin typeface="Gill Sans"/>
              </a:rPr>
              <a:t>taste of the produce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r>
            <a:br>
              <a:rPr lang="en-US" sz="1400" dirty="0">
                <a:solidFill>
                  <a:prstClr val="black">
                    <a:lumMod val="85000"/>
                    <a:lumOff val="15000"/>
                  </a:prstClr>
                </a:solidFill>
              </a:rPr>
            </a:br>
            <a:r>
              <a:rPr lang="en-US" sz="1400" b="1" dirty="0">
                <a:solidFill>
                  <a:srgbClr val="000000"/>
                </a:solidFill>
                <a:latin typeface="Gill Sans"/>
              </a:rPr>
              <a:t>3. </a:t>
            </a:r>
            <a:r>
              <a:rPr lang="en-US" sz="1400" dirty="0">
                <a:solidFill>
                  <a:srgbClr val="000000"/>
                </a:solidFill>
                <a:latin typeface="Gill Sans"/>
              </a:rPr>
              <a:t>The produce in the grocery store across the street</a:t>
            </a:r>
          </a:p>
          <a:p>
            <a:r>
              <a:rPr lang="en-US" sz="1400" dirty="0">
                <a:solidFill>
                  <a:srgbClr val="000000"/>
                </a:solidFill>
                <a:latin typeface="Gill Sans"/>
              </a:rPr>
              <a:t>    is not ____.</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A. </a:t>
            </a:r>
            <a:r>
              <a:rPr lang="en-US" sz="1400" dirty="0">
                <a:solidFill>
                  <a:srgbClr val="000000"/>
                </a:solidFill>
                <a:latin typeface="Gill Sans"/>
              </a:rPr>
              <a:t>real food                      </a:t>
            </a:r>
            <a:r>
              <a:rPr lang="en-US" sz="1400" b="1" dirty="0">
                <a:solidFill>
                  <a:srgbClr val="000000"/>
                </a:solidFill>
                <a:latin typeface="Gill Sans"/>
              </a:rPr>
              <a:t>C. </a:t>
            </a:r>
            <a:r>
              <a:rPr lang="en-US" sz="1400" dirty="0">
                <a:solidFill>
                  <a:srgbClr val="000000"/>
                </a:solidFill>
                <a:latin typeface="Gill Sans"/>
              </a:rPr>
              <a:t>always for sale</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B. </a:t>
            </a:r>
            <a:r>
              <a:rPr lang="en-US" sz="1400" dirty="0">
                <a:solidFill>
                  <a:srgbClr val="000000"/>
                </a:solidFill>
                <a:latin typeface="Gill Sans"/>
              </a:rPr>
              <a:t>safe to eat                   </a:t>
            </a:r>
            <a:r>
              <a:rPr lang="en-US" sz="1400" b="1" dirty="0">
                <a:solidFill>
                  <a:srgbClr val="000000"/>
                </a:solidFill>
                <a:latin typeface="Gill Sans"/>
              </a:rPr>
              <a:t>D. </a:t>
            </a:r>
            <a:r>
              <a:rPr lang="en-US" sz="1400" dirty="0">
                <a:solidFill>
                  <a:srgbClr val="000000"/>
                </a:solidFill>
                <a:latin typeface="Gill Sans"/>
              </a:rPr>
              <a:t>from City Farm</a:t>
            </a:r>
          </a:p>
          <a:p>
            <a:endParaRPr lang="en-US" sz="1400" dirty="0">
              <a:solidFill>
                <a:srgbClr val="000000"/>
              </a:solidFill>
              <a:latin typeface="Gill Sans"/>
            </a:endParaRPr>
          </a:p>
          <a:p>
            <a:r>
              <a:rPr lang="en-US" sz="1400" b="1" dirty="0">
                <a:solidFill>
                  <a:srgbClr val="000000"/>
                </a:solidFill>
                <a:latin typeface="Gill Sans"/>
              </a:rPr>
              <a:t>4. </a:t>
            </a:r>
            <a:r>
              <a:rPr lang="en-US" sz="1400" dirty="0">
                <a:solidFill>
                  <a:srgbClr val="000000"/>
                </a:solidFill>
                <a:latin typeface="Gill Sans"/>
              </a:rPr>
              <a:t>Customers like that the vegetables at City Farm </a:t>
            </a:r>
          </a:p>
          <a:p>
            <a:r>
              <a:rPr lang="en-US" sz="1400" dirty="0">
                <a:solidFill>
                  <a:srgbClr val="000000"/>
                </a:solidFill>
                <a:latin typeface="Gill Sans"/>
              </a:rPr>
              <a:t>    are always ____.</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A. </a:t>
            </a:r>
            <a:r>
              <a:rPr lang="en-US" sz="1400" dirty="0">
                <a:solidFill>
                  <a:srgbClr val="000000"/>
                </a:solidFill>
                <a:latin typeface="Gill Sans"/>
              </a:rPr>
              <a:t>available                     </a:t>
            </a:r>
            <a:r>
              <a:rPr lang="en-US" sz="1400" b="1" dirty="0">
                <a:solidFill>
                  <a:srgbClr val="000000"/>
                </a:solidFill>
                <a:latin typeface="Gill Sans"/>
              </a:rPr>
              <a:t>C. </a:t>
            </a:r>
            <a:r>
              <a:rPr lang="en-US" sz="1400" dirty="0">
                <a:solidFill>
                  <a:srgbClr val="000000"/>
                </a:solidFill>
                <a:latin typeface="Gill Sans"/>
              </a:rPr>
              <a:t>healthy</a:t>
            </a:r>
            <a:r>
              <a:rPr lang="en-US" sz="1400" dirty="0">
                <a:solidFill>
                  <a:prstClr val="black">
                    <a:lumMod val="85000"/>
                    <a:lumOff val="15000"/>
                  </a:prstClr>
                </a:solidFill>
              </a:rPr>
              <a:t/>
            </a:r>
            <a:br>
              <a:rPr lang="en-US" sz="1400" dirty="0">
                <a:solidFill>
                  <a:prstClr val="black">
                    <a:lumMod val="85000"/>
                    <a:lumOff val="15000"/>
                  </a:prstClr>
                </a:solidFill>
              </a:rPr>
            </a:br>
            <a:r>
              <a:rPr lang="en-US" sz="1400" dirty="0">
                <a:solidFill>
                  <a:prstClr val="black">
                    <a:lumMod val="85000"/>
                    <a:lumOff val="15000"/>
                  </a:prstClr>
                </a:solidFill>
              </a:rPr>
              <a:t>  </a:t>
            </a:r>
            <a:r>
              <a:rPr lang="en-US" sz="1400" b="1" dirty="0">
                <a:solidFill>
                  <a:srgbClr val="000000"/>
                </a:solidFill>
                <a:latin typeface="Gill Sans"/>
              </a:rPr>
              <a:t>B. </a:t>
            </a:r>
            <a:r>
              <a:rPr lang="en-US" sz="1400" dirty="0">
                <a:solidFill>
                  <a:srgbClr val="000000"/>
                </a:solidFill>
                <a:latin typeface="Gill Sans"/>
              </a:rPr>
              <a:t>cheap                          </a:t>
            </a:r>
            <a:r>
              <a:rPr lang="en-US" sz="1400" b="1" dirty="0">
                <a:solidFill>
                  <a:srgbClr val="000000"/>
                </a:solidFill>
                <a:latin typeface="Gill Sans"/>
              </a:rPr>
              <a:t>D. </a:t>
            </a:r>
            <a:r>
              <a:rPr lang="en-US" sz="1400" dirty="0">
                <a:solidFill>
                  <a:srgbClr val="000000"/>
                </a:solidFill>
                <a:latin typeface="Gill Sans"/>
              </a:rPr>
              <a:t>frozen </a:t>
            </a:r>
            <a:endParaRPr lang="en-US" dirty="0">
              <a:solidFill>
                <a:prstClr val="black"/>
              </a:solidFill>
            </a:endParaRPr>
          </a:p>
        </p:txBody>
      </p:sp>
    </p:spTree>
    <p:extLst>
      <p:ext uri="{BB962C8B-B14F-4D97-AF65-F5344CB8AC3E}">
        <p14:creationId xmlns:p14="http://schemas.microsoft.com/office/powerpoint/2010/main" val="1511910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301</TotalTime>
  <Words>160</Words>
  <Application>Microsoft Office PowerPoint</Application>
  <PresentationFormat>Widescreen</PresentationFormat>
  <Paragraphs>53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Century Gothic</vt:lpstr>
      <vt:lpstr>Gill Sans</vt:lpstr>
      <vt:lpstr>Segoe Script</vt:lpstr>
      <vt:lpstr>Wingdings 3</vt:lpstr>
      <vt:lpstr>Wisp</vt:lpstr>
      <vt:lpstr>Session 3 Unit 5: Reading 2 Unit 6: Reading 1</vt:lpstr>
      <vt:lpstr> Unit 5  We Are What We Eat</vt:lpstr>
      <vt:lpstr>Unit 5 Read the letter. Use the words from the box to fill in the blanks. Not all of the words will be used.  approve       diet                   grains       population complex      environment      insects      weeds  Dear Mrs. Greiber,  I have a small farm in Philadelphia. Just like City Farm, I grow organic produce. Many of  my customers follow a natural (1). ___________________.  My farm has many problems. It is a(n) (2). ___________________ situation. Maybe you can help.  The first problem is that a lot of (3). ___________________ eat my plants. What can I do? The second  problem is the garden is full of (4). ___________________ in the summertime.  Can you suggest something to kill them that isn’t bad for the (5). ___________________? Would  you (6). ___________________ of something strong but still organic? I need your help!  Thank you!  Joanna Walton Philadelphia  </vt:lpstr>
      <vt:lpstr>i</vt:lpstr>
      <vt:lpstr>TRAVELLING TIPS FOR YOU Making Sense of the American Diet 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 2. ORGANIC food are grown with no pesticides or herbicides. There are also no GMOs in organic food. People who choose organic foods think that they are better for their health and for the environment. 3. VEGETARIAN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 4. VEGAN food contain nothing at all from animals: no meat, no milk, no eggs, no honey, and no butter, for example. Reasons for eating a vegan diet are very similar to reasons for eating a vegetarian diet. But vegan eaters don’t think that humans should use animals for food at all. 5. LOCAL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 6. LOW-FAT foods have very little (for example, butter or oil) in them. People who are trying to lose weight, or people who have heart disease often eat low-fat diets. Many Americans have heart disease or are overweight, so low-fat diets and foods are very common in the U.S. 7. GLUTEN-FREE foods contain no gluten. Gluten is in wheat and many other grains. People with a gluten-free diet are usually allergic to gluten. They might get very bad stomachaches if they eat this.  A. someone who doesn’t want to eat animal, but who likes milk, eats _____. B. Someone who doesn’t want to eat animals or anything made by animals eats _____. C. Someone who wants to loose weight eats _____.  D. Someone who doesn’t want to eat GMOs and pesticides eats _____. E. Someone who want to supports farmers in nearby areas eats _____. F. Someone who is allergic to wheat eats _____.  </vt:lpstr>
      <vt:lpstr>Scanning for Information  - What?  Scanning is looking for specific information within the text.  - How? Quickly moving your eyes over the words until you find the information you are looking for.  - Example : What are the foods that are not allowed in vegan diet?    VEGAN food contain nothing at all from animals: no meat, no milk, no eggs, no honey, and no butter, for example. Reasons for eating a vegan diet are very similar to reasons for eating a vegetarian diet. But vegan eaters don’t think that humans should use animals for food at all.  </vt:lpstr>
      <vt:lpstr>TRAVELLING TIPS FOR YOU Making Sense of the American Diet 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 2. ORGANIC food are grown with no pesticides or herbicides. There are also no GMOs in organic food. People who choose organic foods think that they are better for their health and for the environment. 3. VEGETARIAN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 4. VEGAN food contain nothing at all from animals: no meat, no milk, no eggs, no honey, and no butter, for example. Reasons for eating a vegan diet are very similar to reasons for eating a vegetarian diet. But vegan eaters don’t think that humans should use animals for food at all. 5. LOCAL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 6. LOW-FAT foods have very little (for example, butter or oil) in them. People who are trying to lose weight, or people who have heart disease often eat low-fat diets. Many Americans have heart disease or are overweight, so low-fat diets and foods are very common in the U.S. 7. GLUTEN-FREE foods contain no gluten. Gluten is in wheat and many other grains. People with a gluten-free diet are usually allergic to gluten. They might get very bad stomachaches if they eat this.  Practise 1: A. Scan par. 2 for this information : What are two item that make food non-organic? B. Scan par. 5 for this information: To be local, food must be grown within how many miles? C. Scan par. 6 for this information: Who are the people who eat low-fat foods? </vt:lpstr>
      <vt:lpstr>TRAVELLING TIPS FOR YOU Making Sense of the American Diet 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 2. ORGANIC food are grown with no pesticides or herbicides. There are also no GMOs in organic food. People who choose organic foods think that they are better for their health and for the environment. 3. VEGETARIAN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 4. VEGAN food contain nothing at all from animals: no meat, no milk, no eggs, no honey, and no butter, for example. Reasons for eating a vegan diet are very similar to reasons for eating a vegetarian diet. But vegan eaters don’t think that humans should use animals for food at all. 5. LOCAL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 6. LOW-FAT foods have very little (for example, butter or oil) in them. People who are trying to lose weight, or people who have heart disease often eat low-fat diets. Many Americans have heart disease or are overweight, so low-fat diets and foods are very common in the U.S. 7. GLUTEN-FREE foods contain no gluten. Gluten is in wheat and many other grains. People with a gluten-free diet are usually allergic to gluten. They might get very bad stomachaches if they eat this.   Practise 2: Scan the reading for this information: How many reasons for each kind of diet are there?  </vt:lpstr>
      <vt:lpstr>Unit 5  1 Next to a shopping mall, farmers are busy picking ripe tomatoes. This is City Farm, a small farm in the middle of the large, complex city of Chicago. Outside the farm are tall buildings and streets full of cars. “It’s such a surprise in the city,” Kristine Greiber, the director of the farm, says. “It’s unexpected and magical.”  2 City Farm grows only organic produce, and its customers are the city’s population that lives nearby. They certainly approve of the farm and love the fresh lettuce, tomatoes, apples, and cherries it grows. There is a grocery store across the street where people buy grains and dairy products, but many choose to get their vegetables at City Farm. “You can’t get tomatoes over there that taste like these tomatoes,” says Mark Bystrom, a City Farm customer.  3 Many City Farm customers are allergic to certain foods or just want the benefits of a natural diet. “I like that they grow food the old-fashioned way, without any chemicals,” says Linda Evans. Customers like Linda hope that the organic offerings make their way up the food chain within the city limits.  4 Life isn’t always easy at City Farm. The farm cannot stay open year-round because of the cold Chicago winter environment. Additionally, Kristine Greiber constantly works to resist insects and weeds. She thinks the hard work and ethical way of thinking is worth it, though. “People can taste the difference,” she says with a smile. And she’s right!   B. Read each statement. Write T if it is true or F if it is false.  ___ 5. City Farm is not actually in the city of Chicago.  ___ 6. City Farm’s vegetables taste better than other vegetables.  ___ 7. Most of City Farm’s customers are from Chicago.  ___ 8. A natural diet is not important to City Farm’s customers.</vt:lpstr>
      <vt:lpstr> Unit 6  The Heart of a Hero</vt:lpstr>
      <vt:lpstr>Unit 6 Read the sentences. Choose the definition for each boldfaced word or phrase.  1. The hero’s mentor was a wise old man who helped him.  A. friend    B. teacher   C. brother  2. Superheroes use their powers to defeat the evil villain.  A. overcome   B. meet with   C. learn about  3. How did the poison affect the hero and his friends?  A. look like   B. find    C. act on  4. Heroes face danger, but they return to safety at the end of the story.  A. a starting point  B. an old home  C. freedom from harm  5. A hero protects others who cannot help themselves.  A. keeps safe   B. remembers   C. follows  6. Heroes often go on journeys far from home.  A. dirt roads   B. long trips   C. new competitions</vt:lpstr>
      <vt:lpstr>WHAT IS A HERO? 1. Joseph Campell (1904-1987) spent his life answering this question. Campell was a professor of literature and religion at Sarah Lawrence College in New York. He studied and taught hero stories from around the world. Over the years, he noticed that a lot of myths – a kind of hero story – are very familiar. In old myths or new ones, whether from Asia, Africa, or South America, the world’s hero stories all have the same basic shape. The details of the stories may change, but every hero story has the same three parts. 2. During the first part of any hero story, the hero starts a journey. This can be a trip from one country to another. It can be an adventure into outer space. It can be a journey into a dream world. Often the hero does not, at first, want to go on this journey. But in the end, he agrees. He leaves the safety of his home, friends, and family and goes to this new place. This place is very different from the hero’s home and is often dark and dangerous. Sometimes there is a mentor or a teacher who helps the hero understand this new place. The mentor gives the hero the tools or information he needs. For example, a kind old lady on the road may give our hero a map for his journey. A stranger may give the young hero the key to the door of the enemy king’s castle. 3. The second part in the hero story is the most exciting. This is when the hero must pass some kind of test or challenge. A common example of a test is fighting a monster. In these stories, the monster is much bigger and stronger than the hero. The hero and the readers do not, at first, believe he can kill the monster. Other common challenges include solving a problem or facing a fear such as the fear of snakes. In any challenge, the hero must use his strength, his intelligence, or his heart to pass the test. He must kill the dragon, answer the question, or trust his feelings. Of course, in the end, he always success. 4. Finally, in the third part of the hero story, the hero returns home. He is a different person now and brings what he has acquired or learned on his journey – wealth, knowledge, and wisdom – to share with his family and friends. When he returns home, other are also affected by his journey. Sometimes his enemies are embarrassed. Sometimes his family and his friends become rich. Sometimes the hero’s town becomes free. 5. Campell believes that the adventure of the hero is the adventure of being alive. Campell spent his life studying myths because he loved the stories and believed they were important. He believed that the hero’s journey is similar to a person’s life. All people live through difficult struggles (the test or challenge) and must use their strength, intelligence, and heart to succeed. He says that by going down into the darkness, we find the treasure of life. He explains that the cave we are afraid to enter has the treasure we are looking for and that when we stumble, then we will find gold. In short, Campell believes that opportunities to find deeper powers within ourselves come when life seems most difficult.  1. Main Ideas: Circle the word or phrase that best complete each statement about an idea discussed in the essay. A. Hero stories are the same / different all over the world. B. Hero stories usually have two/ three main parts. C. Hero stories are important because they are similar to / different from life in general. </vt:lpstr>
      <vt:lpstr>2. Details : Check (√) the words or phrases that always belong to the three parts of the hero story.  Part one: a journey ___    a castle ___     an adventure ___   a dream ___  leaving home ___  a mentor/ teacher ___  coming home ___  2. During the first part of any hero story, the hero starts a journey. This can be a trip from one country to another. It can be an adventure into outer space. It can be a journey into a dream world. Often the hero does not, at first, want to go on this journey. But in the end, he agrees. He leaves the safety of his home, friends, and family and goes to this new place. This place is very different from the hero’s home and is often dark and dangerous. Sometimes there is a mentor or a teacher who helps the hero understand this new place. The mentor gives the hero the tools or information he needs. For example, a kind old lady on the road may give our hero a map for his journey. A stranger may give the young hero the key to the door of the enemy king’s castle.</vt:lpstr>
      <vt:lpstr>2. Details : Check (√) the words or phrases that always belong to the three parts of the hero story.  Part two:  a test/ challenge ___  a monster ___  a fight ___  solving a problem ___ facing a fear ___   snakes ___   succeeding at the challenge   3. The second part in the hero story is the most exciting. This is when the hero must pass some kind of test or challenge. A common example of a test is fighting a monster. In these stories, the monster is much bigger and stronger than the hero. The hero and the readers do not, at first, believe he can kill the monster. Other common challenges include solving a problem or facing a fear such as the fear of snakes. In any challenge, the hero must use his strength, his intelligence, or his heart to pass the test. He must kill the dragon, answer the question, or trust his feelings. Of course, in the end, he always success. </vt:lpstr>
      <vt:lpstr>2. Details : Check (√) the words or phrases that always belong to the three parts of the hero story.  Part three:  returning home ___   bringing what s/he gained ___  wealth ___ knowledge ___    wisdom ___     others are changed, too ___ enemies killed ___   friends become rich ___  4. Finally, in the third part of the hero story, the hero returns home. He is a different person now and brings what he has acquired or learned on his journey – wealth, knowledge, and wisdom – to share with his family and friends. When he returns home, other are also affected by his journey. Sometimes his enemies are embarrassed. Sometimes his family and his friends become rich. Sometimes the hero’s town becomes free.</vt:lpstr>
      <vt:lpstr>Make Inferences: Inferring meaning from metaphors ● Metaphor ? : word/ phrase creating an image ● Writer uses metaphor to suggest a complex idea ● Why? : to make the complex idea simpler and clearer ● Ex: “… the cave we are afraid to enter has the treasure we are looking for …” (par.5)    The image of a cave : metaphor =&gt; dark, difficult things in a person’s life (sadness, poverty, anger, poor health or any negative human experience)  5. Campell believes that the adventure of the hero is the adventure of being alive. Campell spent his life studying myths because he loved the stories and believed they were important. He believed that the hero’s journey is similar to a person’s life. All people live through difficult struggles (the test or challenge) and must use their strength, intelligence, and heart to succeed. He says that by going down into the darkness, we find the treasure of life. He explains that the cave we are afraid to enter has the treasure we are looking for and that when we stumble, then we will find gold. In short, Campell believes that opportunities to find deeper powers within ourselves come when life seems most difficult.  Practice: What are  the meanings of the following metaphors ?   1. treasure   2. stumble    3. gold</vt:lpstr>
      <vt:lpstr>Unit 6 The Modern Hero  1 People have told stories about heroes for thousands of years. Beginning with the ancient Greeks, tales have been written about larger-than-life characters that go on great adventures and find treasure or save the day. However, perhaps no type of hero is more widely known today than the superhero. For many readers, the superhero is a shining star. It is a perfect example of what a true hero should be. 2 The superhero can be any of a number of characters. People have read about different superheroes in comic books or seen them on television and in the movies. These heroes never fail to defeat the bad guy. Sometimes they succeed with the help of magic or a superpower. Superman flies over Metropolis and saves Lois Lane from a dangerous situation, carrying her to safety. Other times, superheroes use their intelligence to protect the city and the people they love. Iron Man thinks up new and different ways to improve his metal suit and solve impossible problems. 3 Superheroes may differ in what powers they have, but they all struggle to accept who they are and what their role is. They learn that their actions affect many and that they must take every opportunity to do what is right. Sometimes they have mentors to help them on their journeys of discovery. Other times they travel this path alone. Regardless of their individual stories, superheroes are clearly the greatest heroes of the twenty-first century, and we love to cheer them on.    </vt:lpstr>
      <vt:lpstr>Unit 6 The Modern Hero  1 People have told stories about heroes for thousands of years. Beginning with the ancient Greeks, tales have been written about larger-than-life characters that go on great adventures and find treasure or save the day. However, perhaps no type of hero is more widely known today than the superhero. For many readers, the superhero is a shining star. It is a perfect example of what a true hero should be.  2 The superhero can be any of a number of characters. People have read about different superheroes in comic books or seen them on television and in the movies. These heroes never fail to defeat the bad guy. Sometimes they succeed with the help of magic or a superpower. Superman flies over Metropolis and saves Lois Lane from a dangerous situation, carrying her to safety. Other times, superheroes use their intelligence to protect the city and the people they love. Iron Man thinks up new and different ways to improve his metal suit and solve impossible problems.  3 Superheroes may differ in what powers they have, but they all struggle to accept who they are and what their role is. They learn that their actions affect many and that they must take every opportunity to do what is right. Sometimes they have mentors to help them on their journeys of discovery. Other times they travel this path alone. Regardless of their individual stories, superheroes are clearly the greatest heroes of the twenty-first century, and we love to cheer them on.    </vt:lpstr>
      <vt:lpstr> Thank You  for Your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c:creator>
  <cp:lastModifiedBy>Sa</cp:lastModifiedBy>
  <cp:revision>19</cp:revision>
  <dcterms:created xsi:type="dcterms:W3CDTF">2022-05-04T22:41:41Z</dcterms:created>
  <dcterms:modified xsi:type="dcterms:W3CDTF">2022-05-05T14:43:02Z</dcterms:modified>
</cp:coreProperties>
</file>