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2" r:id="rId7"/>
    <p:sldId id="261" r:id="rId8"/>
    <p:sldId id="264" r:id="rId9"/>
    <p:sldId id="266" r:id="rId10"/>
    <p:sldId id="265" r:id="rId11"/>
    <p:sldId id="272" r:id="rId12"/>
    <p:sldId id="268" r:id="rId13"/>
    <p:sldId id="273" r:id="rId14"/>
    <p:sldId id="270"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11867C-D10F-4E50-8DF6-062C147C1EE0}"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1973442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11867C-D10F-4E50-8DF6-062C147C1EE0}"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352778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11867C-D10F-4E50-8DF6-062C147C1EE0}"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12632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340710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3943913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419309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3338466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2126485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4118031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2472031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14760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11867C-D10F-4E50-8DF6-062C147C1EE0}"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2369248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4071151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1047266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731AF2A-2654-457E-936C-97B80CC5D09F}"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257219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3287720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731AF2A-2654-457E-936C-97B80CC5D09F}"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404270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210284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2721472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731AF2A-2654-457E-936C-97B80CC5D09F}" type="slidenum">
              <a:rPr lang="en-US" smtClean="0"/>
              <a:pPr/>
              <a:t>‹#›</a:t>
            </a:fld>
            <a:endParaRPr lang="en-US"/>
          </a:p>
        </p:txBody>
      </p:sp>
    </p:spTree>
    <p:extLst>
      <p:ext uri="{BB962C8B-B14F-4D97-AF65-F5344CB8AC3E}">
        <p14:creationId xmlns:p14="http://schemas.microsoft.com/office/powerpoint/2010/main" val="52692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52800" y="1958332"/>
            <a:ext cx="9141121" cy="1196119"/>
          </a:xfrm>
        </p:spPr>
        <p:txBody>
          <a:bodyPr/>
          <a:lstStyle/>
          <a:p>
            <a:r>
              <a:rPr lang="en-US" smtClean="0"/>
              <a:t>Click to edit Master title style</a:t>
            </a:r>
            <a:endParaRPr lang="en-US"/>
          </a:p>
        </p:txBody>
      </p:sp>
    </p:spTree>
    <p:extLst>
      <p:ext uri="{BB962C8B-B14F-4D97-AF65-F5344CB8AC3E}">
        <p14:creationId xmlns:p14="http://schemas.microsoft.com/office/powerpoint/2010/main" val="256797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1867C-D10F-4E50-8DF6-062C147C1EE0}" type="datetimeFigureOut">
              <a:rPr lang="en-US" smtClean="0"/>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1582818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11867C-D10F-4E50-8DF6-062C147C1EE0}" type="datetimeFigureOut">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617602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11867C-D10F-4E50-8DF6-062C147C1EE0}" type="datetimeFigureOut">
              <a:rPr lang="en-US" smtClean="0"/>
              <a:t>5/5/2022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359337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11867C-D10F-4E50-8DF6-062C147C1EE0}" type="datetimeFigureOut">
              <a:rPr lang="en-US" smtClean="0"/>
              <a:t>5/5/2022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370987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11867C-D10F-4E50-8DF6-062C147C1EE0}" type="datetimeFigureOut">
              <a:rPr lang="en-US" smtClean="0"/>
              <a:t>5/5/2022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393126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11867C-D10F-4E50-8DF6-062C147C1EE0}" type="datetimeFigureOut">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67166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11867C-D10F-4E50-8DF6-062C147C1EE0}" type="datetimeFigureOut">
              <a:rPr lang="en-US" smtClean="0"/>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E6FA1-A9D3-4D45-ADDE-DE1ED609AEAE}" type="slidenum">
              <a:rPr lang="en-US" smtClean="0"/>
              <a:t>‹#›</a:t>
            </a:fld>
            <a:endParaRPr lang="en-US"/>
          </a:p>
        </p:txBody>
      </p:sp>
    </p:spTree>
    <p:extLst>
      <p:ext uri="{BB962C8B-B14F-4D97-AF65-F5344CB8AC3E}">
        <p14:creationId xmlns:p14="http://schemas.microsoft.com/office/powerpoint/2010/main" val="2006773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1867C-D10F-4E50-8DF6-062C147C1EE0}" type="datetimeFigureOut">
              <a:rPr lang="en-US" smtClean="0"/>
              <a:t>5/5/2022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E6FA1-A9D3-4D45-ADDE-DE1ED609AEAE}" type="slidenum">
              <a:rPr lang="en-US" smtClean="0"/>
              <a:t>‹#›</a:t>
            </a:fld>
            <a:endParaRPr lang="en-US"/>
          </a:p>
        </p:txBody>
      </p:sp>
    </p:spTree>
    <p:extLst>
      <p:ext uri="{BB962C8B-B14F-4D97-AF65-F5344CB8AC3E}">
        <p14:creationId xmlns:p14="http://schemas.microsoft.com/office/powerpoint/2010/main" val="1905376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4768AA8-A9AD-4F44-B043-6796B072F0E8}" type="datetimeFigureOut">
              <a:rPr lang="en-US" smtClean="0">
                <a:solidFill>
                  <a:prstClr val="black">
                    <a:tint val="75000"/>
                  </a:prstClr>
                </a:solidFill>
              </a:rPr>
              <a:pPr/>
              <a:t>5/5/2022</a:t>
            </a:fld>
            <a:endParaRPr lang="en-US">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731AF2A-2654-457E-936C-97B80CC5D09F}" type="slidenum">
              <a:rPr lang="en-US" smtClean="0"/>
              <a:pPr/>
              <a:t>‹#›</a:t>
            </a:fld>
            <a:endParaRPr lang="en-US"/>
          </a:p>
        </p:txBody>
      </p:sp>
    </p:spTree>
    <p:extLst>
      <p:ext uri="{BB962C8B-B14F-4D97-AF65-F5344CB8AC3E}">
        <p14:creationId xmlns:p14="http://schemas.microsoft.com/office/powerpoint/2010/main" val="613066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solidFill>
                  <a:srgbClr val="0070C0"/>
                </a:solidFill>
                <a:latin typeface="Segoe Script" panose="030B0504020000000003" pitchFamily="66" charset="0"/>
                <a:ea typeface="+mn-ea"/>
                <a:cs typeface="+mn-cs"/>
              </a:rPr>
              <a:t>Session 2</a:t>
            </a:r>
            <a:r>
              <a:rPr lang="en-US" sz="3600" b="1" dirty="0">
                <a:solidFill>
                  <a:srgbClr val="0070C0"/>
                </a:solidFill>
                <a:latin typeface="Segoe Script" panose="030B0504020000000003" pitchFamily="66" charset="0"/>
                <a:ea typeface="+mn-ea"/>
                <a:cs typeface="+mn-cs"/>
              </a:rPr>
              <a:t/>
            </a:r>
            <a:br>
              <a:rPr lang="en-US" sz="3600" b="1" dirty="0">
                <a:solidFill>
                  <a:srgbClr val="0070C0"/>
                </a:solidFill>
                <a:latin typeface="Segoe Script" panose="030B0504020000000003" pitchFamily="66" charset="0"/>
                <a:ea typeface="+mn-ea"/>
                <a:cs typeface="+mn-cs"/>
              </a:rPr>
            </a:br>
            <a:endParaRPr lang="en-US" sz="3600" b="1" dirty="0">
              <a:solidFill>
                <a:srgbClr val="0070C0"/>
              </a:solidFill>
              <a:latin typeface="Segoe Script" panose="030B0504020000000003" pitchFamily="66" charset="0"/>
              <a:ea typeface="+mn-ea"/>
              <a:cs typeface="+mn-cs"/>
            </a:endParaRPr>
          </a:p>
        </p:txBody>
      </p:sp>
      <p:sp>
        <p:nvSpPr>
          <p:cNvPr id="3" name="Subtitle 2"/>
          <p:cNvSpPr>
            <a:spLocks noGrp="1"/>
          </p:cNvSpPr>
          <p:nvPr>
            <p:ph type="subTitle" idx="1"/>
          </p:nvPr>
        </p:nvSpPr>
        <p:spPr/>
        <p:txBody>
          <a:bodyPr>
            <a:normAutofit/>
          </a:bodyPr>
          <a:lstStyle/>
          <a:p>
            <a:r>
              <a:rPr lang="en-US" sz="3600" b="1" dirty="0">
                <a:solidFill>
                  <a:srgbClr val="0070C0"/>
                </a:solidFill>
                <a:latin typeface="Segoe Script" panose="030B0504020000000003" pitchFamily="66" charset="0"/>
              </a:rPr>
              <a:t>Unit 3 : </a:t>
            </a:r>
            <a:r>
              <a:rPr lang="en-US" sz="3600" b="1" dirty="0" smtClean="0">
                <a:solidFill>
                  <a:srgbClr val="0070C0"/>
                </a:solidFill>
                <a:latin typeface="Segoe Script" panose="030B0504020000000003" pitchFamily="66" charset="0"/>
              </a:rPr>
              <a:t>Readings </a:t>
            </a:r>
            <a:r>
              <a:rPr lang="en-US" sz="3600" b="1" dirty="0">
                <a:solidFill>
                  <a:srgbClr val="0070C0"/>
                </a:solidFill>
                <a:latin typeface="Segoe Script" panose="030B0504020000000003" pitchFamily="66" charset="0"/>
              </a:rPr>
              <a:t>1 &amp; 2</a:t>
            </a:r>
          </a:p>
          <a:p>
            <a:r>
              <a:rPr lang="en-US" sz="3600" b="1" dirty="0">
                <a:solidFill>
                  <a:srgbClr val="0070C0"/>
                </a:solidFill>
                <a:latin typeface="Segoe Script" panose="030B0504020000000003" pitchFamily="66" charset="0"/>
              </a:rPr>
              <a:t>Unit 4: Reading 1</a:t>
            </a:r>
          </a:p>
        </p:txBody>
      </p:sp>
    </p:spTree>
    <p:extLst>
      <p:ext uri="{BB962C8B-B14F-4D97-AF65-F5344CB8AC3E}">
        <p14:creationId xmlns:p14="http://schemas.microsoft.com/office/powerpoint/2010/main" val="217439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00" y="300038"/>
            <a:ext cx="10605750" cy="6315075"/>
          </a:xfrm>
        </p:spPr>
        <p:txBody>
          <a:bodyPr>
            <a:normAutofit/>
          </a:bodyPr>
          <a:lstStyle/>
          <a:p>
            <a:r>
              <a:rPr lang="en-US" sz="1600" dirty="0" smtClean="0">
                <a:latin typeface="Calibri" panose="020F0502020204030204" pitchFamily="34" charset="0"/>
                <a:cs typeface="Calibri" panose="020F0502020204030204" pitchFamily="34" charset="0"/>
              </a:rPr>
              <a:t>Editorials are articles in newspapers where writers give their opinions. You are going to read the title and the first paragraph of  an editorial from the City section of a New York Newspaper. </a:t>
            </a:r>
            <a:br>
              <a:rPr lang="en-US" sz="1600" dirty="0" smtClean="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What do you think the writer’s suggestion might be about?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1. good places to visit on the subway.</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2. the restaurants with the best service in New York.</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3. how to make the subway nicer to ride.</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4. how to get around New York without riding the subway.</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p:txBody>
      </p:sp>
      <p:sp>
        <p:nvSpPr>
          <p:cNvPr id="3" name="TextBox 2"/>
          <p:cNvSpPr txBox="1"/>
          <p:nvPr/>
        </p:nvSpPr>
        <p:spPr>
          <a:xfrm>
            <a:off x="1814513" y="2812286"/>
            <a:ext cx="3818510" cy="2308324"/>
          </a:xfrm>
          <a:prstGeom prst="rect">
            <a:avLst/>
          </a:prstGeom>
          <a:solidFill>
            <a:schemeClr val="accent4">
              <a:lumMod val="20000"/>
              <a:lumOff val="80000"/>
            </a:schemeClr>
          </a:solidFill>
        </p:spPr>
        <p:txBody>
          <a:bodyPr wrap="square" rtlCol="0">
            <a:spAutoFit/>
          </a:bodyPr>
          <a:lstStyle/>
          <a:p>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A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CIVILIZED SUGGESTION</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By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Dan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Forman</a:t>
            </a:r>
          </a:p>
          <a:p>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1 There is a very long list of rules for the New York City subway. Don’t put your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feet</a:t>
            </a:r>
          </a:p>
          <a:p>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on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a seat, don’t carry open cups of coffee or soda, don’t take more than one seat, don’t ride while drunk… Those are just a few of the rules. There are hundreds more.</a:t>
            </a:r>
            <a:endParaRPr lang="en-US" dirty="0"/>
          </a:p>
        </p:txBody>
      </p:sp>
    </p:spTree>
    <p:extLst>
      <p:ext uri="{BB962C8B-B14F-4D97-AF65-F5344CB8AC3E}">
        <p14:creationId xmlns:p14="http://schemas.microsoft.com/office/powerpoint/2010/main" val="877320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00" y="242888"/>
            <a:ext cx="11120100" cy="6315075"/>
          </a:xfrm>
        </p:spPr>
        <p:txBody>
          <a:bodyPr>
            <a:normAutofit/>
          </a:bodyPr>
          <a:lstStyle/>
          <a:p>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p:txBody>
      </p:sp>
      <p:sp>
        <p:nvSpPr>
          <p:cNvPr id="3" name="Rectangle 2"/>
          <p:cNvSpPr/>
          <p:nvPr/>
        </p:nvSpPr>
        <p:spPr>
          <a:xfrm>
            <a:off x="3048000" y="2913475"/>
            <a:ext cx="6096000" cy="1669688"/>
          </a:xfrm>
          <a:prstGeom prst="rect">
            <a:avLst/>
          </a:prstGeom>
        </p:spPr>
        <p:txBody>
          <a:bodyPr>
            <a:spAutoFit/>
          </a:bodyPr>
          <a:lstStyle/>
          <a:p>
            <a:r>
              <a:rPr lang="en-US" sz="1250" dirty="0">
                <a:solidFill>
                  <a:srgbClr val="000000"/>
                </a:solidFill>
                <a:latin typeface="Gill Sans"/>
              </a:rPr>
              <a:t>.</a:t>
            </a:r>
            <a:endParaRPr lang="en-US" dirty="0">
              <a:solidFill>
                <a:prstClr val="black"/>
              </a:solidFill>
            </a:endParaRPr>
          </a:p>
          <a:p>
            <a:endParaRPr lang="en-US" dirty="0">
              <a:solidFill>
                <a:prstClr val="black"/>
              </a:solidFill>
            </a:endParaRPr>
          </a:p>
          <a:p>
            <a:r>
              <a:rPr lang="en-US" dirty="0">
                <a:solidFill>
                  <a:srgbClr val="000000"/>
                </a:solidFill>
                <a:latin typeface="Gill Sans"/>
              </a:rPr>
              <a:t>.</a:t>
            </a:r>
            <a:endParaRPr lang="en-US" dirty="0">
              <a:solidFill>
                <a:prstClr val="black"/>
              </a:solidFill>
            </a:endParaRP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170695733"/>
              </p:ext>
            </p:extLst>
          </p:nvPr>
        </p:nvGraphicFramePr>
        <p:xfrm>
          <a:off x="188912" y="0"/>
          <a:ext cx="7226301" cy="6918960"/>
        </p:xfrm>
        <a:graphic>
          <a:graphicData uri="http://schemas.openxmlformats.org/drawingml/2006/table">
            <a:tbl>
              <a:tblPr firstRow="1" bandRow="1">
                <a:tableStyleId>{2D5ABB26-0587-4C30-8999-92F81FD0307C}</a:tableStyleId>
              </a:tblPr>
              <a:tblGrid>
                <a:gridCol w="3740150"/>
                <a:gridCol w="3486151"/>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 CIVILIZED SUGGESTION</a:t>
                      </a:r>
                      <a:b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By Dan Forman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r>
                      <a:b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br>
                      <a:r>
                        <a:rPr kumimoji="0" lang="en-US" sz="1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1</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There is a very long list of rules for the New York City subway. Don’t put your feet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on a seat, don’t carry open cups of coffee or soda, don’t take more than one seat, don’t ride while drunk… Those are just a few of the rules. There are hundreds more.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With  this many rules, why is it still so unpleasant to ride the subway?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3</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Some people think that the problem is that no one enforces the rules. There aren’t enough subway police, and the ones we have are too busy catching people who don’t pay. Other passengers sometimes try to enforce the rules. But you can’t rely on them because New Yorkers have unwritten rules of etiquette against talking to strangers and making eye contact with strangers. How can you tell someone to take her shopping bags off the seat and throw away her Coke without talking to her to looking at her? It is difficult.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4</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There are other New Yorkers who think that the subway is unpleasant because there are not </a:t>
                      </a:r>
                      <a:r>
                        <a:rPr kumimoji="0" lang="en-US" sz="1400" b="0" i="1"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enough</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rules. One rider wrote a letter to T</a:t>
                      </a:r>
                      <a:r>
                        <a:rPr kumimoji="0" lang="en-US" sz="1400" b="0" i="1"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he New York Times</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 couple of weeks ago suggesting a few more subway rules. Here are some of the rules that she would like to see: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Don’t lean on the poles. You prevent other people from holding on. They can fall down.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algn="just"/>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Talk quietly. The trains are already noisy.</a:t>
                      </a:r>
                      <a:endPar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algn="just"/>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Cover your mouth and nose when you sneeze or cough. Other riders don’t want to catch your cold.</a:t>
                      </a:r>
                    </a:p>
                    <a:p>
                      <a:pPr algn="just"/>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If your MetroCard doesn’t work after three tries, ask a subway employee for help. Don’t block the entrance.</a:t>
                      </a:r>
                    </a:p>
                    <a:p>
                      <a:pPr algn="just"/>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Give your seat to elderly passengers or to parents with small children.</a:t>
                      </a:r>
                    </a:p>
                    <a:p>
                      <a:pPr algn="just"/>
                      <a:r>
                        <a:rPr kumimoji="0" lang="en-US" sz="1400" b="1" i="0" u="none" strike="noStrike" kern="1200" cap="none" spc="0" normalizeH="0" baseline="0" dirty="0" smtClean="0">
                          <a:ln>
                            <a:noFill/>
                          </a:ln>
                          <a:solidFill>
                            <a:srgbClr val="FF0000"/>
                          </a:solidFill>
                          <a:effectLst/>
                          <a:uLnTx/>
                          <a:uFillTx/>
                          <a:latin typeface="Calibri" panose="020F0502020204030204" pitchFamily="34" charset="0"/>
                          <a:ea typeface="+mn-ea"/>
                          <a:cs typeface="Calibri" panose="020F0502020204030204" pitchFamily="34" charset="0"/>
                        </a:rPr>
                        <a:t>5</a:t>
                      </a:r>
                      <a:r>
                        <a:rPr kumimoji="0" lang="en-US" sz="1400" b="0" i="0" u="none" strike="noStrike" kern="1200" cap="none" spc="0" normalizeH="0" baseline="0" dirty="0" smtClean="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Of course, anyone who knows the subway probably agrees that those are great ideas for rules. But polite people already do all of those things. If those unwritten rules of etiquette are written down, will the rude people be more likely to follow them? Will anyone enforce them? It doesn’t make sense to make more rules that no one will enforce.</a:t>
                      </a:r>
                    </a:p>
                    <a:p>
                      <a:pPr algn="just"/>
                      <a:r>
                        <a:rPr kumimoji="0" lang="en-US" sz="1400" b="1" i="0" u="none" strike="noStrike" kern="1200" cap="none" spc="0" normalizeH="0" baseline="0" dirty="0" smtClean="0">
                          <a:ln>
                            <a:noFill/>
                          </a:ln>
                          <a:solidFill>
                            <a:srgbClr val="FF0000"/>
                          </a:solidFill>
                          <a:effectLst/>
                          <a:uLnTx/>
                          <a:uFillTx/>
                          <a:latin typeface="Calibri" panose="020F0502020204030204" pitchFamily="34" charset="0"/>
                          <a:ea typeface="+mn-ea"/>
                          <a:cs typeface="Calibri" panose="020F0502020204030204" pitchFamily="34" charset="0"/>
                        </a:rPr>
                        <a:t>6</a:t>
                      </a:r>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The real problem is that we are forgetting how to be nice to each other. It is embarrassing that we need a rule to tell us to give our seat to elderly passengers. Nobody should need to be reminded to do that.</a:t>
                      </a:r>
                    </a:p>
                    <a:p>
                      <a:pPr algn="just"/>
                      <a:r>
                        <a:rPr kumimoji="0" lang="en-US" sz="1400" b="1" i="0" u="none" strike="noStrike" kern="1200" cap="none" spc="0" normalizeH="0" baseline="0" dirty="0" smtClean="0">
                          <a:ln>
                            <a:noFill/>
                          </a:ln>
                          <a:solidFill>
                            <a:srgbClr val="FF0000"/>
                          </a:solidFill>
                          <a:effectLst/>
                          <a:uLnTx/>
                          <a:uFillTx/>
                          <a:latin typeface="Calibri" panose="020F0502020204030204" pitchFamily="34" charset="0"/>
                          <a:ea typeface="+mn-ea"/>
                          <a:cs typeface="Calibri" panose="020F0502020204030204" pitchFamily="34" charset="0"/>
                        </a:rPr>
                        <a:t>7</a:t>
                      </a:r>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I say we stop talking about the rules and try to remember our manners. Let’s be nice to each other not because a police officer might tell us to get off the train, but because it is right thing to do. </a:t>
                      </a:r>
                      <a:r>
                        <a:rPr kumimoji="0" lang="en-US" sz="1400" b="0" i="1"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Then </a:t>
                      </a:r>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New York City would be more civilized – both above ground and below.</a:t>
                      </a:r>
                      <a:endParaRPr kumimoji="0" lang="en-US" sz="1400" b="0" i="0" u="none" strike="noStrike" kern="1200" cap="none" spc="0" normalizeH="0" baseline="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7515225" y="542925"/>
            <a:ext cx="4843570" cy="5355312"/>
          </a:xfrm>
          <a:prstGeom prst="rect">
            <a:avLst/>
          </a:prstGeom>
          <a:noFill/>
        </p:spPr>
        <p:txBody>
          <a:bodyPr wrap="none" rtlCol="0">
            <a:spAutoFit/>
          </a:bodyPr>
          <a:lstStyle/>
          <a:p>
            <a:pPr marL="342900" indent="-342900">
              <a:buAutoNum type="arabicPeriod"/>
            </a:pPr>
            <a:r>
              <a:rPr lang="en-US" b="1" dirty="0" smtClean="0">
                <a:solidFill>
                  <a:prstClr val="black">
                    <a:lumMod val="85000"/>
                    <a:lumOff val="15000"/>
                  </a:prstClr>
                </a:solidFill>
                <a:latin typeface="Calibri" panose="020F0502020204030204" pitchFamily="34" charset="0"/>
                <a:cs typeface="Calibri" panose="020F0502020204030204" pitchFamily="34" charset="0"/>
              </a:rPr>
              <a:t>Main </a:t>
            </a:r>
            <a:r>
              <a:rPr lang="en-US" b="1" dirty="0">
                <a:solidFill>
                  <a:prstClr val="black">
                    <a:lumMod val="85000"/>
                    <a:lumOff val="15000"/>
                  </a:prstClr>
                </a:solidFill>
                <a:latin typeface="Calibri" panose="020F0502020204030204" pitchFamily="34" charset="0"/>
                <a:cs typeface="Calibri" panose="020F0502020204030204" pitchFamily="34" charset="0"/>
              </a:rPr>
              <a:t>idea: Check (√) the statement that</a:t>
            </a:r>
          </a:p>
          <a:p>
            <a:r>
              <a:rPr lang="en-US" b="1" dirty="0">
                <a:solidFill>
                  <a:prstClr val="black">
                    <a:lumMod val="85000"/>
                    <a:lumOff val="15000"/>
                  </a:prstClr>
                </a:solidFill>
                <a:latin typeface="Calibri" panose="020F0502020204030204" pitchFamily="34" charset="0"/>
                <a:cs typeface="Calibri" panose="020F0502020204030204" pitchFamily="34" charset="0"/>
              </a:rPr>
              <a:t> best describes the main idea of the editorial.</a:t>
            </a:r>
          </a:p>
          <a:p>
            <a:r>
              <a:rPr lang="en-US" dirty="0">
                <a:solidFill>
                  <a:prstClr val="black">
                    <a:lumMod val="85000"/>
                    <a:lumOff val="15000"/>
                  </a:prstClr>
                </a:solidFill>
                <a:latin typeface="Calibri" panose="020F0502020204030204" pitchFamily="34" charset="0"/>
                <a:cs typeface="Calibri" panose="020F0502020204030204" pitchFamily="34" charset="0"/>
              </a:rPr>
              <a:t/>
            </a:r>
            <a:br>
              <a:rPr lang="en-US" dirty="0">
                <a:solidFill>
                  <a:prstClr val="black">
                    <a:lumMod val="85000"/>
                    <a:lumOff val="15000"/>
                  </a:prstClr>
                </a:solidFill>
                <a:latin typeface="Calibri" panose="020F0502020204030204" pitchFamily="34" charset="0"/>
                <a:cs typeface="Calibri" panose="020F0502020204030204" pitchFamily="34" charset="0"/>
              </a:rPr>
            </a:br>
            <a:r>
              <a:rPr lang="en-US" dirty="0">
                <a:solidFill>
                  <a:prstClr val="black">
                    <a:lumMod val="85000"/>
                    <a:lumOff val="15000"/>
                  </a:prstClr>
                </a:solidFill>
                <a:latin typeface="Calibri" panose="020F0502020204030204" pitchFamily="34" charset="0"/>
                <a:cs typeface="Calibri" panose="020F0502020204030204" pitchFamily="34" charset="0"/>
              </a:rPr>
              <a:t>_____ a. The New York subway has plenty of </a:t>
            </a:r>
            <a:endParaRPr lang="en-US" dirty="0" smtClean="0">
              <a:solidFill>
                <a:prstClr val="black">
                  <a:lumMod val="85000"/>
                  <a:lumOff val="15000"/>
                </a:prstClr>
              </a:solidFill>
              <a:latin typeface="Calibri" panose="020F0502020204030204" pitchFamily="34" charset="0"/>
              <a:cs typeface="Calibri" panose="020F0502020204030204" pitchFamily="34" charset="0"/>
            </a:endParaRPr>
          </a:p>
          <a:p>
            <a:r>
              <a:rPr lang="en-US" dirty="0" smtClean="0">
                <a:solidFill>
                  <a:prstClr val="black">
                    <a:lumMod val="85000"/>
                    <a:lumOff val="15000"/>
                  </a:prstClr>
                </a:solidFill>
                <a:latin typeface="Calibri" panose="020F0502020204030204" pitchFamily="34" charset="0"/>
                <a:cs typeface="Calibri" panose="020F0502020204030204" pitchFamily="34" charset="0"/>
              </a:rPr>
              <a:t>rules</a:t>
            </a:r>
            <a:r>
              <a:rPr lang="en-US" dirty="0">
                <a:solidFill>
                  <a:prstClr val="black">
                    <a:lumMod val="85000"/>
                    <a:lumOff val="15000"/>
                  </a:prstClr>
                </a:solidFill>
                <a:latin typeface="Calibri" panose="020F0502020204030204" pitchFamily="34" charset="0"/>
                <a:cs typeface="Calibri" panose="020F0502020204030204" pitchFamily="34" charset="0"/>
              </a:rPr>
              <a:t>, </a:t>
            </a:r>
            <a:r>
              <a:rPr lang="en-US" dirty="0" smtClean="0">
                <a:solidFill>
                  <a:prstClr val="black">
                    <a:lumMod val="85000"/>
                    <a:lumOff val="15000"/>
                  </a:prstClr>
                </a:solidFill>
                <a:latin typeface="Calibri" panose="020F0502020204030204" pitchFamily="34" charset="0"/>
                <a:cs typeface="Calibri" panose="020F0502020204030204" pitchFamily="34" charset="0"/>
              </a:rPr>
              <a:t>but </a:t>
            </a:r>
            <a:r>
              <a:rPr lang="en-US" dirty="0">
                <a:solidFill>
                  <a:prstClr val="black">
                    <a:lumMod val="85000"/>
                    <a:lumOff val="15000"/>
                  </a:prstClr>
                </a:solidFill>
                <a:latin typeface="Calibri" panose="020F0502020204030204" pitchFamily="34" charset="0"/>
                <a:cs typeface="Calibri" panose="020F0502020204030204" pitchFamily="34" charset="0"/>
              </a:rPr>
              <a:t>police officers need to work harder </a:t>
            </a:r>
            <a:endParaRPr lang="en-US" dirty="0" smtClean="0">
              <a:solidFill>
                <a:prstClr val="black">
                  <a:lumMod val="85000"/>
                  <a:lumOff val="15000"/>
                </a:prstClr>
              </a:solidFill>
              <a:latin typeface="Calibri" panose="020F0502020204030204" pitchFamily="34" charset="0"/>
              <a:cs typeface="Calibri" panose="020F0502020204030204" pitchFamily="34" charset="0"/>
            </a:endParaRPr>
          </a:p>
          <a:p>
            <a:r>
              <a:rPr lang="en-US" dirty="0" smtClean="0">
                <a:solidFill>
                  <a:prstClr val="black">
                    <a:lumMod val="85000"/>
                    <a:lumOff val="15000"/>
                  </a:prstClr>
                </a:solidFill>
                <a:latin typeface="Calibri" panose="020F0502020204030204" pitchFamily="34" charset="0"/>
                <a:cs typeface="Calibri" panose="020F0502020204030204" pitchFamily="34" charset="0"/>
              </a:rPr>
              <a:t>to </a:t>
            </a:r>
            <a:r>
              <a:rPr lang="en-US" dirty="0">
                <a:solidFill>
                  <a:prstClr val="black">
                    <a:lumMod val="85000"/>
                    <a:lumOff val="15000"/>
                  </a:prstClr>
                </a:solidFill>
                <a:latin typeface="Calibri" panose="020F0502020204030204" pitchFamily="34" charset="0"/>
                <a:cs typeface="Calibri" panose="020F0502020204030204" pitchFamily="34" charset="0"/>
              </a:rPr>
              <a:t>enforce them</a:t>
            </a:r>
            <a:r>
              <a:rPr lang="en-US" dirty="0" smtClean="0">
                <a:solidFill>
                  <a:prstClr val="black">
                    <a:lumMod val="85000"/>
                    <a:lumOff val="15000"/>
                  </a:prstClr>
                </a:solidFill>
                <a:latin typeface="Calibri" panose="020F0502020204030204" pitchFamily="34" charset="0"/>
                <a:cs typeface="Calibri" panose="020F0502020204030204" pitchFamily="34" charset="0"/>
              </a:rPr>
              <a:t>.</a:t>
            </a:r>
          </a:p>
          <a:p>
            <a:r>
              <a:rPr lang="en-US" dirty="0">
                <a:solidFill>
                  <a:prstClr val="black">
                    <a:lumMod val="85000"/>
                    <a:lumOff val="15000"/>
                  </a:prstClr>
                </a:solidFill>
                <a:latin typeface="Calibri" panose="020F0502020204030204" pitchFamily="34" charset="0"/>
                <a:cs typeface="Calibri" panose="020F0502020204030204" pitchFamily="34" charset="0"/>
              </a:rPr>
              <a:t/>
            </a:r>
            <a:br>
              <a:rPr lang="en-US" dirty="0">
                <a:solidFill>
                  <a:prstClr val="black">
                    <a:lumMod val="85000"/>
                    <a:lumOff val="15000"/>
                  </a:prstClr>
                </a:solidFill>
                <a:latin typeface="Calibri" panose="020F0502020204030204" pitchFamily="34" charset="0"/>
                <a:cs typeface="Calibri" panose="020F0502020204030204" pitchFamily="34" charset="0"/>
              </a:rPr>
            </a:br>
            <a:r>
              <a:rPr lang="en-US" dirty="0">
                <a:solidFill>
                  <a:prstClr val="black">
                    <a:lumMod val="85000"/>
                    <a:lumOff val="15000"/>
                  </a:prstClr>
                </a:solidFill>
                <a:latin typeface="Calibri" panose="020F0502020204030204" pitchFamily="34" charset="0"/>
                <a:cs typeface="Calibri" panose="020F0502020204030204" pitchFamily="34" charset="0"/>
              </a:rPr>
              <a:t>_____ b. People have lots of ideas about how </a:t>
            </a:r>
          </a:p>
          <a:p>
            <a:r>
              <a:rPr lang="en-US" dirty="0">
                <a:solidFill>
                  <a:prstClr val="black">
                    <a:lumMod val="85000"/>
                    <a:lumOff val="15000"/>
                  </a:prstClr>
                </a:solidFill>
                <a:latin typeface="Calibri" panose="020F0502020204030204" pitchFamily="34" charset="0"/>
                <a:cs typeface="Calibri" panose="020F0502020204030204" pitchFamily="34" charset="0"/>
              </a:rPr>
              <a:t>to make the New York subway more pleasant </a:t>
            </a:r>
            <a:endParaRPr lang="en-US" dirty="0" smtClean="0">
              <a:solidFill>
                <a:prstClr val="black">
                  <a:lumMod val="85000"/>
                  <a:lumOff val="15000"/>
                </a:prstClr>
              </a:solidFill>
              <a:latin typeface="Calibri" panose="020F0502020204030204" pitchFamily="34" charset="0"/>
              <a:cs typeface="Calibri" panose="020F0502020204030204" pitchFamily="34" charset="0"/>
            </a:endParaRPr>
          </a:p>
          <a:p>
            <a:r>
              <a:rPr lang="en-US" dirty="0" smtClean="0">
                <a:solidFill>
                  <a:prstClr val="black">
                    <a:lumMod val="85000"/>
                    <a:lumOff val="15000"/>
                  </a:prstClr>
                </a:solidFill>
                <a:latin typeface="Calibri" panose="020F0502020204030204" pitchFamily="34" charset="0"/>
                <a:cs typeface="Calibri" panose="020F0502020204030204" pitchFamily="34" charset="0"/>
              </a:rPr>
              <a:t>to </a:t>
            </a:r>
            <a:r>
              <a:rPr lang="en-US" dirty="0">
                <a:solidFill>
                  <a:prstClr val="black">
                    <a:lumMod val="85000"/>
                    <a:lumOff val="15000"/>
                  </a:prstClr>
                </a:solidFill>
                <a:latin typeface="Calibri" panose="020F0502020204030204" pitchFamily="34" charset="0"/>
                <a:cs typeface="Calibri" panose="020F0502020204030204" pitchFamily="34" charset="0"/>
              </a:rPr>
              <a:t>ride, </a:t>
            </a:r>
            <a:r>
              <a:rPr lang="en-US" dirty="0" smtClean="0">
                <a:solidFill>
                  <a:prstClr val="black">
                    <a:lumMod val="85000"/>
                    <a:lumOff val="15000"/>
                  </a:prstClr>
                </a:solidFill>
                <a:latin typeface="Calibri" panose="020F0502020204030204" pitchFamily="34" charset="0"/>
                <a:cs typeface="Calibri" panose="020F0502020204030204" pitchFamily="34" charset="0"/>
              </a:rPr>
              <a:t>but </a:t>
            </a:r>
            <a:r>
              <a:rPr lang="en-US" dirty="0">
                <a:solidFill>
                  <a:prstClr val="black">
                    <a:lumMod val="85000"/>
                    <a:lumOff val="15000"/>
                  </a:prstClr>
                </a:solidFill>
                <a:latin typeface="Calibri" panose="020F0502020204030204" pitchFamily="34" charset="0"/>
                <a:cs typeface="Calibri" panose="020F0502020204030204" pitchFamily="34" charset="0"/>
              </a:rPr>
              <a:t>I think that we all need to just </a:t>
            </a:r>
            <a:endParaRPr lang="en-US" dirty="0" smtClean="0">
              <a:solidFill>
                <a:prstClr val="black">
                  <a:lumMod val="85000"/>
                  <a:lumOff val="15000"/>
                </a:prstClr>
              </a:solidFill>
              <a:latin typeface="Calibri" panose="020F0502020204030204" pitchFamily="34" charset="0"/>
              <a:cs typeface="Calibri" panose="020F0502020204030204" pitchFamily="34" charset="0"/>
            </a:endParaRPr>
          </a:p>
          <a:p>
            <a:r>
              <a:rPr lang="en-US" dirty="0" smtClean="0">
                <a:solidFill>
                  <a:prstClr val="black">
                    <a:lumMod val="85000"/>
                    <a:lumOff val="15000"/>
                  </a:prstClr>
                </a:solidFill>
                <a:latin typeface="Calibri" panose="020F0502020204030204" pitchFamily="34" charset="0"/>
                <a:cs typeface="Calibri" panose="020F0502020204030204" pitchFamily="34" charset="0"/>
              </a:rPr>
              <a:t>remember </a:t>
            </a:r>
            <a:r>
              <a:rPr lang="en-US" dirty="0">
                <a:solidFill>
                  <a:prstClr val="black">
                    <a:lumMod val="85000"/>
                    <a:lumOff val="15000"/>
                  </a:prstClr>
                </a:solidFill>
                <a:latin typeface="Calibri" panose="020F0502020204030204" pitchFamily="34" charset="0"/>
                <a:cs typeface="Calibri" panose="020F0502020204030204" pitchFamily="34" charset="0"/>
              </a:rPr>
              <a:t>our manners</a:t>
            </a:r>
            <a:r>
              <a:rPr lang="en-US" dirty="0" smtClean="0">
                <a:solidFill>
                  <a:prstClr val="black">
                    <a:lumMod val="85000"/>
                    <a:lumOff val="15000"/>
                  </a:prstClr>
                </a:solidFill>
                <a:latin typeface="Calibri" panose="020F0502020204030204" pitchFamily="34" charset="0"/>
                <a:cs typeface="Calibri" panose="020F0502020204030204" pitchFamily="34" charset="0"/>
              </a:rPr>
              <a:t>.</a:t>
            </a:r>
          </a:p>
          <a:p>
            <a:r>
              <a:rPr lang="en-US" dirty="0">
                <a:solidFill>
                  <a:prstClr val="black">
                    <a:lumMod val="85000"/>
                    <a:lumOff val="15000"/>
                  </a:prstClr>
                </a:solidFill>
                <a:latin typeface="Calibri" panose="020F0502020204030204" pitchFamily="34" charset="0"/>
                <a:cs typeface="Calibri" panose="020F0502020204030204" pitchFamily="34" charset="0"/>
              </a:rPr>
              <a:t/>
            </a:r>
            <a:br>
              <a:rPr lang="en-US" dirty="0">
                <a:solidFill>
                  <a:prstClr val="black">
                    <a:lumMod val="85000"/>
                    <a:lumOff val="15000"/>
                  </a:prstClr>
                </a:solidFill>
                <a:latin typeface="Calibri" panose="020F0502020204030204" pitchFamily="34" charset="0"/>
                <a:cs typeface="Calibri" panose="020F0502020204030204" pitchFamily="34" charset="0"/>
              </a:rPr>
            </a:br>
            <a:r>
              <a:rPr lang="en-US" dirty="0">
                <a:solidFill>
                  <a:prstClr val="black">
                    <a:lumMod val="85000"/>
                    <a:lumOff val="15000"/>
                  </a:prstClr>
                </a:solidFill>
                <a:latin typeface="Calibri" panose="020F0502020204030204" pitchFamily="34" charset="0"/>
                <a:cs typeface="Calibri" panose="020F0502020204030204" pitchFamily="34" charset="0"/>
              </a:rPr>
              <a:t>_____ c. Elderly passengers often have </a:t>
            </a:r>
            <a:r>
              <a:rPr lang="en-US" dirty="0" smtClean="0">
                <a:solidFill>
                  <a:prstClr val="black">
                    <a:lumMod val="85000"/>
                    <a:lumOff val="15000"/>
                  </a:prstClr>
                </a:solidFill>
                <a:latin typeface="Calibri" panose="020F0502020204030204" pitchFamily="34" charset="0"/>
                <a:cs typeface="Calibri" panose="020F0502020204030204" pitchFamily="34" charset="0"/>
              </a:rPr>
              <a:t>to stand</a:t>
            </a:r>
          </a:p>
          <a:p>
            <a:r>
              <a:rPr lang="en-US" dirty="0" smtClean="0">
                <a:solidFill>
                  <a:prstClr val="black">
                    <a:lumMod val="85000"/>
                    <a:lumOff val="15000"/>
                  </a:prstClr>
                </a:solidFill>
                <a:latin typeface="Calibri" panose="020F0502020204030204" pitchFamily="34" charset="0"/>
                <a:cs typeface="Calibri" panose="020F0502020204030204" pitchFamily="34" charset="0"/>
              </a:rPr>
              <a:t> up on the New York subway. All passengers need </a:t>
            </a:r>
          </a:p>
          <a:p>
            <a:r>
              <a:rPr lang="en-US" dirty="0" smtClean="0">
                <a:solidFill>
                  <a:prstClr val="black">
                    <a:lumMod val="85000"/>
                    <a:lumOff val="15000"/>
                  </a:prstClr>
                </a:solidFill>
                <a:latin typeface="Calibri" panose="020F0502020204030204" pitchFamily="34" charset="0"/>
                <a:cs typeface="Calibri" panose="020F0502020204030204" pitchFamily="34" charset="0"/>
              </a:rPr>
              <a:t>to </a:t>
            </a:r>
            <a:r>
              <a:rPr lang="en-US" dirty="0">
                <a:solidFill>
                  <a:prstClr val="black">
                    <a:lumMod val="85000"/>
                    <a:lumOff val="15000"/>
                  </a:prstClr>
                </a:solidFill>
                <a:latin typeface="Calibri" panose="020F0502020204030204" pitchFamily="34" charset="0"/>
                <a:cs typeface="Calibri" panose="020F0502020204030204" pitchFamily="34" charset="0"/>
              </a:rPr>
              <a:t>work to enforce the etiquette rules about this</a:t>
            </a:r>
            <a:r>
              <a:rPr lang="en-US" dirty="0" smtClean="0">
                <a:solidFill>
                  <a:prstClr val="black">
                    <a:lumMod val="85000"/>
                    <a:lumOff val="15000"/>
                  </a:prstClr>
                </a:solidFill>
                <a:latin typeface="Calibri" panose="020F0502020204030204" pitchFamily="34" charset="0"/>
                <a:cs typeface="Calibri" panose="020F0502020204030204" pitchFamily="34" charset="0"/>
              </a:rPr>
              <a:t>.</a:t>
            </a:r>
          </a:p>
          <a:p>
            <a:r>
              <a:rPr lang="en-US" dirty="0">
                <a:solidFill>
                  <a:prstClr val="black">
                    <a:lumMod val="85000"/>
                    <a:lumOff val="15000"/>
                  </a:prstClr>
                </a:solidFill>
                <a:latin typeface="Calibri" panose="020F0502020204030204" pitchFamily="34" charset="0"/>
                <a:cs typeface="Calibri" panose="020F0502020204030204" pitchFamily="34" charset="0"/>
              </a:rPr>
              <a:t/>
            </a:r>
            <a:br>
              <a:rPr lang="en-US" dirty="0">
                <a:solidFill>
                  <a:prstClr val="black">
                    <a:lumMod val="85000"/>
                    <a:lumOff val="15000"/>
                  </a:prstClr>
                </a:solidFill>
                <a:latin typeface="Calibri" panose="020F0502020204030204" pitchFamily="34" charset="0"/>
                <a:cs typeface="Calibri" panose="020F0502020204030204" pitchFamily="34" charset="0"/>
              </a:rPr>
            </a:br>
            <a:r>
              <a:rPr lang="en-US" dirty="0">
                <a:solidFill>
                  <a:prstClr val="black">
                    <a:lumMod val="85000"/>
                    <a:lumOff val="15000"/>
                  </a:prstClr>
                </a:solidFill>
                <a:latin typeface="Calibri" panose="020F0502020204030204" pitchFamily="34" charset="0"/>
                <a:cs typeface="Calibri" panose="020F0502020204030204" pitchFamily="34" charset="0"/>
              </a:rPr>
              <a:t>_____ d. New York has many etiquette rules</a:t>
            </a:r>
            <a:r>
              <a:rPr lang="en-US" dirty="0" smtClean="0">
                <a:solidFill>
                  <a:prstClr val="black">
                    <a:lumMod val="85000"/>
                    <a:lumOff val="15000"/>
                  </a:prstClr>
                </a:solidFill>
                <a:latin typeface="Calibri" panose="020F0502020204030204" pitchFamily="34" charset="0"/>
                <a:cs typeface="Calibri" panose="020F0502020204030204" pitchFamily="34" charset="0"/>
              </a:rPr>
              <a:t>,</a:t>
            </a:r>
          </a:p>
          <a:p>
            <a:r>
              <a:rPr lang="en-US" dirty="0" smtClean="0">
                <a:solidFill>
                  <a:prstClr val="black">
                    <a:lumMod val="85000"/>
                    <a:lumOff val="15000"/>
                  </a:prstClr>
                </a:solidFill>
                <a:latin typeface="Calibri" panose="020F0502020204030204" pitchFamily="34" charset="0"/>
                <a:cs typeface="Calibri" panose="020F0502020204030204" pitchFamily="34" charset="0"/>
              </a:rPr>
              <a:t> </a:t>
            </a:r>
            <a:r>
              <a:rPr lang="en-US" dirty="0">
                <a:solidFill>
                  <a:prstClr val="black">
                    <a:lumMod val="85000"/>
                    <a:lumOff val="15000"/>
                  </a:prstClr>
                </a:solidFill>
                <a:latin typeface="Calibri" panose="020F0502020204030204" pitchFamily="34" charset="0"/>
                <a:cs typeface="Calibri" panose="020F0502020204030204" pitchFamily="34" charset="0"/>
              </a:rPr>
              <a:t>such as </a:t>
            </a:r>
            <a:r>
              <a:rPr lang="en-US" i="1" dirty="0" smtClean="0">
                <a:solidFill>
                  <a:prstClr val="black">
                    <a:lumMod val="85000"/>
                    <a:lumOff val="15000"/>
                  </a:prstClr>
                </a:solidFill>
                <a:latin typeface="Calibri" panose="020F0502020204030204" pitchFamily="34" charset="0"/>
                <a:cs typeface="Calibri" panose="020F0502020204030204" pitchFamily="34" charset="0"/>
              </a:rPr>
              <a:t>Don’t </a:t>
            </a:r>
            <a:r>
              <a:rPr lang="en-US" i="1" dirty="0">
                <a:solidFill>
                  <a:prstClr val="black">
                    <a:lumMod val="85000"/>
                    <a:lumOff val="15000"/>
                  </a:prstClr>
                </a:solidFill>
                <a:latin typeface="Calibri" panose="020F0502020204030204" pitchFamily="34" charset="0"/>
                <a:cs typeface="Calibri" panose="020F0502020204030204" pitchFamily="34" charset="0"/>
              </a:rPr>
              <a:t>make eye contac</a:t>
            </a:r>
            <a:r>
              <a:rPr lang="en-US" dirty="0">
                <a:solidFill>
                  <a:prstClr val="black">
                    <a:lumMod val="85000"/>
                    <a:lumOff val="15000"/>
                  </a:prstClr>
                </a:solidFill>
                <a:latin typeface="Calibri" panose="020F0502020204030204" pitchFamily="34" charset="0"/>
                <a:cs typeface="Calibri" panose="020F0502020204030204" pitchFamily="34" charset="0"/>
              </a:rPr>
              <a:t>t and </a:t>
            </a:r>
          </a:p>
          <a:p>
            <a:r>
              <a:rPr lang="en-US" i="1" dirty="0">
                <a:solidFill>
                  <a:prstClr val="black">
                    <a:lumMod val="85000"/>
                    <a:lumOff val="15000"/>
                  </a:prstClr>
                </a:solidFill>
                <a:latin typeface="Calibri" panose="020F0502020204030204" pitchFamily="34" charset="0"/>
                <a:cs typeface="Calibri" panose="020F0502020204030204" pitchFamily="34" charset="0"/>
              </a:rPr>
              <a:t>Don’t</a:t>
            </a:r>
            <a:r>
              <a:rPr lang="en-US" dirty="0">
                <a:solidFill>
                  <a:prstClr val="black">
                    <a:lumMod val="85000"/>
                    <a:lumOff val="15000"/>
                  </a:prstClr>
                </a:solidFill>
                <a:latin typeface="Calibri" panose="020F0502020204030204" pitchFamily="34" charset="0"/>
                <a:cs typeface="Calibri" panose="020F0502020204030204" pitchFamily="34" charset="0"/>
              </a:rPr>
              <a:t> </a:t>
            </a:r>
            <a:r>
              <a:rPr lang="en-US" i="1" dirty="0">
                <a:solidFill>
                  <a:prstClr val="black">
                    <a:lumMod val="85000"/>
                    <a:lumOff val="15000"/>
                  </a:prstClr>
                </a:solidFill>
                <a:latin typeface="Calibri" panose="020F0502020204030204" pitchFamily="34" charset="0"/>
                <a:cs typeface="Calibri" panose="020F0502020204030204" pitchFamily="34" charset="0"/>
              </a:rPr>
              <a:t>talk</a:t>
            </a:r>
            <a:r>
              <a:rPr lang="en-US" dirty="0">
                <a:solidFill>
                  <a:prstClr val="black">
                    <a:lumMod val="85000"/>
                    <a:lumOff val="15000"/>
                  </a:prstClr>
                </a:solidFill>
                <a:latin typeface="Calibri" panose="020F0502020204030204" pitchFamily="34" charset="0"/>
                <a:cs typeface="Calibri" panose="020F0502020204030204" pitchFamily="34" charset="0"/>
              </a:rPr>
              <a:t> </a:t>
            </a:r>
            <a:r>
              <a:rPr lang="en-US" i="1" dirty="0">
                <a:solidFill>
                  <a:prstClr val="black">
                    <a:lumMod val="85000"/>
                    <a:lumOff val="15000"/>
                  </a:prstClr>
                </a:solidFill>
                <a:latin typeface="Calibri" panose="020F0502020204030204" pitchFamily="34" charset="0"/>
                <a:cs typeface="Calibri" panose="020F0502020204030204" pitchFamily="34" charset="0"/>
              </a:rPr>
              <a:t>to</a:t>
            </a:r>
            <a:r>
              <a:rPr lang="en-US" dirty="0">
                <a:solidFill>
                  <a:prstClr val="black">
                    <a:lumMod val="85000"/>
                    <a:lumOff val="15000"/>
                  </a:prstClr>
                </a:solidFill>
                <a:latin typeface="Calibri" panose="020F0502020204030204" pitchFamily="34" charset="0"/>
                <a:cs typeface="Calibri" panose="020F0502020204030204" pitchFamily="34" charset="0"/>
              </a:rPr>
              <a:t> </a:t>
            </a:r>
            <a:r>
              <a:rPr lang="en-US" i="1" dirty="0">
                <a:solidFill>
                  <a:prstClr val="black">
                    <a:lumMod val="85000"/>
                    <a:lumOff val="15000"/>
                  </a:prstClr>
                </a:solidFill>
                <a:latin typeface="Calibri" panose="020F0502020204030204" pitchFamily="34" charset="0"/>
                <a:cs typeface="Calibri" panose="020F0502020204030204" pitchFamily="34" charset="0"/>
              </a:rPr>
              <a:t>people</a:t>
            </a:r>
            <a:r>
              <a:rPr lang="en-US" dirty="0">
                <a:solidFill>
                  <a:prstClr val="black">
                    <a:lumMod val="85000"/>
                    <a:lumOff val="15000"/>
                  </a:prstClr>
                </a:solidFill>
                <a:latin typeface="Calibri" panose="020F0502020204030204" pitchFamily="34" charset="0"/>
                <a:cs typeface="Calibri" panose="020F0502020204030204" pitchFamily="34" charset="0"/>
              </a:rPr>
              <a:t> </a:t>
            </a:r>
            <a:r>
              <a:rPr lang="en-US" i="1" dirty="0">
                <a:solidFill>
                  <a:prstClr val="black">
                    <a:lumMod val="85000"/>
                    <a:lumOff val="15000"/>
                  </a:prstClr>
                </a:solidFill>
                <a:latin typeface="Calibri" panose="020F0502020204030204" pitchFamily="34" charset="0"/>
                <a:cs typeface="Calibri" panose="020F0502020204030204" pitchFamily="34" charset="0"/>
              </a:rPr>
              <a:t>you</a:t>
            </a:r>
            <a:r>
              <a:rPr lang="en-US" dirty="0">
                <a:solidFill>
                  <a:prstClr val="black">
                    <a:lumMod val="85000"/>
                    <a:lumOff val="15000"/>
                  </a:prstClr>
                </a:solidFill>
                <a:latin typeface="Calibri" panose="020F0502020204030204" pitchFamily="34" charset="0"/>
                <a:cs typeface="Calibri" panose="020F0502020204030204" pitchFamily="34" charset="0"/>
              </a:rPr>
              <a:t> </a:t>
            </a:r>
            <a:r>
              <a:rPr lang="en-US" i="1" dirty="0">
                <a:solidFill>
                  <a:prstClr val="black">
                    <a:lumMod val="85000"/>
                    <a:lumOff val="15000"/>
                  </a:prstClr>
                </a:solidFill>
                <a:latin typeface="Calibri" panose="020F0502020204030204" pitchFamily="34" charset="0"/>
                <a:cs typeface="Calibri" panose="020F0502020204030204" pitchFamily="34" charset="0"/>
              </a:rPr>
              <a:t>don’t</a:t>
            </a:r>
            <a:r>
              <a:rPr lang="en-US" dirty="0">
                <a:solidFill>
                  <a:prstClr val="black">
                    <a:lumMod val="85000"/>
                    <a:lumOff val="15000"/>
                  </a:prstClr>
                </a:solidFill>
                <a:latin typeface="Calibri" panose="020F0502020204030204" pitchFamily="34" charset="0"/>
                <a:cs typeface="Calibri" panose="020F0502020204030204" pitchFamily="34" charset="0"/>
              </a:rPr>
              <a:t> </a:t>
            </a:r>
            <a:r>
              <a:rPr lang="en-US" i="1" dirty="0">
                <a:solidFill>
                  <a:prstClr val="black">
                    <a:lumMod val="85000"/>
                    <a:lumOff val="15000"/>
                  </a:prstClr>
                </a:solidFill>
                <a:latin typeface="Calibri" panose="020F0502020204030204" pitchFamily="34" charset="0"/>
                <a:cs typeface="Calibri" panose="020F0502020204030204" pitchFamily="34" charset="0"/>
              </a:rPr>
              <a:t>know</a:t>
            </a:r>
            <a:r>
              <a:rPr lang="en-US" dirty="0">
                <a:solidFill>
                  <a:prstClr val="black">
                    <a:lumMod val="85000"/>
                    <a:lumOff val="15000"/>
                  </a:prstClr>
                </a:solidFill>
                <a:latin typeface="Calibri" panose="020F0502020204030204" pitchFamily="34" charset="0"/>
                <a:cs typeface="Calibri" panose="020F0502020204030204" pitchFamily="34" charset="0"/>
              </a:rPr>
              <a:t>.</a:t>
            </a:r>
            <a:endParaRPr lang="en-US" dirty="0"/>
          </a:p>
        </p:txBody>
      </p:sp>
    </p:spTree>
    <p:extLst>
      <p:ext uri="{BB962C8B-B14F-4D97-AF65-F5344CB8AC3E}">
        <p14:creationId xmlns:p14="http://schemas.microsoft.com/office/powerpoint/2010/main" val="3511681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00" y="242888"/>
            <a:ext cx="11120100" cy="6315075"/>
          </a:xfrm>
        </p:spPr>
        <p:txBody>
          <a:bodyPr>
            <a:normAutofit/>
          </a:bodyPr>
          <a:lstStyle/>
          <a:p>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r>
            <a:br>
              <a:rPr lang="en-US" sz="1600" dirty="0">
                <a:latin typeface="Calibri" panose="020F0502020204030204" pitchFamily="34" charset="0"/>
                <a:cs typeface="Calibri" panose="020F0502020204030204" pitchFamily="34" charset="0"/>
              </a:rPr>
            </a:br>
            <a:r>
              <a:rPr lang="en-US" sz="1600" dirty="0" smtClean="0">
                <a:latin typeface="Calibri" panose="020F0502020204030204" pitchFamily="34" charset="0"/>
                <a:cs typeface="Calibri" panose="020F0502020204030204" pitchFamily="34" charset="0"/>
              </a:rPr>
              <a:t/>
            </a:r>
            <a:br>
              <a:rPr lang="en-US" sz="1600" dirty="0" smtClean="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p:txBody>
      </p:sp>
      <p:sp>
        <p:nvSpPr>
          <p:cNvPr id="3" name="Rectangle 2"/>
          <p:cNvSpPr/>
          <p:nvPr/>
        </p:nvSpPr>
        <p:spPr>
          <a:xfrm>
            <a:off x="3048000" y="2913475"/>
            <a:ext cx="6096000" cy="1669688"/>
          </a:xfrm>
          <a:prstGeom prst="rect">
            <a:avLst/>
          </a:prstGeom>
        </p:spPr>
        <p:txBody>
          <a:bodyPr>
            <a:spAutoFit/>
          </a:bodyPr>
          <a:lstStyle/>
          <a:p>
            <a:r>
              <a:rPr lang="en-US" sz="1250" dirty="0">
                <a:solidFill>
                  <a:srgbClr val="000000"/>
                </a:solidFill>
                <a:latin typeface="Gill Sans"/>
              </a:rPr>
              <a:t>.</a:t>
            </a:r>
            <a:endParaRPr lang="en-US" dirty="0">
              <a:solidFill>
                <a:prstClr val="black"/>
              </a:solidFill>
            </a:endParaRPr>
          </a:p>
          <a:p>
            <a:endParaRPr lang="en-US" dirty="0">
              <a:solidFill>
                <a:prstClr val="black"/>
              </a:solidFill>
            </a:endParaRPr>
          </a:p>
          <a:p>
            <a:r>
              <a:rPr lang="en-US" dirty="0">
                <a:solidFill>
                  <a:srgbClr val="000000"/>
                </a:solidFill>
                <a:latin typeface="Gill Sans"/>
              </a:rPr>
              <a:t>.</a:t>
            </a:r>
            <a:endParaRPr lang="en-US" dirty="0">
              <a:solidFill>
                <a:prstClr val="black"/>
              </a:solidFill>
            </a:endParaRP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883502607"/>
              </p:ext>
            </p:extLst>
          </p:nvPr>
        </p:nvGraphicFramePr>
        <p:xfrm>
          <a:off x="188912" y="0"/>
          <a:ext cx="7226301" cy="6918960"/>
        </p:xfrm>
        <a:graphic>
          <a:graphicData uri="http://schemas.openxmlformats.org/drawingml/2006/table">
            <a:tbl>
              <a:tblPr firstRow="1" bandRow="1">
                <a:tableStyleId>{2D5ABB26-0587-4C30-8999-92F81FD0307C}</a:tableStyleId>
              </a:tblPr>
              <a:tblGrid>
                <a:gridCol w="3740150"/>
                <a:gridCol w="3486151"/>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 CIVILIZED SUGGESTION</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r>
                      <a:b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By Dan Forman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r>
                      <a:b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br>
                      <a:r>
                        <a:rPr kumimoji="0" lang="en-US" sz="1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1</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There is a very long list of rules for the New York City subway. Don’t put your feet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on a seat, don’t carry open cups of coffee or soda, don’t take more than one seat, don’t ride while drunk… Those are just a few of the rules. There are hundreds more.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With  this many rules, why is it still so unpleasant to ride the subway?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3</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Some people think that the problem is that no one enforces the rules. There aren’t enough subway police, and the ones we have are too busy catching people who don’t pay. Other passengers sometimes try to enforce the rules. But you can’t rely on them because New Yorkers have unwritten rules of etiquette against talking to strangers and making eye contact with strangers. How can you tell someone to take her shopping bags off the seat and throw away her Coke without talking to her to looking at her? It is difficult.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4</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There are other New Yorkers who think that the subway is unpleasant because there are not </a:t>
                      </a:r>
                      <a:r>
                        <a:rPr kumimoji="0" lang="en-US" sz="1400" b="0" i="1"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enough</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rules. One rider wrote a letter to T</a:t>
                      </a:r>
                      <a:r>
                        <a:rPr kumimoji="0" lang="en-US" sz="1400" b="0" i="1"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he New York Times</a:t>
                      </a: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a couple of weeks ago suggesting a few more subway rules. Here are some of the rules that she would like to see: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Don’t lean on the poles. You prevent other people from holding on. They can fall down.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algn="just"/>
                      <a:r>
                        <a:rPr kumimoji="0" lang="en-US" sz="1400" b="0"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Talk quietly. The trains are already noisy.</a:t>
                      </a:r>
                      <a:endPar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p>
                      <a:pPr algn="just"/>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Cover your mouth and nose when you sneeze or cough. Other riders don’t want to catch your cold.</a:t>
                      </a:r>
                    </a:p>
                    <a:p>
                      <a:pPr algn="just"/>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If your MetroCard doesn’t work after three tries, ask a subway employee for help. Don’t block the entrance.</a:t>
                      </a:r>
                    </a:p>
                    <a:p>
                      <a:pPr algn="just"/>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Give your seat to elderly passengers or to parents with small children.</a:t>
                      </a:r>
                    </a:p>
                    <a:p>
                      <a:pPr algn="just"/>
                      <a:r>
                        <a:rPr kumimoji="0" lang="en-US" sz="1400" b="1" i="0" u="none" strike="noStrike" kern="1200" cap="none" spc="0" normalizeH="0" baseline="0" dirty="0" smtClean="0">
                          <a:ln>
                            <a:noFill/>
                          </a:ln>
                          <a:solidFill>
                            <a:srgbClr val="FF0000"/>
                          </a:solidFill>
                          <a:effectLst/>
                          <a:uLnTx/>
                          <a:uFillTx/>
                          <a:latin typeface="Calibri" panose="020F0502020204030204" pitchFamily="34" charset="0"/>
                          <a:ea typeface="+mn-ea"/>
                          <a:cs typeface="Calibri" panose="020F0502020204030204" pitchFamily="34" charset="0"/>
                        </a:rPr>
                        <a:t>5</a:t>
                      </a:r>
                      <a:r>
                        <a:rPr kumimoji="0" lang="en-US" sz="1400" b="0" i="0" u="none" strike="noStrike" kern="1200" cap="none" spc="0" normalizeH="0" baseline="0" dirty="0" smtClean="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Of course, anyone who knows the subway probably agrees that those are great ideas for rules. But polite people already do all of those things. If those unwritten rules of etiquette are written down, will the rude people be more likely to follow them? Will anyone enforce them? It doesn’t make sense to make more rules that no one will enforce.</a:t>
                      </a:r>
                    </a:p>
                    <a:p>
                      <a:pPr algn="just"/>
                      <a:r>
                        <a:rPr kumimoji="0" lang="en-US" sz="1400" b="1" i="0" u="none" strike="noStrike" kern="1200" cap="none" spc="0" normalizeH="0" baseline="0" dirty="0" smtClean="0">
                          <a:ln>
                            <a:noFill/>
                          </a:ln>
                          <a:solidFill>
                            <a:srgbClr val="FF0000"/>
                          </a:solidFill>
                          <a:effectLst/>
                          <a:uLnTx/>
                          <a:uFillTx/>
                          <a:latin typeface="Calibri" panose="020F0502020204030204" pitchFamily="34" charset="0"/>
                          <a:ea typeface="+mn-ea"/>
                          <a:cs typeface="Calibri" panose="020F0502020204030204" pitchFamily="34" charset="0"/>
                        </a:rPr>
                        <a:t>6</a:t>
                      </a:r>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The real problem is that we are forgetting how to be nice to each other. It is embarrassing that we need a rule to tell us to give our seat to elderly passengers. Nobody should need to be reminded to do that.</a:t>
                      </a:r>
                    </a:p>
                    <a:p>
                      <a:pPr algn="just"/>
                      <a:r>
                        <a:rPr kumimoji="0" lang="en-US" sz="1400" b="1" i="0" u="none" strike="noStrike" kern="1200" cap="none" spc="0" normalizeH="0" baseline="0" dirty="0" smtClean="0">
                          <a:ln>
                            <a:noFill/>
                          </a:ln>
                          <a:solidFill>
                            <a:srgbClr val="FF0000"/>
                          </a:solidFill>
                          <a:effectLst/>
                          <a:uLnTx/>
                          <a:uFillTx/>
                          <a:latin typeface="Calibri" panose="020F0502020204030204" pitchFamily="34" charset="0"/>
                          <a:ea typeface="+mn-ea"/>
                          <a:cs typeface="Calibri" panose="020F0502020204030204" pitchFamily="34" charset="0"/>
                        </a:rPr>
                        <a:t>7</a:t>
                      </a:r>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 I say we stop talking about the rules and try to remember our manners. Let’s be nice to each other not because a police officer might tell us to get off the train, but because it is right thing to do. </a:t>
                      </a:r>
                      <a:r>
                        <a:rPr kumimoji="0" lang="en-US" sz="1400" b="0" i="1"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Then </a:t>
                      </a:r>
                      <a:r>
                        <a:rPr kumimoji="0" lang="en-US" sz="1400" b="0" i="0" u="none" strike="noStrike" kern="1200" cap="none" spc="0" normalizeH="0" baseline="0" dirty="0" smtClean="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New York City would be more civilized – both above ground and below.</a:t>
                      </a:r>
                      <a:endParaRPr kumimoji="0" lang="en-US" sz="1400" b="0" i="0" u="none" strike="noStrike" kern="1200" cap="none" spc="0" normalizeH="0" baseline="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7515225" y="542925"/>
            <a:ext cx="4676775" cy="6140142"/>
          </a:xfrm>
          <a:prstGeom prst="rect">
            <a:avLst/>
          </a:prstGeom>
          <a:noFill/>
        </p:spPr>
        <p:txBody>
          <a:bodyPr wrap="square" rtlCol="0">
            <a:spAutoFit/>
          </a:bodyPr>
          <a:lstStyle/>
          <a:p>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2. </a:t>
            </a:r>
            <a:r>
              <a:rPr lang="en-US" sz="1500" b="1" dirty="0" smtClean="0">
                <a:solidFill>
                  <a:prstClr val="black">
                    <a:lumMod val="85000"/>
                    <a:lumOff val="15000"/>
                  </a:prstClr>
                </a:solidFill>
                <a:latin typeface="Calibri" panose="020F0502020204030204" pitchFamily="34" charset="0"/>
                <a:ea typeface="+mj-ea"/>
                <a:cs typeface="Calibri" panose="020F0502020204030204" pitchFamily="34" charset="0"/>
              </a:rPr>
              <a:t>Details</a:t>
            </a:r>
            <a:r>
              <a:rPr lang="en-US" sz="1500" b="1" dirty="0">
                <a:solidFill>
                  <a:prstClr val="black">
                    <a:lumMod val="85000"/>
                    <a:lumOff val="15000"/>
                  </a:prstClr>
                </a:solidFill>
                <a:latin typeface="Calibri" panose="020F0502020204030204" pitchFamily="34" charset="0"/>
                <a:ea typeface="+mj-ea"/>
                <a:cs typeface="Calibri" panose="020F0502020204030204" pitchFamily="34" charset="0"/>
              </a:rPr>
              <a:t>: Choose the best ending for each </a:t>
            </a:r>
            <a:r>
              <a:rPr lang="en-US" sz="1500" b="1" dirty="0" smtClean="0">
                <a:solidFill>
                  <a:prstClr val="black">
                    <a:lumMod val="85000"/>
                    <a:lumOff val="15000"/>
                  </a:prstClr>
                </a:solidFill>
                <a:latin typeface="Calibri" panose="020F0502020204030204" pitchFamily="34" charset="0"/>
                <a:ea typeface="+mj-ea"/>
                <a:cs typeface="Calibri" panose="020F0502020204030204" pitchFamily="34" charset="0"/>
              </a:rPr>
              <a:t>statement.</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1. The New York subway has _____ .</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a</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 long list of rules</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b</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only a few very important rules</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c</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no rules</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2. The writer thinks that riding the New York City </a:t>
            </a:r>
            <a:endPar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endParaRPr>
          </a:p>
          <a:p>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subway </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is _____.</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a. </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always a good experience</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b</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very difficult</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c</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not pleasant</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3. Some people think that _____ should enforce </a:t>
            </a:r>
            <a:endPar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endParaRPr>
          </a:p>
          <a:p>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the </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rules more.</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a</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strangers </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b</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police and other passengers</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c</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passengers who take more than one seat</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4.</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 Don’t make eye contac</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t and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Don’t</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talk</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to</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strangers</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are examples of _____.</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a</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general etiquette in New York City</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b</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rules that one rider consider would like to have on </a:t>
            </a: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the </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subway.</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c. </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New York subway rules</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5.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Don’t</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lean</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on</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the</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poles</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and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Talk</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500" i="1" dirty="0">
                <a:solidFill>
                  <a:prstClr val="black">
                    <a:lumMod val="85000"/>
                    <a:lumOff val="15000"/>
                  </a:prstClr>
                </a:solidFill>
                <a:latin typeface="Calibri" panose="020F0502020204030204" pitchFamily="34" charset="0"/>
                <a:ea typeface="+mj-ea"/>
                <a:cs typeface="Calibri" panose="020F0502020204030204" pitchFamily="34" charset="0"/>
              </a:rPr>
              <a:t>quietly</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are examples of _____.</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a. </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new subway rules that one rider suggested</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b</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New York subway rules</a:t>
            </a:r>
            <a:br>
              <a:rPr lang="en-US" sz="15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   c</a:t>
            </a:r>
            <a:r>
              <a:rPr lang="en-US" sz="1500" dirty="0">
                <a:solidFill>
                  <a:prstClr val="black">
                    <a:lumMod val="85000"/>
                    <a:lumOff val="15000"/>
                  </a:prstClr>
                </a:solidFill>
                <a:latin typeface="Calibri" panose="020F0502020204030204" pitchFamily="34" charset="0"/>
                <a:ea typeface="+mj-ea"/>
                <a:cs typeface="Calibri" panose="020F0502020204030204" pitchFamily="34" charset="0"/>
              </a:rPr>
              <a:t>. rules that the author wants to </a:t>
            </a:r>
            <a:r>
              <a:rPr lang="en-US" sz="1500" dirty="0" smtClean="0">
                <a:solidFill>
                  <a:prstClr val="black">
                    <a:lumMod val="85000"/>
                    <a:lumOff val="15000"/>
                  </a:prstClr>
                </a:solidFill>
                <a:latin typeface="Calibri" panose="020F0502020204030204" pitchFamily="34" charset="0"/>
                <a:ea typeface="+mj-ea"/>
                <a:cs typeface="Calibri" panose="020F0502020204030204" pitchFamily="34" charset="0"/>
              </a:rPr>
              <a:t>see</a:t>
            </a:r>
            <a:r>
              <a:rPr lang="en-US" dirty="0" smtClean="0"/>
              <a:t>. </a:t>
            </a:r>
            <a:endParaRPr lang="en-US" dirty="0"/>
          </a:p>
        </p:txBody>
      </p:sp>
    </p:spTree>
    <p:extLst>
      <p:ext uri="{BB962C8B-B14F-4D97-AF65-F5344CB8AC3E}">
        <p14:creationId xmlns:p14="http://schemas.microsoft.com/office/powerpoint/2010/main" val="2322099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00" y="0"/>
            <a:ext cx="11120100" cy="6557963"/>
          </a:xfrm>
        </p:spPr>
        <p:txBody>
          <a:bodyPr>
            <a:normAutofit fontScale="90000"/>
          </a:bodyPr>
          <a:lstStyle/>
          <a:p>
            <a:pPr>
              <a:spcBef>
                <a:spcPts val="0"/>
              </a:spcBef>
            </a:pPr>
            <a:r>
              <a:rPr lang="en-US" sz="1600" dirty="0" smtClean="0">
                <a:latin typeface="Calibri" panose="020F0502020204030204" pitchFamily="34" charset="0"/>
                <a:cs typeface="Calibri" panose="020F0502020204030204" pitchFamily="34" charset="0"/>
              </a:rPr>
              <a:t>Unit 4 </a:t>
            </a:r>
            <a:br>
              <a:rPr lang="en-US" sz="1600" dirty="0" smtClean="0">
                <a:latin typeface="Calibri" panose="020F0502020204030204" pitchFamily="34" charset="0"/>
                <a:cs typeface="Calibri" panose="020F0502020204030204" pitchFamily="34" charset="0"/>
              </a:rPr>
            </a:br>
            <a:r>
              <a:rPr lang="en-US" sz="1600" b="1" dirty="0">
                <a:solidFill>
                  <a:srgbClr val="000000"/>
                </a:solidFill>
                <a:latin typeface="Gill Sans"/>
              </a:rPr>
              <a:t>Taking a </a:t>
            </a:r>
            <a:r>
              <a:rPr lang="en-US" sz="1600" b="1" dirty="0" err="1">
                <a:solidFill>
                  <a:srgbClr val="000000"/>
                </a:solidFill>
                <a:latin typeface="Gill Sans"/>
              </a:rPr>
              <a:t>Guagua</a:t>
            </a:r>
            <a:r>
              <a:rPr lang="en-US" sz="1600" dirty="0"/>
              <a:t/>
            </a:r>
            <a:br>
              <a:rPr lang="en-US" sz="1600" dirty="0"/>
            </a:br>
            <a:r>
              <a:rPr lang="en-US" sz="1600" dirty="0"/>
              <a:t/>
            </a:r>
            <a:br>
              <a:rPr lang="en-US" sz="1600" dirty="0"/>
            </a:br>
            <a:r>
              <a:rPr lang="en-US" sz="1600" b="1" dirty="0">
                <a:solidFill>
                  <a:srgbClr val="000000"/>
                </a:solidFill>
                <a:latin typeface="Gill Sans"/>
              </a:rPr>
              <a:t>1 </a:t>
            </a:r>
            <a:r>
              <a:rPr lang="en-US" sz="1600" dirty="0">
                <a:solidFill>
                  <a:srgbClr val="000000"/>
                </a:solidFill>
                <a:latin typeface="Gill Sans"/>
              </a:rPr>
              <a:t>I am now an expert at traveling in the Dominican Republic, an island country in</a:t>
            </a:r>
            <a:r>
              <a:rPr lang="en-US" sz="1600" dirty="0"/>
              <a:t/>
            </a:r>
            <a:br>
              <a:rPr lang="en-US" sz="1600" dirty="0"/>
            </a:br>
            <a:r>
              <a:rPr lang="en-US" sz="1600" dirty="0">
                <a:solidFill>
                  <a:srgbClr val="000000"/>
                </a:solidFill>
                <a:latin typeface="Gill Sans"/>
              </a:rPr>
              <a:t>the Caribbean. Taking a “</a:t>
            </a:r>
            <a:r>
              <a:rPr lang="en-US" sz="1600" dirty="0" err="1">
                <a:solidFill>
                  <a:srgbClr val="000000"/>
                </a:solidFill>
                <a:latin typeface="Gill Sans"/>
              </a:rPr>
              <a:t>guagua</a:t>
            </a:r>
            <a:r>
              <a:rPr lang="en-US" sz="1600" dirty="0">
                <a:solidFill>
                  <a:srgbClr val="000000"/>
                </a:solidFill>
                <a:latin typeface="Gill Sans"/>
              </a:rPr>
              <a:t>” is a cheap and fun way to travel there. A </a:t>
            </a:r>
            <a:r>
              <a:rPr lang="en-US" sz="1600" dirty="0" err="1">
                <a:solidFill>
                  <a:srgbClr val="000000"/>
                </a:solidFill>
                <a:latin typeface="Gill Sans"/>
              </a:rPr>
              <a:t>guagua</a:t>
            </a:r>
            <a:r>
              <a:rPr lang="en-US" sz="1600" dirty="0"/>
              <a:t/>
            </a:r>
            <a:br>
              <a:rPr lang="en-US" sz="1600" dirty="0"/>
            </a:br>
            <a:r>
              <a:rPr lang="en-US" sz="1600" dirty="0">
                <a:solidFill>
                  <a:srgbClr val="000000"/>
                </a:solidFill>
                <a:latin typeface="Gill Sans"/>
              </a:rPr>
              <a:t>is a small bus. My first ride was definitely interesting</a:t>
            </a:r>
            <a:r>
              <a:rPr lang="en-US" sz="1600" dirty="0" smtClean="0">
                <a:solidFill>
                  <a:srgbClr val="000000"/>
                </a:solidFill>
                <a:latin typeface="Gill Sans"/>
              </a:rPr>
              <a:t>!</a:t>
            </a:r>
            <a:br>
              <a:rPr lang="en-US" sz="1600" dirty="0" smtClean="0">
                <a:solidFill>
                  <a:srgbClr val="000000"/>
                </a:solidFill>
                <a:latin typeface="Gill Sans"/>
              </a:rPr>
            </a:br>
            <a:r>
              <a:rPr lang="en-US" sz="1600" dirty="0"/>
              <a:t/>
            </a:r>
            <a:br>
              <a:rPr lang="en-US" sz="1600" dirty="0"/>
            </a:br>
            <a:r>
              <a:rPr lang="en-US" sz="1600" b="1" dirty="0">
                <a:solidFill>
                  <a:srgbClr val="000000"/>
                </a:solidFill>
                <a:latin typeface="Gill Sans"/>
              </a:rPr>
              <a:t>2 </a:t>
            </a:r>
            <a:r>
              <a:rPr lang="en-US" sz="1600" dirty="0">
                <a:solidFill>
                  <a:srgbClr val="000000"/>
                </a:solidFill>
                <a:latin typeface="Gill Sans"/>
              </a:rPr>
              <a:t>First, there are no </a:t>
            </a:r>
            <a:r>
              <a:rPr lang="en-US" sz="1600" dirty="0" err="1">
                <a:solidFill>
                  <a:srgbClr val="000000"/>
                </a:solidFill>
                <a:latin typeface="Gill Sans"/>
              </a:rPr>
              <a:t>guagua</a:t>
            </a:r>
            <a:r>
              <a:rPr lang="en-US" sz="1600" dirty="0">
                <a:solidFill>
                  <a:srgbClr val="000000"/>
                </a:solidFill>
                <a:latin typeface="Gill Sans"/>
              </a:rPr>
              <a:t> stations. These buses drive on busy streets. I had three</a:t>
            </a:r>
            <a:r>
              <a:rPr lang="en-US" sz="1600" dirty="0"/>
              <a:t/>
            </a:r>
            <a:br>
              <a:rPr lang="en-US" sz="1600" dirty="0"/>
            </a:br>
            <a:r>
              <a:rPr lang="en-US" sz="1600" dirty="0">
                <a:solidFill>
                  <a:srgbClr val="000000"/>
                </a:solidFill>
                <a:latin typeface="Gill Sans"/>
              </a:rPr>
              <a:t>pass me before I realized I had to wave my hand for it. The </a:t>
            </a:r>
            <a:r>
              <a:rPr lang="en-US" sz="1600" dirty="0" err="1">
                <a:solidFill>
                  <a:srgbClr val="000000"/>
                </a:solidFill>
                <a:latin typeface="Gill Sans"/>
              </a:rPr>
              <a:t>guagua</a:t>
            </a:r>
            <a:r>
              <a:rPr lang="en-US" sz="1600" dirty="0">
                <a:solidFill>
                  <a:srgbClr val="000000"/>
                </a:solidFill>
                <a:latin typeface="Gill Sans"/>
              </a:rPr>
              <a:t> stopped like a</a:t>
            </a:r>
            <a:r>
              <a:rPr lang="en-US" sz="1600" dirty="0"/>
              <a:t/>
            </a:r>
            <a:br>
              <a:rPr lang="en-US" sz="1600" dirty="0"/>
            </a:br>
            <a:r>
              <a:rPr lang="en-US" sz="1600" dirty="0">
                <a:solidFill>
                  <a:srgbClr val="000000"/>
                </a:solidFill>
                <a:latin typeface="Gill Sans"/>
              </a:rPr>
              <a:t>taxi would in New York City</a:t>
            </a:r>
            <a:r>
              <a:rPr lang="en-US" sz="1600" dirty="0" smtClean="0">
                <a:solidFill>
                  <a:srgbClr val="000000"/>
                </a:solidFill>
                <a:latin typeface="Gill Sans"/>
              </a:rPr>
              <a:t>.</a:t>
            </a:r>
            <a:br>
              <a:rPr lang="en-US" sz="1600" dirty="0" smtClean="0">
                <a:solidFill>
                  <a:srgbClr val="000000"/>
                </a:solidFill>
                <a:latin typeface="Gill Sans"/>
              </a:rPr>
            </a:br>
            <a:r>
              <a:rPr lang="en-US" sz="1600" dirty="0"/>
              <a:t/>
            </a:r>
            <a:br>
              <a:rPr lang="en-US" sz="1600" dirty="0"/>
            </a:br>
            <a:r>
              <a:rPr lang="en-US" sz="1600" b="1" dirty="0">
                <a:solidFill>
                  <a:srgbClr val="000000"/>
                </a:solidFill>
                <a:latin typeface="Gill Sans"/>
              </a:rPr>
              <a:t>3 </a:t>
            </a:r>
            <a:r>
              <a:rPr lang="en-US" sz="1600" dirty="0">
                <a:solidFill>
                  <a:srgbClr val="000000"/>
                </a:solidFill>
                <a:latin typeface="Gill Sans"/>
              </a:rPr>
              <a:t>It was really crowded when I got on board. I gently pushed by the people blocking</a:t>
            </a:r>
            <a:r>
              <a:rPr lang="en-US" sz="1600" dirty="0"/>
              <a:t/>
            </a:r>
            <a:br>
              <a:rPr lang="en-US" sz="1600" dirty="0"/>
            </a:br>
            <a:r>
              <a:rPr lang="en-US" sz="1600" dirty="0">
                <a:solidFill>
                  <a:srgbClr val="000000"/>
                </a:solidFill>
                <a:latin typeface="Gill Sans"/>
              </a:rPr>
              <a:t>the entrance. There were more people than seats, and I saw that many people gave</a:t>
            </a:r>
            <a:r>
              <a:rPr lang="en-US" sz="1600" dirty="0"/>
              <a:t/>
            </a:r>
            <a:br>
              <a:rPr lang="en-US" sz="1600" dirty="0"/>
            </a:br>
            <a:r>
              <a:rPr lang="en-US" sz="1600" dirty="0">
                <a:solidFill>
                  <a:srgbClr val="000000"/>
                </a:solidFill>
                <a:latin typeface="Gill Sans"/>
              </a:rPr>
              <a:t>up their seats for elderly riders. This rule wasn’t enforced by the driver. People did</a:t>
            </a:r>
            <a:r>
              <a:rPr lang="en-US" sz="1600" dirty="0"/>
              <a:t/>
            </a:r>
            <a:br>
              <a:rPr lang="en-US" sz="1600" dirty="0"/>
            </a:br>
            <a:r>
              <a:rPr lang="en-US" sz="1600" dirty="0">
                <a:solidFill>
                  <a:srgbClr val="000000"/>
                </a:solidFill>
                <a:latin typeface="Gill Sans"/>
              </a:rPr>
              <a:t>it on their own. I stood by the door and held onto the pole there</a:t>
            </a:r>
            <a:r>
              <a:rPr lang="en-US" sz="1600" dirty="0" smtClean="0">
                <a:solidFill>
                  <a:srgbClr val="000000"/>
                </a:solidFill>
                <a:latin typeface="Gill Sans"/>
              </a:rPr>
              <a:t>.</a:t>
            </a:r>
            <a:br>
              <a:rPr lang="en-US" sz="1600" dirty="0" smtClean="0">
                <a:solidFill>
                  <a:srgbClr val="000000"/>
                </a:solidFill>
                <a:latin typeface="Gill Sans"/>
              </a:rPr>
            </a:br>
            <a:r>
              <a:rPr lang="en-US" sz="1600" dirty="0"/>
              <a:t/>
            </a:r>
            <a:br>
              <a:rPr lang="en-US" sz="1600" dirty="0"/>
            </a:br>
            <a:r>
              <a:rPr lang="en-US" sz="1600" b="1" dirty="0">
                <a:solidFill>
                  <a:srgbClr val="000000"/>
                </a:solidFill>
                <a:latin typeface="Gill Sans"/>
              </a:rPr>
              <a:t>4 </a:t>
            </a:r>
            <a:r>
              <a:rPr lang="en-US" sz="1600" dirty="0">
                <a:solidFill>
                  <a:srgbClr val="000000"/>
                </a:solidFill>
                <a:latin typeface="Gill Sans"/>
              </a:rPr>
              <a:t>I learned quickly that people love to talk to each other on </a:t>
            </a:r>
            <a:r>
              <a:rPr lang="en-US" sz="1600" dirty="0" err="1">
                <a:solidFill>
                  <a:srgbClr val="000000"/>
                </a:solidFill>
                <a:latin typeface="Gill Sans"/>
              </a:rPr>
              <a:t>guaguas</a:t>
            </a:r>
            <a:r>
              <a:rPr lang="en-US" sz="1600" dirty="0">
                <a:solidFill>
                  <a:srgbClr val="000000"/>
                </a:solidFill>
                <a:latin typeface="Gill Sans"/>
              </a:rPr>
              <a:t>. When you get</a:t>
            </a:r>
            <a:r>
              <a:rPr lang="en-US" sz="1600" dirty="0"/>
              <a:t/>
            </a:r>
            <a:br>
              <a:rPr lang="en-US" sz="1600" dirty="0"/>
            </a:br>
            <a:r>
              <a:rPr lang="en-US" sz="1600" dirty="0">
                <a:solidFill>
                  <a:srgbClr val="000000"/>
                </a:solidFill>
                <a:latin typeface="Gill Sans"/>
              </a:rPr>
              <a:t>on, it is good manners to make eye contact with others. I spoke to a few people</a:t>
            </a:r>
            <a:r>
              <a:rPr lang="en-US" sz="1600" dirty="0"/>
              <a:t/>
            </a:r>
            <a:br>
              <a:rPr lang="en-US" sz="1600" dirty="0"/>
            </a:br>
            <a:r>
              <a:rPr lang="en-US" sz="1600" dirty="0">
                <a:solidFill>
                  <a:srgbClr val="000000"/>
                </a:solidFill>
                <a:latin typeface="Gill Sans"/>
              </a:rPr>
              <a:t>before I sneezed. When I went to blow my nose, they turned away. I was confused</a:t>
            </a:r>
            <a:r>
              <a:rPr lang="en-US" sz="1600" dirty="0"/>
              <a:t/>
            </a:r>
            <a:br>
              <a:rPr lang="en-US" sz="1600" dirty="0"/>
            </a:br>
            <a:r>
              <a:rPr lang="en-US" sz="1600" dirty="0">
                <a:solidFill>
                  <a:srgbClr val="000000"/>
                </a:solidFill>
                <a:latin typeface="Gill Sans"/>
              </a:rPr>
              <a:t>at first, but later I learned that I was being rude. I didn’t realize that there was a</a:t>
            </a:r>
            <a:r>
              <a:rPr lang="en-US" sz="1600" dirty="0"/>
              <a:t/>
            </a:r>
            <a:br>
              <a:rPr lang="en-US" sz="1600" dirty="0"/>
            </a:br>
            <a:r>
              <a:rPr lang="en-US" sz="1600" dirty="0">
                <a:solidFill>
                  <a:srgbClr val="000000"/>
                </a:solidFill>
                <a:latin typeface="Gill Sans"/>
              </a:rPr>
              <a:t>certain </a:t>
            </a:r>
            <a:r>
              <a:rPr lang="en-US" sz="1600" dirty="0" err="1">
                <a:solidFill>
                  <a:srgbClr val="000000"/>
                </a:solidFill>
                <a:latin typeface="Gill Sans"/>
              </a:rPr>
              <a:t>guagua</a:t>
            </a:r>
            <a:r>
              <a:rPr lang="en-US" sz="1600" dirty="0">
                <a:solidFill>
                  <a:srgbClr val="000000"/>
                </a:solidFill>
                <a:latin typeface="Gill Sans"/>
              </a:rPr>
              <a:t> etiquette</a:t>
            </a:r>
            <a:r>
              <a:rPr lang="en-US" sz="1600" dirty="0" smtClean="0">
                <a:solidFill>
                  <a:srgbClr val="000000"/>
                </a:solidFill>
                <a:latin typeface="Gill Sans"/>
              </a:rPr>
              <a:t>!</a:t>
            </a:r>
            <a:br>
              <a:rPr lang="en-US" sz="1600" dirty="0" smtClean="0">
                <a:solidFill>
                  <a:srgbClr val="000000"/>
                </a:solidFill>
                <a:latin typeface="Gill Sans"/>
              </a:rPr>
            </a:br>
            <a:r>
              <a:rPr lang="en-US" sz="1600" dirty="0"/>
              <a:t/>
            </a:r>
            <a:br>
              <a:rPr lang="en-US" sz="1600" dirty="0"/>
            </a:br>
            <a:r>
              <a:rPr lang="en-US" sz="1600" b="1" dirty="0">
                <a:solidFill>
                  <a:srgbClr val="000000"/>
                </a:solidFill>
                <a:latin typeface="Gill Sans"/>
              </a:rPr>
              <a:t>5 </a:t>
            </a:r>
            <a:r>
              <a:rPr lang="en-US" sz="1600" dirty="0">
                <a:solidFill>
                  <a:srgbClr val="000000"/>
                </a:solidFill>
                <a:latin typeface="Gill Sans"/>
              </a:rPr>
              <a:t>Anyway, I was so busy talking to people that I almost missed my stop! I shouted</a:t>
            </a:r>
            <a:r>
              <a:rPr lang="en-US" sz="1600" dirty="0"/>
              <a:t/>
            </a:r>
            <a:br>
              <a:rPr lang="en-US" sz="1600" dirty="0"/>
            </a:br>
            <a:r>
              <a:rPr lang="en-US" sz="1600" dirty="0">
                <a:solidFill>
                  <a:srgbClr val="000000"/>
                </a:solidFill>
                <a:latin typeface="Gill Sans"/>
              </a:rPr>
              <a:t>to the driver just in time and the bus came to a screeching halt. The driver looked</a:t>
            </a:r>
            <a:r>
              <a:rPr lang="en-US" sz="1600" dirty="0"/>
              <a:t/>
            </a:r>
            <a:br>
              <a:rPr lang="en-US" sz="1600" dirty="0"/>
            </a:br>
            <a:r>
              <a:rPr lang="en-US" sz="1600" dirty="0">
                <a:solidFill>
                  <a:srgbClr val="000000"/>
                </a:solidFill>
                <a:latin typeface="Gill Sans"/>
              </a:rPr>
              <a:t>annoyed, but at least I made it to where I wanted to go</a:t>
            </a:r>
            <a:r>
              <a:rPr lang="en-US" sz="1600" dirty="0" smtClean="0">
                <a:solidFill>
                  <a:srgbClr val="000000"/>
                </a:solidFill>
                <a:latin typeface="Gill Sans"/>
              </a:rPr>
              <a:t>!</a:t>
            </a:r>
            <a:br>
              <a:rPr lang="en-US" sz="1600" dirty="0" smtClean="0">
                <a:solidFill>
                  <a:srgbClr val="000000"/>
                </a:solidFill>
                <a:latin typeface="Gill Sans"/>
              </a:rPr>
            </a:br>
            <a:r>
              <a:rPr lang="en-US" sz="1600" dirty="0"/>
              <a:t/>
            </a:r>
            <a:br>
              <a:rPr lang="en-US" sz="1600" dirty="0"/>
            </a:br>
            <a:r>
              <a:rPr lang="en-US" sz="1600" b="1" dirty="0">
                <a:solidFill>
                  <a:srgbClr val="000000"/>
                </a:solidFill>
                <a:latin typeface="Gill Sans"/>
              </a:rPr>
              <a:t>6 </a:t>
            </a:r>
            <a:r>
              <a:rPr lang="en-US" sz="1600" dirty="0">
                <a:solidFill>
                  <a:srgbClr val="000000"/>
                </a:solidFill>
                <a:latin typeface="Gill Sans"/>
              </a:rPr>
              <a:t>Because </a:t>
            </a:r>
            <a:r>
              <a:rPr lang="en-US" sz="1600" dirty="0" err="1">
                <a:solidFill>
                  <a:srgbClr val="000000"/>
                </a:solidFill>
                <a:latin typeface="Gill Sans"/>
              </a:rPr>
              <a:t>guaguas</a:t>
            </a:r>
            <a:r>
              <a:rPr lang="en-US" sz="1600" dirty="0">
                <a:solidFill>
                  <a:srgbClr val="000000"/>
                </a:solidFill>
                <a:latin typeface="Gill Sans"/>
              </a:rPr>
              <a:t> are privately and not publicly owned, you can’t always rely on</a:t>
            </a:r>
            <a:r>
              <a:rPr lang="en-US" sz="1600" dirty="0"/>
              <a:t/>
            </a:r>
            <a:br>
              <a:rPr lang="en-US" sz="1600" dirty="0"/>
            </a:br>
            <a:r>
              <a:rPr lang="en-US" sz="1600" dirty="0">
                <a:solidFill>
                  <a:srgbClr val="000000"/>
                </a:solidFill>
                <a:latin typeface="Gill Sans"/>
              </a:rPr>
              <a:t>them. The good thing is, if you forget your bag on a </a:t>
            </a:r>
            <a:r>
              <a:rPr lang="en-US" sz="1600" dirty="0" err="1">
                <a:solidFill>
                  <a:srgbClr val="000000"/>
                </a:solidFill>
                <a:latin typeface="Gill Sans"/>
              </a:rPr>
              <a:t>guagua</a:t>
            </a:r>
            <a:r>
              <a:rPr lang="en-US" sz="1600" dirty="0">
                <a:solidFill>
                  <a:srgbClr val="000000"/>
                </a:solidFill>
                <a:latin typeface="Gill Sans"/>
              </a:rPr>
              <a:t>, sometimes the driver</a:t>
            </a:r>
            <a:r>
              <a:rPr lang="en-US" sz="1600" dirty="0"/>
              <a:t/>
            </a:r>
            <a:br>
              <a:rPr lang="en-US" sz="1600" dirty="0"/>
            </a:br>
            <a:r>
              <a:rPr lang="en-US" sz="1600" dirty="0">
                <a:solidFill>
                  <a:srgbClr val="000000"/>
                </a:solidFill>
                <a:latin typeface="Gill Sans"/>
              </a:rPr>
              <a:t>will turn around and bring it back to you. I know this because it happened to me.</a:t>
            </a:r>
            <a:r>
              <a:rPr lang="en-US" sz="1600" dirty="0"/>
              <a:t/>
            </a:r>
            <a:br>
              <a:rPr lang="en-US" sz="1600" dirty="0"/>
            </a:br>
            <a:r>
              <a:rPr lang="en-US" sz="1600" dirty="0">
                <a:solidFill>
                  <a:srgbClr val="000000"/>
                </a:solidFill>
                <a:latin typeface="Gill Sans"/>
              </a:rPr>
              <a:t>What a civilized country!</a:t>
            </a: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endParaRPr lang="en-US" sz="1600" dirty="0">
              <a:latin typeface="Calibri" panose="020F0502020204030204" pitchFamily="34" charset="0"/>
              <a:cs typeface="Calibri" panose="020F0502020204030204" pitchFamily="34" charset="0"/>
            </a:endParaRPr>
          </a:p>
        </p:txBody>
      </p:sp>
      <p:sp>
        <p:nvSpPr>
          <p:cNvPr id="3" name="TextBox 2"/>
          <p:cNvSpPr txBox="1"/>
          <p:nvPr/>
        </p:nvSpPr>
        <p:spPr>
          <a:xfrm>
            <a:off x="7458076" y="542925"/>
            <a:ext cx="4325543" cy="5401479"/>
          </a:xfrm>
          <a:prstGeom prst="rect">
            <a:avLst/>
          </a:prstGeom>
          <a:noFill/>
        </p:spPr>
        <p:txBody>
          <a:bodyPr wrap="none" rtlCol="0">
            <a:spAutoFit/>
          </a:bodyPr>
          <a:lstStyle/>
          <a:p>
            <a:r>
              <a:rPr lang="en-US" sz="1500" b="1" dirty="0">
                <a:solidFill>
                  <a:srgbClr val="000000"/>
                </a:solidFill>
                <a:latin typeface="Calibri" panose="020F0502020204030204" pitchFamily="34" charset="0"/>
                <a:cs typeface="Calibri" panose="020F0502020204030204" pitchFamily="34" charset="0"/>
              </a:rPr>
              <a:t>A. </a:t>
            </a:r>
            <a:r>
              <a:rPr lang="en-US" sz="1500" dirty="0">
                <a:solidFill>
                  <a:srgbClr val="000000"/>
                </a:solidFill>
                <a:latin typeface="Calibri" panose="020F0502020204030204" pitchFamily="34" charset="0"/>
                <a:cs typeface="Calibri" panose="020F0502020204030204" pitchFamily="34" charset="0"/>
              </a:rPr>
              <a:t>Choose the best answer.</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b="1" dirty="0">
                <a:solidFill>
                  <a:srgbClr val="000000"/>
                </a:solidFill>
                <a:latin typeface="Calibri" panose="020F0502020204030204" pitchFamily="34" charset="0"/>
                <a:cs typeface="Calibri" panose="020F0502020204030204" pitchFamily="34" charset="0"/>
              </a:rPr>
              <a:t>1. </a:t>
            </a:r>
            <a:r>
              <a:rPr lang="en-US" sz="1500" dirty="0">
                <a:solidFill>
                  <a:srgbClr val="000000"/>
                </a:solidFill>
                <a:latin typeface="Calibri" panose="020F0502020204030204" pitchFamily="34" charset="0"/>
                <a:cs typeface="Calibri" panose="020F0502020204030204" pitchFamily="34" charset="0"/>
              </a:rPr>
              <a:t>The information in this article is probably for ____.</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A. </a:t>
            </a:r>
            <a:r>
              <a:rPr lang="en-US" sz="1500" dirty="0">
                <a:solidFill>
                  <a:srgbClr val="000000"/>
                </a:solidFill>
                <a:latin typeface="Calibri" panose="020F0502020204030204" pitchFamily="34" charset="0"/>
                <a:cs typeface="Calibri" panose="020F0502020204030204" pitchFamily="34" charset="0"/>
              </a:rPr>
              <a:t>visitors</a:t>
            </a: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B. </a:t>
            </a:r>
            <a:r>
              <a:rPr lang="en-US" sz="1500" dirty="0">
                <a:solidFill>
                  <a:srgbClr val="000000"/>
                </a:solidFill>
                <a:latin typeface="Calibri" panose="020F0502020204030204" pitchFamily="34" charset="0"/>
                <a:cs typeface="Calibri" panose="020F0502020204030204" pitchFamily="34" charset="0"/>
              </a:rPr>
              <a:t>taxi drivers</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C. </a:t>
            </a:r>
            <a:r>
              <a:rPr lang="en-US" sz="1500" dirty="0">
                <a:solidFill>
                  <a:srgbClr val="000000"/>
                </a:solidFill>
                <a:latin typeface="Calibri" panose="020F0502020204030204" pitchFamily="34" charset="0"/>
                <a:cs typeface="Calibri" panose="020F0502020204030204" pitchFamily="34" charset="0"/>
              </a:rPr>
              <a:t>travel agents</a:t>
            </a: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D. </a:t>
            </a:r>
            <a:r>
              <a:rPr lang="en-US" sz="1500" dirty="0">
                <a:solidFill>
                  <a:srgbClr val="000000"/>
                </a:solidFill>
                <a:latin typeface="Calibri" panose="020F0502020204030204" pitchFamily="34" charset="0"/>
                <a:cs typeface="Calibri" panose="020F0502020204030204" pitchFamily="34" charset="0"/>
              </a:rPr>
              <a:t>people who live there</a:t>
            </a:r>
          </a:p>
          <a:p>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b="1" dirty="0">
                <a:solidFill>
                  <a:srgbClr val="000000"/>
                </a:solidFill>
                <a:latin typeface="Calibri" panose="020F0502020204030204" pitchFamily="34" charset="0"/>
                <a:cs typeface="Calibri" panose="020F0502020204030204" pitchFamily="34" charset="0"/>
              </a:rPr>
              <a:t>2. </a:t>
            </a:r>
            <a:r>
              <a:rPr lang="en-US" sz="1500" dirty="0">
                <a:solidFill>
                  <a:srgbClr val="000000"/>
                </a:solidFill>
                <a:latin typeface="Calibri" panose="020F0502020204030204" pitchFamily="34" charset="0"/>
                <a:cs typeface="Calibri" panose="020F0502020204030204" pitchFamily="34" charset="0"/>
              </a:rPr>
              <a:t>It is ____ to go to a </a:t>
            </a:r>
            <a:r>
              <a:rPr lang="en-US" sz="1500" dirty="0" err="1">
                <a:solidFill>
                  <a:srgbClr val="000000"/>
                </a:solidFill>
                <a:latin typeface="Calibri" panose="020F0502020204030204" pitchFamily="34" charset="0"/>
                <a:cs typeface="Calibri" panose="020F0502020204030204" pitchFamily="34" charset="0"/>
              </a:rPr>
              <a:t>guagua</a:t>
            </a:r>
            <a:r>
              <a:rPr lang="en-US" sz="1500" dirty="0">
                <a:solidFill>
                  <a:srgbClr val="000000"/>
                </a:solidFill>
                <a:latin typeface="Calibri" panose="020F0502020204030204" pitchFamily="34" charset="0"/>
                <a:cs typeface="Calibri" panose="020F0502020204030204" pitchFamily="34" charset="0"/>
              </a:rPr>
              <a:t> station.</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A. </a:t>
            </a:r>
            <a:r>
              <a:rPr lang="en-US" sz="1500" dirty="0">
                <a:solidFill>
                  <a:srgbClr val="000000"/>
                </a:solidFill>
                <a:latin typeface="Calibri" panose="020F0502020204030204" pitchFamily="34" charset="0"/>
                <a:cs typeface="Calibri" panose="020F0502020204030204" pitchFamily="34" charset="0"/>
              </a:rPr>
              <a:t>boring</a:t>
            </a: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B. </a:t>
            </a:r>
            <a:r>
              <a:rPr lang="en-US" sz="1500" dirty="0">
                <a:solidFill>
                  <a:srgbClr val="000000"/>
                </a:solidFill>
                <a:latin typeface="Calibri" panose="020F0502020204030204" pitchFamily="34" charset="0"/>
                <a:cs typeface="Calibri" panose="020F0502020204030204" pitchFamily="34" charset="0"/>
              </a:rPr>
              <a:t>easy</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C. </a:t>
            </a:r>
            <a:r>
              <a:rPr lang="en-US" sz="1500" dirty="0">
                <a:solidFill>
                  <a:srgbClr val="000000"/>
                </a:solidFill>
                <a:latin typeface="Calibri" panose="020F0502020204030204" pitchFamily="34" charset="0"/>
                <a:cs typeface="Calibri" panose="020F0502020204030204" pitchFamily="34" charset="0"/>
              </a:rPr>
              <a:t>important</a:t>
            </a: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D. </a:t>
            </a:r>
            <a:r>
              <a:rPr lang="en-US" sz="1500" dirty="0">
                <a:solidFill>
                  <a:srgbClr val="000000"/>
                </a:solidFill>
                <a:latin typeface="Calibri" panose="020F0502020204030204" pitchFamily="34" charset="0"/>
                <a:cs typeface="Calibri" panose="020F0502020204030204" pitchFamily="34" charset="0"/>
              </a:rPr>
              <a:t>impossible</a:t>
            </a:r>
          </a:p>
          <a:p>
            <a:endParaRPr lang="en-US" sz="1500" dirty="0">
              <a:solidFill>
                <a:srgbClr val="000000"/>
              </a:solidFill>
              <a:latin typeface="Calibri" panose="020F0502020204030204" pitchFamily="34" charset="0"/>
              <a:cs typeface="Calibri" panose="020F0502020204030204" pitchFamily="34" charset="0"/>
            </a:endParaRPr>
          </a:p>
          <a:p>
            <a:r>
              <a:rPr lang="en-US" sz="1500" b="1" dirty="0">
                <a:solidFill>
                  <a:srgbClr val="000000"/>
                </a:solidFill>
                <a:latin typeface="Calibri" panose="020F0502020204030204" pitchFamily="34" charset="0"/>
                <a:cs typeface="Calibri" panose="020F0502020204030204" pitchFamily="34" charset="0"/>
              </a:rPr>
              <a:t>3. </a:t>
            </a:r>
            <a:r>
              <a:rPr lang="en-US" sz="1500" dirty="0">
                <a:solidFill>
                  <a:srgbClr val="000000"/>
                </a:solidFill>
                <a:latin typeface="Calibri" panose="020F0502020204030204" pitchFamily="34" charset="0"/>
                <a:cs typeface="Calibri" panose="020F0502020204030204" pitchFamily="34" charset="0"/>
              </a:rPr>
              <a:t>Many </a:t>
            </a:r>
            <a:r>
              <a:rPr lang="en-US" sz="1500" dirty="0" err="1">
                <a:solidFill>
                  <a:srgbClr val="000000"/>
                </a:solidFill>
                <a:latin typeface="Calibri" panose="020F0502020204030204" pitchFamily="34" charset="0"/>
                <a:cs typeface="Calibri" panose="020F0502020204030204" pitchFamily="34" charset="0"/>
              </a:rPr>
              <a:t>guaguas</a:t>
            </a:r>
            <a:r>
              <a:rPr lang="en-US" sz="1500" dirty="0">
                <a:solidFill>
                  <a:srgbClr val="000000"/>
                </a:solidFill>
                <a:latin typeface="Calibri" panose="020F0502020204030204" pitchFamily="34" charset="0"/>
                <a:cs typeface="Calibri" panose="020F0502020204030204" pitchFamily="34" charset="0"/>
              </a:rPr>
              <a:t> are ____.</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A. </a:t>
            </a:r>
            <a:r>
              <a:rPr lang="en-US" sz="1500" dirty="0">
                <a:solidFill>
                  <a:srgbClr val="000000"/>
                </a:solidFill>
                <a:latin typeface="Calibri" panose="020F0502020204030204" pitchFamily="34" charset="0"/>
                <a:cs typeface="Calibri" panose="020F0502020204030204" pitchFamily="34" charset="0"/>
              </a:rPr>
              <a:t>crowded</a:t>
            </a: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B. </a:t>
            </a:r>
            <a:r>
              <a:rPr lang="en-US" sz="1500" dirty="0">
                <a:solidFill>
                  <a:srgbClr val="000000"/>
                </a:solidFill>
                <a:latin typeface="Calibri" panose="020F0502020204030204" pitchFamily="34" charset="0"/>
                <a:cs typeface="Calibri" panose="020F0502020204030204" pitchFamily="34" charset="0"/>
              </a:rPr>
              <a:t>expensive</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C. </a:t>
            </a:r>
            <a:r>
              <a:rPr lang="en-US" sz="1500" dirty="0">
                <a:solidFill>
                  <a:srgbClr val="000000"/>
                </a:solidFill>
                <a:latin typeface="Calibri" panose="020F0502020204030204" pitchFamily="34" charset="0"/>
                <a:cs typeface="Calibri" panose="020F0502020204030204" pitchFamily="34" charset="0"/>
              </a:rPr>
              <a:t>large</a:t>
            </a: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D. </a:t>
            </a:r>
            <a:r>
              <a:rPr lang="en-US" sz="1500" dirty="0">
                <a:solidFill>
                  <a:srgbClr val="000000"/>
                </a:solidFill>
                <a:latin typeface="Calibri" panose="020F0502020204030204" pitchFamily="34" charset="0"/>
                <a:cs typeface="Calibri" panose="020F0502020204030204" pitchFamily="34" charset="0"/>
              </a:rPr>
              <a:t>quiet</a:t>
            </a:r>
          </a:p>
          <a:p>
            <a:r>
              <a:rPr lang="en-US" sz="1500" dirty="0">
                <a:solidFill>
                  <a:prstClr val="black"/>
                </a:solidFill>
              </a:rPr>
              <a:t/>
            </a:r>
            <a:br>
              <a:rPr lang="en-US" sz="1500" dirty="0">
                <a:solidFill>
                  <a:prstClr val="black"/>
                </a:solidFill>
              </a:rPr>
            </a:br>
            <a:r>
              <a:rPr lang="en-US" sz="1500" b="1" dirty="0">
                <a:solidFill>
                  <a:srgbClr val="000000"/>
                </a:solidFill>
                <a:latin typeface="Calibri" panose="020F0502020204030204" pitchFamily="34" charset="0"/>
                <a:cs typeface="Calibri" panose="020F0502020204030204" pitchFamily="34" charset="0"/>
              </a:rPr>
              <a:t>4. </a:t>
            </a:r>
            <a:r>
              <a:rPr lang="en-US" sz="1500" dirty="0">
                <a:solidFill>
                  <a:srgbClr val="000000"/>
                </a:solidFill>
                <a:latin typeface="Calibri" panose="020F0502020204030204" pitchFamily="34" charset="0"/>
                <a:cs typeface="Calibri" panose="020F0502020204030204" pitchFamily="34" charset="0"/>
              </a:rPr>
              <a:t>The author’s opinion about </a:t>
            </a:r>
            <a:r>
              <a:rPr lang="en-US" sz="1500" dirty="0" err="1">
                <a:solidFill>
                  <a:srgbClr val="000000"/>
                </a:solidFill>
                <a:latin typeface="Calibri" panose="020F0502020204030204" pitchFamily="34" charset="0"/>
                <a:cs typeface="Calibri" panose="020F0502020204030204" pitchFamily="34" charset="0"/>
              </a:rPr>
              <a:t>guaguas</a:t>
            </a:r>
            <a:r>
              <a:rPr lang="en-US" sz="1500" dirty="0">
                <a:solidFill>
                  <a:srgbClr val="000000"/>
                </a:solidFill>
                <a:latin typeface="Calibri" panose="020F0502020204030204" pitchFamily="34" charset="0"/>
                <a:cs typeface="Calibri" panose="020F0502020204030204" pitchFamily="34" charset="0"/>
              </a:rPr>
              <a:t> is ____.</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A. </a:t>
            </a:r>
            <a:r>
              <a:rPr lang="en-US" sz="1500" dirty="0">
                <a:solidFill>
                  <a:srgbClr val="000000"/>
                </a:solidFill>
                <a:latin typeface="Calibri" panose="020F0502020204030204" pitchFamily="34" charset="0"/>
                <a:cs typeface="Calibri" panose="020F0502020204030204" pitchFamily="34" charset="0"/>
              </a:rPr>
              <a:t>mostly positive</a:t>
            </a: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B. </a:t>
            </a:r>
            <a:r>
              <a:rPr lang="en-US" sz="1500" dirty="0">
                <a:solidFill>
                  <a:srgbClr val="000000"/>
                </a:solidFill>
                <a:latin typeface="Calibri" panose="020F0502020204030204" pitchFamily="34" charset="0"/>
                <a:cs typeface="Calibri" panose="020F0502020204030204" pitchFamily="34" charset="0"/>
              </a:rPr>
              <a:t>mostly negative</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C. </a:t>
            </a:r>
            <a:r>
              <a:rPr lang="en-US" sz="1500" dirty="0">
                <a:solidFill>
                  <a:srgbClr val="000000"/>
                </a:solidFill>
                <a:latin typeface="Calibri" panose="020F0502020204030204" pitchFamily="34" charset="0"/>
                <a:cs typeface="Calibri" panose="020F0502020204030204" pitchFamily="34" charset="0"/>
              </a:rPr>
              <a:t>completely positive</a:t>
            </a: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D. </a:t>
            </a:r>
            <a:r>
              <a:rPr lang="en-US" sz="1500" dirty="0">
                <a:solidFill>
                  <a:srgbClr val="000000"/>
                </a:solidFill>
                <a:latin typeface="Calibri" panose="020F0502020204030204" pitchFamily="34" charset="0"/>
                <a:cs typeface="Calibri" panose="020F0502020204030204" pitchFamily="34" charset="0"/>
              </a:rPr>
              <a:t>completely negative</a:t>
            </a:r>
          </a:p>
          <a:p>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b="1" dirty="0">
                <a:solidFill>
                  <a:srgbClr val="000000"/>
                </a:solidFill>
                <a:latin typeface="Calibri" panose="020F0502020204030204" pitchFamily="34" charset="0"/>
                <a:cs typeface="Calibri" panose="020F0502020204030204" pitchFamily="34" charset="0"/>
              </a:rPr>
              <a:t>5. </a:t>
            </a:r>
            <a:r>
              <a:rPr lang="en-US" sz="1500" dirty="0">
                <a:solidFill>
                  <a:srgbClr val="000000"/>
                </a:solidFill>
                <a:latin typeface="Calibri" panose="020F0502020204030204" pitchFamily="34" charset="0"/>
                <a:cs typeface="Calibri" panose="020F0502020204030204" pitchFamily="34" charset="0"/>
              </a:rPr>
              <a:t>One thing the author likes about </a:t>
            </a:r>
            <a:r>
              <a:rPr lang="en-US" sz="1500" dirty="0" err="1">
                <a:solidFill>
                  <a:srgbClr val="000000"/>
                </a:solidFill>
                <a:latin typeface="Calibri" panose="020F0502020204030204" pitchFamily="34" charset="0"/>
                <a:cs typeface="Calibri" panose="020F0502020204030204" pitchFamily="34" charset="0"/>
              </a:rPr>
              <a:t>guaguas</a:t>
            </a:r>
            <a:r>
              <a:rPr lang="en-US" sz="1500" dirty="0">
                <a:solidFill>
                  <a:srgbClr val="000000"/>
                </a:solidFill>
                <a:latin typeface="Calibri" panose="020F0502020204030204" pitchFamily="34" charset="0"/>
                <a:cs typeface="Calibri" panose="020F0502020204030204" pitchFamily="34" charset="0"/>
              </a:rPr>
              <a:t> is</a:t>
            </a:r>
          </a:p>
          <a:p>
            <a:r>
              <a:rPr lang="en-US" sz="1500" dirty="0">
                <a:solidFill>
                  <a:srgbClr val="000000"/>
                </a:solidFill>
                <a:latin typeface="Calibri" panose="020F0502020204030204" pitchFamily="34" charset="0"/>
                <a:cs typeface="Calibri" panose="020F0502020204030204" pitchFamily="34" charset="0"/>
              </a:rPr>
              <a:t>    that they ____.</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A. </a:t>
            </a:r>
            <a:r>
              <a:rPr lang="en-US" sz="1500" dirty="0">
                <a:solidFill>
                  <a:srgbClr val="000000"/>
                </a:solidFill>
                <a:latin typeface="Calibri" panose="020F0502020204030204" pitchFamily="34" charset="0"/>
                <a:cs typeface="Calibri" panose="020F0502020204030204" pitchFamily="34" charset="0"/>
              </a:rPr>
              <a:t>are publicly owned</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B. </a:t>
            </a:r>
            <a:r>
              <a:rPr lang="en-US" sz="1500" dirty="0">
                <a:solidFill>
                  <a:srgbClr val="000000"/>
                </a:solidFill>
                <a:latin typeface="Calibri" panose="020F0502020204030204" pitchFamily="34" charset="0"/>
                <a:cs typeface="Calibri" panose="020F0502020204030204" pitchFamily="34" charset="0"/>
              </a:rPr>
              <a:t>sometimes return bags</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C. </a:t>
            </a:r>
            <a:r>
              <a:rPr lang="en-US" sz="1500" dirty="0">
                <a:solidFill>
                  <a:srgbClr val="000000"/>
                </a:solidFill>
                <a:latin typeface="Calibri" panose="020F0502020204030204" pitchFamily="34" charset="0"/>
                <a:cs typeface="Calibri" panose="020F0502020204030204" pitchFamily="34" charset="0"/>
              </a:rPr>
              <a:t>stop at a lot of stations</a:t>
            </a:r>
            <a:r>
              <a:rPr lang="en-US" sz="1500" dirty="0">
                <a:solidFill>
                  <a:prstClr val="black"/>
                </a:solidFill>
                <a:latin typeface="Calibri" panose="020F0502020204030204" pitchFamily="34" charset="0"/>
                <a:cs typeface="Calibri" panose="020F0502020204030204" pitchFamily="34" charset="0"/>
              </a:rPr>
              <a:t/>
            </a:r>
            <a:br>
              <a:rPr lang="en-US" sz="1500" dirty="0">
                <a:solidFill>
                  <a:prstClr val="black"/>
                </a:solidFill>
                <a:latin typeface="Calibri" panose="020F0502020204030204" pitchFamily="34" charset="0"/>
                <a:cs typeface="Calibri" panose="020F0502020204030204" pitchFamily="34" charset="0"/>
              </a:rPr>
            </a:br>
            <a:r>
              <a:rPr lang="en-US" sz="1500" dirty="0">
                <a:solidFill>
                  <a:prstClr val="black"/>
                </a:solidFill>
                <a:latin typeface="Calibri" panose="020F0502020204030204" pitchFamily="34" charset="0"/>
                <a:cs typeface="Calibri" panose="020F0502020204030204" pitchFamily="34" charset="0"/>
              </a:rPr>
              <a:t>   </a:t>
            </a:r>
            <a:r>
              <a:rPr lang="en-US" sz="1500" b="1" dirty="0">
                <a:solidFill>
                  <a:srgbClr val="000000"/>
                </a:solidFill>
                <a:latin typeface="Calibri" panose="020F0502020204030204" pitchFamily="34" charset="0"/>
                <a:cs typeface="Calibri" panose="020F0502020204030204" pitchFamily="34" charset="0"/>
              </a:rPr>
              <a:t>D. </a:t>
            </a:r>
            <a:r>
              <a:rPr lang="en-US" sz="1500" dirty="0">
                <a:solidFill>
                  <a:srgbClr val="000000"/>
                </a:solidFill>
                <a:latin typeface="Calibri" panose="020F0502020204030204" pitchFamily="34" charset="0"/>
                <a:cs typeface="Calibri" panose="020F0502020204030204" pitchFamily="34" charset="0"/>
              </a:rPr>
              <a:t>are free for local people</a:t>
            </a:r>
            <a:endParaRPr lang="en-US" sz="15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3821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b="1" dirty="0" smtClean="0">
                <a:solidFill>
                  <a:srgbClr val="0070C0"/>
                </a:solidFill>
                <a:latin typeface="Segoe Script" panose="030B0504020000000003" pitchFamily="66" charset="0"/>
                <a:ea typeface="+mn-ea"/>
                <a:cs typeface="+mn-cs"/>
              </a:rPr>
              <a:t>Thank </a:t>
            </a:r>
            <a:r>
              <a:rPr lang="en-US" sz="5400" b="1" smtClean="0">
                <a:solidFill>
                  <a:srgbClr val="0070C0"/>
                </a:solidFill>
                <a:latin typeface="Segoe Script" panose="030B0504020000000003" pitchFamily="66" charset="0"/>
                <a:ea typeface="+mn-ea"/>
                <a:cs typeface="+mn-cs"/>
              </a:rPr>
              <a:t>You </a:t>
            </a:r>
            <a:br>
              <a:rPr lang="en-US" sz="5400" b="1" smtClean="0">
                <a:solidFill>
                  <a:srgbClr val="0070C0"/>
                </a:solidFill>
                <a:latin typeface="Segoe Script" panose="030B0504020000000003" pitchFamily="66" charset="0"/>
                <a:ea typeface="+mn-ea"/>
                <a:cs typeface="+mn-cs"/>
              </a:rPr>
            </a:br>
            <a:r>
              <a:rPr lang="en-US" sz="5400" dirty="0"/>
              <a:t/>
            </a:r>
            <a:br>
              <a:rPr lang="en-US" sz="5400" dirty="0"/>
            </a:br>
            <a:r>
              <a:rPr lang="en-US" sz="5400" b="1" dirty="0">
                <a:solidFill>
                  <a:srgbClr val="0070C0"/>
                </a:solidFill>
                <a:latin typeface="Segoe Script" panose="030B0504020000000003" pitchFamily="66" charset="0"/>
                <a:ea typeface="+mn-ea"/>
                <a:cs typeface="+mn-cs"/>
              </a:rPr>
              <a:t>for</a:t>
            </a:r>
            <a:r>
              <a:rPr lang="en-US" sz="5400" dirty="0" smtClean="0"/>
              <a:t> </a:t>
            </a:r>
            <a:r>
              <a:rPr lang="en-US" sz="5400" b="1" dirty="0">
                <a:solidFill>
                  <a:srgbClr val="0070C0"/>
                </a:solidFill>
                <a:latin typeface="Segoe Script" panose="030B0504020000000003" pitchFamily="66" charset="0"/>
                <a:ea typeface="+mn-ea"/>
                <a:cs typeface="+mn-cs"/>
              </a:rPr>
              <a:t>Your</a:t>
            </a:r>
            <a:r>
              <a:rPr lang="en-US" sz="5400" dirty="0" smtClean="0"/>
              <a:t> </a:t>
            </a:r>
            <a:r>
              <a:rPr lang="en-US" sz="5400" b="1" dirty="0">
                <a:solidFill>
                  <a:srgbClr val="0070C0"/>
                </a:solidFill>
                <a:latin typeface="Segoe Script" panose="030B0504020000000003" pitchFamily="66" charset="0"/>
                <a:ea typeface="+mn-ea"/>
                <a:cs typeface="+mn-cs"/>
              </a:rPr>
              <a:t>Attention</a:t>
            </a:r>
            <a:r>
              <a:rPr lang="en-US" sz="5400" dirty="0" smtClean="0"/>
              <a:t> </a:t>
            </a:r>
            <a:r>
              <a:rPr lang="en-US" sz="5400" b="1" dirty="0">
                <a:solidFill>
                  <a:srgbClr val="0070C0"/>
                </a:solidFill>
                <a:latin typeface="Segoe Script" panose="030B0504020000000003" pitchFamily="66" charset="0"/>
                <a:ea typeface="+mn-ea"/>
                <a:cs typeface="+mn-cs"/>
              </a:rPr>
              <a:t>!</a:t>
            </a:r>
            <a:endParaRPr lang="en-US" sz="5400" b="1" dirty="0">
              <a:solidFill>
                <a:srgbClr val="0070C0"/>
              </a:solidFill>
              <a:latin typeface="Segoe Script" panose="030B0504020000000003" pitchFamily="66" charset="0"/>
              <a:ea typeface="+mn-ea"/>
              <a:cs typeface="+mn-cs"/>
            </a:endParaRPr>
          </a:p>
        </p:txBody>
      </p:sp>
    </p:spTree>
    <p:extLst>
      <p:ext uri="{BB962C8B-B14F-4D97-AF65-F5344CB8AC3E}">
        <p14:creationId xmlns:p14="http://schemas.microsoft.com/office/powerpoint/2010/main" val="25120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solidFill>
                  <a:srgbClr val="0070C0"/>
                </a:solidFill>
                <a:latin typeface="Segoe Script" panose="030B0504020000000003" pitchFamily="66" charset="0"/>
                <a:ea typeface="+mn-ea"/>
                <a:cs typeface="+mn-cs"/>
              </a:rPr>
              <a:t>Unit</a:t>
            </a:r>
            <a:r>
              <a:rPr lang="en-US" sz="4000" dirty="0" smtClean="0"/>
              <a:t> </a:t>
            </a:r>
            <a:r>
              <a:rPr lang="en-US" b="1" dirty="0">
                <a:solidFill>
                  <a:srgbClr val="0070C0"/>
                </a:solidFill>
                <a:latin typeface="Segoe Script" panose="030B0504020000000003" pitchFamily="66" charset="0"/>
                <a:ea typeface="+mn-ea"/>
                <a:cs typeface="+mn-cs"/>
              </a:rPr>
              <a:t>3</a:t>
            </a:r>
            <a:r>
              <a:rPr lang="en-US" sz="4000" dirty="0" smtClean="0"/>
              <a:t/>
            </a:r>
            <a:br>
              <a:rPr lang="en-US" sz="4000" dirty="0" smtClean="0"/>
            </a:br>
            <a:r>
              <a:rPr lang="en-US" b="1" dirty="0">
                <a:solidFill>
                  <a:srgbClr val="0070C0"/>
                </a:solidFill>
                <a:latin typeface="Segoe Script" panose="030B0504020000000003" pitchFamily="66" charset="0"/>
                <a:ea typeface="+mn-ea"/>
                <a:cs typeface="+mn-cs"/>
              </a:rPr>
              <a:t>Making</a:t>
            </a:r>
            <a:r>
              <a:rPr lang="en-US" sz="4000" dirty="0" smtClean="0"/>
              <a:t> </a:t>
            </a:r>
            <a:r>
              <a:rPr lang="en-US" b="1" dirty="0">
                <a:solidFill>
                  <a:srgbClr val="0070C0"/>
                </a:solidFill>
                <a:latin typeface="Segoe Script" panose="030B0504020000000003" pitchFamily="66" charset="0"/>
                <a:ea typeface="+mn-ea"/>
                <a:cs typeface="+mn-cs"/>
              </a:rPr>
              <a:t>Money</a:t>
            </a:r>
          </a:p>
        </p:txBody>
      </p:sp>
    </p:spTree>
    <p:extLst>
      <p:ext uri="{BB962C8B-B14F-4D97-AF65-F5344CB8AC3E}">
        <p14:creationId xmlns:p14="http://schemas.microsoft.com/office/powerpoint/2010/main" val="4248234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00" y="242888"/>
            <a:ext cx="11120100" cy="6315075"/>
          </a:xfrm>
        </p:spPr>
        <p:txBody>
          <a:bodyPr>
            <a:normAutofit fontScale="90000"/>
          </a:bodyPr>
          <a:lstStyle/>
          <a:p>
            <a:pPr>
              <a:spcBef>
                <a:spcPts val="0"/>
              </a:spcBef>
            </a:pPr>
            <a:r>
              <a:rPr lang="en-US" sz="1600" dirty="0" smtClean="0">
                <a:solidFill>
                  <a:srgbClr val="000000"/>
                </a:solidFill>
                <a:latin typeface="Gill Sans"/>
              </a:rPr>
              <a:t>Unit 3</a:t>
            </a:r>
            <a:br>
              <a:rPr lang="en-US" sz="1600" dirty="0" smtClean="0">
                <a:solidFill>
                  <a:srgbClr val="000000"/>
                </a:solidFill>
                <a:latin typeface="Gill Sans"/>
              </a:rPr>
            </a:br>
            <a:r>
              <a:rPr lang="en-US" sz="1600" b="1" dirty="0" smtClean="0">
                <a:solidFill>
                  <a:srgbClr val="000000"/>
                </a:solidFill>
                <a:latin typeface="Gill Sans"/>
              </a:rPr>
              <a:t>A. Complete </a:t>
            </a:r>
            <a:r>
              <a:rPr lang="en-US" sz="1600" b="1" dirty="0">
                <a:solidFill>
                  <a:srgbClr val="000000"/>
                </a:solidFill>
                <a:latin typeface="Gill Sans"/>
              </a:rPr>
              <a:t>the email with the words from the </a:t>
            </a:r>
            <a:r>
              <a:rPr lang="en-US" sz="1600" b="1" dirty="0" smtClean="0">
                <a:solidFill>
                  <a:srgbClr val="000000"/>
                </a:solidFill>
                <a:latin typeface="Gill Sans"/>
              </a:rPr>
              <a:t>list. </a:t>
            </a:r>
            <a:r>
              <a:rPr lang="en-US" sz="1600" b="1" dirty="0">
                <a:solidFill>
                  <a:srgbClr val="000000"/>
                </a:solidFill>
                <a:latin typeface="Gill Sans"/>
              </a:rPr>
              <a:t>Not all of the words will be used.</a:t>
            </a:r>
            <a:r>
              <a:rPr lang="en-US" sz="1600" dirty="0"/>
              <a:t/>
            </a:r>
            <a:br>
              <a:rPr lang="en-US" sz="1600" dirty="0"/>
            </a:br>
            <a:r>
              <a:rPr lang="en-US" sz="1600" dirty="0"/>
              <a:t/>
            </a:r>
            <a:br>
              <a:rPr lang="en-US" sz="1600" dirty="0"/>
            </a:br>
            <a:r>
              <a:rPr lang="en-US" sz="1600" dirty="0">
                <a:solidFill>
                  <a:srgbClr val="000000"/>
                </a:solidFill>
                <a:latin typeface="Gill Sans"/>
              </a:rPr>
              <a:t>arrest      counterfeiters      illegal      scanner</a:t>
            </a:r>
            <a:r>
              <a:rPr lang="en-US" sz="1600" dirty="0"/>
              <a:t/>
            </a:r>
            <a:br>
              <a:rPr lang="en-US" sz="1600" dirty="0"/>
            </a:br>
            <a:r>
              <a:rPr lang="en-US" sz="1600" dirty="0">
                <a:solidFill>
                  <a:srgbClr val="000000"/>
                </a:solidFill>
                <a:latin typeface="Gill Sans"/>
              </a:rPr>
              <a:t>bills         equipment            ink         </a:t>
            </a:r>
            <a:r>
              <a:rPr lang="en-US" sz="1600" dirty="0" smtClean="0">
                <a:solidFill>
                  <a:srgbClr val="000000"/>
                </a:solidFill>
                <a:latin typeface="Gill Sans"/>
              </a:rPr>
              <a:t>technology</a:t>
            </a:r>
            <a:br>
              <a:rPr lang="en-US" sz="1600" dirty="0" smtClean="0">
                <a:solidFill>
                  <a:srgbClr val="000000"/>
                </a:solidFill>
                <a:latin typeface="Gill Sans"/>
              </a:rPr>
            </a:br>
            <a:r>
              <a:rPr lang="en-US" sz="1600" dirty="0">
                <a:solidFill>
                  <a:srgbClr val="000000"/>
                </a:solidFill>
                <a:latin typeface="Gill Sans"/>
              </a:rPr>
              <a:t/>
            </a:r>
            <a:br>
              <a:rPr lang="en-US" sz="1600" dirty="0">
                <a:solidFill>
                  <a:srgbClr val="000000"/>
                </a:solidFill>
                <a:latin typeface="Gill Sans"/>
              </a:rPr>
            </a:br>
            <a:r>
              <a:rPr lang="en-US" sz="1600" dirty="0"/>
              <a:t/>
            </a:r>
            <a:br>
              <a:rPr lang="en-US" sz="1600" dirty="0"/>
            </a:br>
            <a:r>
              <a:rPr lang="en-US" sz="1800" i="1" dirty="0">
                <a:solidFill>
                  <a:srgbClr val="000000"/>
                </a:solidFill>
                <a:latin typeface="Gill Sans"/>
              </a:rPr>
              <a:t>Hi Frank,</a:t>
            </a:r>
            <a:r>
              <a:rPr lang="en-US" sz="1800" i="1" dirty="0"/>
              <a:t/>
            </a:r>
            <a:br>
              <a:rPr lang="en-US" sz="1800" i="1" dirty="0"/>
            </a:br>
            <a:r>
              <a:rPr lang="en-US" sz="1800" i="1" dirty="0" smtClean="0"/>
              <a:t>      </a:t>
            </a:r>
            <a:r>
              <a:rPr lang="en-US" sz="1800" i="1" dirty="0" smtClean="0">
                <a:solidFill>
                  <a:srgbClr val="000000"/>
                </a:solidFill>
                <a:latin typeface="Gill Sans"/>
              </a:rPr>
              <a:t>I </a:t>
            </a:r>
            <a:r>
              <a:rPr lang="en-US" sz="1800" i="1" dirty="0">
                <a:solidFill>
                  <a:srgbClr val="000000"/>
                </a:solidFill>
                <a:latin typeface="Gill Sans"/>
              </a:rPr>
              <a:t>saw a story that there are a lot of </a:t>
            </a:r>
            <a:r>
              <a:rPr lang="en-US" sz="1800" i="1" dirty="0" smtClean="0">
                <a:solidFill>
                  <a:srgbClr val="000000"/>
                </a:solidFill>
                <a:latin typeface="Gill Sans"/>
              </a:rPr>
              <a:t>1. </a:t>
            </a:r>
            <a:r>
              <a:rPr lang="en-US" sz="1800" i="1" dirty="0">
                <a:solidFill>
                  <a:srgbClr val="000000"/>
                </a:solidFill>
                <a:latin typeface="Gill Sans"/>
              </a:rPr>
              <a:t>_______________ who are breaking the law in our </a:t>
            </a:r>
            <a:r>
              <a:rPr lang="en-US" sz="1800" i="1" dirty="0"/>
              <a:t/>
            </a:r>
            <a:br>
              <a:rPr lang="en-US" sz="1800" i="1" dirty="0"/>
            </a:br>
            <a:r>
              <a:rPr lang="en-US" sz="1800" i="1" dirty="0">
                <a:solidFill>
                  <a:srgbClr val="000000"/>
                </a:solidFill>
                <a:latin typeface="Gill Sans"/>
              </a:rPr>
              <a:t>neighborhood. The </a:t>
            </a:r>
            <a:r>
              <a:rPr lang="en-US" sz="1800" i="1" dirty="0" smtClean="0">
                <a:solidFill>
                  <a:srgbClr val="000000"/>
                </a:solidFill>
                <a:latin typeface="Gill Sans"/>
              </a:rPr>
              <a:t>2. </a:t>
            </a:r>
            <a:r>
              <a:rPr lang="en-US" sz="1800" i="1" dirty="0">
                <a:solidFill>
                  <a:srgbClr val="000000"/>
                </a:solidFill>
                <a:latin typeface="Gill Sans"/>
              </a:rPr>
              <a:t>_______________ are so good, only an expert can tell they aren’t real. </a:t>
            </a:r>
            <a:r>
              <a:rPr lang="en-US" sz="1800" i="1" dirty="0"/>
              <a:t/>
            </a:r>
            <a:br>
              <a:rPr lang="en-US" sz="1800" i="1" dirty="0"/>
            </a:br>
            <a:r>
              <a:rPr lang="en-US" sz="1800" i="1" dirty="0">
                <a:solidFill>
                  <a:srgbClr val="000000"/>
                </a:solidFill>
                <a:latin typeface="Gill Sans"/>
              </a:rPr>
              <a:t>They even have </a:t>
            </a:r>
            <a:r>
              <a:rPr lang="en-US" sz="1800" i="1" dirty="0" smtClean="0">
                <a:solidFill>
                  <a:srgbClr val="000000"/>
                </a:solidFill>
                <a:latin typeface="Gill Sans"/>
              </a:rPr>
              <a:t>3. </a:t>
            </a:r>
            <a:r>
              <a:rPr lang="en-US" sz="1800" i="1" dirty="0">
                <a:solidFill>
                  <a:srgbClr val="000000"/>
                </a:solidFill>
                <a:latin typeface="Gill Sans"/>
              </a:rPr>
              <a:t>_______________ that changes color from green to yellow, just like real money. </a:t>
            </a:r>
            <a:r>
              <a:rPr lang="en-US" sz="1800" i="1" dirty="0"/>
              <a:t/>
            </a:r>
            <a:br>
              <a:rPr lang="en-US" sz="1800" i="1" dirty="0"/>
            </a:br>
            <a:r>
              <a:rPr lang="en-US" sz="1800" i="1" dirty="0">
                <a:solidFill>
                  <a:srgbClr val="000000"/>
                </a:solidFill>
                <a:latin typeface="Gill Sans"/>
              </a:rPr>
              <a:t>The 21st century has new 4</a:t>
            </a:r>
            <a:r>
              <a:rPr lang="en-US" sz="1800" i="1" dirty="0" smtClean="0">
                <a:solidFill>
                  <a:srgbClr val="000000"/>
                </a:solidFill>
                <a:latin typeface="Gill Sans"/>
              </a:rPr>
              <a:t>. </a:t>
            </a:r>
            <a:r>
              <a:rPr lang="en-US" sz="1800" i="1" dirty="0">
                <a:solidFill>
                  <a:srgbClr val="000000"/>
                </a:solidFill>
                <a:latin typeface="Gill Sans"/>
              </a:rPr>
              <a:t>_______________. Maybe we should buy some 5</a:t>
            </a:r>
            <a:r>
              <a:rPr lang="en-US" sz="1800" i="1" dirty="0" smtClean="0">
                <a:solidFill>
                  <a:srgbClr val="000000"/>
                </a:solidFill>
                <a:latin typeface="Gill Sans"/>
              </a:rPr>
              <a:t>. </a:t>
            </a:r>
            <a:r>
              <a:rPr lang="en-US" sz="1800" i="1" dirty="0">
                <a:solidFill>
                  <a:srgbClr val="000000"/>
                </a:solidFill>
                <a:latin typeface="Gill Sans"/>
              </a:rPr>
              <a:t>_______________ to </a:t>
            </a:r>
            <a:r>
              <a:rPr lang="en-US" sz="1800" i="1" dirty="0"/>
              <a:t/>
            </a:r>
            <a:br>
              <a:rPr lang="en-US" sz="1800" i="1" dirty="0"/>
            </a:br>
            <a:r>
              <a:rPr lang="en-US" sz="1800" i="1" dirty="0">
                <a:solidFill>
                  <a:srgbClr val="000000"/>
                </a:solidFill>
                <a:latin typeface="Gill Sans"/>
              </a:rPr>
              <a:t>help us, like currency-validator pens. What do you think?</a:t>
            </a:r>
            <a:r>
              <a:rPr lang="en-US" sz="1800" i="1" dirty="0"/>
              <a:t/>
            </a:r>
            <a:br>
              <a:rPr lang="en-US" sz="1800" i="1" dirty="0"/>
            </a:br>
            <a:r>
              <a:rPr lang="en-US" sz="1800" i="1" dirty="0"/>
              <a:t/>
            </a:r>
            <a:br>
              <a:rPr lang="en-US" sz="1800" i="1" dirty="0"/>
            </a:br>
            <a:r>
              <a:rPr lang="en-US" sz="1800" i="1" dirty="0">
                <a:solidFill>
                  <a:srgbClr val="000000"/>
                </a:solidFill>
                <a:latin typeface="Gill Sans"/>
              </a:rPr>
              <a:t>Judy</a:t>
            </a:r>
            <a:r>
              <a:rPr lang="en-US" sz="1600" dirty="0"/>
              <a:t/>
            </a:r>
            <a:br>
              <a:rPr lang="en-US" sz="1600" dirty="0"/>
            </a:br>
            <a:r>
              <a:rPr lang="en-US" sz="1600" dirty="0"/>
              <a:t/>
            </a:r>
            <a:br>
              <a:rPr lang="en-US" sz="1600" dirty="0"/>
            </a:br>
            <a:r>
              <a:rPr lang="en-US" sz="1600" b="1" dirty="0">
                <a:solidFill>
                  <a:srgbClr val="000000"/>
                </a:solidFill>
                <a:latin typeface="Gill Sans"/>
              </a:rPr>
              <a:t>B. Match each bold vocabulary word on the left with its antonym on the right. Write the letter of</a:t>
            </a:r>
            <a:r>
              <a:rPr lang="en-US" sz="1600" b="1" dirty="0"/>
              <a:t/>
            </a:r>
            <a:br>
              <a:rPr lang="en-US" sz="1600" b="1" dirty="0"/>
            </a:br>
            <a:r>
              <a:rPr lang="en-US" sz="1600" b="1" dirty="0">
                <a:solidFill>
                  <a:srgbClr val="000000"/>
                </a:solidFill>
                <a:latin typeface="Gill Sans"/>
              </a:rPr>
              <a:t>the antonym next to each word.</a:t>
            </a:r>
            <a:r>
              <a:rPr lang="en-US" sz="1600" dirty="0"/>
              <a:t/>
            </a:r>
            <a:br>
              <a:rPr lang="en-US" sz="1600" dirty="0"/>
            </a:br>
            <a:r>
              <a:rPr lang="en-US" sz="1600" dirty="0"/>
              <a:t/>
            </a:r>
            <a:br>
              <a:rPr lang="en-US" sz="1600" dirty="0"/>
            </a:br>
            <a:r>
              <a:rPr lang="en-US" sz="1600" dirty="0" smtClean="0"/>
              <a:t>		</a:t>
            </a:r>
            <a:r>
              <a:rPr lang="en-US" sz="1600" b="1" dirty="0" smtClean="0">
                <a:solidFill>
                  <a:srgbClr val="000000"/>
                </a:solidFill>
                <a:latin typeface="Gill Sans"/>
              </a:rPr>
              <a:t>___ </a:t>
            </a:r>
            <a:r>
              <a:rPr lang="en-US" sz="1600" b="1" dirty="0">
                <a:solidFill>
                  <a:srgbClr val="000000"/>
                </a:solidFill>
                <a:latin typeface="Gill Sans"/>
              </a:rPr>
              <a:t>6</a:t>
            </a:r>
            <a:r>
              <a:rPr lang="en-US" sz="1600" b="1" dirty="0" smtClean="0">
                <a:solidFill>
                  <a:srgbClr val="000000"/>
                </a:solidFill>
                <a:latin typeface="Gill Sans"/>
              </a:rPr>
              <a:t>. </a:t>
            </a:r>
            <a:r>
              <a:rPr lang="en-US" sz="1600" b="1" dirty="0">
                <a:solidFill>
                  <a:srgbClr val="000000"/>
                </a:solidFill>
                <a:latin typeface="Gill Sans"/>
              </a:rPr>
              <a:t>fake </a:t>
            </a:r>
            <a:r>
              <a:rPr lang="en-US" sz="1600" b="1" dirty="0" smtClean="0">
                <a:solidFill>
                  <a:srgbClr val="000000"/>
                </a:solidFill>
                <a:latin typeface="Gill Sans"/>
              </a:rPr>
              <a:t>		A</a:t>
            </a:r>
            <a:r>
              <a:rPr lang="en-US" sz="1600" b="1" dirty="0">
                <a:solidFill>
                  <a:srgbClr val="000000"/>
                </a:solidFill>
                <a:latin typeface="Gill Sans"/>
              </a:rPr>
              <a:t>. </a:t>
            </a:r>
            <a:r>
              <a:rPr lang="en-US" sz="1600" dirty="0">
                <a:solidFill>
                  <a:srgbClr val="000000"/>
                </a:solidFill>
                <a:latin typeface="Gill Sans"/>
              </a:rPr>
              <a:t>cause</a:t>
            </a:r>
            <a:r>
              <a:rPr lang="en-US" sz="1600" dirty="0"/>
              <a:t/>
            </a:r>
            <a:br>
              <a:rPr lang="en-US" sz="1600" dirty="0"/>
            </a:br>
            <a:r>
              <a:rPr lang="en-US" sz="1600" dirty="0" smtClean="0"/>
              <a:t>		</a:t>
            </a:r>
            <a:r>
              <a:rPr lang="en-US" sz="1600" b="1" dirty="0" smtClean="0">
                <a:solidFill>
                  <a:srgbClr val="000000"/>
                </a:solidFill>
                <a:latin typeface="Gill Sans"/>
              </a:rPr>
              <a:t>___ </a:t>
            </a:r>
            <a:r>
              <a:rPr lang="en-US" sz="1600" b="1" dirty="0">
                <a:solidFill>
                  <a:srgbClr val="000000"/>
                </a:solidFill>
                <a:latin typeface="Gill Sans"/>
              </a:rPr>
              <a:t>7</a:t>
            </a:r>
            <a:r>
              <a:rPr lang="en-US" sz="1600" b="1" dirty="0" smtClean="0">
                <a:solidFill>
                  <a:srgbClr val="000000"/>
                </a:solidFill>
                <a:latin typeface="Gill Sans"/>
              </a:rPr>
              <a:t>. nervous		B</a:t>
            </a:r>
            <a:r>
              <a:rPr lang="en-US" sz="1600" b="1" dirty="0">
                <a:solidFill>
                  <a:srgbClr val="000000"/>
                </a:solidFill>
                <a:latin typeface="Gill Sans"/>
              </a:rPr>
              <a:t>. </a:t>
            </a:r>
            <a:r>
              <a:rPr lang="en-US" sz="1600" dirty="0">
                <a:solidFill>
                  <a:srgbClr val="000000"/>
                </a:solidFill>
                <a:latin typeface="Gill Sans"/>
              </a:rPr>
              <a:t>partly</a:t>
            </a:r>
            <a:r>
              <a:rPr lang="en-US" sz="1600" dirty="0"/>
              <a:t/>
            </a:r>
            <a:br>
              <a:rPr lang="en-US" sz="1600" dirty="0"/>
            </a:br>
            <a:r>
              <a:rPr lang="en-US" sz="1600" dirty="0" smtClean="0"/>
              <a:t>		</a:t>
            </a:r>
            <a:r>
              <a:rPr lang="en-US" sz="1600" b="1" dirty="0" smtClean="0">
                <a:solidFill>
                  <a:srgbClr val="000000"/>
                </a:solidFill>
                <a:latin typeface="Gill Sans"/>
              </a:rPr>
              <a:t>___ </a:t>
            </a:r>
            <a:r>
              <a:rPr lang="en-US" sz="1600" b="1" dirty="0">
                <a:solidFill>
                  <a:srgbClr val="000000"/>
                </a:solidFill>
                <a:latin typeface="Gill Sans"/>
              </a:rPr>
              <a:t>8</a:t>
            </a:r>
            <a:r>
              <a:rPr lang="en-US" sz="1600" b="1" dirty="0" smtClean="0">
                <a:solidFill>
                  <a:srgbClr val="000000"/>
                </a:solidFill>
                <a:latin typeface="Gill Sans"/>
              </a:rPr>
              <a:t>. </a:t>
            </a:r>
            <a:r>
              <a:rPr lang="en-US" sz="1600" b="1" dirty="0">
                <a:solidFill>
                  <a:srgbClr val="000000"/>
                </a:solidFill>
                <a:latin typeface="Gill Sans"/>
              </a:rPr>
              <a:t>prevent </a:t>
            </a:r>
            <a:r>
              <a:rPr lang="en-US" sz="1600" b="1" dirty="0" smtClean="0">
                <a:solidFill>
                  <a:srgbClr val="000000"/>
                </a:solidFill>
                <a:latin typeface="Gill Sans"/>
              </a:rPr>
              <a:t>		C</a:t>
            </a:r>
            <a:r>
              <a:rPr lang="en-US" sz="1600" b="1" dirty="0">
                <a:solidFill>
                  <a:srgbClr val="000000"/>
                </a:solidFill>
                <a:latin typeface="Gill Sans"/>
              </a:rPr>
              <a:t>. </a:t>
            </a:r>
            <a:r>
              <a:rPr lang="en-US" sz="1600" dirty="0">
                <a:solidFill>
                  <a:srgbClr val="000000"/>
                </a:solidFill>
                <a:latin typeface="Gill Sans"/>
              </a:rPr>
              <a:t>real</a:t>
            </a:r>
            <a:r>
              <a:rPr lang="en-US" sz="1600" dirty="0"/>
              <a:t/>
            </a:r>
            <a:br>
              <a:rPr lang="en-US" sz="1600" dirty="0"/>
            </a:br>
            <a:r>
              <a:rPr lang="en-US" sz="1600" dirty="0" smtClean="0"/>
              <a:t>		</a:t>
            </a:r>
            <a:r>
              <a:rPr lang="en-US" sz="1600" b="1" dirty="0" smtClean="0">
                <a:solidFill>
                  <a:srgbClr val="000000"/>
                </a:solidFill>
                <a:latin typeface="Gill Sans"/>
              </a:rPr>
              <a:t>___ 9. </a:t>
            </a:r>
            <a:r>
              <a:rPr lang="en-US" sz="1600" b="1" dirty="0">
                <a:solidFill>
                  <a:srgbClr val="000000"/>
                </a:solidFill>
                <a:latin typeface="Gill Sans"/>
              </a:rPr>
              <a:t>illegal </a:t>
            </a:r>
            <a:r>
              <a:rPr lang="en-US" sz="1600" b="1" dirty="0" smtClean="0">
                <a:solidFill>
                  <a:srgbClr val="000000"/>
                </a:solidFill>
                <a:latin typeface="Gill Sans"/>
              </a:rPr>
              <a:t>		D</a:t>
            </a:r>
            <a:r>
              <a:rPr lang="en-US" sz="1600" b="1" dirty="0">
                <a:solidFill>
                  <a:srgbClr val="000000"/>
                </a:solidFill>
                <a:latin typeface="Gill Sans"/>
              </a:rPr>
              <a:t>. </a:t>
            </a:r>
            <a:r>
              <a:rPr lang="en-US" sz="1600" dirty="0">
                <a:solidFill>
                  <a:srgbClr val="000000"/>
                </a:solidFill>
                <a:latin typeface="Gill Sans"/>
              </a:rPr>
              <a:t>calm</a:t>
            </a:r>
            <a:r>
              <a:rPr lang="en-US" sz="1600" dirty="0"/>
              <a:t/>
            </a:r>
            <a:br>
              <a:rPr lang="en-US" sz="1600" dirty="0"/>
            </a:br>
            <a:r>
              <a:rPr lang="en-US" sz="1600" dirty="0" smtClean="0"/>
              <a:t>		</a:t>
            </a:r>
            <a:r>
              <a:rPr lang="en-US" sz="1600" b="1" dirty="0" smtClean="0">
                <a:solidFill>
                  <a:srgbClr val="000000"/>
                </a:solidFill>
                <a:latin typeface="Gill Sans"/>
              </a:rPr>
              <a:t>___ 10. </a:t>
            </a:r>
            <a:r>
              <a:rPr lang="en-US" sz="1600" b="1" dirty="0">
                <a:solidFill>
                  <a:srgbClr val="000000"/>
                </a:solidFill>
                <a:latin typeface="Gill Sans"/>
              </a:rPr>
              <a:t>completely </a:t>
            </a:r>
            <a:r>
              <a:rPr lang="en-US" sz="1600" b="1" dirty="0" smtClean="0">
                <a:solidFill>
                  <a:srgbClr val="000000"/>
                </a:solidFill>
                <a:latin typeface="Gill Sans"/>
              </a:rPr>
              <a:t>	E</a:t>
            </a:r>
            <a:r>
              <a:rPr lang="en-US" sz="1600" b="1" dirty="0">
                <a:solidFill>
                  <a:srgbClr val="000000"/>
                </a:solidFill>
                <a:latin typeface="Gill Sans"/>
              </a:rPr>
              <a:t>. </a:t>
            </a:r>
            <a:r>
              <a:rPr lang="en-US" sz="1600" dirty="0">
                <a:solidFill>
                  <a:srgbClr val="000000"/>
                </a:solidFill>
                <a:latin typeface="Gill Sans"/>
              </a:rPr>
              <a:t>lawful</a:t>
            </a:r>
            <a:r>
              <a:rPr lang="en-US" sz="1600" dirty="0"/>
              <a:t/>
            </a:r>
            <a:br>
              <a:rPr lang="en-US" sz="1600" dirty="0"/>
            </a:br>
            <a:r>
              <a:rPr lang="en-US" sz="1600" dirty="0"/>
              <a:t/>
            </a:r>
            <a:br>
              <a:rPr lang="en-US" sz="1600" dirty="0"/>
            </a:br>
            <a:r>
              <a:rPr lang="en-US" sz="1600" dirty="0"/>
              <a:t/>
            </a:r>
            <a:br>
              <a:rPr lang="en-US" sz="1600" dirty="0"/>
            </a:b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59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478" y="0"/>
            <a:ext cx="5220519" cy="6858000"/>
          </a:xfrm>
          <a:prstGeom prst="rect">
            <a:avLst/>
          </a:prstGeom>
        </p:spPr>
      </p:pic>
      <p:sp>
        <p:nvSpPr>
          <p:cNvPr id="2" name="Title 1"/>
          <p:cNvSpPr>
            <a:spLocks noGrp="1"/>
          </p:cNvSpPr>
          <p:nvPr>
            <p:ph type="title"/>
          </p:nvPr>
        </p:nvSpPr>
        <p:spPr>
          <a:xfrm>
            <a:off x="652800" y="242888"/>
            <a:ext cx="11120100" cy="6315075"/>
          </a:xfrm>
        </p:spPr>
        <p:txBody>
          <a:bodyPr>
            <a:normAutofit/>
          </a:bodyPr>
          <a:lstStyle/>
          <a:p>
            <a:r>
              <a:rPr lang="en-US" sz="1600" dirty="0" smtClean="0">
                <a:latin typeface="Calibri" panose="020F0502020204030204" pitchFamily="34" charset="0"/>
                <a:cs typeface="Calibri" panose="020F0502020204030204" pitchFamily="34" charset="0"/>
              </a:rPr>
              <a:t>											</a:t>
            </a:r>
            <a:r>
              <a:rPr lang="en-US" sz="1800" b="1" dirty="0" smtClean="0">
                <a:latin typeface="Calibri" panose="020F0502020204030204" pitchFamily="34" charset="0"/>
                <a:cs typeface="Calibri" panose="020F0502020204030204" pitchFamily="34" charset="0"/>
              </a:rPr>
              <a:t>Read the story of Michael </a:t>
            </a:r>
            <a:r>
              <a:rPr lang="en-US" sz="1800" b="1" dirty="0" err="1" smtClean="0">
                <a:latin typeface="Calibri" panose="020F0502020204030204" pitchFamily="34" charset="0"/>
                <a:cs typeface="Calibri" panose="020F0502020204030204" pitchFamily="34" charset="0"/>
              </a:rPr>
              <a:t>Landress</a:t>
            </a:r>
            <a:r>
              <a:rPr lang="en-US" sz="1800" b="1" dirty="0" smtClean="0">
                <a:latin typeface="Calibri" panose="020F0502020204030204" pitchFamily="34" charset="0"/>
                <a:cs typeface="Calibri" panose="020F0502020204030204" pitchFamily="34" charset="0"/>
              </a:rPr>
              <a:t>, who was once  													a professional counterfeiter</a:t>
            </a:r>
            <a:r>
              <a:rPr lang="en-US" sz="1600" dirty="0" smtClean="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p:txBody>
      </p:sp>
      <p:sp>
        <p:nvSpPr>
          <p:cNvPr id="3" name="Rectangle 2"/>
          <p:cNvSpPr/>
          <p:nvPr/>
        </p:nvSpPr>
        <p:spPr>
          <a:xfrm>
            <a:off x="3048000" y="2913475"/>
            <a:ext cx="6096000" cy="1669688"/>
          </a:xfrm>
          <a:prstGeom prst="rect">
            <a:avLst/>
          </a:prstGeom>
        </p:spPr>
        <p:txBody>
          <a:bodyPr>
            <a:spAutoFit/>
          </a:bodyPr>
          <a:lstStyle/>
          <a:p>
            <a:r>
              <a:rPr lang="en-US" sz="1250" dirty="0">
                <a:solidFill>
                  <a:srgbClr val="000000"/>
                </a:solidFill>
                <a:latin typeface="Gill Sans"/>
              </a:rPr>
              <a:t>.</a:t>
            </a:r>
            <a:endParaRPr lang="en-US" dirty="0">
              <a:solidFill>
                <a:prstClr val="black"/>
              </a:solidFill>
            </a:endParaRPr>
          </a:p>
          <a:p>
            <a:endParaRPr lang="en-US" dirty="0">
              <a:solidFill>
                <a:prstClr val="black"/>
              </a:solidFill>
            </a:endParaRPr>
          </a:p>
          <a:p>
            <a:r>
              <a:rPr lang="en-US" dirty="0">
                <a:solidFill>
                  <a:srgbClr val="000000"/>
                </a:solidFill>
                <a:latin typeface="Gill Sans"/>
              </a:rPr>
              <a:t>.</a:t>
            </a:r>
            <a:endParaRPr lang="en-US" dirty="0">
              <a:solidFill>
                <a:prstClr val="black"/>
              </a:solidFill>
            </a:endParaRP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sp>
        <p:nvSpPr>
          <p:cNvPr id="5" name="TextBox 4"/>
          <p:cNvSpPr txBox="1"/>
          <p:nvPr/>
        </p:nvSpPr>
        <p:spPr>
          <a:xfrm>
            <a:off x="5462997" y="885997"/>
            <a:ext cx="6690037" cy="4185761"/>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COMPREHENSION:</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Answer the questions:</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1. The title of the story is</a:t>
            </a:r>
            <a:r>
              <a:rPr lang="en-US" i="1" dirty="0" smtClean="0">
                <a:latin typeface="Calibri" panose="020F0502020204030204" pitchFamily="34" charset="0"/>
                <a:cs typeface="Calibri" panose="020F0502020204030204" pitchFamily="34" charset="0"/>
              </a:rPr>
              <a:t> I Made It Myself.</a:t>
            </a:r>
            <a:r>
              <a:rPr lang="en-US" dirty="0" smtClean="0">
                <a:latin typeface="Calibri" panose="020F0502020204030204" pitchFamily="34" charset="0"/>
                <a:cs typeface="Calibri" panose="020F0502020204030204" pitchFamily="34" charset="0"/>
              </a:rPr>
              <a:t> What does </a:t>
            </a:r>
            <a:r>
              <a:rPr lang="en-US" i="1" dirty="0">
                <a:latin typeface="Calibri" panose="020F0502020204030204" pitchFamily="34" charset="0"/>
                <a:cs typeface="Calibri" panose="020F0502020204030204" pitchFamily="34" charset="0"/>
              </a:rPr>
              <a:t>“It</a:t>
            </a:r>
            <a:r>
              <a:rPr lang="en-US" dirty="0" smtClean="0">
                <a:latin typeface="Calibri" panose="020F0502020204030204" pitchFamily="34" charset="0"/>
                <a:cs typeface="Calibri" panose="020F0502020204030204" pitchFamily="34" charset="0"/>
              </a:rPr>
              <a:t>” refer to?</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______________________________________________________</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2. In paragraph 3, </a:t>
            </a:r>
            <a:r>
              <a:rPr lang="en-US" dirty="0" err="1" smtClean="0">
                <a:latin typeface="Calibri" panose="020F0502020204030204" pitchFamily="34" charset="0"/>
                <a:cs typeface="Calibri" panose="020F0502020204030204" pitchFamily="34" charset="0"/>
              </a:rPr>
              <a:t>Landress</a:t>
            </a:r>
            <a:r>
              <a:rPr lang="en-US" dirty="0" smtClean="0">
                <a:latin typeface="Calibri" panose="020F0502020204030204" pitchFamily="34" charset="0"/>
                <a:cs typeface="Calibri" panose="020F0502020204030204" pitchFamily="34" charset="0"/>
              </a:rPr>
              <a:t> says, “</a:t>
            </a:r>
            <a:r>
              <a:rPr lang="en-US" i="1" dirty="0">
                <a:latin typeface="Calibri" panose="020F0502020204030204" pitchFamily="34" charset="0"/>
                <a:cs typeface="Calibri" panose="020F0502020204030204" pitchFamily="34" charset="0"/>
              </a:rPr>
              <a:t>No. Oh, Ben, no</a:t>
            </a:r>
            <a:r>
              <a:rPr lang="en-US" dirty="0" smtClean="0">
                <a:latin typeface="Calibri" panose="020F0502020204030204" pitchFamily="34" charset="0"/>
                <a:cs typeface="Calibri" panose="020F0502020204030204" pitchFamily="34" charset="0"/>
              </a:rPr>
              <a:t>.”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Who is Ben? What was wrong?</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______________________________________________________</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3. In paragraph 4, </a:t>
            </a:r>
            <a:r>
              <a:rPr lang="en-US" dirty="0" err="1" smtClean="0">
                <a:latin typeface="Calibri" panose="020F0502020204030204" pitchFamily="34" charset="0"/>
                <a:cs typeface="Calibri" panose="020F0502020204030204" pitchFamily="34" charset="0"/>
              </a:rPr>
              <a:t>Landress</a:t>
            </a:r>
            <a:r>
              <a:rPr lang="en-US" dirty="0" smtClean="0">
                <a:latin typeface="Calibri" panose="020F0502020204030204" pitchFamily="34" charset="0"/>
                <a:cs typeface="Calibri" panose="020F0502020204030204" pitchFamily="34" charset="0"/>
              </a:rPr>
              <a:t> says, “</a:t>
            </a:r>
            <a:r>
              <a:rPr lang="en-US" i="1" dirty="0">
                <a:latin typeface="Calibri" panose="020F0502020204030204" pitchFamily="34" charset="0"/>
                <a:cs typeface="Calibri" panose="020F0502020204030204" pitchFamily="34" charset="0"/>
              </a:rPr>
              <a:t>I didn’t hear they come in</a:t>
            </a:r>
          </a:p>
          <a:p>
            <a:r>
              <a:rPr lang="en-US" i="1" dirty="0">
                <a:latin typeface="Calibri" panose="020F0502020204030204" pitchFamily="34" charset="0"/>
                <a:cs typeface="Calibri" panose="020F0502020204030204" pitchFamily="34" charset="0"/>
              </a:rPr>
              <a:t> because of the noise of the press.” </a:t>
            </a:r>
            <a:r>
              <a:rPr lang="en-US" dirty="0" smtClean="0">
                <a:latin typeface="Calibri" panose="020F0502020204030204" pitchFamily="34" charset="0"/>
                <a:cs typeface="Calibri" panose="020F0502020204030204" pitchFamily="34" charset="0"/>
              </a:rPr>
              <a:t>Who does “</a:t>
            </a:r>
            <a:r>
              <a:rPr lang="en-US" i="1" dirty="0">
                <a:latin typeface="Calibri" panose="020F0502020204030204" pitchFamily="34" charset="0"/>
                <a:cs typeface="Calibri" panose="020F0502020204030204" pitchFamily="34" charset="0"/>
              </a:rPr>
              <a:t>them</a:t>
            </a:r>
            <a:r>
              <a:rPr lang="en-US" dirty="0" smtClean="0">
                <a:latin typeface="Calibri" panose="020F0502020204030204" pitchFamily="34" charset="0"/>
                <a:cs typeface="Calibri" panose="020F0502020204030204" pitchFamily="34" charset="0"/>
              </a:rPr>
              <a:t>” refer to?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What were they coming to do?</a:t>
            </a:r>
          </a:p>
          <a:p>
            <a:r>
              <a:rPr lang="en-US" dirty="0" smtClean="0">
                <a:latin typeface="Calibri" panose="020F0502020204030204" pitchFamily="34" charset="0"/>
                <a:cs typeface="Calibri" panose="020F0502020204030204" pitchFamily="34" charset="0"/>
              </a:rPr>
              <a:t>______________________________________________________</a:t>
            </a:r>
          </a:p>
          <a:p>
            <a:r>
              <a:rPr lang="en-US" dirty="0" smtClean="0">
                <a:latin typeface="Calibri" panose="020F0502020204030204" pitchFamily="34" charset="0"/>
                <a:cs typeface="Calibri" panose="020F0502020204030204" pitchFamily="34" charset="0"/>
              </a:rPr>
              <a:t>4.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4. The story ends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with</a:t>
            </a:r>
          </a:p>
          <a:p>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a:t>
            </a:r>
            <a:r>
              <a:rPr lang="en-US" i="1" dirty="0">
                <a:latin typeface="Calibri" panose="020F0502020204030204" pitchFamily="34" charset="0"/>
                <a:cs typeface="Calibri" panose="020F0502020204030204" pitchFamily="34" charset="0"/>
              </a:rPr>
              <a:t>Just like getting caught with your hand in the cookie jar, huh, Mike?”</a:t>
            </a:r>
            <a:br>
              <a:rPr lang="en-US" i="1" dirty="0">
                <a:latin typeface="Calibri" panose="020F0502020204030204" pitchFamily="34" charset="0"/>
                <a:cs typeface="Calibri" panose="020F0502020204030204" pitchFamily="34" charset="0"/>
              </a:rPr>
            </a:b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What does this mean</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a:t>
            </a:r>
          </a:p>
          <a:p>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____________________________________________________________</a:t>
            </a:r>
            <a:endParaRPr lang="en-US" dirty="0"/>
          </a:p>
        </p:txBody>
      </p:sp>
    </p:spTree>
    <p:extLst>
      <p:ext uri="{BB962C8B-B14F-4D97-AF65-F5344CB8AC3E}">
        <p14:creationId xmlns:p14="http://schemas.microsoft.com/office/powerpoint/2010/main" val="756235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7225" y="-28575"/>
            <a:ext cx="5331023" cy="6858000"/>
          </a:xfrm>
          <a:prstGeom prst="rect">
            <a:avLst/>
          </a:prstGeom>
        </p:spPr>
      </p:pic>
      <p:sp>
        <p:nvSpPr>
          <p:cNvPr id="2" name="Title 1"/>
          <p:cNvSpPr>
            <a:spLocks noGrp="1"/>
          </p:cNvSpPr>
          <p:nvPr>
            <p:ph type="title"/>
          </p:nvPr>
        </p:nvSpPr>
        <p:spPr>
          <a:xfrm>
            <a:off x="652800" y="242888"/>
            <a:ext cx="11120100" cy="6315075"/>
          </a:xfrm>
        </p:spPr>
        <p:txBody>
          <a:bodyPr>
            <a:normAutofit/>
          </a:bodyPr>
          <a:lstStyle/>
          <a:p>
            <a:endParaRPr lang="en-US" sz="1600" dirty="0">
              <a:latin typeface="Calibri" panose="020F0502020204030204" pitchFamily="34" charset="0"/>
              <a:cs typeface="Calibri" panose="020F0502020204030204" pitchFamily="34" charset="0"/>
            </a:endParaRPr>
          </a:p>
        </p:txBody>
      </p:sp>
      <p:sp>
        <p:nvSpPr>
          <p:cNvPr id="3" name="Rectangle 2"/>
          <p:cNvSpPr/>
          <p:nvPr/>
        </p:nvSpPr>
        <p:spPr>
          <a:xfrm>
            <a:off x="3048000" y="2913475"/>
            <a:ext cx="6096000" cy="1669688"/>
          </a:xfrm>
          <a:prstGeom prst="rect">
            <a:avLst/>
          </a:prstGeom>
        </p:spPr>
        <p:txBody>
          <a:bodyPr>
            <a:spAutoFit/>
          </a:bodyPr>
          <a:lstStyle/>
          <a:p>
            <a:r>
              <a:rPr lang="en-US" sz="1250" dirty="0">
                <a:solidFill>
                  <a:srgbClr val="000000"/>
                </a:solidFill>
                <a:latin typeface="Gill Sans"/>
              </a:rPr>
              <a:t>.</a:t>
            </a:r>
            <a:endParaRPr lang="en-US" dirty="0">
              <a:solidFill>
                <a:prstClr val="black"/>
              </a:solidFill>
            </a:endParaRPr>
          </a:p>
          <a:p>
            <a:endParaRPr lang="en-US" dirty="0">
              <a:solidFill>
                <a:prstClr val="black"/>
              </a:solidFill>
            </a:endParaRPr>
          </a:p>
          <a:p>
            <a:r>
              <a:rPr lang="en-US" dirty="0">
                <a:solidFill>
                  <a:srgbClr val="000000"/>
                </a:solidFill>
                <a:latin typeface="Gill Sans"/>
              </a:rPr>
              <a:t>.</a:t>
            </a:r>
            <a:endParaRPr lang="en-US" dirty="0">
              <a:solidFill>
                <a:prstClr val="black"/>
              </a:solidFill>
            </a:endParaRP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sp>
        <p:nvSpPr>
          <p:cNvPr id="5" name="TextBox 4"/>
          <p:cNvSpPr txBox="1"/>
          <p:nvPr/>
        </p:nvSpPr>
        <p:spPr>
          <a:xfrm>
            <a:off x="5816950" y="285750"/>
            <a:ext cx="6052683" cy="5262979"/>
          </a:xfrm>
          <a:prstGeom prst="rect">
            <a:avLst/>
          </a:prstGeom>
          <a:noFill/>
        </p:spPr>
        <p:txBody>
          <a:bodyPr wrap="none" rtlCol="0">
            <a:spAutoFit/>
          </a:bodyPr>
          <a:lstStyle/>
          <a:p>
            <a:r>
              <a:rPr lang="en-US" sz="1600" b="1" dirty="0" smtClean="0">
                <a:solidFill>
                  <a:prstClr val="black">
                    <a:lumMod val="85000"/>
                    <a:lumOff val="15000"/>
                  </a:prstClr>
                </a:solidFill>
                <a:latin typeface="Calibri" panose="020F0502020204030204" pitchFamily="34" charset="0"/>
                <a:ea typeface="+mj-ea"/>
                <a:cs typeface="Calibri" panose="020F0502020204030204" pitchFamily="34" charset="0"/>
              </a:rPr>
              <a:t>1.Read </a:t>
            </a:r>
            <a:r>
              <a:rPr lang="en-US" sz="1600" b="1" dirty="0">
                <a:solidFill>
                  <a:prstClr val="black">
                    <a:lumMod val="85000"/>
                    <a:lumOff val="15000"/>
                  </a:prstClr>
                </a:solidFill>
                <a:latin typeface="Calibri" panose="020F0502020204030204" pitchFamily="34" charset="0"/>
                <a:ea typeface="+mj-ea"/>
                <a:cs typeface="Calibri" panose="020F0502020204030204" pitchFamily="34" charset="0"/>
              </a:rPr>
              <a:t>the </a:t>
            </a:r>
            <a:r>
              <a:rPr lang="en-US" sz="1600" b="1" dirty="0" smtClean="0">
                <a:solidFill>
                  <a:prstClr val="black">
                    <a:lumMod val="85000"/>
                    <a:lumOff val="15000"/>
                  </a:prstClr>
                </a:solidFill>
                <a:latin typeface="Calibri" panose="020F0502020204030204" pitchFamily="34" charset="0"/>
                <a:ea typeface="+mj-ea"/>
                <a:cs typeface="Calibri" panose="020F0502020204030204" pitchFamily="34" charset="0"/>
              </a:rPr>
              <a:t>statements.</a:t>
            </a:r>
          </a:p>
          <a:p>
            <a:r>
              <a:rPr lang="en-US" sz="1600" b="1"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b="1" dirty="0" smtClean="0">
                <a:solidFill>
                  <a:prstClr val="black">
                    <a:lumMod val="85000"/>
                    <a:lumOff val="15000"/>
                  </a:prstClr>
                </a:solidFill>
                <a:latin typeface="Calibri" panose="020F0502020204030204" pitchFamily="34" charset="0"/>
                <a:ea typeface="+mj-ea"/>
                <a:cs typeface="Calibri" panose="020F0502020204030204" pitchFamily="34" charset="0"/>
              </a:rPr>
              <a:t>  Write </a:t>
            </a:r>
            <a:r>
              <a:rPr lang="en-US" sz="1600" b="1" dirty="0">
                <a:solidFill>
                  <a:prstClr val="black">
                    <a:lumMod val="85000"/>
                    <a:lumOff val="15000"/>
                  </a:prstClr>
                </a:solidFill>
                <a:latin typeface="Calibri" panose="020F0502020204030204" pitchFamily="34" charset="0"/>
                <a:ea typeface="+mj-ea"/>
                <a:cs typeface="Calibri" panose="020F0502020204030204" pitchFamily="34" charset="0"/>
              </a:rPr>
              <a:t>the correct par. number </a:t>
            </a:r>
            <a:r>
              <a:rPr lang="en-US" sz="1600" b="1" dirty="0" smtClean="0">
                <a:solidFill>
                  <a:prstClr val="black">
                    <a:lumMod val="85000"/>
                    <a:lumOff val="15000"/>
                  </a:prstClr>
                </a:solidFill>
                <a:latin typeface="Calibri" panose="020F0502020204030204" pitchFamily="34" charset="0"/>
                <a:ea typeface="+mj-ea"/>
                <a:cs typeface="Calibri" panose="020F0502020204030204" pitchFamily="34" charset="0"/>
              </a:rPr>
              <a:t>in front of </a:t>
            </a:r>
            <a:r>
              <a:rPr lang="en-US" sz="1600" b="1" dirty="0">
                <a:solidFill>
                  <a:prstClr val="black">
                    <a:lumMod val="85000"/>
                    <a:lumOff val="15000"/>
                  </a:prstClr>
                </a:solidFill>
                <a:latin typeface="Calibri" panose="020F0502020204030204" pitchFamily="34" charset="0"/>
                <a:ea typeface="+mj-ea"/>
                <a:cs typeface="Calibri" panose="020F0502020204030204" pitchFamily="34" charset="0"/>
              </a:rPr>
              <a:t>each of them.</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Par. ___ a</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Casual counterfeiting is becoming a big problem</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a:t>
            </a:r>
          </a:p>
          <a:p>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and the government is fighting it</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Par. ___ b</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Using color-changing ink is a way to prevent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counterfeiting.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Par. ___ c. A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child can easily copy paper money</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Par. ___ d. The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government must always keep changing the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bills</a:t>
            </a:r>
          </a:p>
          <a:p>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to prevent counterfeiting.</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Par. ___ e.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Putting micro-print on bills helps prevent counterfeiting.</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Par. ___ f</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New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technology makes casual counterfeiter possible.</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Par.___ g.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The special lines on U.S. paper money help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prevent</a:t>
            </a:r>
          </a:p>
          <a:p>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counterfeiting</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a:t>
            </a:r>
          </a:p>
          <a:p>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b="1" dirty="0" smtClean="0">
                <a:solidFill>
                  <a:prstClr val="black">
                    <a:lumMod val="85000"/>
                    <a:lumOff val="15000"/>
                  </a:prstClr>
                </a:solidFill>
                <a:latin typeface="Calibri" panose="020F0502020204030204" pitchFamily="34" charset="0"/>
                <a:ea typeface="+mj-ea"/>
                <a:cs typeface="Calibri" panose="020F0502020204030204" pitchFamily="34" charset="0"/>
              </a:rPr>
              <a:t>2. Check </a:t>
            </a:r>
            <a:r>
              <a:rPr lang="en-US" sz="1600" b="1" dirty="0">
                <a:solidFill>
                  <a:prstClr val="black">
                    <a:lumMod val="85000"/>
                    <a:lumOff val="15000"/>
                  </a:prstClr>
                </a:solidFill>
                <a:latin typeface="Calibri" panose="020F0502020204030204" pitchFamily="34" charset="0"/>
                <a:ea typeface="+mj-ea"/>
                <a:cs typeface="Calibri" panose="020F0502020204030204" pitchFamily="34" charset="0"/>
              </a:rPr>
              <a:t>the statement that best describes the main idea </a:t>
            </a:r>
            <a:endParaRPr lang="en-US" sz="1600" b="1" dirty="0" smtClean="0">
              <a:solidFill>
                <a:prstClr val="black">
                  <a:lumMod val="85000"/>
                  <a:lumOff val="15000"/>
                </a:prstClr>
              </a:solidFill>
              <a:latin typeface="Calibri" panose="020F0502020204030204" pitchFamily="34" charset="0"/>
              <a:ea typeface="+mj-ea"/>
              <a:cs typeface="Calibri" panose="020F0502020204030204" pitchFamily="34" charset="0"/>
            </a:endParaRPr>
          </a:p>
          <a:p>
            <a:r>
              <a:rPr lang="en-US" sz="1600" b="1"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b="1" dirty="0" smtClean="0">
                <a:solidFill>
                  <a:prstClr val="black">
                    <a:lumMod val="85000"/>
                    <a:lumOff val="15000"/>
                  </a:prstClr>
                </a:solidFill>
                <a:latin typeface="Calibri" panose="020F0502020204030204" pitchFamily="34" charset="0"/>
                <a:ea typeface="+mj-ea"/>
                <a:cs typeface="Calibri" panose="020F0502020204030204" pitchFamily="34" charset="0"/>
              </a:rPr>
              <a:t>   of </a:t>
            </a:r>
            <a:r>
              <a:rPr lang="en-US" sz="1600" b="1" dirty="0">
                <a:solidFill>
                  <a:prstClr val="black">
                    <a:lumMod val="85000"/>
                    <a:lumOff val="15000"/>
                  </a:prstClr>
                </a:solidFill>
                <a:latin typeface="Calibri" panose="020F0502020204030204" pitchFamily="34" charset="0"/>
                <a:ea typeface="+mj-ea"/>
                <a:cs typeface="Calibri" panose="020F0502020204030204" pitchFamily="34" charset="0"/>
              </a:rPr>
              <a:t>the whole article.</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A.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It’s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easier to counterfeit money today than it was 30 years ago</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a:t>
            </a:r>
          </a:p>
          <a:p>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especially with the right equipment.</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B.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The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government has several ways to try to prevent counterfeiting.</a:t>
            </a:r>
            <a:br>
              <a:rPr lang="en-US" sz="1600" dirty="0">
                <a:solidFill>
                  <a:prstClr val="black">
                    <a:lumMod val="85000"/>
                    <a:lumOff val="15000"/>
                  </a:prstClr>
                </a:solidFill>
                <a:latin typeface="Calibri" panose="020F0502020204030204" pitchFamily="34" charset="0"/>
                <a:ea typeface="+mj-ea"/>
                <a:cs typeface="Calibri" panose="020F0502020204030204" pitchFamily="34" charset="0"/>
              </a:rPr>
            </a:b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C. Better home computers and printers made counterfeiting easier, </a:t>
            </a:r>
            <a:endPar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endParaRPr>
          </a:p>
          <a:p>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so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the U.S. government changed the bills to make counterfeiting </a:t>
            </a:r>
            <a:endPar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endParaRPr>
          </a:p>
          <a:p>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 </a:t>
            </a:r>
            <a:r>
              <a:rPr lang="en-US" sz="1600" dirty="0" smtClean="0">
                <a:solidFill>
                  <a:prstClr val="black">
                    <a:lumMod val="85000"/>
                    <a:lumOff val="15000"/>
                  </a:prstClr>
                </a:solidFill>
                <a:latin typeface="Calibri" panose="020F0502020204030204" pitchFamily="34" charset="0"/>
                <a:ea typeface="+mj-ea"/>
                <a:cs typeface="Calibri" panose="020F0502020204030204" pitchFamily="34" charset="0"/>
              </a:rPr>
              <a:t>  more </a:t>
            </a:r>
            <a:r>
              <a:rPr lang="en-US" sz="1600" dirty="0">
                <a:solidFill>
                  <a:prstClr val="black">
                    <a:lumMod val="85000"/>
                    <a:lumOff val="15000"/>
                  </a:prstClr>
                </a:solidFill>
                <a:latin typeface="Calibri" panose="020F0502020204030204" pitchFamily="34" charset="0"/>
                <a:ea typeface="+mj-ea"/>
                <a:cs typeface="Calibri" panose="020F0502020204030204" pitchFamily="34" charset="0"/>
              </a:rPr>
              <a:t>difficult. </a:t>
            </a:r>
            <a:endParaRPr lang="en-US" sz="1600" dirty="0"/>
          </a:p>
        </p:txBody>
      </p:sp>
    </p:spTree>
    <p:extLst>
      <p:ext uri="{BB962C8B-B14F-4D97-AF65-F5344CB8AC3E}">
        <p14:creationId xmlns:p14="http://schemas.microsoft.com/office/powerpoint/2010/main" val="2478313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00" y="0"/>
            <a:ext cx="11120100" cy="6557963"/>
          </a:xfrm>
        </p:spPr>
        <p:txBody>
          <a:bodyPr>
            <a:normAutofit/>
          </a:bodyPr>
          <a:lstStyle/>
          <a:p>
            <a:pPr lvl="0" defTabSz="914400">
              <a:spcBef>
                <a:spcPts val="0"/>
              </a:spcBef>
            </a:pPr>
            <a:r>
              <a:rPr lang="en-US" altLang="en-US" sz="1600" b="1" dirty="0" smtClean="0">
                <a:solidFill>
                  <a:srgbClr val="000000"/>
                </a:solidFill>
                <a:latin typeface="Calibri" panose="020F0502020204030204" pitchFamily="34" charset="0"/>
                <a:cs typeface="Calibri" panose="020F0502020204030204" pitchFamily="34" charset="0"/>
              </a:rPr>
              <a:t>Unit 3</a:t>
            </a:r>
            <a:br>
              <a:rPr lang="en-US" altLang="en-US" sz="1600" b="1" dirty="0" smtClean="0">
                <a:solidFill>
                  <a:srgbClr val="000000"/>
                </a:solidFill>
                <a:latin typeface="Calibri" panose="020F0502020204030204" pitchFamily="34" charset="0"/>
                <a:cs typeface="Calibri" panose="020F0502020204030204" pitchFamily="34" charset="0"/>
              </a:rPr>
            </a:br>
            <a:r>
              <a:rPr lang="en-US" altLang="en-US" sz="1600" b="1" dirty="0" smtClean="0">
                <a:solidFill>
                  <a:srgbClr val="000000"/>
                </a:solidFill>
                <a:latin typeface="Calibri" panose="020F0502020204030204" pitchFamily="34" charset="0"/>
                <a:cs typeface="Calibri" panose="020F0502020204030204" pitchFamily="34" charset="0"/>
              </a:rPr>
              <a:t>Copying Clothes</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b="1" dirty="0">
                <a:solidFill>
                  <a:srgbClr val="000000"/>
                </a:solidFill>
                <a:latin typeface="Calibri" panose="020F0502020204030204" pitchFamily="34" charset="0"/>
                <a:cs typeface="Calibri" panose="020F0502020204030204" pitchFamily="34" charset="0"/>
              </a:rPr>
              <a:t>1 </a:t>
            </a:r>
            <a:r>
              <a:rPr lang="en-US" altLang="en-US" sz="1600" dirty="0">
                <a:solidFill>
                  <a:srgbClr val="000000"/>
                </a:solidFill>
                <a:latin typeface="Calibri" panose="020F0502020204030204" pitchFamily="34" charset="0"/>
                <a:cs typeface="Calibri" panose="020F0502020204030204" pitchFamily="34" charset="0"/>
              </a:rPr>
              <a:t>Seema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has a $20 million-a-year business. She knows famous people. Her</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customers are huge clothing stores like Macy’s and Bloomingdale’s. 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isn’t a well-known designer; she sells copies of expensive brand-name clothes.</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b="1" dirty="0">
                <a:solidFill>
                  <a:srgbClr val="000000"/>
                </a:solidFill>
                <a:latin typeface="Calibri" panose="020F0502020204030204" pitchFamily="34" charset="0"/>
                <a:cs typeface="Calibri" panose="020F0502020204030204" pitchFamily="34" charset="0"/>
              </a:rPr>
              <a:t>2 </a:t>
            </a:r>
            <a:r>
              <a:rPr lang="en-US" altLang="en-US" sz="1600" dirty="0">
                <a:solidFill>
                  <a:srgbClr val="000000"/>
                </a:solidFill>
                <a:latin typeface="Calibri" panose="020F0502020204030204" pitchFamily="34" charset="0"/>
                <a:cs typeface="Calibri" panose="020F0502020204030204" pitchFamily="34" charset="0"/>
              </a:rPr>
              <a:t>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goes to fashion shows, and if she likes a dress, she takes a picture.</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Then, she uses a scanner or other equipment to send the picture to India by email.</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In India, advanced technology shows workers how to make the dress. In three</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weeks, the copied dress arrives in American stores, often before the original dress</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arrives! The quality of Ms. </a:t>
            </a:r>
            <a:r>
              <a:rPr lang="en-US" altLang="en-US" sz="1600" dirty="0" err="1">
                <a:solidFill>
                  <a:srgbClr val="000000"/>
                </a:solidFill>
                <a:latin typeface="Calibri" panose="020F0502020204030204" pitchFamily="34" charset="0"/>
                <a:cs typeface="Calibri" panose="020F0502020204030204" pitchFamily="34" charset="0"/>
              </a:rPr>
              <a:t>Anand’s</a:t>
            </a:r>
            <a:r>
              <a:rPr lang="en-US" altLang="en-US" sz="1600" dirty="0">
                <a:solidFill>
                  <a:srgbClr val="000000"/>
                </a:solidFill>
                <a:latin typeface="Calibri" panose="020F0502020204030204" pitchFamily="34" charset="0"/>
                <a:cs typeface="Calibri" panose="020F0502020204030204" pitchFamily="34" charset="0"/>
              </a:rPr>
              <a:t> dress is usually lower than the original. So is</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the amount printed in ink on the price tag! For example, Ms. </a:t>
            </a:r>
            <a:r>
              <a:rPr lang="en-US" altLang="en-US" sz="1600" dirty="0" err="1">
                <a:solidFill>
                  <a:srgbClr val="000000"/>
                </a:solidFill>
                <a:latin typeface="Calibri" panose="020F0502020204030204" pitchFamily="34" charset="0"/>
                <a:cs typeface="Calibri" panose="020F0502020204030204" pitchFamily="34" charset="0"/>
              </a:rPr>
              <a:t>Anand’s</a:t>
            </a:r>
            <a:r>
              <a:rPr lang="en-US" altLang="en-US" sz="1600" dirty="0">
                <a:solidFill>
                  <a:srgbClr val="000000"/>
                </a:solidFill>
                <a:latin typeface="Calibri" panose="020F0502020204030204" pitchFamily="34" charset="0"/>
                <a:cs typeface="Calibri" panose="020F0502020204030204" pitchFamily="34" charset="0"/>
              </a:rPr>
              <a:t> copy of a</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$760 dress costs $260.</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b="1" dirty="0">
                <a:solidFill>
                  <a:srgbClr val="000000"/>
                </a:solidFill>
                <a:latin typeface="Calibri" panose="020F0502020204030204" pitchFamily="34" charset="0"/>
                <a:cs typeface="Calibri" panose="020F0502020204030204" pitchFamily="34" charset="0"/>
              </a:rPr>
              <a:t>3 </a:t>
            </a:r>
            <a:r>
              <a:rPr lang="en-US" altLang="en-US" sz="1600" dirty="0">
                <a:solidFill>
                  <a:srgbClr val="000000"/>
                </a:solidFill>
                <a:latin typeface="Calibri" panose="020F0502020204030204" pitchFamily="34" charset="0"/>
                <a:cs typeface="Calibri" panose="020F0502020204030204" pitchFamily="34" charset="0"/>
              </a:rPr>
              <a:t>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is not nervous about the police arresting her. She does not break</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the law. Unlike counterfeiters who print fake bills, copying a fashion design is</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completely legal. It is only illegal to copy a logo or brand name. Some fashion</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designers are angry. They want the government to prevent 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from</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copying their clothes.</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b="1" dirty="0">
                <a:solidFill>
                  <a:srgbClr val="000000"/>
                </a:solidFill>
                <a:latin typeface="Calibri" panose="020F0502020204030204" pitchFamily="34" charset="0"/>
                <a:cs typeface="Calibri" panose="020F0502020204030204" pitchFamily="34" charset="0"/>
              </a:rPr>
              <a:t>4 </a:t>
            </a:r>
            <a:r>
              <a:rPr lang="en-US" altLang="en-US" sz="1600" dirty="0">
                <a:solidFill>
                  <a:srgbClr val="000000"/>
                </a:solidFill>
                <a:latin typeface="Calibri" panose="020F0502020204030204" pitchFamily="34" charset="0"/>
                <a:cs typeface="Calibri" panose="020F0502020204030204" pitchFamily="34" charset="0"/>
              </a:rPr>
              <a:t>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thinks she helps people. “The younger girls do not have so much</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money,” she said, “but they want to wear fashionable clothes.” Now, fashion</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designers are becoming nervous. One designer says, “If 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doesn’t stop,</a:t>
            </a:r>
            <a:r>
              <a:rPr lang="en-US" altLang="en-US" sz="1600" dirty="0">
                <a:solidFill>
                  <a:prstClr val="black"/>
                </a:solidFill>
                <a:latin typeface="Calibri" panose="020F0502020204030204" pitchFamily="34" charset="0"/>
                <a:cs typeface="Calibri" panose="020F0502020204030204" pitchFamily="34" charset="0"/>
              </a:rPr>
              <a:t/>
            </a:r>
            <a:br>
              <a:rPr lang="en-US" altLang="en-US" sz="1600" dirty="0">
                <a:solidFill>
                  <a:prstClr val="black"/>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we can lose our business</a:t>
            </a:r>
            <a:r>
              <a:rPr lang="en-US" altLang="en-US" sz="1600" dirty="0" smtClean="0">
                <a:solidFill>
                  <a:srgbClr val="000000"/>
                </a:solidFill>
                <a:latin typeface="Calibri" panose="020F0502020204030204" pitchFamily="34" charset="0"/>
                <a:cs typeface="Calibri" panose="020F0502020204030204" pitchFamily="34" charset="0"/>
              </a:rPr>
              <a:t>!”</a:t>
            </a:r>
            <a:br>
              <a:rPr lang="en-US" altLang="en-US" sz="1600" dirty="0" smtClean="0">
                <a:solidFill>
                  <a:srgbClr val="000000"/>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
            </a:r>
            <a:br>
              <a:rPr lang="en-US" altLang="en-US" sz="1600" dirty="0">
                <a:solidFill>
                  <a:srgbClr val="000000"/>
                </a:solidFill>
                <a:latin typeface="Calibri" panose="020F0502020204030204" pitchFamily="34" charset="0"/>
                <a:cs typeface="Calibri" panose="020F0502020204030204" pitchFamily="34" charset="0"/>
              </a:rPr>
            </a:br>
            <a:r>
              <a:rPr lang="en-US" altLang="en-US" sz="1600" b="1" dirty="0" smtClean="0">
                <a:solidFill>
                  <a:srgbClr val="000000"/>
                </a:solidFill>
                <a:latin typeface="Calibri" panose="020F0502020204030204" pitchFamily="34" charset="0"/>
                <a:cs typeface="Calibri" panose="020F0502020204030204" pitchFamily="34" charset="0"/>
              </a:rPr>
              <a:t>A.</a:t>
            </a:r>
            <a:r>
              <a:rPr lang="en-US" sz="1800" b="1" dirty="0">
                <a:solidFill>
                  <a:srgbClr val="000000"/>
                </a:solidFill>
                <a:latin typeface="Gill Sans"/>
                <a:ea typeface="+mn-ea"/>
                <a:cs typeface="+mn-cs"/>
              </a:rPr>
              <a:t> </a:t>
            </a:r>
            <a:r>
              <a:rPr lang="en-US" sz="1600" b="1" dirty="0">
                <a:solidFill>
                  <a:srgbClr val="000000"/>
                </a:solidFill>
                <a:latin typeface="Calibri" panose="020F0502020204030204" pitchFamily="34" charset="0"/>
                <a:ea typeface="+mn-ea"/>
                <a:cs typeface="Calibri" panose="020F0502020204030204" pitchFamily="34" charset="0"/>
              </a:rPr>
              <a:t>Complete </a:t>
            </a:r>
            <a:r>
              <a:rPr lang="en-US" sz="1600" b="1" dirty="0" smtClean="0">
                <a:solidFill>
                  <a:srgbClr val="000000"/>
                </a:solidFill>
                <a:latin typeface="Calibri" panose="020F0502020204030204" pitchFamily="34" charset="0"/>
                <a:ea typeface="+mn-ea"/>
                <a:cs typeface="Calibri" panose="020F0502020204030204" pitchFamily="34" charset="0"/>
              </a:rPr>
              <a:t>the sentences, using the phrases</a:t>
            </a:r>
            <a:r>
              <a:rPr lang="en-US" sz="1600" dirty="0" smtClean="0">
                <a:solidFill>
                  <a:srgbClr val="000000"/>
                </a:solidFill>
                <a:latin typeface="Calibri" panose="020F0502020204030204" pitchFamily="34" charset="0"/>
                <a:ea typeface="+mn-ea"/>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available in stores faster / </a:t>
            </a:r>
            <a:br>
              <a:rPr lang="en-US" sz="1600" dirty="0">
                <a:solidFill>
                  <a:srgbClr val="000000"/>
                </a:solidFill>
                <a:latin typeface="Calibri" panose="020F0502020204030204" pitchFamily="34" charset="0"/>
                <a:cs typeface="Calibri" panose="020F0502020204030204" pitchFamily="34" charset="0"/>
              </a:rPr>
            </a:br>
            <a:r>
              <a:rPr lang="en-US" sz="1600" dirty="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better quality / not fashionable /  a copy /  more expensive / not legal</a:t>
            </a:r>
            <a:r>
              <a:rPr lang="en-US" sz="1600" dirty="0" smtClean="0">
                <a:solidFill>
                  <a:srgbClr val="000000"/>
                </a:solidFill>
                <a:latin typeface="Calibri" panose="020F0502020204030204" pitchFamily="34" charset="0"/>
                <a:ea typeface="+mn-ea"/>
                <a:cs typeface="Calibri" panose="020F0502020204030204" pitchFamily="34" charset="0"/>
              </a:rPr>
              <a:t/>
            </a:r>
            <a:br>
              <a:rPr lang="en-US" sz="1600" dirty="0" smtClean="0">
                <a:solidFill>
                  <a:srgbClr val="000000"/>
                </a:solidFill>
                <a:latin typeface="Calibri" panose="020F0502020204030204" pitchFamily="34" charset="0"/>
                <a:ea typeface="+mn-ea"/>
                <a:cs typeface="Calibri" panose="020F0502020204030204" pitchFamily="34" charset="0"/>
              </a:rPr>
            </a:br>
            <a:r>
              <a:rPr lang="en-US" sz="1600" dirty="0">
                <a:solidFill>
                  <a:srgbClr val="000000"/>
                </a:solidFill>
                <a:latin typeface="Calibri" panose="020F0502020204030204" pitchFamily="34" charset="0"/>
                <a:cs typeface="Calibri" panose="020F0502020204030204" pitchFamily="34" charset="0"/>
              </a:rPr>
              <a:t>A dress by Ms. </a:t>
            </a:r>
            <a:r>
              <a:rPr lang="en-US" sz="1600" dirty="0" err="1" smtClean="0">
                <a:solidFill>
                  <a:srgbClr val="000000"/>
                </a:solidFill>
                <a:latin typeface="Calibri" panose="020F0502020204030204" pitchFamily="34" charset="0"/>
                <a:cs typeface="Calibri" panose="020F0502020204030204" pitchFamily="34" charset="0"/>
              </a:rPr>
              <a:t>Anand</a:t>
            </a:r>
            <a:r>
              <a:rPr lang="en-US" sz="1600" dirty="0" smtClean="0">
                <a:solidFill>
                  <a:srgbClr val="000000"/>
                </a:solidFill>
                <a:latin typeface="Calibri" panose="020F0502020204030204" pitchFamily="34" charset="0"/>
                <a:cs typeface="Calibri" panose="020F0502020204030204" pitchFamily="34" charset="0"/>
              </a:rPr>
              <a:t> is (1) …………………………and (2) ………………………..</a:t>
            </a:r>
            <a:r>
              <a:rPr lang="en-US" sz="1600" dirty="0">
                <a:solidFill>
                  <a:srgbClr val="000000"/>
                </a:solidFill>
                <a:latin typeface="Calibri" panose="020F0502020204030204" pitchFamily="34" charset="0"/>
                <a:cs typeface="Calibri" panose="020F0502020204030204" pitchFamily="34" charset="0"/>
              </a:rPr>
              <a:t/>
            </a:r>
            <a:br>
              <a:rPr lang="en-US" sz="1600" dirty="0">
                <a:solidFill>
                  <a:srgbClr val="000000"/>
                </a:solidFill>
                <a:latin typeface="Calibri" panose="020F0502020204030204" pitchFamily="34" charset="0"/>
                <a:cs typeface="Calibri" panose="020F0502020204030204" pitchFamily="34" charset="0"/>
              </a:rPr>
            </a:br>
            <a:r>
              <a:rPr lang="en-US" sz="1600" dirty="0">
                <a:solidFill>
                  <a:srgbClr val="000000"/>
                </a:solidFill>
                <a:latin typeface="Calibri" panose="020F0502020204030204" pitchFamily="34" charset="0"/>
                <a:cs typeface="Calibri" panose="020F0502020204030204" pitchFamily="34" charset="0"/>
              </a:rPr>
              <a:t>A dress by a fashion </a:t>
            </a:r>
            <a:r>
              <a:rPr lang="en-US" sz="1600" dirty="0" smtClean="0">
                <a:solidFill>
                  <a:srgbClr val="000000"/>
                </a:solidFill>
                <a:latin typeface="Calibri" panose="020F0502020204030204" pitchFamily="34" charset="0"/>
                <a:cs typeface="Calibri" panose="020F0502020204030204" pitchFamily="34" charset="0"/>
              </a:rPr>
              <a:t>designer is (3) ………………………….and (4) ………………………</a:t>
            </a:r>
            <a:endParaRPr lang="en-US" sz="1600" dirty="0">
              <a:solidFill>
                <a:srgbClr val="000000"/>
              </a:solidFill>
              <a:latin typeface="Calibri" panose="020F0502020204030204" pitchFamily="34" charset="0"/>
              <a:cs typeface="Calibri" panose="020F0502020204030204" pitchFamily="34" charset="0"/>
            </a:endParaRPr>
          </a:p>
        </p:txBody>
      </p:sp>
      <p:sp>
        <p:nvSpPr>
          <p:cNvPr id="3" name="TextBox 2"/>
          <p:cNvSpPr txBox="1"/>
          <p:nvPr/>
        </p:nvSpPr>
        <p:spPr>
          <a:xfrm>
            <a:off x="7515226" y="371475"/>
            <a:ext cx="4358309" cy="6740307"/>
          </a:xfrm>
          <a:prstGeom prst="rect">
            <a:avLst/>
          </a:prstGeom>
          <a:noFill/>
        </p:spPr>
        <p:txBody>
          <a:bodyPr wrap="none" rtlCol="0">
            <a:spAutoFit/>
          </a:bodyPr>
          <a:lstStyle/>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B. Choose the best answer:</a:t>
            </a: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5. </a:t>
            </a:r>
            <a:r>
              <a:rPr lang="en-US" altLang="en-US" sz="1600" dirty="0">
                <a:solidFill>
                  <a:srgbClr val="000000"/>
                </a:solidFill>
                <a:latin typeface="Calibri" panose="020F0502020204030204" pitchFamily="34" charset="0"/>
                <a:cs typeface="Calibri" panose="020F0502020204030204" pitchFamily="34" charset="0"/>
              </a:rPr>
              <a:t>Right after 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takes a picture of a dress </a:t>
            </a:r>
          </a:p>
          <a:p>
            <a:pPr eaLnBrk="0" fontAlgn="base" hangingPunct="0">
              <a:spcBef>
                <a:spcPct val="0"/>
              </a:spcBef>
              <a:spcAft>
                <a:spcPct val="0"/>
              </a:spcAft>
            </a:pPr>
            <a:r>
              <a:rPr lang="en-US" altLang="en-US" sz="1600" dirty="0">
                <a:solidFill>
                  <a:srgbClr val="000000"/>
                </a:solidFill>
                <a:latin typeface="Calibri" panose="020F0502020204030204" pitchFamily="34" charset="0"/>
                <a:cs typeface="Calibri" panose="020F0502020204030204" pitchFamily="34" charset="0"/>
              </a:rPr>
              <a:t>she likes, she ____.</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A. </a:t>
            </a:r>
            <a:r>
              <a:rPr lang="en-US" altLang="en-US" sz="1600" dirty="0">
                <a:solidFill>
                  <a:srgbClr val="000000"/>
                </a:solidFill>
                <a:latin typeface="Calibri" panose="020F0502020204030204" pitchFamily="34" charset="0"/>
                <a:cs typeface="Calibri" panose="020F0502020204030204" pitchFamily="34" charset="0"/>
              </a:rPr>
              <a:t>has the dress copied</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B. </a:t>
            </a:r>
            <a:r>
              <a:rPr lang="en-US" altLang="en-US" sz="1600" dirty="0">
                <a:solidFill>
                  <a:srgbClr val="000000"/>
                </a:solidFill>
                <a:latin typeface="Calibri" panose="020F0502020204030204" pitchFamily="34" charset="0"/>
                <a:cs typeface="Calibri" panose="020F0502020204030204" pitchFamily="34" charset="0"/>
              </a:rPr>
              <a:t>sells a copy of the dress</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C. </a:t>
            </a:r>
            <a:r>
              <a:rPr lang="en-US" altLang="en-US" sz="1600" dirty="0">
                <a:solidFill>
                  <a:srgbClr val="000000"/>
                </a:solidFill>
                <a:latin typeface="Calibri" panose="020F0502020204030204" pitchFamily="34" charset="0"/>
                <a:cs typeface="Calibri" panose="020F0502020204030204" pitchFamily="34" charset="0"/>
              </a:rPr>
              <a:t>sends the picture to India by email</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D. </a:t>
            </a:r>
            <a:r>
              <a:rPr lang="en-US" altLang="en-US" sz="1600" dirty="0">
                <a:solidFill>
                  <a:srgbClr val="000000"/>
                </a:solidFill>
                <a:latin typeface="Calibri" panose="020F0502020204030204" pitchFamily="34" charset="0"/>
                <a:cs typeface="Calibri" panose="020F0502020204030204" pitchFamily="34" charset="0"/>
              </a:rPr>
              <a:t>shows workers how to make the dress</a:t>
            </a:r>
          </a:p>
          <a:p>
            <a:pPr eaLnBrk="0" fontAlgn="base" hangingPunct="0">
              <a:spcBef>
                <a:spcPct val="0"/>
              </a:spcBef>
              <a:spcAft>
                <a:spcPct val="0"/>
              </a:spcAft>
            </a:pP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6. </a:t>
            </a:r>
            <a:r>
              <a:rPr lang="en-US" altLang="en-US" sz="1600" dirty="0">
                <a:solidFill>
                  <a:srgbClr val="000000"/>
                </a:solidFill>
                <a:latin typeface="Calibri" panose="020F0502020204030204" pitchFamily="34" charset="0"/>
                <a:cs typeface="Calibri" panose="020F0502020204030204" pitchFamily="34" charset="0"/>
              </a:rPr>
              <a:t>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uses ____ to help her business.</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A. </a:t>
            </a:r>
            <a:r>
              <a:rPr lang="en-US" altLang="en-US" sz="1600" dirty="0">
                <a:solidFill>
                  <a:srgbClr val="000000"/>
                </a:solidFill>
                <a:latin typeface="Calibri" panose="020F0502020204030204" pitchFamily="34" charset="0"/>
                <a:cs typeface="Calibri" panose="020F0502020204030204" pitchFamily="34" charset="0"/>
              </a:rPr>
              <a:t>a famous logo</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B. </a:t>
            </a:r>
            <a:r>
              <a:rPr lang="en-US" altLang="en-US" sz="1600" dirty="0">
                <a:solidFill>
                  <a:srgbClr val="000000"/>
                </a:solidFill>
                <a:latin typeface="Calibri" panose="020F0502020204030204" pitchFamily="34" charset="0"/>
                <a:cs typeface="Calibri" panose="020F0502020204030204" pitchFamily="34" charset="0"/>
              </a:rPr>
              <a:t>famous people</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C. </a:t>
            </a:r>
            <a:r>
              <a:rPr lang="en-US" altLang="en-US" sz="1600" dirty="0">
                <a:solidFill>
                  <a:srgbClr val="000000"/>
                </a:solidFill>
                <a:latin typeface="Calibri" panose="020F0502020204030204" pitchFamily="34" charset="0"/>
                <a:cs typeface="Calibri" panose="020F0502020204030204" pitchFamily="34" charset="0"/>
              </a:rPr>
              <a:t>her own design skill</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D. </a:t>
            </a:r>
            <a:r>
              <a:rPr lang="en-US" altLang="en-US" sz="1600" dirty="0">
                <a:solidFill>
                  <a:srgbClr val="000000"/>
                </a:solidFill>
                <a:latin typeface="Calibri" panose="020F0502020204030204" pitchFamily="34" charset="0"/>
                <a:cs typeface="Calibri" panose="020F0502020204030204" pitchFamily="34" charset="0"/>
              </a:rPr>
              <a:t>computers and machines</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7. </a:t>
            </a:r>
            <a:r>
              <a:rPr lang="en-US" altLang="en-US" sz="1600" dirty="0">
                <a:solidFill>
                  <a:srgbClr val="000000"/>
                </a:solidFill>
                <a:latin typeface="Calibri" panose="020F0502020204030204" pitchFamily="34" charset="0"/>
                <a:cs typeface="Calibri" panose="020F0502020204030204" pitchFamily="34" charset="0"/>
              </a:rPr>
              <a:t>Fashion designers ____ what 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does.</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A. </a:t>
            </a:r>
            <a:r>
              <a:rPr lang="en-US" altLang="en-US" sz="1600" dirty="0">
                <a:solidFill>
                  <a:srgbClr val="000000"/>
                </a:solidFill>
                <a:latin typeface="Calibri" panose="020F0502020204030204" pitchFamily="34" charset="0"/>
                <a:cs typeface="Calibri" panose="020F0502020204030204" pitchFamily="34" charset="0"/>
              </a:rPr>
              <a:t>copy</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B. </a:t>
            </a:r>
            <a:r>
              <a:rPr lang="en-US" altLang="en-US" sz="1600" dirty="0">
                <a:solidFill>
                  <a:srgbClr val="000000"/>
                </a:solidFill>
                <a:latin typeface="Calibri" panose="020F0502020204030204" pitchFamily="34" charset="0"/>
                <a:cs typeface="Calibri" panose="020F0502020204030204" pitchFamily="34" charset="0"/>
              </a:rPr>
              <a:t>dislike</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C. </a:t>
            </a:r>
            <a:r>
              <a:rPr lang="en-US" altLang="en-US" sz="1600" dirty="0">
                <a:solidFill>
                  <a:srgbClr val="000000"/>
                </a:solidFill>
                <a:latin typeface="Calibri" panose="020F0502020204030204" pitchFamily="34" charset="0"/>
                <a:cs typeface="Calibri" panose="020F0502020204030204" pitchFamily="34" charset="0"/>
              </a:rPr>
              <a:t>follow</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D. </a:t>
            </a:r>
            <a:r>
              <a:rPr lang="en-US" altLang="en-US" sz="1600" dirty="0">
                <a:solidFill>
                  <a:srgbClr val="000000"/>
                </a:solidFill>
                <a:latin typeface="Calibri" panose="020F0502020204030204" pitchFamily="34" charset="0"/>
                <a:cs typeface="Calibri" panose="020F0502020204030204" pitchFamily="34" charset="0"/>
              </a:rPr>
              <a:t>respect</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8. </a:t>
            </a:r>
            <a:r>
              <a:rPr lang="en-US" altLang="en-US" sz="1600" dirty="0">
                <a:solidFill>
                  <a:srgbClr val="000000"/>
                </a:solidFill>
                <a:latin typeface="Calibri" panose="020F0502020204030204" pitchFamily="34" charset="0"/>
                <a:cs typeface="Calibri" panose="020F0502020204030204" pitchFamily="34" charset="0"/>
              </a:rPr>
              <a:t>In the future, Ms. </a:t>
            </a:r>
            <a:r>
              <a:rPr lang="en-US" altLang="en-US" sz="1600" dirty="0" err="1">
                <a:solidFill>
                  <a:srgbClr val="000000"/>
                </a:solidFill>
                <a:latin typeface="Calibri" panose="020F0502020204030204" pitchFamily="34" charset="0"/>
                <a:cs typeface="Calibri" panose="020F0502020204030204" pitchFamily="34" charset="0"/>
              </a:rPr>
              <a:t>Anand</a:t>
            </a:r>
            <a:r>
              <a:rPr lang="en-US" altLang="en-US" sz="1600" dirty="0">
                <a:solidFill>
                  <a:srgbClr val="000000"/>
                </a:solidFill>
                <a:latin typeface="Calibri" panose="020F0502020204030204" pitchFamily="34" charset="0"/>
                <a:cs typeface="Calibri" panose="020F0502020204030204" pitchFamily="34" charset="0"/>
              </a:rPr>
              <a:t> will probably ____.</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A. </a:t>
            </a:r>
            <a:r>
              <a:rPr lang="en-US" altLang="en-US" sz="1600" dirty="0">
                <a:solidFill>
                  <a:srgbClr val="000000"/>
                </a:solidFill>
                <a:latin typeface="Calibri" panose="020F0502020204030204" pitchFamily="34" charset="0"/>
                <a:cs typeface="Calibri" panose="020F0502020204030204" pitchFamily="34" charset="0"/>
              </a:rPr>
              <a:t>stop working in the fashion industry</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B. </a:t>
            </a:r>
            <a:r>
              <a:rPr lang="en-US" altLang="en-US" sz="1600" dirty="0">
                <a:solidFill>
                  <a:srgbClr val="000000"/>
                </a:solidFill>
                <a:latin typeface="Calibri" panose="020F0502020204030204" pitchFamily="34" charset="0"/>
                <a:cs typeface="Calibri" panose="020F0502020204030204" pitchFamily="34" charset="0"/>
              </a:rPr>
              <a:t>design her own dresses that cost more</a:t>
            </a:r>
            <a:endParaRPr lang="en-US" altLang="en-US" sz="1600" dirty="0">
              <a:solidFill>
                <a:prstClr val="black"/>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600" b="1" dirty="0">
                <a:solidFill>
                  <a:srgbClr val="000000"/>
                </a:solidFill>
                <a:latin typeface="Calibri" panose="020F0502020204030204" pitchFamily="34" charset="0"/>
                <a:cs typeface="Calibri" panose="020F0502020204030204" pitchFamily="34" charset="0"/>
              </a:rPr>
              <a:t>C. </a:t>
            </a:r>
            <a:r>
              <a:rPr lang="en-US" altLang="en-US" sz="1600" dirty="0">
                <a:solidFill>
                  <a:srgbClr val="000000"/>
                </a:solidFill>
                <a:latin typeface="Calibri" panose="020F0502020204030204" pitchFamily="34" charset="0"/>
                <a:cs typeface="Calibri" panose="020F0502020204030204" pitchFamily="34" charset="0"/>
              </a:rPr>
              <a:t>continue to sell copies of dress designs</a:t>
            </a:r>
            <a:r>
              <a:rPr lang="en-US" altLang="en-US" sz="1200" b="1" dirty="0">
                <a:solidFill>
                  <a:srgbClr val="000000"/>
                </a:solidFill>
                <a:latin typeface="Gill Sans"/>
              </a:rPr>
              <a:t> </a:t>
            </a:r>
          </a:p>
          <a:p>
            <a:pPr eaLnBrk="0" fontAlgn="base" hangingPunct="0">
              <a:spcBef>
                <a:spcPct val="0"/>
              </a:spcBef>
              <a:spcAft>
                <a:spcPct val="0"/>
              </a:spcAft>
            </a:pPr>
            <a:r>
              <a:rPr lang="en-US" altLang="en-US" sz="1200" b="1" dirty="0">
                <a:solidFill>
                  <a:srgbClr val="000000"/>
                </a:solidFill>
                <a:latin typeface="Gill Sans"/>
              </a:rPr>
              <a:t>D. </a:t>
            </a:r>
            <a:r>
              <a:rPr lang="en-US" altLang="en-US" sz="1600" dirty="0">
                <a:solidFill>
                  <a:srgbClr val="000000"/>
                </a:solidFill>
                <a:latin typeface="Calibri" panose="020F0502020204030204" pitchFamily="34" charset="0"/>
                <a:cs typeface="Calibri" panose="020F0502020204030204" pitchFamily="34" charset="0"/>
              </a:rPr>
              <a:t>stop</a:t>
            </a:r>
            <a:r>
              <a:rPr lang="en-US" altLang="en-US" sz="1200" dirty="0">
                <a:solidFill>
                  <a:srgbClr val="000000"/>
                </a:solidFill>
                <a:latin typeface="Gill Sans"/>
              </a:rPr>
              <a:t> </a:t>
            </a:r>
            <a:r>
              <a:rPr lang="en-US" altLang="en-US" sz="1600" dirty="0">
                <a:solidFill>
                  <a:srgbClr val="000000"/>
                </a:solidFill>
                <a:latin typeface="Calibri" panose="020F0502020204030204" pitchFamily="34" charset="0"/>
                <a:cs typeface="Calibri" panose="020F0502020204030204" pitchFamily="34" charset="0"/>
              </a:rPr>
              <a:t>making</a:t>
            </a:r>
            <a:r>
              <a:rPr lang="en-US" altLang="en-US" sz="1200" dirty="0">
                <a:solidFill>
                  <a:srgbClr val="000000"/>
                </a:solidFill>
                <a:latin typeface="Gill Sans"/>
              </a:rPr>
              <a:t> </a:t>
            </a:r>
            <a:r>
              <a:rPr lang="en-US" altLang="en-US" sz="1600" dirty="0">
                <a:solidFill>
                  <a:srgbClr val="000000"/>
                </a:solidFill>
                <a:latin typeface="Calibri" panose="020F0502020204030204" pitchFamily="34" charset="0"/>
                <a:cs typeface="Calibri" panose="020F0502020204030204" pitchFamily="34" charset="0"/>
              </a:rPr>
              <a:t>the</a:t>
            </a:r>
            <a:r>
              <a:rPr lang="en-US" altLang="en-US" sz="1200" dirty="0">
                <a:solidFill>
                  <a:srgbClr val="000000"/>
                </a:solidFill>
                <a:latin typeface="Gill Sans"/>
              </a:rPr>
              <a:t> </a:t>
            </a:r>
            <a:r>
              <a:rPr lang="en-US" altLang="en-US" sz="1600" dirty="0">
                <a:solidFill>
                  <a:srgbClr val="000000"/>
                </a:solidFill>
                <a:latin typeface="Calibri" panose="020F0502020204030204" pitchFamily="34" charset="0"/>
                <a:cs typeface="Calibri" panose="020F0502020204030204" pitchFamily="34" charset="0"/>
              </a:rPr>
              <a:t>copied</a:t>
            </a:r>
            <a:r>
              <a:rPr lang="en-US" altLang="en-US" sz="1200" dirty="0">
                <a:solidFill>
                  <a:srgbClr val="000000"/>
                </a:solidFill>
                <a:latin typeface="Gill Sans"/>
              </a:rPr>
              <a:t> </a:t>
            </a:r>
            <a:r>
              <a:rPr lang="en-US" altLang="en-US" sz="1600" dirty="0">
                <a:solidFill>
                  <a:srgbClr val="000000"/>
                </a:solidFill>
                <a:latin typeface="Calibri" panose="020F0502020204030204" pitchFamily="34" charset="0"/>
                <a:cs typeface="Calibri" panose="020F0502020204030204" pitchFamily="34" charset="0"/>
              </a:rPr>
              <a:t>dresses</a:t>
            </a:r>
            <a:r>
              <a:rPr lang="en-US" altLang="en-US" sz="1200" dirty="0">
                <a:solidFill>
                  <a:srgbClr val="000000"/>
                </a:solidFill>
                <a:latin typeface="Gill Sans"/>
              </a:rPr>
              <a:t> </a:t>
            </a:r>
            <a:r>
              <a:rPr lang="en-US" altLang="en-US" sz="1600" dirty="0">
                <a:solidFill>
                  <a:srgbClr val="000000"/>
                </a:solidFill>
                <a:latin typeface="Calibri" panose="020F0502020204030204" pitchFamily="34" charset="0"/>
                <a:cs typeface="Calibri" panose="020F0502020204030204" pitchFamily="34" charset="0"/>
              </a:rPr>
              <a:t>in</a:t>
            </a:r>
            <a:r>
              <a:rPr lang="en-US" altLang="en-US" sz="1200" dirty="0">
                <a:solidFill>
                  <a:srgbClr val="000000"/>
                </a:solidFill>
                <a:latin typeface="Gill Sans"/>
              </a:rPr>
              <a:t> </a:t>
            </a:r>
            <a:r>
              <a:rPr lang="en-US" altLang="en-US" sz="1600" dirty="0">
                <a:solidFill>
                  <a:srgbClr val="000000"/>
                </a:solidFill>
                <a:latin typeface="Calibri" panose="020F0502020204030204" pitchFamily="34" charset="0"/>
                <a:cs typeface="Calibri" panose="020F0502020204030204" pitchFamily="34" charset="0"/>
              </a:rPr>
              <a:t>India</a:t>
            </a:r>
          </a:p>
          <a:p>
            <a:pPr eaLnBrk="0" fontAlgn="base" hangingPunct="0">
              <a:spcBef>
                <a:spcPct val="0"/>
              </a:spcBef>
              <a:spcAft>
                <a:spcPct val="0"/>
              </a:spcAft>
            </a:pPr>
            <a:endParaRPr lang="en-US" sz="16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538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00" y="242888"/>
            <a:ext cx="11120100" cy="6315075"/>
          </a:xfrm>
        </p:spPr>
        <p:txBody>
          <a:bodyPr>
            <a:normAutofit/>
          </a:bodyPr>
          <a:lstStyle/>
          <a:p>
            <a:pPr algn="ctr"/>
            <a:r>
              <a:rPr lang="en-US" sz="4000" dirty="0" smtClean="0"/>
              <a:t/>
            </a:r>
            <a:br>
              <a:rPr lang="en-US" sz="4000" dirty="0" smtClean="0"/>
            </a:br>
            <a:r>
              <a:rPr lang="en-US" sz="4000" dirty="0"/>
              <a:t/>
            </a:r>
            <a:br>
              <a:rPr lang="en-US" sz="4000" dirty="0"/>
            </a:br>
            <a:r>
              <a:rPr lang="en-US" sz="4000" dirty="0" smtClean="0"/>
              <a:t/>
            </a:r>
            <a:br>
              <a:rPr lang="en-US" sz="4000" dirty="0" smtClean="0"/>
            </a:br>
            <a:r>
              <a:rPr lang="en-US" b="1" dirty="0">
                <a:solidFill>
                  <a:srgbClr val="0070C0"/>
                </a:solidFill>
                <a:latin typeface="Segoe Script" panose="030B0504020000000003" pitchFamily="66" charset="0"/>
                <a:ea typeface="+mn-ea"/>
                <a:cs typeface="+mn-cs"/>
              </a:rPr>
              <a:t>Unit 4</a:t>
            </a:r>
            <a:br>
              <a:rPr lang="en-US" b="1" dirty="0">
                <a:solidFill>
                  <a:srgbClr val="0070C0"/>
                </a:solidFill>
                <a:latin typeface="Segoe Script" panose="030B0504020000000003" pitchFamily="66" charset="0"/>
                <a:ea typeface="+mn-ea"/>
                <a:cs typeface="+mn-cs"/>
              </a:rPr>
            </a:br>
            <a:r>
              <a:rPr lang="en-US" b="1" dirty="0">
                <a:solidFill>
                  <a:srgbClr val="0070C0"/>
                </a:solidFill>
                <a:latin typeface="Segoe Script" panose="030B0504020000000003" pitchFamily="66" charset="0"/>
                <a:ea typeface="+mn-ea"/>
                <a:cs typeface="+mn-cs"/>
              </a:rPr>
              <a:t>We Are What We Eat</a:t>
            </a:r>
          </a:p>
        </p:txBody>
      </p:sp>
      <p:sp>
        <p:nvSpPr>
          <p:cNvPr id="3" name="Rectangle 2"/>
          <p:cNvSpPr/>
          <p:nvPr/>
        </p:nvSpPr>
        <p:spPr>
          <a:xfrm>
            <a:off x="3048000" y="2913475"/>
            <a:ext cx="6096000" cy="1946687"/>
          </a:xfrm>
          <a:prstGeom prst="rect">
            <a:avLst/>
          </a:prstGeom>
        </p:spPr>
        <p:txBody>
          <a:bodyPr>
            <a:spAutoFit/>
          </a:bodyPr>
          <a:lstStyle/>
          <a:p>
            <a:r>
              <a:rPr lang="en-US" sz="1250" dirty="0">
                <a:solidFill>
                  <a:srgbClr val="000000"/>
                </a:solidFill>
                <a:latin typeface="Gill Sans"/>
              </a:rPr>
              <a:t>.</a:t>
            </a:r>
            <a:endParaRPr lang="en-US" dirty="0">
              <a:solidFill>
                <a:prstClr val="black"/>
              </a:solidFill>
            </a:endParaRPr>
          </a:p>
          <a:p>
            <a:endParaRPr lang="en-US" dirty="0">
              <a:solidFill>
                <a:prstClr val="black"/>
              </a:solidFill>
            </a:endParaRPr>
          </a:p>
          <a:p>
            <a:endParaRPr lang="en-US" dirty="0">
              <a:solidFill>
                <a:srgbClr val="000000"/>
              </a:solidFill>
              <a:latin typeface="Gill Sans"/>
            </a:endParaRPr>
          </a:p>
          <a:p>
            <a:r>
              <a:rPr lang="en-US" dirty="0">
                <a:solidFill>
                  <a:srgbClr val="000000"/>
                </a:solidFill>
                <a:latin typeface="Gill Sans"/>
              </a:rPr>
              <a:t>.</a:t>
            </a:r>
            <a:endParaRPr lang="en-US" dirty="0">
              <a:solidFill>
                <a:prstClr val="black"/>
              </a:solidFill>
            </a:endParaRPr>
          </a:p>
          <a:p>
            <a:r>
              <a:rPr lang="en-US" dirty="0">
                <a:solidFill>
                  <a:prstClr val="black"/>
                </a:solidFill>
              </a:rPr>
              <a:t/>
            </a:r>
            <a:br>
              <a:rPr lang="en-US" dirty="0">
                <a:solidFill>
                  <a:prstClr val="black"/>
                </a:solidFill>
              </a:rPr>
            </a:br>
            <a:r>
              <a:rPr lang="en-US" dirty="0">
                <a:solidFill>
                  <a:prstClr val="black"/>
                </a:solidFill>
              </a:rPr>
              <a:t/>
            </a:r>
            <a:br>
              <a:rPr lang="en-US" dirty="0">
                <a:solidFill>
                  <a:prstClr val="black"/>
                </a:solidFill>
              </a:rPr>
            </a:br>
            <a:endParaRPr lang="en-US" dirty="0">
              <a:solidFill>
                <a:prstClr val="black"/>
              </a:solidFill>
            </a:endParaRPr>
          </a:p>
        </p:txBody>
      </p:sp>
    </p:spTree>
    <p:extLst>
      <p:ext uri="{BB962C8B-B14F-4D97-AF65-F5344CB8AC3E}">
        <p14:creationId xmlns:p14="http://schemas.microsoft.com/office/powerpoint/2010/main" val="3169182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00" y="242888"/>
            <a:ext cx="11120100" cy="6315075"/>
          </a:xfrm>
        </p:spPr>
        <p:txBody>
          <a:bodyPr>
            <a:normAutofit/>
          </a:bodyPr>
          <a:lstStyle/>
          <a:p>
            <a:pPr indent="457200">
              <a:spcBef>
                <a:spcPts val="0"/>
              </a:spcBef>
            </a:pPr>
            <a:r>
              <a:rPr lang="en-US" sz="1600" dirty="0" smtClean="0">
                <a:latin typeface="Calibri" panose="020F0502020204030204" pitchFamily="34" charset="0"/>
                <a:cs typeface="Calibri" panose="020F0502020204030204" pitchFamily="34" charset="0"/>
              </a:rPr>
              <a:t>Unit 4</a:t>
            </a:r>
            <a:br>
              <a:rPr lang="en-US" sz="1600" dirty="0" smtClean="0">
                <a:latin typeface="Calibri" panose="020F0502020204030204" pitchFamily="34" charset="0"/>
                <a:cs typeface="Calibri" panose="020F0502020204030204" pitchFamily="34" charset="0"/>
              </a:rPr>
            </a:br>
            <a:r>
              <a:rPr lang="en-US" sz="1600" b="1" dirty="0" smtClean="0">
                <a:latin typeface="Calibri" panose="020F0502020204030204" pitchFamily="34" charset="0"/>
                <a:cs typeface="Calibri" panose="020F0502020204030204" pitchFamily="34" charset="0"/>
              </a:rPr>
              <a:t>A. </a:t>
            </a:r>
            <a:r>
              <a:rPr lang="en-US" sz="1600" b="1" dirty="0" smtClean="0">
                <a:solidFill>
                  <a:srgbClr val="000000"/>
                </a:solidFill>
                <a:latin typeface="Gill Sans"/>
              </a:rPr>
              <a:t>Use </a:t>
            </a:r>
            <a:r>
              <a:rPr lang="en-US" sz="1600" b="1" dirty="0">
                <a:solidFill>
                  <a:srgbClr val="000000"/>
                </a:solidFill>
                <a:latin typeface="Gill Sans"/>
              </a:rPr>
              <a:t>the words and phrases from the </a:t>
            </a:r>
            <a:r>
              <a:rPr lang="en-US" sz="1600" b="1" dirty="0" smtClean="0">
                <a:solidFill>
                  <a:srgbClr val="000000"/>
                </a:solidFill>
                <a:latin typeface="Gill Sans"/>
              </a:rPr>
              <a:t>list </a:t>
            </a:r>
            <a:r>
              <a:rPr lang="en-US" sz="1600" b="1" dirty="0">
                <a:solidFill>
                  <a:srgbClr val="000000"/>
                </a:solidFill>
                <a:latin typeface="Gill Sans"/>
              </a:rPr>
              <a:t>to complete the letter to a newspaper. Not all of the</a:t>
            </a:r>
            <a:r>
              <a:rPr lang="en-US" sz="1600" b="1" dirty="0"/>
              <a:t/>
            </a:r>
            <a:br>
              <a:rPr lang="en-US" sz="1600" b="1" dirty="0"/>
            </a:br>
            <a:r>
              <a:rPr lang="en-US" sz="1600" b="1" dirty="0">
                <a:solidFill>
                  <a:srgbClr val="000000"/>
                </a:solidFill>
                <a:latin typeface="Gill Sans"/>
              </a:rPr>
              <a:t>words and phrases will be used.</a:t>
            </a:r>
            <a:r>
              <a:rPr lang="en-US" sz="1600" dirty="0"/>
              <a:t/>
            </a:r>
            <a:br>
              <a:rPr lang="en-US" sz="1600" dirty="0"/>
            </a:br>
            <a:r>
              <a:rPr lang="en-US" sz="1600" dirty="0"/>
              <a:t/>
            </a:r>
            <a:br>
              <a:rPr lang="en-US" sz="1600" dirty="0"/>
            </a:br>
            <a:r>
              <a:rPr lang="en-US" sz="1600" dirty="0">
                <a:solidFill>
                  <a:srgbClr val="000000"/>
                </a:solidFill>
                <a:latin typeface="Gill Sans"/>
              </a:rPr>
              <a:t>blew his nose      enforce        expert                              </a:t>
            </a:r>
            <a:r>
              <a:rPr lang="en-US" sz="1600" dirty="0" smtClean="0">
                <a:solidFill>
                  <a:srgbClr val="000000"/>
                </a:solidFill>
                <a:latin typeface="Gill Sans"/>
              </a:rPr>
              <a:t>		push</a:t>
            </a:r>
            <a:r>
              <a:rPr lang="en-US" sz="1600" dirty="0"/>
              <a:t/>
            </a:r>
            <a:br>
              <a:rPr lang="en-US" sz="1600" dirty="0"/>
            </a:br>
            <a:r>
              <a:rPr lang="en-US" sz="1600" dirty="0">
                <a:solidFill>
                  <a:srgbClr val="000000"/>
                </a:solidFill>
                <a:latin typeface="Gill Sans"/>
              </a:rPr>
              <a:t>elderly                </a:t>
            </a:r>
            <a:r>
              <a:rPr lang="en-US" sz="1600" dirty="0" smtClean="0">
                <a:solidFill>
                  <a:srgbClr val="000000"/>
                </a:solidFill>
                <a:latin typeface="Gill Sans"/>
              </a:rPr>
              <a:t> etiquette</a:t>
            </a:r>
            <a:r>
              <a:rPr lang="en-US" sz="1600" dirty="0">
                <a:solidFill>
                  <a:srgbClr val="000000"/>
                </a:solidFill>
                <a:latin typeface="Gill Sans"/>
              </a:rPr>
              <a:t>      make eye contact with      </a:t>
            </a:r>
            <a:r>
              <a:rPr lang="en-US" sz="1600" dirty="0" smtClean="0">
                <a:solidFill>
                  <a:srgbClr val="000000"/>
                </a:solidFill>
                <a:latin typeface="Gill Sans"/>
              </a:rPr>
              <a:t>	rude</a:t>
            </a:r>
            <a:r>
              <a:rPr lang="en-US" sz="1600" dirty="0"/>
              <a:t/>
            </a:r>
            <a:br>
              <a:rPr lang="en-US" sz="1600" dirty="0"/>
            </a:br>
            <a:r>
              <a:rPr lang="en-US" sz="1600" dirty="0"/>
              <a:t/>
            </a:r>
            <a:br>
              <a:rPr lang="en-US" sz="1600" dirty="0"/>
            </a:br>
            <a:r>
              <a:rPr lang="en-US" sz="1600" dirty="0">
                <a:solidFill>
                  <a:srgbClr val="000000"/>
                </a:solidFill>
                <a:latin typeface="Gill Sans"/>
              </a:rPr>
              <a:t>I take the 8A bus to Woodson Library some days. I think the other passengers on this bus</a:t>
            </a:r>
            <a:r>
              <a:rPr lang="en-US" sz="1600" dirty="0"/>
              <a:t/>
            </a:r>
            <a:br>
              <a:rPr lang="en-US" sz="1600" dirty="0"/>
            </a:br>
            <a:r>
              <a:rPr lang="en-US" sz="1600" dirty="0"/>
              <a:t/>
            </a:r>
            <a:br>
              <a:rPr lang="en-US" sz="1600" dirty="0"/>
            </a:br>
            <a:r>
              <a:rPr lang="en-US" sz="1600" dirty="0">
                <a:solidFill>
                  <a:srgbClr val="000000"/>
                </a:solidFill>
                <a:latin typeface="Gill Sans"/>
              </a:rPr>
              <a:t>are </a:t>
            </a:r>
            <a:r>
              <a:rPr lang="en-US" sz="1600" dirty="0" smtClean="0">
                <a:solidFill>
                  <a:srgbClr val="000000"/>
                </a:solidFill>
                <a:latin typeface="Gill Sans"/>
              </a:rPr>
              <a:t>1. </a:t>
            </a:r>
            <a:r>
              <a:rPr lang="en-US" sz="1600" dirty="0">
                <a:solidFill>
                  <a:srgbClr val="000000"/>
                </a:solidFill>
                <a:latin typeface="Gill Sans"/>
              </a:rPr>
              <a:t>________________. They never wait to get on the bus—they just 2</a:t>
            </a:r>
            <a:r>
              <a:rPr lang="en-US" sz="1600" dirty="0" smtClean="0">
                <a:solidFill>
                  <a:srgbClr val="000000"/>
                </a:solidFill>
                <a:latin typeface="Gill Sans"/>
              </a:rPr>
              <a:t>. </a:t>
            </a:r>
            <a:r>
              <a:rPr lang="en-US" sz="1600" dirty="0">
                <a:solidFill>
                  <a:srgbClr val="000000"/>
                </a:solidFill>
                <a:latin typeface="Gill Sans"/>
              </a:rPr>
              <a:t>________________ past</a:t>
            </a:r>
            <a:r>
              <a:rPr lang="en-US" sz="1600" dirty="0"/>
              <a:t/>
            </a:r>
            <a:br>
              <a:rPr lang="en-US" sz="1600" dirty="0"/>
            </a:br>
            <a:r>
              <a:rPr lang="en-US" sz="1600" dirty="0"/>
              <a:t/>
            </a:r>
            <a:br>
              <a:rPr lang="en-US" sz="1600" dirty="0"/>
            </a:br>
            <a:r>
              <a:rPr lang="en-US" sz="1600" dirty="0">
                <a:solidFill>
                  <a:srgbClr val="000000"/>
                </a:solidFill>
                <a:latin typeface="Gill Sans"/>
              </a:rPr>
              <a:t>me. I’m 3</a:t>
            </a:r>
            <a:r>
              <a:rPr lang="en-US" sz="1600" dirty="0" smtClean="0">
                <a:solidFill>
                  <a:srgbClr val="000000"/>
                </a:solidFill>
                <a:latin typeface="Gill Sans"/>
              </a:rPr>
              <a:t>. </a:t>
            </a:r>
            <a:r>
              <a:rPr lang="en-US" sz="1600" dirty="0">
                <a:solidFill>
                  <a:srgbClr val="000000"/>
                </a:solidFill>
                <a:latin typeface="Gill Sans"/>
              </a:rPr>
              <a:t>________________; last week was my 85th birthday! There is a rule about letting senior</a:t>
            </a:r>
            <a:r>
              <a:rPr lang="en-US" sz="1600" dirty="0"/>
              <a:t/>
            </a:r>
            <a:br>
              <a:rPr lang="en-US" sz="1600" dirty="0"/>
            </a:br>
            <a:r>
              <a:rPr lang="en-US" sz="1600" dirty="0"/>
              <a:t/>
            </a:r>
            <a:br>
              <a:rPr lang="en-US" sz="1600" dirty="0"/>
            </a:br>
            <a:r>
              <a:rPr lang="en-US" sz="1600" dirty="0">
                <a:solidFill>
                  <a:srgbClr val="000000"/>
                </a:solidFill>
                <a:latin typeface="Gill Sans"/>
              </a:rPr>
              <a:t>citizens on first, but the drivers never 4</a:t>
            </a:r>
            <a:r>
              <a:rPr lang="en-US" sz="1600" dirty="0" smtClean="0">
                <a:solidFill>
                  <a:srgbClr val="000000"/>
                </a:solidFill>
                <a:latin typeface="Gill Sans"/>
              </a:rPr>
              <a:t>. </a:t>
            </a:r>
            <a:r>
              <a:rPr lang="en-US" sz="1600" dirty="0">
                <a:solidFill>
                  <a:srgbClr val="000000"/>
                </a:solidFill>
                <a:latin typeface="Gill Sans"/>
              </a:rPr>
              <a:t>________________ it.</a:t>
            </a:r>
            <a:r>
              <a:rPr lang="en-US" sz="1600" dirty="0"/>
              <a:t/>
            </a:r>
            <a:br>
              <a:rPr lang="en-US" sz="1600" dirty="0"/>
            </a:br>
            <a:r>
              <a:rPr lang="en-US" sz="1600" dirty="0"/>
              <a:t/>
            </a:r>
            <a:br>
              <a:rPr lang="en-US" sz="1600" dirty="0"/>
            </a:br>
            <a:r>
              <a:rPr lang="en-US" sz="1600" dirty="0">
                <a:solidFill>
                  <a:srgbClr val="000000"/>
                </a:solidFill>
                <a:latin typeface="Gill Sans"/>
              </a:rPr>
              <a:t>The other problem is all the litter people leave on the buses. The other day, someone</a:t>
            </a:r>
            <a:r>
              <a:rPr lang="en-US" sz="1600" dirty="0"/>
              <a:t/>
            </a:r>
            <a:br>
              <a:rPr lang="en-US" sz="1600" dirty="0"/>
            </a:br>
            <a:r>
              <a:rPr lang="en-US" sz="1600" dirty="0"/>
              <a:t/>
            </a:r>
            <a:br>
              <a:rPr lang="en-US" sz="1600" dirty="0"/>
            </a:br>
            <a:r>
              <a:rPr lang="en-US" sz="1600" dirty="0">
                <a:solidFill>
                  <a:srgbClr val="000000"/>
                </a:solidFill>
                <a:latin typeface="Gill Sans"/>
              </a:rPr>
              <a:t>5</a:t>
            </a:r>
            <a:r>
              <a:rPr lang="en-US" sz="1600" dirty="0" smtClean="0">
                <a:solidFill>
                  <a:srgbClr val="000000"/>
                </a:solidFill>
                <a:latin typeface="Gill Sans"/>
              </a:rPr>
              <a:t>. </a:t>
            </a:r>
            <a:r>
              <a:rPr lang="en-US" sz="1600" dirty="0">
                <a:solidFill>
                  <a:srgbClr val="000000"/>
                </a:solidFill>
                <a:latin typeface="Gill Sans"/>
              </a:rPr>
              <a:t>________________ and left the dirty tissue on the seat next to him—unbelievable!</a:t>
            </a: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r>
              <a:rPr lang="en-US" sz="1600" dirty="0"/>
              <a:t/>
            </a:r>
            <a:br>
              <a:rPr lang="en-US" sz="1600" dirty="0"/>
            </a:b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1562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800" y="242888"/>
            <a:ext cx="11120100" cy="6315075"/>
          </a:xfrm>
        </p:spPr>
        <p:txBody>
          <a:bodyPr>
            <a:normAutofit/>
          </a:bodyPr>
          <a:lstStyle/>
          <a:p>
            <a:r>
              <a:rPr lang="en-US" sz="1400" b="1" dirty="0" smtClean="0">
                <a:solidFill>
                  <a:srgbClr val="000000"/>
                </a:solidFill>
                <a:latin typeface="Gill Sans"/>
              </a:rPr>
              <a:t>Unit 4</a:t>
            </a:r>
            <a:br>
              <a:rPr lang="en-US" sz="1400" b="1" dirty="0" smtClean="0">
                <a:solidFill>
                  <a:srgbClr val="000000"/>
                </a:solidFill>
                <a:latin typeface="Gill Sans"/>
              </a:rPr>
            </a:br>
            <a:r>
              <a:rPr lang="en-US" sz="1400" b="1" dirty="0">
                <a:solidFill>
                  <a:srgbClr val="000000"/>
                </a:solidFill>
                <a:latin typeface="Gill Sans"/>
              </a:rPr>
              <a:t/>
            </a:r>
            <a:br>
              <a:rPr lang="en-US" sz="1400" b="1" dirty="0">
                <a:solidFill>
                  <a:srgbClr val="000000"/>
                </a:solidFill>
                <a:latin typeface="Gill Sans"/>
              </a:rPr>
            </a:br>
            <a:r>
              <a:rPr lang="en-US" sz="1600" dirty="0" smtClean="0">
                <a:solidFill>
                  <a:srgbClr val="000000"/>
                </a:solidFill>
                <a:latin typeface="Gill Sans"/>
              </a:rPr>
              <a:t>B</a:t>
            </a:r>
            <a:r>
              <a:rPr lang="en-US" sz="1600" dirty="0">
                <a:solidFill>
                  <a:srgbClr val="000000"/>
                </a:solidFill>
                <a:latin typeface="Gill Sans"/>
              </a:rPr>
              <a:t>. Choose the best vocabulary word or phrase to complete each sentence.</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a:solidFill>
                  <a:prstClr val="black">
                    <a:lumMod val="85000"/>
                    <a:lumOff val="15000"/>
                  </a:prstClr>
                </a:solidFill>
              </a:rPr>
              <a:t/>
            </a:r>
            <a:br>
              <a:rPr lang="en-US" sz="1600" dirty="0">
                <a:solidFill>
                  <a:prstClr val="black">
                    <a:lumMod val="85000"/>
                    <a:lumOff val="15000"/>
                  </a:prstClr>
                </a:solidFill>
              </a:rPr>
            </a:br>
            <a:r>
              <a:rPr lang="en-US" sz="1600" b="1" dirty="0">
                <a:solidFill>
                  <a:srgbClr val="000000"/>
                </a:solidFill>
                <a:latin typeface="Gill Sans"/>
              </a:rPr>
              <a:t>6</a:t>
            </a:r>
            <a:r>
              <a:rPr lang="en-US" sz="1600" b="1" dirty="0" smtClean="0">
                <a:solidFill>
                  <a:srgbClr val="000000"/>
                </a:solidFill>
                <a:latin typeface="Gill Sans"/>
              </a:rPr>
              <a:t>. </a:t>
            </a:r>
            <a:r>
              <a:rPr lang="en-US" sz="1600" dirty="0">
                <a:solidFill>
                  <a:srgbClr val="000000"/>
                </a:solidFill>
                <a:latin typeface="Gill Sans"/>
              </a:rPr>
              <a:t>You can ___ the subway to always be late in this city!</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smtClean="0">
                <a:solidFill>
                  <a:prstClr val="black">
                    <a:lumMod val="85000"/>
                    <a:lumOff val="15000"/>
                  </a:prstClr>
                </a:solidFill>
              </a:rPr>
              <a:t>	</a:t>
            </a:r>
            <a:r>
              <a:rPr lang="en-US" sz="1600" b="1" dirty="0" smtClean="0">
                <a:solidFill>
                  <a:srgbClr val="000000"/>
                </a:solidFill>
                <a:latin typeface="Gill Sans"/>
              </a:rPr>
              <a:t>A</a:t>
            </a:r>
            <a:r>
              <a:rPr lang="en-US" sz="1600" b="1" dirty="0">
                <a:solidFill>
                  <a:srgbClr val="000000"/>
                </a:solidFill>
                <a:latin typeface="Gill Sans"/>
              </a:rPr>
              <a:t>. </a:t>
            </a:r>
            <a:r>
              <a:rPr lang="en-US" sz="1600" dirty="0">
                <a:solidFill>
                  <a:srgbClr val="000000"/>
                </a:solidFill>
                <a:latin typeface="Gill Sans"/>
              </a:rPr>
              <a:t>rely on</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smtClean="0">
                <a:solidFill>
                  <a:prstClr val="black">
                    <a:lumMod val="85000"/>
                    <a:lumOff val="15000"/>
                  </a:prstClr>
                </a:solidFill>
              </a:rPr>
              <a:t>	</a:t>
            </a:r>
            <a:r>
              <a:rPr lang="en-US" sz="1600" b="1" dirty="0" smtClean="0">
                <a:solidFill>
                  <a:srgbClr val="000000"/>
                </a:solidFill>
                <a:latin typeface="Gill Sans"/>
              </a:rPr>
              <a:t>B</a:t>
            </a:r>
            <a:r>
              <a:rPr lang="en-US" sz="1600" b="1" dirty="0">
                <a:solidFill>
                  <a:srgbClr val="000000"/>
                </a:solidFill>
                <a:latin typeface="Gill Sans"/>
              </a:rPr>
              <a:t>. </a:t>
            </a:r>
            <a:r>
              <a:rPr lang="en-US" sz="1600" dirty="0">
                <a:solidFill>
                  <a:srgbClr val="000000"/>
                </a:solidFill>
                <a:latin typeface="Gill Sans"/>
              </a:rPr>
              <a:t>block</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a:solidFill>
                  <a:prstClr val="black">
                    <a:lumMod val="85000"/>
                    <a:lumOff val="15000"/>
                  </a:prstClr>
                </a:solidFill>
              </a:rPr>
              <a:t/>
            </a:r>
            <a:br>
              <a:rPr lang="en-US" sz="1600" dirty="0">
                <a:solidFill>
                  <a:prstClr val="black">
                    <a:lumMod val="85000"/>
                    <a:lumOff val="15000"/>
                  </a:prstClr>
                </a:solidFill>
              </a:rPr>
            </a:br>
            <a:r>
              <a:rPr lang="en-US" sz="1600" b="1" dirty="0">
                <a:solidFill>
                  <a:srgbClr val="000000"/>
                </a:solidFill>
                <a:latin typeface="Gill Sans"/>
              </a:rPr>
              <a:t>7</a:t>
            </a:r>
            <a:r>
              <a:rPr lang="en-US" sz="1600" b="1" dirty="0" smtClean="0">
                <a:solidFill>
                  <a:srgbClr val="000000"/>
                </a:solidFill>
                <a:latin typeface="Gill Sans"/>
              </a:rPr>
              <a:t>. </a:t>
            </a:r>
            <a:r>
              <a:rPr lang="en-US" sz="1600" dirty="0">
                <a:solidFill>
                  <a:srgbClr val="000000"/>
                </a:solidFill>
                <a:latin typeface="Gill Sans"/>
              </a:rPr>
              <a:t>I was so ___ that I had to stand on the train for the second day in a row.</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smtClean="0">
                <a:solidFill>
                  <a:prstClr val="black">
                    <a:lumMod val="85000"/>
                    <a:lumOff val="15000"/>
                  </a:prstClr>
                </a:solidFill>
              </a:rPr>
              <a:t>	</a:t>
            </a:r>
            <a:r>
              <a:rPr lang="en-US" sz="1600" b="1" dirty="0" smtClean="0">
                <a:solidFill>
                  <a:srgbClr val="000000"/>
                </a:solidFill>
                <a:latin typeface="Gill Sans"/>
              </a:rPr>
              <a:t>A</a:t>
            </a:r>
            <a:r>
              <a:rPr lang="en-US" sz="1600" b="1" dirty="0">
                <a:solidFill>
                  <a:srgbClr val="000000"/>
                </a:solidFill>
                <a:latin typeface="Gill Sans"/>
              </a:rPr>
              <a:t>. </a:t>
            </a:r>
            <a:r>
              <a:rPr lang="en-US" sz="1600" dirty="0">
                <a:solidFill>
                  <a:srgbClr val="000000"/>
                </a:solidFill>
                <a:latin typeface="Gill Sans"/>
              </a:rPr>
              <a:t>annoyed</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smtClean="0">
                <a:solidFill>
                  <a:prstClr val="black">
                    <a:lumMod val="85000"/>
                    <a:lumOff val="15000"/>
                  </a:prstClr>
                </a:solidFill>
              </a:rPr>
              <a:t>	</a:t>
            </a:r>
            <a:r>
              <a:rPr lang="en-US" sz="1600" b="1" dirty="0" smtClean="0">
                <a:solidFill>
                  <a:srgbClr val="000000"/>
                </a:solidFill>
                <a:latin typeface="Gill Sans"/>
              </a:rPr>
              <a:t>B</a:t>
            </a:r>
            <a:r>
              <a:rPr lang="en-US" sz="1600" b="1" dirty="0">
                <a:solidFill>
                  <a:srgbClr val="000000"/>
                </a:solidFill>
                <a:latin typeface="Gill Sans"/>
              </a:rPr>
              <a:t>. </a:t>
            </a:r>
            <a:r>
              <a:rPr lang="en-US" sz="1600" dirty="0" smtClean="0">
                <a:solidFill>
                  <a:srgbClr val="000000"/>
                </a:solidFill>
                <a:latin typeface="Gill Sans"/>
              </a:rPr>
              <a:t>confused</a:t>
            </a:r>
            <a:br>
              <a:rPr lang="en-US" sz="1600" dirty="0" smtClean="0">
                <a:solidFill>
                  <a:srgbClr val="000000"/>
                </a:solidFill>
                <a:latin typeface="Gill Sans"/>
              </a:rPr>
            </a:br>
            <a:r>
              <a:rPr lang="en-US" sz="1600" dirty="0">
                <a:solidFill>
                  <a:srgbClr val="000000"/>
                </a:solidFill>
                <a:latin typeface="Gill Sans"/>
              </a:rPr>
              <a:t/>
            </a:r>
            <a:br>
              <a:rPr lang="en-US" sz="1600" dirty="0">
                <a:solidFill>
                  <a:srgbClr val="000000"/>
                </a:solidFill>
                <a:latin typeface="Gill Sans"/>
              </a:rPr>
            </a:br>
            <a:r>
              <a:rPr lang="en-US" sz="1600" b="1" dirty="0">
                <a:solidFill>
                  <a:srgbClr val="000000"/>
                </a:solidFill>
                <a:latin typeface="Gill Sans"/>
              </a:rPr>
              <a:t>8</a:t>
            </a:r>
            <a:r>
              <a:rPr lang="en-US" sz="1600" b="1" dirty="0" smtClean="0">
                <a:solidFill>
                  <a:srgbClr val="000000"/>
                </a:solidFill>
                <a:latin typeface="Gill Sans"/>
              </a:rPr>
              <a:t>. </a:t>
            </a:r>
            <a:r>
              <a:rPr lang="en-US" sz="1600" dirty="0">
                <a:solidFill>
                  <a:srgbClr val="000000"/>
                </a:solidFill>
                <a:latin typeface="Gill Sans"/>
              </a:rPr>
              <a:t>Some people are in ___ riding the subway because they do it so much.</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smtClean="0">
                <a:solidFill>
                  <a:prstClr val="black">
                    <a:lumMod val="85000"/>
                    <a:lumOff val="15000"/>
                  </a:prstClr>
                </a:solidFill>
              </a:rPr>
              <a:t>	</a:t>
            </a:r>
            <a:r>
              <a:rPr lang="en-US" sz="1600" b="1" dirty="0" smtClean="0">
                <a:solidFill>
                  <a:srgbClr val="000000"/>
                </a:solidFill>
                <a:latin typeface="Gill Sans"/>
              </a:rPr>
              <a:t>A</a:t>
            </a:r>
            <a:r>
              <a:rPr lang="en-US" sz="1600" b="1" dirty="0">
                <a:solidFill>
                  <a:srgbClr val="000000"/>
                </a:solidFill>
                <a:latin typeface="Gill Sans"/>
              </a:rPr>
              <a:t>. </a:t>
            </a:r>
            <a:r>
              <a:rPr lang="en-US" sz="1600" dirty="0">
                <a:solidFill>
                  <a:srgbClr val="000000"/>
                </a:solidFill>
                <a:latin typeface="Gill Sans"/>
              </a:rPr>
              <a:t>manners</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smtClean="0">
                <a:solidFill>
                  <a:prstClr val="black">
                    <a:lumMod val="85000"/>
                    <a:lumOff val="15000"/>
                  </a:prstClr>
                </a:solidFill>
              </a:rPr>
              <a:t>	</a:t>
            </a:r>
            <a:r>
              <a:rPr lang="en-US" sz="1600" b="1" dirty="0" smtClean="0">
                <a:solidFill>
                  <a:srgbClr val="000000"/>
                </a:solidFill>
                <a:latin typeface="Gill Sans"/>
              </a:rPr>
              <a:t>B. </a:t>
            </a:r>
            <a:r>
              <a:rPr lang="en-US" sz="1600" dirty="0">
                <a:solidFill>
                  <a:srgbClr val="000000"/>
                </a:solidFill>
                <a:latin typeface="Gill Sans"/>
              </a:rPr>
              <a:t>experts</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a:solidFill>
                  <a:prstClr val="black">
                    <a:lumMod val="85000"/>
                    <a:lumOff val="15000"/>
                  </a:prstClr>
                </a:solidFill>
              </a:rPr>
              <a:t/>
            </a:r>
            <a:br>
              <a:rPr lang="en-US" sz="1600" dirty="0">
                <a:solidFill>
                  <a:prstClr val="black">
                    <a:lumMod val="85000"/>
                    <a:lumOff val="15000"/>
                  </a:prstClr>
                </a:solidFill>
              </a:rPr>
            </a:br>
            <a:r>
              <a:rPr lang="en-US" sz="1600" b="1" dirty="0">
                <a:solidFill>
                  <a:srgbClr val="000000"/>
                </a:solidFill>
                <a:latin typeface="Gill Sans"/>
              </a:rPr>
              <a:t>9</a:t>
            </a:r>
            <a:r>
              <a:rPr lang="en-US" sz="1600" b="1" dirty="0" smtClean="0">
                <a:solidFill>
                  <a:srgbClr val="000000"/>
                </a:solidFill>
                <a:latin typeface="Gill Sans"/>
              </a:rPr>
              <a:t>. </a:t>
            </a:r>
            <a:r>
              <a:rPr lang="en-US" sz="1600" b="1" dirty="0">
                <a:solidFill>
                  <a:srgbClr val="000000"/>
                </a:solidFill>
                <a:latin typeface="Gill Sans"/>
              </a:rPr>
              <a:t>___ </a:t>
            </a:r>
            <a:r>
              <a:rPr lang="en-US" sz="1600" dirty="0">
                <a:solidFill>
                  <a:srgbClr val="000000"/>
                </a:solidFill>
                <a:latin typeface="Gill Sans"/>
              </a:rPr>
              <a:t>people will always try to help you if they can.</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smtClean="0">
                <a:solidFill>
                  <a:prstClr val="black">
                    <a:lumMod val="85000"/>
                    <a:lumOff val="15000"/>
                  </a:prstClr>
                </a:solidFill>
              </a:rPr>
              <a:t>	</a:t>
            </a:r>
            <a:r>
              <a:rPr lang="en-US" sz="1600" b="1" dirty="0" smtClean="0">
                <a:solidFill>
                  <a:srgbClr val="000000"/>
                </a:solidFill>
                <a:latin typeface="Gill Sans"/>
              </a:rPr>
              <a:t>A</a:t>
            </a:r>
            <a:r>
              <a:rPr lang="en-US" sz="1600" b="1" dirty="0">
                <a:solidFill>
                  <a:srgbClr val="000000"/>
                </a:solidFill>
                <a:latin typeface="Gill Sans"/>
              </a:rPr>
              <a:t>. </a:t>
            </a:r>
            <a:r>
              <a:rPr lang="en-US" sz="1600" dirty="0">
                <a:solidFill>
                  <a:srgbClr val="000000"/>
                </a:solidFill>
                <a:latin typeface="Gill Sans"/>
              </a:rPr>
              <a:t>Civilized</a:t>
            </a:r>
            <a:r>
              <a:rPr lang="en-US" sz="1600" dirty="0">
                <a:solidFill>
                  <a:prstClr val="black">
                    <a:lumMod val="85000"/>
                    <a:lumOff val="15000"/>
                  </a:prstClr>
                </a:solidFill>
              </a:rPr>
              <a:t/>
            </a:r>
            <a:br>
              <a:rPr lang="en-US" sz="1600" dirty="0">
                <a:solidFill>
                  <a:prstClr val="black">
                    <a:lumMod val="85000"/>
                    <a:lumOff val="15000"/>
                  </a:prstClr>
                </a:solidFill>
              </a:rPr>
            </a:br>
            <a:r>
              <a:rPr lang="en-US" sz="1600" dirty="0" smtClean="0">
                <a:solidFill>
                  <a:prstClr val="black">
                    <a:lumMod val="85000"/>
                    <a:lumOff val="15000"/>
                  </a:prstClr>
                </a:solidFill>
              </a:rPr>
              <a:t>	</a:t>
            </a:r>
            <a:r>
              <a:rPr lang="en-US" sz="1600" b="1" dirty="0" smtClean="0">
                <a:solidFill>
                  <a:srgbClr val="000000"/>
                </a:solidFill>
                <a:latin typeface="Gill Sans"/>
              </a:rPr>
              <a:t>B</a:t>
            </a:r>
            <a:r>
              <a:rPr lang="en-US" sz="1600" b="1" dirty="0">
                <a:solidFill>
                  <a:srgbClr val="000000"/>
                </a:solidFill>
                <a:latin typeface="Gill Sans"/>
              </a:rPr>
              <a:t>. </a:t>
            </a:r>
            <a:r>
              <a:rPr lang="en-US" sz="1600" dirty="0">
                <a:solidFill>
                  <a:srgbClr val="000000"/>
                </a:solidFill>
                <a:latin typeface="Gill Sans"/>
              </a:rPr>
              <a:t>Rude</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013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1487</TotalTime>
  <Words>793</Words>
  <Application>Microsoft Office PowerPoint</Application>
  <PresentationFormat>Widescreen</PresentationFormat>
  <Paragraphs>135</Paragraphs>
  <Slides>14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Calibri Light</vt:lpstr>
      <vt:lpstr>Century Gothic</vt:lpstr>
      <vt:lpstr>Gill Sans</vt:lpstr>
      <vt:lpstr>Segoe Script</vt:lpstr>
      <vt:lpstr>Wingdings 3</vt:lpstr>
      <vt:lpstr>Office Theme</vt:lpstr>
      <vt:lpstr>Wisp</vt:lpstr>
      <vt:lpstr>Session 2 </vt:lpstr>
      <vt:lpstr>Unit 3 Making Money</vt:lpstr>
      <vt:lpstr>Unit 3 A. Complete the email with the words from the list. Not all of the words will be used.  arrest      counterfeiters      illegal      scanner bills         equipment            ink         technology   Hi Frank,       I saw a story that there are a lot of 1. _______________ who are breaking the law in our  neighborhood. The 2. _______________ are so good, only an expert can tell they aren’t real.  They even have 3. _______________ that changes color from green to yellow, just like real money.  The 21st century has new 4. _______________. Maybe we should buy some 5. _______________ to  help us, like currency-validator pens. What do you think?  Judy  B. Match each bold vocabulary word on the left with its antonym on the right. Write the letter of the antonym next to each word.    ___ 6. fake   A. cause   ___ 7. nervous  B. partly   ___ 8. prevent   C. real   ___ 9. illegal   D. calm   ___ 10. completely  E. lawful   </vt:lpstr>
      <vt:lpstr>           Read the story of Michael Landress, who was once               a professional counterfeiter. </vt:lpstr>
      <vt:lpstr>PowerPoint Presentation</vt:lpstr>
      <vt:lpstr>Unit 3 Copying Clothes 1 Seema Anand has a $20 million-a-year business. She knows famous people. Her customers are huge clothing stores like Macy’s and Bloomingdale’s. Ms. Anand isn’t a well-known designer; she sells copies of expensive brand-name clothes. 2 Ms. Anand goes to fashion shows, and if she likes a dress, she takes a picture. Then, she uses a scanner or other equipment to send the picture to India by email. In India, advanced technology shows workers how to make the dress. In three weeks, the copied dress arrives in American stores, often before the original dress arrives! The quality of Ms. Anand’s dress is usually lower than the original. So is the amount printed in ink on the price tag! For example, Ms. Anand’s copy of a $760 dress costs $260. 3 Ms. Anand is not nervous about the police arresting her. She does not break the law. Unlike counterfeiters who print fake bills, copying a fashion design is completely legal. It is only illegal to copy a logo or brand name. Some fashion designers are angry. They want the government to prevent Ms. Anand from copying their clothes. 4 Ms. Anand thinks she helps people. “The younger girls do not have so much money,” she said, “but they want to wear fashionable clothes.” Now, fashion designers are becoming nervous. One designer says, “If Ms. Anand doesn’t stop, we can lose our business!”  A. Complete the sentences, using the phrases :available in stores faster /                 better quality / not fashionable /  a copy /  more expensive / not legal A dress by Ms. Anand is (1) …………………………and (2) ……………………….. A dress by a fashion designer is (3) ………………………….and (4) ………………………</vt:lpstr>
      <vt:lpstr>   Unit 4 We Are What We Eat</vt:lpstr>
      <vt:lpstr>Unit 4 A. Use the words and phrases from the list to complete the letter to a newspaper. Not all of the words and phrases will be used.  blew his nose      enforce        expert                                push elderly                 etiquette      make eye contact with       rude  I take the 8A bus to Woodson Library some days. I think the other passengers on this bus  are 1. ________________. They never wait to get on the bus—they just 2. ________________ past  me. I’m 3. ________________; last week was my 85th birthday! There is a rule about letting senior  citizens on first, but the drivers never 4. ________________ it.  The other problem is all the litter people leave on the buses. The other day, someone  5. ________________ and left the dirty tissue on the seat next to him—unbelievable!      </vt:lpstr>
      <vt:lpstr>Unit 4  B. Choose the best vocabulary word or phrase to complete each sentence.  6. You can ___ the subway to always be late in this city!  A. rely on  B. block  7. I was so ___ that I had to stand on the train for the second day in a row.  A. annoyed  B. confused  8. Some people are in ___ riding the subway because they do it so much.  A. manners  B. experts  9. ___ people will always try to help you if they can.  A. Civilized  B. Rude</vt:lpstr>
      <vt:lpstr>Editorials are articles in newspapers where writers give their opinions. You are going to read the title and the first paragraph of  an editorial from the City section of a New York Newspaper.   What do you think the writer’s suggestion might be about?   1. good places to visit on the subway.  2. the restaurants with the best service in New York.  3. how to make the subway nicer to ride.  4. how to get around New York without riding the subway.   </vt:lpstr>
      <vt:lpstr>               </vt:lpstr>
      <vt:lpstr>               </vt:lpstr>
      <vt:lpstr>Unit 4  Taking a Guagua  1 I am now an expert at traveling in the Dominican Republic, an island country in the Caribbean. Taking a “guagua” is a cheap and fun way to travel there. A guagua is a small bus. My first ride was definitely interesting!  2 First, there are no guagua stations. These buses drive on busy streets. I had three pass me before I realized I had to wave my hand for it. The guagua stopped like a taxi would in New York City.  3 It was really crowded when I got on board. I gently pushed by the people blocking the entrance. There were more people than seats, and I saw that many people gave up their seats for elderly riders. This rule wasn’t enforced by the driver. People did it on their own. I stood by the door and held onto the pole there.  4 I learned quickly that people love to talk to each other on guaguas. When you get on, it is good manners to make eye contact with others. I spoke to a few people before I sneezed. When I went to blow my nose, they turned away. I was confused at first, but later I learned that I was being rude. I didn’t realize that there was a certain guagua etiquette!  5 Anyway, I was so busy talking to people that I almost missed my stop! I shouted to the driver just in time and the bus came to a screeching halt. The driver looked annoyed, but at least I made it to where I wanted to go!  6 Because guaguas are privately and not publicly owned, you can’t always rely on them. The good thing is, if you forget your bag on a guagua, sometimes the driver will turn around and bring it back to you. I know this because it happened to me. What a civilized country!    </vt:lpstr>
      <vt:lpstr>Thank You   for Your Attention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dc:title>
  <dc:creator>Sa</dc:creator>
  <cp:lastModifiedBy>Sa</cp:lastModifiedBy>
  <cp:revision>20</cp:revision>
  <dcterms:created xsi:type="dcterms:W3CDTF">2022-05-03T21:55:40Z</dcterms:created>
  <dcterms:modified xsi:type="dcterms:W3CDTF">2022-05-05T14:45:41Z</dcterms:modified>
</cp:coreProperties>
</file>