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7" r:id="rId4"/>
  </p:sldMasterIdLst>
  <p:notesMasterIdLst>
    <p:notesMasterId r:id="rId32"/>
  </p:notesMasterIdLst>
  <p:handoutMasterIdLst>
    <p:handoutMasterId r:id="rId33"/>
  </p:handoutMasterIdLst>
  <p:sldIdLst>
    <p:sldId id="320" r:id="rId5"/>
    <p:sldId id="321" r:id="rId6"/>
    <p:sldId id="257" r:id="rId7"/>
    <p:sldId id="256" r:id="rId8"/>
    <p:sldId id="258" r:id="rId9"/>
    <p:sldId id="259" r:id="rId10"/>
    <p:sldId id="295" r:id="rId11"/>
    <p:sldId id="276" r:id="rId12"/>
    <p:sldId id="296" r:id="rId13"/>
    <p:sldId id="297" r:id="rId14"/>
    <p:sldId id="298" r:id="rId15"/>
    <p:sldId id="260" r:id="rId16"/>
    <p:sldId id="299" r:id="rId17"/>
    <p:sldId id="300" r:id="rId18"/>
    <p:sldId id="301" r:id="rId19"/>
    <p:sldId id="302" r:id="rId20"/>
    <p:sldId id="303" r:id="rId21"/>
    <p:sldId id="307" r:id="rId22"/>
    <p:sldId id="304" r:id="rId23"/>
    <p:sldId id="312" r:id="rId24"/>
    <p:sldId id="313" r:id="rId25"/>
    <p:sldId id="305" r:id="rId26"/>
    <p:sldId id="309" r:id="rId27"/>
    <p:sldId id="306" r:id="rId28"/>
    <p:sldId id="310" r:id="rId29"/>
    <p:sldId id="314" r:id="rId30"/>
    <p:sldId id="347" r:id="rId3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9A3C3"/>
    <a:srgbClr val="2B8F66"/>
    <a:srgbClr val="EC1C24"/>
    <a:srgbClr val="F6921E"/>
    <a:srgbClr val="00A69C"/>
    <a:srgbClr val="DD4E30"/>
    <a:srgbClr val="82C69F"/>
    <a:srgbClr val="F5C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6" autoAdjust="0"/>
    <p:restoredTop sz="94660"/>
  </p:normalViewPr>
  <p:slideViewPr>
    <p:cSldViewPr snapToGrid="0">
      <p:cViewPr>
        <p:scale>
          <a:sx n="57" d="100"/>
          <a:sy n="57" d="100"/>
        </p:scale>
        <p:origin x="708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notesMaster" Target="notesMasters/notesMaster1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1" y="2160589"/>
            <a:ext cx="4184035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065" indent="0">
              <a:buNone/>
              <a:defRPr sz="750"/>
            </a:lvl4pPr>
            <a:lvl5pPr marL="1370965" indent="0">
              <a:buNone/>
              <a:defRPr sz="750"/>
            </a:lvl5pPr>
            <a:lvl6pPr marL="1713865" indent="0">
              <a:buNone/>
              <a:defRPr sz="750"/>
            </a:lvl6pPr>
            <a:lvl7pPr marL="2056765" indent="0">
              <a:buNone/>
              <a:defRPr sz="750"/>
            </a:lvl7pPr>
            <a:lvl8pPr marL="2399665" indent="0">
              <a:buNone/>
              <a:defRPr sz="750"/>
            </a:lvl8pPr>
            <a:lvl9pPr marL="2742565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6.xml"/><Relationship Id="rId8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7" Type="http://schemas.openxmlformats.org/officeDocument/2006/relationships/theme" Target="../theme/theme3.xml"/><Relationship Id="rId16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AB924962-3816-43BA-9BCB-0E93DF6D0E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FE987BC6-219C-41BA-B7BF-D5EC59099B7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530" indent="-21399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ách viết email welcome hiệu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" y="-635"/>
            <a:ext cx="12090400" cy="685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>
            <a:avLst/>
          </a:prstGeom>
        </p:spPr>
      </p:pic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779427" y="3549505"/>
            <a:ext cx="2801722" cy="1051953"/>
            <a:chOff x="1626835" y="2349127"/>
            <a:chExt cx="2492110" cy="935704"/>
          </a:xfrm>
        </p:grpSpPr>
        <p:sp>
          <p:nvSpPr>
            <p:cNvPr id="22" name="文本框 21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98697" y="3547200"/>
            <a:ext cx="2801722" cy="1051953"/>
            <a:chOff x="1626835" y="2349127"/>
            <a:chExt cx="2492110" cy="935704"/>
          </a:xfrm>
        </p:grpSpPr>
        <p:sp>
          <p:nvSpPr>
            <p:cNvPr id="25" name="文本框 24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745149" y="3547200"/>
            <a:ext cx="2801722" cy="1051953"/>
            <a:chOff x="1626835" y="2349127"/>
            <a:chExt cx="2492110" cy="935704"/>
          </a:xfrm>
        </p:grpSpPr>
        <p:sp>
          <p:nvSpPr>
            <p:cNvPr id="33" name="文本框 32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346710" y="1721485"/>
            <a:ext cx="1176210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A family group exists to make the individual members happier and serve the needs of its individual family members. 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>
                <a:highlight>
                  <a:srgbClr val="FFFF00"/>
                </a:highlight>
              </a:rPr>
              <a:t>Thus, the needs of the individual are the most important things and take priority in the life of the family. 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Not concerned with advancement of the “group” in social or economic ways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America is non-aristocratic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>
            <a:avLst/>
          </a:prstGeom>
        </p:spPr>
      </p:pic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779427" y="3549505"/>
            <a:ext cx="2801722" cy="1051953"/>
            <a:chOff x="1626835" y="2349127"/>
            <a:chExt cx="2492110" cy="935704"/>
          </a:xfrm>
        </p:grpSpPr>
        <p:sp>
          <p:nvSpPr>
            <p:cNvPr id="22" name="文本框 21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98697" y="3547200"/>
            <a:ext cx="2801722" cy="1051953"/>
            <a:chOff x="1626835" y="2349127"/>
            <a:chExt cx="2492110" cy="935704"/>
          </a:xfrm>
        </p:grpSpPr>
        <p:sp>
          <p:nvSpPr>
            <p:cNvPr id="25" name="文本框 24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745149" y="3547200"/>
            <a:ext cx="2801722" cy="1051953"/>
            <a:chOff x="1626835" y="2349127"/>
            <a:chExt cx="2492110" cy="935704"/>
          </a:xfrm>
        </p:grpSpPr>
        <p:sp>
          <p:nvSpPr>
            <p:cNvPr id="33" name="文本框 32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346710" y="1721485"/>
            <a:ext cx="1176210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“Family name” / honor are less important (equality of opportunity)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Not an “economic” unit – very few families run businesses that last for more than one generation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Americans don’t like to be controlled by other family members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Like to make independent decisions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Children are encouraged to decide on their own career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8" y="-1"/>
            <a:ext cx="12190222" cy="6858001"/>
            <a:chOff x="4274037" y="1158033"/>
            <a:chExt cx="1994262" cy="1599112"/>
          </a:xfrm>
        </p:grpSpPr>
        <p:sp>
          <p:nvSpPr>
  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>
              <a:avLst/>
            </a:prstGeom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5271168" y="1158033"/>
              <a:ext cx="997131" cy="1599112"/>
            </a:xfrm>
            <a:prstGeom prst="rect">
              <a:avLst/>
            </a:prstGeom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999349" y="4748789"/>
            <a:ext cx="3884944" cy="8551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359250" y="2660179"/>
            <a:ext cx="5504756" cy="177666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532566" y="1886572"/>
            <a:ext cx="24847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PART </a:t>
            </a:r>
            <a:r>
              <a:rPr lang="en-US" altLang="zh-CN" sz="5400" b="1" dirty="0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03</a:t>
            </a:r>
            <a:endParaRPr lang="zh-CN" altLang="en-US" sz="54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84766" y="2182546"/>
            <a:ext cx="512504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Marriage and Divorce</a:t>
            </a:r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>
            <a:avLst/>
          </a:prstGeom>
        </p:spPr>
      </p:pic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779427" y="3549505"/>
            <a:ext cx="2801722" cy="1051953"/>
            <a:chOff x="1626835" y="2349127"/>
            <a:chExt cx="2492110" cy="935704"/>
          </a:xfrm>
        </p:grpSpPr>
        <p:sp>
          <p:nvSpPr>
            <p:cNvPr id="22" name="文本框 21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98697" y="3547200"/>
            <a:ext cx="2801722" cy="1051953"/>
            <a:chOff x="1626835" y="2349127"/>
            <a:chExt cx="2492110" cy="935704"/>
          </a:xfrm>
        </p:grpSpPr>
        <p:sp>
          <p:nvSpPr>
            <p:cNvPr id="25" name="文本框 24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745149" y="3547200"/>
            <a:ext cx="2801722" cy="1051953"/>
            <a:chOff x="1626835" y="2349127"/>
            <a:chExt cx="2492110" cy="935704"/>
          </a:xfrm>
        </p:grpSpPr>
        <p:sp>
          <p:nvSpPr>
            <p:cNvPr id="33" name="文本框 32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429895" y="1402715"/>
            <a:ext cx="1176210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People find their own spouse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Parents have little control over who their children marry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“Believe” that happiness in marriage is important – does not always happen but it remains the traditional ideal. 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>
                <a:highlight>
                  <a:srgbClr val="FFFF00"/>
                </a:highlight>
              </a:rPr>
              <a:t>Happiness is based on companionship – considered as the most important thing</a:t>
            </a:r>
            <a:endParaRPr lang="en-US" sz="3600">
              <a:highlight>
                <a:srgbClr val="FFFF00"/>
              </a:highlight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1981200" y="5070475"/>
            <a:ext cx="9223375" cy="127190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4000"/>
              <a:t>If the couple is not happy, the individuals may choose to get divorce</a:t>
            </a:r>
            <a:endParaRPr 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>
            <a:avLst/>
          </a:prstGeom>
        </p:spPr>
      </p:pic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779427" y="3549505"/>
            <a:ext cx="2801722" cy="1051953"/>
            <a:chOff x="1626835" y="2349127"/>
            <a:chExt cx="2492110" cy="935704"/>
          </a:xfrm>
        </p:grpSpPr>
        <p:sp>
          <p:nvSpPr>
            <p:cNvPr id="22" name="文本框 21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98697" y="3547200"/>
            <a:ext cx="2801722" cy="1051953"/>
            <a:chOff x="1626835" y="2349127"/>
            <a:chExt cx="2492110" cy="935704"/>
          </a:xfrm>
        </p:grpSpPr>
        <p:sp>
          <p:nvSpPr>
            <p:cNvPr id="25" name="文本框 24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745149" y="3547200"/>
            <a:ext cx="2801722" cy="1051953"/>
            <a:chOff x="1626835" y="2349127"/>
            <a:chExt cx="2492110" cy="935704"/>
          </a:xfrm>
        </p:grpSpPr>
        <p:sp>
          <p:nvSpPr>
            <p:cNvPr id="33" name="文本框 32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209550" y="1456690"/>
            <a:ext cx="1189926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Most states have “no-fault” divorce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The divorce rate rose rapidly from 1960s to 1980s then leveled off. 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One out of two (50%) of marriages end in divorce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Many do not want to sacrifice individual happiness for children</a:t>
            </a:r>
            <a:endParaRPr lang="en-US" sz="3600"/>
          </a:p>
        </p:txBody>
      </p:sp>
      <p:sp>
        <p:nvSpPr>
          <p:cNvPr id="3" name="Flowchart: Alternate Process 2"/>
          <p:cNvSpPr/>
          <p:nvPr/>
        </p:nvSpPr>
        <p:spPr>
          <a:xfrm>
            <a:off x="2495550" y="5426075"/>
            <a:ext cx="6964045" cy="104584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4000"/>
              <a:t>Divorce is easy</a:t>
            </a:r>
            <a:endParaRPr 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8" y="-1"/>
            <a:ext cx="12190222" cy="6858001"/>
            <a:chOff x="4274037" y="1158033"/>
            <a:chExt cx="1994262" cy="1599112"/>
          </a:xfrm>
        </p:grpSpPr>
        <p:sp>
          <p:nvSpPr>
  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>
              <a:avLst/>
            </a:prstGeom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5271168" y="1158033"/>
              <a:ext cx="997131" cy="1599112"/>
            </a:xfrm>
            <a:prstGeom prst="rect">
              <a:avLst/>
            </a:prstGeom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999349" y="4748789"/>
            <a:ext cx="3884944" cy="8551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359250" y="2660179"/>
            <a:ext cx="5504756" cy="177666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532566" y="1886572"/>
            <a:ext cx="24847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PART </a:t>
            </a:r>
            <a:r>
              <a:rPr lang="en-US" altLang="zh-CN" sz="5400" b="1" dirty="0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04</a:t>
            </a:r>
            <a:endParaRPr lang="zh-CN" altLang="en-US" sz="54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95561" y="2182546"/>
            <a:ext cx="512504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The Role of the Child</a:t>
            </a:r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635" y="0"/>
            <a:ext cx="12078970" cy="1082675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1" name="TextBox 15"/>
          <p:cNvSpPr txBox="1"/>
          <p:nvPr/>
        </p:nvSpPr>
        <p:spPr>
          <a:xfrm>
            <a:off x="227965" y="1130300"/>
            <a:ext cx="11769725" cy="5196840"/>
          </a:xfrm>
          <a:prstGeom prst="rect">
            <a:avLst/>
          </a:prstGeom>
          <a:solidFill>
            <a:srgbClr val="F6921E"/>
          </a:solidFill>
        </p:spPr>
        <p:txBody>
          <a:bodyPr vert="horz" wrap="none" lIns="121920" tIns="60960" rIns="121920" bIns="60960" anchor="ctr">
            <a:normAutofit/>
          </a:bodyPr>
          <a:lstStyle/>
          <a:p>
            <a:pPr algn="ctr"/>
            <a:endParaRPr lang="zh-CN" altLang="en-US" sz="2400" dirty="0">
              <a:cs typeface="Calibri" panose="020F050202020403020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40385" y="1620520"/>
            <a:ext cx="11651615" cy="28962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Emphasis on the individual means that some children get more attention than they should – Children don’t learn their social and familial responsibilities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However, working parents are often unable to spend time with their kids – so may spoil them in other ways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8" y="-1"/>
            <a:ext cx="12190222" cy="6858001"/>
            <a:chOff x="4274037" y="1158033"/>
            <a:chExt cx="1994262" cy="1599112"/>
          </a:xfrm>
        </p:grpSpPr>
        <p:sp>
          <p:nvSpPr>
  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>
              <a:avLst/>
            </a:prstGeom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5271168" y="1158033"/>
              <a:ext cx="997131" cy="1599112"/>
            </a:xfrm>
            <a:prstGeom prst="rect">
              <a:avLst/>
            </a:prstGeom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999349" y="4748789"/>
            <a:ext cx="3884944" cy="8551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359250" y="2660179"/>
            <a:ext cx="5504756" cy="177666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532566" y="1886572"/>
            <a:ext cx="24847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PART </a:t>
            </a:r>
            <a:r>
              <a:rPr lang="en-US" altLang="zh-CN" sz="5400" b="1" dirty="0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05</a:t>
            </a:r>
            <a:endParaRPr lang="zh-CN" altLang="en-US" sz="54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95561" y="2182546"/>
            <a:ext cx="512504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Equality in the Family</a:t>
            </a:r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>
            <a:avLst/>
          </a:prstGeom>
        </p:spPr>
      </p:pic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779427" y="3549505"/>
            <a:ext cx="2801722" cy="1051953"/>
            <a:chOff x="1626835" y="2349127"/>
            <a:chExt cx="2492110" cy="935704"/>
          </a:xfrm>
        </p:grpSpPr>
        <p:sp>
          <p:nvSpPr>
            <p:cNvPr id="22" name="文本框 21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98697" y="3547200"/>
            <a:ext cx="2801722" cy="1051953"/>
            <a:chOff x="1626835" y="2349127"/>
            <a:chExt cx="2492110" cy="935704"/>
          </a:xfrm>
        </p:grpSpPr>
        <p:sp>
          <p:nvSpPr>
            <p:cNvPr id="25" name="文本框 24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745149" y="3547200"/>
            <a:ext cx="2801722" cy="1051953"/>
            <a:chOff x="1626835" y="2349127"/>
            <a:chExt cx="2492110" cy="935704"/>
          </a:xfrm>
        </p:grpSpPr>
        <p:sp>
          <p:nvSpPr>
            <p:cNvPr id="33" name="文本框 32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209550" y="1456690"/>
            <a:ext cx="1189926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Equality in the family destroys the father’s status as “ruler and master”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Reduces the emotional distance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Some fear this decline in parental authority, especially among teenagers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Young people have a lot of freedom – to learn self-reliance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Most children leave home ~18 years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“Boomerang kids” – come back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8" y="-1"/>
            <a:ext cx="12190222" cy="6858001"/>
            <a:chOff x="4274037" y="1158033"/>
            <a:chExt cx="1994262" cy="1599112"/>
          </a:xfrm>
        </p:grpSpPr>
        <p:sp>
          <p:nvSpPr>
  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>
              <a:avLst/>
            </a:prstGeom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5271168" y="1158033"/>
              <a:ext cx="997131" cy="1599112"/>
            </a:xfrm>
            <a:prstGeom prst="rect">
              <a:avLst/>
            </a:prstGeom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999349" y="4748789"/>
            <a:ext cx="3884944" cy="8551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359250" y="2660179"/>
            <a:ext cx="5504756" cy="177666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532566" y="1886572"/>
            <a:ext cx="24847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PART </a:t>
            </a:r>
            <a:r>
              <a:rPr lang="en-US" altLang="zh-CN" sz="5400" b="1" dirty="0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06</a:t>
            </a:r>
            <a:endParaRPr lang="zh-CN" altLang="en-US" sz="54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95561" y="2182546"/>
            <a:ext cx="5125046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Four Stages of Marriage Relationships</a:t>
            </a:r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224" y="1905189"/>
            <a:ext cx="7968803" cy="98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sym typeface="+mn-ea"/>
              </a:rPr>
              <a:t>American Culture 1</a:t>
            </a:r>
            <a:endParaRPr lang="en-US" sz="6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8418" y="3669503"/>
            <a:ext cx="6858000" cy="109451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Lecturer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Lam Phan, M.A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Email: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lamphan83@gmail.com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Phone: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0983 685 405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>
            <a:avLst/>
          </a:prstGeom>
        </p:spPr>
      </p:pic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1" name="Shape 3028"/>
          <p:cNvSpPr/>
          <p:nvPr/>
        </p:nvSpPr>
        <p:spPr>
          <a:xfrm>
            <a:off x="5710295" y="3393133"/>
            <a:ext cx="770576" cy="77237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7558" y="17562"/>
                </a:moveTo>
                <a:lnTo>
                  <a:pt x="15420" y="19801"/>
                </a:lnTo>
                <a:lnTo>
                  <a:pt x="13457" y="22110"/>
                </a:lnTo>
                <a:lnTo>
                  <a:pt x="11565" y="24524"/>
                </a:lnTo>
                <a:lnTo>
                  <a:pt x="9883" y="26973"/>
                </a:lnTo>
                <a:lnTo>
                  <a:pt x="8271" y="29527"/>
                </a:lnTo>
                <a:lnTo>
                  <a:pt x="6834" y="32081"/>
                </a:lnTo>
                <a:lnTo>
                  <a:pt x="5537" y="34705"/>
                </a:lnTo>
                <a:lnTo>
                  <a:pt x="4380" y="37399"/>
                </a:lnTo>
                <a:lnTo>
                  <a:pt x="3329" y="40163"/>
                </a:lnTo>
                <a:lnTo>
                  <a:pt x="2453" y="42892"/>
                </a:lnTo>
                <a:lnTo>
                  <a:pt x="1682" y="45725"/>
                </a:lnTo>
                <a:lnTo>
                  <a:pt x="1051" y="48524"/>
                </a:lnTo>
                <a:lnTo>
                  <a:pt x="560" y="51393"/>
                </a:lnTo>
                <a:lnTo>
                  <a:pt x="245" y="54262"/>
                </a:lnTo>
                <a:lnTo>
                  <a:pt x="35" y="57096"/>
                </a:lnTo>
                <a:lnTo>
                  <a:pt x="0" y="60000"/>
                </a:lnTo>
                <a:lnTo>
                  <a:pt x="35" y="62868"/>
                </a:lnTo>
                <a:lnTo>
                  <a:pt x="245" y="65737"/>
                </a:lnTo>
                <a:lnTo>
                  <a:pt x="560" y="68606"/>
                </a:lnTo>
                <a:lnTo>
                  <a:pt x="1051" y="71475"/>
                </a:lnTo>
                <a:lnTo>
                  <a:pt x="1682" y="74274"/>
                </a:lnTo>
                <a:lnTo>
                  <a:pt x="2453" y="77107"/>
                </a:lnTo>
                <a:lnTo>
                  <a:pt x="3329" y="79871"/>
                </a:lnTo>
                <a:lnTo>
                  <a:pt x="4380" y="82600"/>
                </a:lnTo>
                <a:lnTo>
                  <a:pt x="5537" y="85259"/>
                </a:lnTo>
                <a:lnTo>
                  <a:pt x="6834" y="87918"/>
                </a:lnTo>
                <a:lnTo>
                  <a:pt x="8271" y="90507"/>
                </a:lnTo>
                <a:lnTo>
                  <a:pt x="9883" y="92991"/>
                </a:lnTo>
                <a:lnTo>
                  <a:pt x="11565" y="95475"/>
                </a:lnTo>
                <a:lnTo>
                  <a:pt x="13457" y="97889"/>
                </a:lnTo>
                <a:lnTo>
                  <a:pt x="15420" y="100198"/>
                </a:lnTo>
                <a:lnTo>
                  <a:pt x="17558" y="102437"/>
                </a:lnTo>
                <a:lnTo>
                  <a:pt x="19801" y="104536"/>
                </a:lnTo>
                <a:lnTo>
                  <a:pt x="22114" y="106530"/>
                </a:lnTo>
                <a:lnTo>
                  <a:pt x="24497" y="108419"/>
                </a:lnTo>
                <a:lnTo>
                  <a:pt x="26950" y="110134"/>
                </a:lnTo>
                <a:lnTo>
                  <a:pt x="29509" y="111673"/>
                </a:lnTo>
                <a:lnTo>
                  <a:pt x="32102" y="113107"/>
                </a:lnTo>
                <a:lnTo>
                  <a:pt x="34731" y="114472"/>
                </a:lnTo>
                <a:lnTo>
                  <a:pt x="37429" y="115626"/>
                </a:lnTo>
                <a:lnTo>
                  <a:pt x="40128" y="116641"/>
                </a:lnTo>
                <a:lnTo>
                  <a:pt x="42932" y="117551"/>
                </a:lnTo>
                <a:lnTo>
                  <a:pt x="45700" y="118285"/>
                </a:lnTo>
                <a:lnTo>
                  <a:pt x="48539" y="118880"/>
                </a:lnTo>
                <a:lnTo>
                  <a:pt x="51378" y="119370"/>
                </a:lnTo>
                <a:lnTo>
                  <a:pt x="54217" y="119720"/>
                </a:lnTo>
                <a:lnTo>
                  <a:pt x="57126" y="119965"/>
                </a:lnTo>
                <a:lnTo>
                  <a:pt x="60000" y="120000"/>
                </a:lnTo>
                <a:lnTo>
                  <a:pt x="62873" y="119965"/>
                </a:lnTo>
                <a:lnTo>
                  <a:pt x="65782" y="119720"/>
                </a:lnTo>
                <a:lnTo>
                  <a:pt x="68621" y="119370"/>
                </a:lnTo>
                <a:lnTo>
                  <a:pt x="71460" y="118880"/>
                </a:lnTo>
                <a:lnTo>
                  <a:pt x="74299" y="118285"/>
                </a:lnTo>
                <a:lnTo>
                  <a:pt x="77067" y="117551"/>
                </a:lnTo>
                <a:lnTo>
                  <a:pt x="79871" y="116641"/>
                </a:lnTo>
                <a:lnTo>
                  <a:pt x="82570" y="115626"/>
                </a:lnTo>
                <a:lnTo>
                  <a:pt x="85268" y="114472"/>
                </a:lnTo>
                <a:lnTo>
                  <a:pt x="87897" y="113107"/>
                </a:lnTo>
                <a:lnTo>
                  <a:pt x="90490" y="111673"/>
                </a:lnTo>
                <a:lnTo>
                  <a:pt x="93049" y="110134"/>
                </a:lnTo>
                <a:lnTo>
                  <a:pt x="95502" y="108419"/>
                </a:lnTo>
                <a:lnTo>
                  <a:pt x="97885" y="106530"/>
                </a:lnTo>
                <a:lnTo>
                  <a:pt x="100198" y="104536"/>
                </a:lnTo>
                <a:lnTo>
                  <a:pt x="102441" y="102437"/>
                </a:lnTo>
                <a:lnTo>
                  <a:pt x="104579" y="100198"/>
                </a:lnTo>
                <a:lnTo>
                  <a:pt x="106542" y="97889"/>
                </a:lnTo>
                <a:lnTo>
                  <a:pt x="108434" y="95475"/>
                </a:lnTo>
                <a:lnTo>
                  <a:pt x="110116" y="92991"/>
                </a:lnTo>
                <a:lnTo>
                  <a:pt x="111728" y="90507"/>
                </a:lnTo>
                <a:lnTo>
                  <a:pt x="113165" y="87918"/>
                </a:lnTo>
                <a:lnTo>
                  <a:pt x="114462" y="85259"/>
                </a:lnTo>
                <a:lnTo>
                  <a:pt x="115619" y="82600"/>
                </a:lnTo>
                <a:lnTo>
                  <a:pt x="116670" y="79871"/>
                </a:lnTo>
                <a:lnTo>
                  <a:pt x="117546" y="77107"/>
                </a:lnTo>
                <a:lnTo>
                  <a:pt x="118317" y="74274"/>
                </a:lnTo>
                <a:lnTo>
                  <a:pt x="118948" y="71475"/>
                </a:lnTo>
                <a:lnTo>
                  <a:pt x="119439" y="68606"/>
                </a:lnTo>
                <a:lnTo>
                  <a:pt x="119754" y="65737"/>
                </a:lnTo>
                <a:lnTo>
                  <a:pt x="119964" y="62868"/>
                </a:lnTo>
                <a:lnTo>
                  <a:pt x="120000" y="60000"/>
                </a:lnTo>
                <a:lnTo>
                  <a:pt x="119964" y="57096"/>
                </a:lnTo>
                <a:lnTo>
                  <a:pt x="119754" y="54262"/>
                </a:lnTo>
                <a:lnTo>
                  <a:pt x="119439" y="51393"/>
                </a:lnTo>
                <a:lnTo>
                  <a:pt x="118948" y="48524"/>
                </a:lnTo>
                <a:lnTo>
                  <a:pt x="118317" y="45725"/>
                </a:lnTo>
                <a:lnTo>
                  <a:pt x="117546" y="42892"/>
                </a:lnTo>
                <a:lnTo>
                  <a:pt x="116670" y="40163"/>
                </a:lnTo>
                <a:lnTo>
                  <a:pt x="115619" y="37399"/>
                </a:lnTo>
                <a:lnTo>
                  <a:pt x="114462" y="34705"/>
                </a:lnTo>
                <a:lnTo>
                  <a:pt x="113165" y="32081"/>
                </a:lnTo>
                <a:lnTo>
                  <a:pt x="111728" y="29527"/>
                </a:lnTo>
                <a:lnTo>
                  <a:pt x="110116" y="26973"/>
                </a:lnTo>
                <a:lnTo>
                  <a:pt x="108434" y="24524"/>
                </a:lnTo>
                <a:lnTo>
                  <a:pt x="106542" y="22110"/>
                </a:lnTo>
                <a:lnTo>
                  <a:pt x="104579" y="19801"/>
                </a:lnTo>
                <a:lnTo>
                  <a:pt x="102441" y="17562"/>
                </a:lnTo>
                <a:lnTo>
                  <a:pt x="100198" y="15463"/>
                </a:lnTo>
                <a:lnTo>
                  <a:pt x="97885" y="13434"/>
                </a:lnTo>
                <a:lnTo>
                  <a:pt x="95502" y="11615"/>
                </a:lnTo>
                <a:lnTo>
                  <a:pt x="93049" y="9865"/>
                </a:lnTo>
                <a:lnTo>
                  <a:pt x="90490" y="8291"/>
                </a:lnTo>
                <a:lnTo>
                  <a:pt x="87897" y="6857"/>
                </a:lnTo>
                <a:lnTo>
                  <a:pt x="85268" y="5562"/>
                </a:lnTo>
                <a:lnTo>
                  <a:pt x="82570" y="4408"/>
                </a:lnTo>
                <a:lnTo>
                  <a:pt x="79871" y="3323"/>
                </a:lnTo>
                <a:lnTo>
                  <a:pt x="77067" y="2483"/>
                </a:lnTo>
                <a:lnTo>
                  <a:pt x="74299" y="1714"/>
                </a:lnTo>
                <a:lnTo>
                  <a:pt x="71460" y="1119"/>
                </a:lnTo>
                <a:lnTo>
                  <a:pt x="68621" y="629"/>
                </a:lnTo>
                <a:lnTo>
                  <a:pt x="65782" y="244"/>
                </a:lnTo>
                <a:lnTo>
                  <a:pt x="62873" y="69"/>
                </a:lnTo>
                <a:lnTo>
                  <a:pt x="60000" y="0"/>
                </a:lnTo>
                <a:lnTo>
                  <a:pt x="57126" y="69"/>
                </a:lnTo>
                <a:lnTo>
                  <a:pt x="54217" y="244"/>
                </a:lnTo>
                <a:lnTo>
                  <a:pt x="51378" y="629"/>
                </a:lnTo>
                <a:lnTo>
                  <a:pt x="48539" y="1119"/>
                </a:lnTo>
                <a:lnTo>
                  <a:pt x="45700" y="1714"/>
                </a:lnTo>
                <a:lnTo>
                  <a:pt x="42932" y="2483"/>
                </a:lnTo>
                <a:lnTo>
                  <a:pt x="40128" y="3323"/>
                </a:lnTo>
                <a:lnTo>
                  <a:pt x="37429" y="4408"/>
                </a:lnTo>
                <a:lnTo>
                  <a:pt x="34731" y="5562"/>
                </a:lnTo>
                <a:lnTo>
                  <a:pt x="32102" y="6857"/>
                </a:lnTo>
                <a:lnTo>
                  <a:pt x="29509" y="8291"/>
                </a:lnTo>
                <a:lnTo>
                  <a:pt x="26950" y="9865"/>
                </a:lnTo>
                <a:lnTo>
                  <a:pt x="24497" y="11615"/>
                </a:lnTo>
                <a:lnTo>
                  <a:pt x="22114" y="13434"/>
                </a:lnTo>
                <a:lnTo>
                  <a:pt x="19801" y="15463"/>
                </a:lnTo>
                <a:lnTo>
                  <a:pt x="17558" y="17562"/>
                </a:lnTo>
                <a:close/>
              </a:path>
            </a:pathLst>
          </a:custGeom>
          <a:solidFill>
            <a:srgbClr val="2B8F66"/>
          </a:solidFill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endParaRPr sz="1200">
              <a:solidFill>
                <a:srgbClr val="3F3F3F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430135" y="1280160"/>
            <a:ext cx="4705985" cy="52622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/>
            <a:r>
              <a:rPr lang="en-US" altLang="zh-CN" sz="2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Calibri" panose="020F0502020204030204" charset="0"/>
                <a:cs typeface="Calibri" panose="020F0502020204030204" charset="0"/>
              </a:rPr>
              <a:t>Stage II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: Husband-Head, Wife-Helper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Late 19th Century, Early 20th Century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Opportunities for women to work outside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Wives able to support themselves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Wives gained more power in the home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Husband still head – decisions final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209550" y="1402715"/>
            <a:ext cx="4779010" cy="3538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/>
            <a:r>
              <a:rPr lang="en-US" altLang="zh-CN" sz="2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Calibri" panose="020F0502020204030204" charset="0"/>
                <a:cs typeface="Calibri" panose="020F0502020204030204" charset="0"/>
              </a:rPr>
              <a:t>Stage I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: Wife as Servant to Husband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19th Century – wives completely obedient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Wife beating still legal until 1850’s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Wife had no power or possessions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>
            <a:avLst/>
          </a:prstGeom>
        </p:spPr>
      </p:pic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1" name="Shape 3028"/>
          <p:cNvSpPr/>
          <p:nvPr/>
        </p:nvSpPr>
        <p:spPr>
          <a:xfrm>
            <a:off x="5861425" y="3000703"/>
            <a:ext cx="770576" cy="77237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7558" y="17562"/>
                </a:moveTo>
                <a:lnTo>
                  <a:pt x="15420" y="19801"/>
                </a:lnTo>
                <a:lnTo>
                  <a:pt x="13457" y="22110"/>
                </a:lnTo>
                <a:lnTo>
                  <a:pt x="11565" y="24524"/>
                </a:lnTo>
                <a:lnTo>
                  <a:pt x="9883" y="26973"/>
                </a:lnTo>
                <a:lnTo>
                  <a:pt x="8271" y="29527"/>
                </a:lnTo>
                <a:lnTo>
                  <a:pt x="6834" y="32081"/>
                </a:lnTo>
                <a:lnTo>
                  <a:pt x="5537" y="34705"/>
                </a:lnTo>
                <a:lnTo>
                  <a:pt x="4380" y="37399"/>
                </a:lnTo>
                <a:lnTo>
                  <a:pt x="3329" y="40163"/>
                </a:lnTo>
                <a:lnTo>
                  <a:pt x="2453" y="42892"/>
                </a:lnTo>
                <a:lnTo>
                  <a:pt x="1682" y="45725"/>
                </a:lnTo>
                <a:lnTo>
                  <a:pt x="1051" y="48524"/>
                </a:lnTo>
                <a:lnTo>
                  <a:pt x="560" y="51393"/>
                </a:lnTo>
                <a:lnTo>
                  <a:pt x="245" y="54262"/>
                </a:lnTo>
                <a:lnTo>
                  <a:pt x="35" y="57096"/>
                </a:lnTo>
                <a:lnTo>
                  <a:pt x="0" y="60000"/>
                </a:lnTo>
                <a:lnTo>
                  <a:pt x="35" y="62868"/>
                </a:lnTo>
                <a:lnTo>
                  <a:pt x="245" y="65737"/>
                </a:lnTo>
                <a:lnTo>
                  <a:pt x="560" y="68606"/>
                </a:lnTo>
                <a:lnTo>
                  <a:pt x="1051" y="71475"/>
                </a:lnTo>
                <a:lnTo>
                  <a:pt x="1682" y="74274"/>
                </a:lnTo>
                <a:lnTo>
                  <a:pt x="2453" y="77107"/>
                </a:lnTo>
                <a:lnTo>
                  <a:pt x="3329" y="79871"/>
                </a:lnTo>
                <a:lnTo>
                  <a:pt x="4380" y="82600"/>
                </a:lnTo>
                <a:lnTo>
                  <a:pt x="5537" y="85259"/>
                </a:lnTo>
                <a:lnTo>
                  <a:pt x="6834" y="87918"/>
                </a:lnTo>
                <a:lnTo>
                  <a:pt x="8271" y="90507"/>
                </a:lnTo>
                <a:lnTo>
                  <a:pt x="9883" y="92991"/>
                </a:lnTo>
                <a:lnTo>
                  <a:pt x="11565" y="95475"/>
                </a:lnTo>
                <a:lnTo>
                  <a:pt x="13457" y="97889"/>
                </a:lnTo>
                <a:lnTo>
                  <a:pt x="15420" y="100198"/>
                </a:lnTo>
                <a:lnTo>
                  <a:pt x="17558" y="102437"/>
                </a:lnTo>
                <a:lnTo>
                  <a:pt x="19801" y="104536"/>
                </a:lnTo>
                <a:lnTo>
                  <a:pt x="22114" y="106530"/>
                </a:lnTo>
                <a:lnTo>
                  <a:pt x="24497" y="108419"/>
                </a:lnTo>
                <a:lnTo>
                  <a:pt x="26950" y="110134"/>
                </a:lnTo>
                <a:lnTo>
                  <a:pt x="29509" y="111673"/>
                </a:lnTo>
                <a:lnTo>
                  <a:pt x="32102" y="113107"/>
                </a:lnTo>
                <a:lnTo>
                  <a:pt x="34731" y="114472"/>
                </a:lnTo>
                <a:lnTo>
                  <a:pt x="37429" y="115626"/>
                </a:lnTo>
                <a:lnTo>
                  <a:pt x="40128" y="116641"/>
                </a:lnTo>
                <a:lnTo>
                  <a:pt x="42932" y="117551"/>
                </a:lnTo>
                <a:lnTo>
                  <a:pt x="45700" y="118285"/>
                </a:lnTo>
                <a:lnTo>
                  <a:pt x="48539" y="118880"/>
                </a:lnTo>
                <a:lnTo>
                  <a:pt x="51378" y="119370"/>
                </a:lnTo>
                <a:lnTo>
                  <a:pt x="54217" y="119720"/>
                </a:lnTo>
                <a:lnTo>
                  <a:pt x="57126" y="119965"/>
                </a:lnTo>
                <a:lnTo>
                  <a:pt x="60000" y="120000"/>
                </a:lnTo>
                <a:lnTo>
                  <a:pt x="62873" y="119965"/>
                </a:lnTo>
                <a:lnTo>
                  <a:pt x="65782" y="119720"/>
                </a:lnTo>
                <a:lnTo>
                  <a:pt x="68621" y="119370"/>
                </a:lnTo>
                <a:lnTo>
                  <a:pt x="71460" y="118880"/>
                </a:lnTo>
                <a:lnTo>
                  <a:pt x="74299" y="118285"/>
                </a:lnTo>
                <a:lnTo>
                  <a:pt x="77067" y="117551"/>
                </a:lnTo>
                <a:lnTo>
                  <a:pt x="79871" y="116641"/>
                </a:lnTo>
                <a:lnTo>
                  <a:pt x="82570" y="115626"/>
                </a:lnTo>
                <a:lnTo>
                  <a:pt x="85268" y="114472"/>
                </a:lnTo>
                <a:lnTo>
                  <a:pt x="87897" y="113107"/>
                </a:lnTo>
                <a:lnTo>
                  <a:pt x="90490" y="111673"/>
                </a:lnTo>
                <a:lnTo>
                  <a:pt x="93049" y="110134"/>
                </a:lnTo>
                <a:lnTo>
                  <a:pt x="95502" y="108419"/>
                </a:lnTo>
                <a:lnTo>
                  <a:pt x="97885" y="106530"/>
                </a:lnTo>
                <a:lnTo>
                  <a:pt x="100198" y="104536"/>
                </a:lnTo>
                <a:lnTo>
                  <a:pt x="102441" y="102437"/>
                </a:lnTo>
                <a:lnTo>
                  <a:pt x="104579" y="100198"/>
                </a:lnTo>
                <a:lnTo>
                  <a:pt x="106542" y="97889"/>
                </a:lnTo>
                <a:lnTo>
                  <a:pt x="108434" y="95475"/>
                </a:lnTo>
                <a:lnTo>
                  <a:pt x="110116" y="92991"/>
                </a:lnTo>
                <a:lnTo>
                  <a:pt x="111728" y="90507"/>
                </a:lnTo>
                <a:lnTo>
                  <a:pt x="113165" y="87918"/>
                </a:lnTo>
                <a:lnTo>
                  <a:pt x="114462" y="85259"/>
                </a:lnTo>
                <a:lnTo>
                  <a:pt x="115619" y="82600"/>
                </a:lnTo>
                <a:lnTo>
                  <a:pt x="116670" y="79871"/>
                </a:lnTo>
                <a:lnTo>
                  <a:pt x="117546" y="77107"/>
                </a:lnTo>
                <a:lnTo>
                  <a:pt x="118317" y="74274"/>
                </a:lnTo>
                <a:lnTo>
                  <a:pt x="118948" y="71475"/>
                </a:lnTo>
                <a:lnTo>
                  <a:pt x="119439" y="68606"/>
                </a:lnTo>
                <a:lnTo>
                  <a:pt x="119754" y="65737"/>
                </a:lnTo>
                <a:lnTo>
                  <a:pt x="119964" y="62868"/>
                </a:lnTo>
                <a:lnTo>
                  <a:pt x="120000" y="60000"/>
                </a:lnTo>
                <a:lnTo>
                  <a:pt x="119964" y="57096"/>
                </a:lnTo>
                <a:lnTo>
                  <a:pt x="119754" y="54262"/>
                </a:lnTo>
                <a:lnTo>
                  <a:pt x="119439" y="51393"/>
                </a:lnTo>
                <a:lnTo>
                  <a:pt x="118948" y="48524"/>
                </a:lnTo>
                <a:lnTo>
                  <a:pt x="118317" y="45725"/>
                </a:lnTo>
                <a:lnTo>
                  <a:pt x="117546" y="42892"/>
                </a:lnTo>
                <a:lnTo>
                  <a:pt x="116670" y="40163"/>
                </a:lnTo>
                <a:lnTo>
                  <a:pt x="115619" y="37399"/>
                </a:lnTo>
                <a:lnTo>
                  <a:pt x="114462" y="34705"/>
                </a:lnTo>
                <a:lnTo>
                  <a:pt x="113165" y="32081"/>
                </a:lnTo>
                <a:lnTo>
                  <a:pt x="111728" y="29527"/>
                </a:lnTo>
                <a:lnTo>
                  <a:pt x="110116" y="26973"/>
                </a:lnTo>
                <a:lnTo>
                  <a:pt x="108434" y="24524"/>
                </a:lnTo>
                <a:lnTo>
                  <a:pt x="106542" y="22110"/>
                </a:lnTo>
                <a:lnTo>
                  <a:pt x="104579" y="19801"/>
                </a:lnTo>
                <a:lnTo>
                  <a:pt x="102441" y="17562"/>
                </a:lnTo>
                <a:lnTo>
                  <a:pt x="100198" y="15463"/>
                </a:lnTo>
                <a:lnTo>
                  <a:pt x="97885" y="13434"/>
                </a:lnTo>
                <a:lnTo>
                  <a:pt x="95502" y="11615"/>
                </a:lnTo>
                <a:lnTo>
                  <a:pt x="93049" y="9865"/>
                </a:lnTo>
                <a:lnTo>
                  <a:pt x="90490" y="8291"/>
                </a:lnTo>
                <a:lnTo>
                  <a:pt x="87897" y="6857"/>
                </a:lnTo>
                <a:lnTo>
                  <a:pt x="85268" y="5562"/>
                </a:lnTo>
                <a:lnTo>
                  <a:pt x="82570" y="4408"/>
                </a:lnTo>
                <a:lnTo>
                  <a:pt x="79871" y="3323"/>
                </a:lnTo>
                <a:lnTo>
                  <a:pt x="77067" y="2483"/>
                </a:lnTo>
                <a:lnTo>
                  <a:pt x="74299" y="1714"/>
                </a:lnTo>
                <a:lnTo>
                  <a:pt x="71460" y="1119"/>
                </a:lnTo>
                <a:lnTo>
                  <a:pt x="68621" y="629"/>
                </a:lnTo>
                <a:lnTo>
                  <a:pt x="65782" y="244"/>
                </a:lnTo>
                <a:lnTo>
                  <a:pt x="62873" y="69"/>
                </a:lnTo>
                <a:lnTo>
                  <a:pt x="60000" y="0"/>
                </a:lnTo>
                <a:lnTo>
                  <a:pt x="57126" y="69"/>
                </a:lnTo>
                <a:lnTo>
                  <a:pt x="54217" y="244"/>
                </a:lnTo>
                <a:lnTo>
                  <a:pt x="51378" y="629"/>
                </a:lnTo>
                <a:lnTo>
                  <a:pt x="48539" y="1119"/>
                </a:lnTo>
                <a:lnTo>
                  <a:pt x="45700" y="1714"/>
                </a:lnTo>
                <a:lnTo>
                  <a:pt x="42932" y="2483"/>
                </a:lnTo>
                <a:lnTo>
                  <a:pt x="40128" y="3323"/>
                </a:lnTo>
                <a:lnTo>
                  <a:pt x="37429" y="4408"/>
                </a:lnTo>
                <a:lnTo>
                  <a:pt x="34731" y="5562"/>
                </a:lnTo>
                <a:lnTo>
                  <a:pt x="32102" y="6857"/>
                </a:lnTo>
                <a:lnTo>
                  <a:pt x="29509" y="8291"/>
                </a:lnTo>
                <a:lnTo>
                  <a:pt x="26950" y="9865"/>
                </a:lnTo>
                <a:lnTo>
                  <a:pt x="24497" y="11615"/>
                </a:lnTo>
                <a:lnTo>
                  <a:pt x="22114" y="13434"/>
                </a:lnTo>
                <a:lnTo>
                  <a:pt x="19801" y="15463"/>
                </a:lnTo>
                <a:lnTo>
                  <a:pt x="17558" y="17562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0941" tIns="30462" rIns="60941" bIns="30462" anchor="t" anchorCtr="0">
            <a:noAutofit/>
          </a:bodyPr>
          <a:lstStyle/>
          <a:p>
            <a:endParaRPr sz="1200">
              <a:solidFill>
                <a:srgbClr val="3F3F3F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430135" y="1280160"/>
            <a:ext cx="4705985" cy="39693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/>
            <a:r>
              <a:rPr lang="en-US" altLang="zh-CN" sz="2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Calibri" panose="020F0502020204030204" charset="0"/>
                <a:cs typeface="Calibri" panose="020F0502020204030204" charset="0"/>
              </a:rPr>
              <a:t>Stage IV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: Husband-Wife Equal Partners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In 2000s, most women believe they should be equal partners in their marriages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Husband have equal responsibility in home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Power is shared equally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209550" y="1402715"/>
            <a:ext cx="5123180" cy="39693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/>
            <a:r>
              <a:rPr lang="en-US" altLang="zh-CN" sz="2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Calibri" panose="020F0502020204030204" charset="0"/>
                <a:cs typeface="Calibri" panose="020F0502020204030204" charset="0"/>
              </a:rPr>
              <a:t>Stage III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: Husband Senior, Wife Junior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In 20th century, more women took jobs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By 2000, 60% had jobs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Wife’s income becomes important to the family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Husband’s job provides most of the income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8" y="-1"/>
            <a:ext cx="12190222" cy="6858001"/>
            <a:chOff x="4274037" y="1158033"/>
            <a:chExt cx="1994262" cy="1599112"/>
          </a:xfrm>
        </p:grpSpPr>
        <p:sp>
          <p:nvSpPr>
  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>
              <a:avLst/>
            </a:prstGeom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5271168" y="1158033"/>
              <a:ext cx="997131" cy="1599112"/>
            </a:xfrm>
            <a:prstGeom prst="rect">
              <a:avLst/>
            </a:prstGeom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999349" y="4748789"/>
            <a:ext cx="3884944" cy="8551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359250" y="2660179"/>
            <a:ext cx="5504756" cy="177666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532566" y="1886572"/>
            <a:ext cx="24847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PART </a:t>
            </a:r>
            <a:r>
              <a:rPr lang="en-US" altLang="zh-CN" sz="5400" b="1" dirty="0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07</a:t>
            </a:r>
            <a:endParaRPr lang="zh-CN" altLang="en-US" sz="54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95561" y="2182546"/>
            <a:ext cx="512504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The Role of Family in Society</a:t>
            </a:r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>
            <a:avLst/>
          </a:prstGeom>
        </p:spPr>
      </p:pic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779427" y="3549505"/>
            <a:ext cx="2801722" cy="1051953"/>
            <a:chOff x="1626835" y="2349127"/>
            <a:chExt cx="2492110" cy="935704"/>
          </a:xfrm>
        </p:grpSpPr>
        <p:sp>
          <p:nvSpPr>
            <p:cNvPr id="22" name="文本框 21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98697" y="3547200"/>
            <a:ext cx="2801722" cy="1051953"/>
            <a:chOff x="1626835" y="2349127"/>
            <a:chExt cx="2492110" cy="935704"/>
          </a:xfrm>
        </p:grpSpPr>
        <p:sp>
          <p:nvSpPr>
            <p:cNvPr id="25" name="文本框 24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745149" y="3547200"/>
            <a:ext cx="2801722" cy="1051953"/>
            <a:chOff x="1626835" y="2349127"/>
            <a:chExt cx="2492110" cy="935704"/>
          </a:xfrm>
        </p:grpSpPr>
        <p:sp>
          <p:nvSpPr>
            <p:cNvPr id="33" name="文本框 32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209550" y="1456690"/>
            <a:ext cx="1189926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There is more individual freedom within American families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Needs of the individual are most important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However, American families may be less stable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“family” is the best life-style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Most who divorce will marry again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Step-families – complicated relationships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Single parents – mostly mothers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Gay couples – broad definition of family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8" y="-1"/>
            <a:ext cx="12190222" cy="6858001"/>
            <a:chOff x="4274037" y="1158033"/>
            <a:chExt cx="1994262" cy="1599112"/>
          </a:xfrm>
        </p:grpSpPr>
        <p:sp>
          <p:nvSpPr>
  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>
              <a:avLst/>
            </a:prstGeom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5271168" y="1158033"/>
              <a:ext cx="997131" cy="1599112"/>
            </a:xfrm>
            <a:prstGeom prst="rect">
              <a:avLst/>
            </a:prstGeom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999349" y="4748789"/>
            <a:ext cx="3884944" cy="8551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359250" y="2660179"/>
            <a:ext cx="5504756" cy="177666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532566" y="1886572"/>
            <a:ext cx="24847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PART </a:t>
            </a:r>
            <a:r>
              <a:rPr lang="en-US" altLang="zh-CN" sz="5400" b="1" dirty="0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08</a:t>
            </a:r>
            <a:endParaRPr lang="zh-CN" altLang="en-US" sz="54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95561" y="2182546"/>
            <a:ext cx="512504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Challenges to the American Family</a:t>
            </a:r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635" y="26670"/>
            <a:ext cx="12191365" cy="82804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chemeClr val="bg1"/>
                </a:solidFill>
                <a:ea typeface="Calibri" panose="020F0502020204030204" charset="0"/>
                <a:cs typeface="Calibri" panose="020F0502020204030204" charset="0"/>
              </a:rPr>
              <a:t>Family Values Traditional Respecting one’s parents</a:t>
            </a:r>
            <a:endParaRPr lang="zh-CN" altLang="en-US" sz="3600" b="1" dirty="0">
              <a:solidFill>
                <a:schemeClr val="bg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779427" y="3549505"/>
            <a:ext cx="2801722" cy="1051953"/>
            <a:chOff x="1626835" y="2349127"/>
            <a:chExt cx="2492110" cy="935704"/>
          </a:xfrm>
        </p:grpSpPr>
        <p:sp>
          <p:nvSpPr>
            <p:cNvPr id="22" name="文本框 21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98697" y="3547200"/>
            <a:ext cx="2801722" cy="1051953"/>
            <a:chOff x="1626835" y="2349127"/>
            <a:chExt cx="2492110" cy="935704"/>
          </a:xfrm>
        </p:grpSpPr>
        <p:sp>
          <p:nvSpPr>
            <p:cNvPr id="25" name="文本框 24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745149" y="3547200"/>
            <a:ext cx="2801722" cy="1051953"/>
            <a:chOff x="1626835" y="2349127"/>
            <a:chExt cx="2492110" cy="935704"/>
          </a:xfrm>
        </p:grpSpPr>
        <p:sp>
          <p:nvSpPr>
            <p:cNvPr id="33" name="文本框 32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209550" y="1456690"/>
            <a:ext cx="1189926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Being responsible for one’s actions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Having faith in god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Respecting authority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Remaining married to the same person for life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Leaving the world in better shape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635" y="26670"/>
            <a:ext cx="12191365" cy="82804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chemeClr val="bg1"/>
                </a:solidFill>
                <a:ea typeface="Calibri" panose="020F0502020204030204" charset="0"/>
                <a:cs typeface="Calibri" panose="020F0502020204030204" charset="0"/>
              </a:rPr>
              <a:t>Family Values</a:t>
            </a:r>
            <a:r>
              <a:rPr lang="en-US" altLang="zh-CN" sz="3600" b="1" dirty="0">
                <a:solidFill>
                  <a:schemeClr val="bg1"/>
                </a:solidFill>
                <a:ea typeface="Calibri" panose="020F0502020204030204" charset="0"/>
                <a:cs typeface="Calibri" panose="020F0502020204030204" charset="0"/>
              </a:rPr>
              <a:t>-</a:t>
            </a:r>
            <a:r>
              <a:rPr lang="zh-CN" altLang="en-US" sz="3600" b="1" dirty="0">
                <a:solidFill>
                  <a:schemeClr val="bg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ea typeface="Calibri" panose="020F0502020204030204" charset="0"/>
                <a:cs typeface="Calibri" panose="020F0502020204030204" charset="0"/>
              </a:rPr>
              <a:t>Modern Values</a:t>
            </a:r>
            <a:endParaRPr lang="en-US" altLang="zh-CN" sz="3600" b="1" dirty="0">
              <a:solidFill>
                <a:schemeClr val="bg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779427" y="3549505"/>
            <a:ext cx="2801722" cy="1051953"/>
            <a:chOff x="1626835" y="2349127"/>
            <a:chExt cx="2492110" cy="935704"/>
          </a:xfrm>
        </p:grpSpPr>
        <p:sp>
          <p:nvSpPr>
            <p:cNvPr id="22" name="文本框 21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98697" y="3547200"/>
            <a:ext cx="2801722" cy="1051953"/>
            <a:chOff x="1626835" y="2349127"/>
            <a:chExt cx="2492110" cy="935704"/>
          </a:xfrm>
        </p:grpSpPr>
        <p:sp>
          <p:nvSpPr>
            <p:cNvPr id="25" name="文本框 24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 smtClean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745149" y="3547200"/>
            <a:ext cx="2801722" cy="1051953"/>
            <a:chOff x="1626835" y="2349127"/>
            <a:chExt cx="2492110" cy="935704"/>
          </a:xfrm>
        </p:grpSpPr>
        <p:sp>
          <p:nvSpPr>
            <p:cNvPr id="33" name="文本框 32"/>
            <p:cNvSpPr txBox="1"/>
            <p:nvPr/>
          </p:nvSpPr>
          <p:spPr>
            <a:xfrm>
              <a:off x="1806000" y="2349127"/>
              <a:ext cx="2133781" cy="3011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Calibri" panose="020F0502020204030204" charset="0"/>
                  <a:cs typeface="Calibri" panose="020F0502020204030204" charset="0"/>
                </a:rPr>
                <a:t>Title text addition</a:t>
              </a:r>
              <a:endParaRPr lang="zh-CN" altLang="en-US" sz="1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26835" y="2687681"/>
              <a:ext cx="2492110" cy="59715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The user can demonstrate on a projector or computer, or print the presentation and make it </a:t>
              </a:r>
              <a:r>
                <a:rPr lang="en-US" altLang="zh-CN" sz="1100" dirty="0" smtClean="0">
                  <a:solidFill>
                    <a:schemeClr val="bg1"/>
                  </a:solidFill>
                  <a:latin typeface="Calibri" panose="020F0502020204030204" charset="0"/>
                  <a:ea typeface="+mj-ea"/>
                  <a:cs typeface="Calibri" panose="020F0502020204030204" charset="0"/>
                </a:rPr>
                <a:t>film</a:t>
              </a:r>
              <a:endParaRPr lang="en-US" altLang="zh-CN" sz="11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209550" y="1456690"/>
            <a:ext cx="1189926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Giving emotional support to other members of the family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Respecting people for themselves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Developing greater skill in communicating one’s feelings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Respecting one’s children</a:t>
            </a: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/>
              <a:t>Living up to one’s potential as an individual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hank You Cards – dunkirkdesign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1" y="0"/>
            <a:ext cx="11410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0" y="-1"/>
            <a:ext cx="12192000" cy="4881093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1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0" y="4881093"/>
            <a:ext cx="12192000" cy="1976908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4" t="14646" r="12461" b="75553"/>
          <a:stretch>
            <a:fillRect/>
          </a:stretch>
        </p:blipFill>
        <p:spPr>
          <a:xfrm>
            <a:off x="2266487" y="2842467"/>
            <a:ext cx="7826715" cy="2744028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1098550" y="1683385"/>
            <a:ext cx="966216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F7F9F8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UNIT 6: </a:t>
            </a:r>
            <a:endParaRPr lang="en-US" altLang="zh-CN" sz="5400" b="1" dirty="0">
              <a:solidFill>
                <a:srgbClr val="F7F9F8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en-US" altLang="zh-CN" sz="5400" b="1" dirty="0">
                <a:solidFill>
                  <a:srgbClr val="F7F9F8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The American Family </a:t>
            </a:r>
            <a:endParaRPr lang="zh-CN" altLang="en-US" sz="5400" b="1" dirty="0">
              <a:solidFill>
                <a:srgbClr val="F7F9F8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56" t="20493" r="3839" b="71711"/>
          <a:stretch>
            <a:fillRect/>
          </a:stretch>
        </p:blipFill>
        <p:spPr>
          <a:xfrm>
            <a:off x="1098576" y="5296749"/>
            <a:ext cx="605307" cy="90152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48" r="80462" b="64472"/>
          <a:stretch>
            <a:fillRect/>
          </a:stretch>
        </p:blipFill>
        <p:spPr>
          <a:xfrm>
            <a:off x="10428450" y="5613283"/>
            <a:ext cx="850559" cy="6568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0" y="-1"/>
            <a:ext cx="12192000" cy="2677887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1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75565" y="2677886"/>
            <a:ext cx="12192000" cy="4180115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2392952" y="423908"/>
            <a:ext cx="7406640" cy="2390504"/>
          </a:xfrm>
          <a:prstGeom prst="rect">
            <a:avLst/>
          </a:prstGeom>
        </p:spPr>
      </p:pic>
      <p:sp>
        <p:nvSpPr>
          <p:cNvPr id="28" name="文本框 27" descr="e7d195523061f1c0deeec63e560781cfd59afb0ea006f2a87ABB68BF51EA6619813959095094C18C62A12F549504892A4AAA8C1554C6663626E05CA27F281A14E6983772AFC3FB97135759321DEA3D704CB8FFD9D2544D20427D00997056F5C96BEB36E87B176A9A2B0208D5F0253CAA64F289E16775627845AD05F6A8DA43D217D906D92F737DD9"/>
          <p:cNvSpPr txBox="1"/>
          <p:nvPr/>
        </p:nvSpPr>
        <p:spPr>
          <a:xfrm>
            <a:off x="4532911" y="424239"/>
            <a:ext cx="3126177" cy="83099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zh-CN" sz="4800" b="1" dirty="0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CONTENTS</a:t>
            </a:r>
            <a:endParaRPr lang="zh-CN" altLang="en-US" sz="2000" b="1" dirty="0" smtClean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852966" y="2678041"/>
            <a:ext cx="6946265" cy="4523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1. Family Structures</a:t>
            </a:r>
            <a:endParaRPr lang="en-US" altLang="zh-CN" sz="32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2. The emphasis on Individual Freedom</a:t>
            </a:r>
            <a:endParaRPr lang="en-US" altLang="zh-CN" sz="32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3. Marriage and Divorce</a:t>
            </a:r>
            <a:endParaRPr lang="en-US" altLang="zh-CN" sz="32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4. The Role of the Child</a:t>
            </a:r>
            <a:endParaRPr lang="en-US" altLang="zh-CN" sz="32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5. Equality in the Family</a:t>
            </a:r>
            <a:endParaRPr lang="en-US" altLang="zh-CN" sz="32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6. Four Stages of Marriage Relationships</a:t>
            </a:r>
            <a:endParaRPr lang="en-US" altLang="zh-CN" sz="32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7. The Role of Family in Society</a:t>
            </a:r>
            <a:endParaRPr lang="en-US" altLang="zh-CN" sz="32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8. Challenges to the American Family </a:t>
            </a:r>
            <a:endParaRPr lang="en-US" altLang="zh-CN" sz="32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endParaRPr lang="en-US" altLang="zh-CN" sz="32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105537" y="-122556"/>
            <a:ext cx="12190222" cy="6858001"/>
            <a:chOff x="4274037" y="1158033"/>
            <a:chExt cx="1994262" cy="1599112"/>
          </a:xfrm>
        </p:grpSpPr>
        <p:sp>
          <p:nvSpPr>
  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>
              <a:avLst/>
            </a:prstGeom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5271168" y="1158033"/>
              <a:ext cx="997131" cy="1599112"/>
            </a:xfrm>
            <a:prstGeom prst="rect">
              <a:avLst/>
            </a:prstGeom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999349" y="4748789"/>
            <a:ext cx="3884944" cy="8551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359250" y="2660179"/>
            <a:ext cx="5504756" cy="177666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532566" y="1886572"/>
            <a:ext cx="24847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PART 01</a:t>
            </a:r>
            <a:endParaRPr lang="zh-CN" altLang="en-US" sz="54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74606" y="2037766"/>
            <a:ext cx="512504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Family Structures</a:t>
            </a:r>
            <a:endParaRPr lang="en-US" altLang="zh-CN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7620" y="133985"/>
            <a:ext cx="11851640" cy="1517015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20980" y="294640"/>
            <a:ext cx="113480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Family Structures- </a:t>
            </a:r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Types of American Family</a:t>
            </a:r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1" name="TextBox 15"/>
          <p:cNvSpPr txBox="1"/>
          <p:nvPr/>
        </p:nvSpPr>
        <p:spPr>
          <a:xfrm>
            <a:off x="221615" y="1651000"/>
            <a:ext cx="11637645" cy="4798060"/>
          </a:xfrm>
          <a:prstGeom prst="rect">
            <a:avLst/>
          </a:prstGeom>
          <a:solidFill>
            <a:srgbClr val="F6921E"/>
          </a:solidFill>
        </p:spPr>
        <p:txBody>
          <a:bodyPr vert="horz" wrap="none" lIns="121920" tIns="60960" rIns="121920" bIns="60960" anchor="ctr">
            <a:normAutofit/>
          </a:bodyPr>
          <a:lstStyle/>
          <a:p>
            <a:pPr algn="ctr"/>
            <a:endParaRPr lang="zh-CN" altLang="en-US" sz="2400" dirty="0">
              <a:cs typeface="Calibri" panose="020F050202020403020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62610" y="1651000"/>
            <a:ext cx="11296650" cy="45796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>
              <a:lnSpc>
                <a:spcPct val="114000"/>
              </a:lnSpc>
            </a:pPr>
            <a:r>
              <a:rPr lang="en-US" altLang="zh-CN" sz="3200" b="1" u="sng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Immediate family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 = wife/ husband + kids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b="1" u="sng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Extended family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 = Aunts, Uncles, Cousins, grandparents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b="1" u="sng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Nuclear family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 - Traditional “family unit” = Husband, wife, children in a house/apartment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Traditionally: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Father = Breadwinner (earns money)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Mother = Homemaker (takes care of family)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Usually two children 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635" y="0"/>
            <a:ext cx="12078970" cy="1082675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6050" y="78740"/>
            <a:ext cx="118516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Family Structures- </a:t>
            </a:r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Types of American Family</a:t>
            </a:r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1" name="TextBox 15"/>
          <p:cNvSpPr txBox="1"/>
          <p:nvPr/>
        </p:nvSpPr>
        <p:spPr>
          <a:xfrm>
            <a:off x="227965" y="1130300"/>
            <a:ext cx="11769725" cy="5196840"/>
          </a:xfrm>
          <a:prstGeom prst="rect">
            <a:avLst/>
          </a:prstGeom>
          <a:solidFill>
            <a:srgbClr val="F6921E"/>
          </a:solidFill>
        </p:spPr>
        <p:txBody>
          <a:bodyPr vert="horz" wrap="none" lIns="121920" tIns="60960" rIns="121920" bIns="60960" anchor="ctr">
            <a:normAutofit/>
          </a:bodyPr>
          <a:lstStyle/>
          <a:p>
            <a:pPr algn="ctr"/>
            <a:endParaRPr lang="zh-CN" altLang="en-US" sz="2400" dirty="0">
              <a:cs typeface="Calibri" panose="020F050202020403020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34060" y="1059815"/>
            <a:ext cx="11457940" cy="51409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Today “Family” is very different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A very small percentage of American households is traditional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Less than a quarter (25%) of American families are nuclear family with m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ost mothers work outside of the home.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Mostly: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Married couples without children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Single parents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Unrelated people living together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algn="l">
              <a:lnSpc>
                <a:spcPct val="114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charset="0"/>
                <a:ea typeface="+mj-ea"/>
                <a:cs typeface="Calibri" panose="020F0502020204030204" charset="0"/>
              </a:rPr>
              <a:t>27% live alone</a:t>
            </a:r>
            <a:endParaRPr lang="en-US" altLang="zh-CN" sz="3200" dirty="0">
              <a:solidFill>
                <a:schemeClr val="bg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-635" y="0"/>
            <a:ext cx="12192635" cy="1280160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5090" y="251460"/>
            <a:ext cx="115709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Family Structures- What happened? </a:t>
            </a:r>
            <a:endParaRPr lang="en-US" altLang="zh-CN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00A69C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6921E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>
            <a:avLst/>
          </a:prstGeom>
          <a:solidFill>
            <a:srgbClr val="EC1C24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>
            <a:avLst/>
          </a:prstGeom>
          <a:solidFill>
            <a:srgbClr val="2B8F66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>
            <a:avLst/>
          </a:prstGeom>
          <a:solidFill>
            <a:srgbClr val="39A3C3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Shape 2494"/>
          <p:cNvSpPr/>
          <p:nvPr/>
        </p:nvSpPr>
        <p:spPr>
          <a:xfrm>
            <a:off x="5083170" y="5233313"/>
            <a:ext cx="2291017" cy="16249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716" y="120000"/>
                </a:moveTo>
                <a:lnTo>
                  <a:pt x="61671" y="35920"/>
                </a:lnTo>
                <a:lnTo>
                  <a:pt x="120000" y="119049"/>
                </a:lnTo>
                <a:lnTo>
                  <a:pt x="120000" y="117148"/>
                </a:lnTo>
                <a:lnTo>
                  <a:pt x="120000" y="81980"/>
                </a:lnTo>
                <a:lnTo>
                  <a:pt x="60168" y="0"/>
                </a:lnTo>
                <a:lnTo>
                  <a:pt x="0" y="82851"/>
                </a:lnTo>
                <a:lnTo>
                  <a:pt x="716" y="120000"/>
                </a:lnTo>
                <a:close/>
              </a:path>
            </a:pathLst>
          </a:custGeom>
          <a:solidFill>
            <a:srgbClr val="EC1C24"/>
          </a:solidFill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endParaRPr sz="1200">
              <a:solidFill>
                <a:srgbClr val="3F3F3F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6" name="Shape 2495"/>
          <p:cNvSpPr/>
          <p:nvPr/>
        </p:nvSpPr>
        <p:spPr>
          <a:xfrm>
            <a:off x="4937755" y="1455511"/>
            <a:ext cx="2291017" cy="16249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716" y="0"/>
                </a:moveTo>
                <a:lnTo>
                  <a:pt x="61671" y="84079"/>
                </a:lnTo>
                <a:lnTo>
                  <a:pt x="120000" y="950"/>
                </a:lnTo>
                <a:lnTo>
                  <a:pt x="120000" y="2851"/>
                </a:lnTo>
                <a:lnTo>
                  <a:pt x="120000" y="38019"/>
                </a:lnTo>
                <a:lnTo>
                  <a:pt x="60168" y="120000"/>
                </a:lnTo>
                <a:lnTo>
                  <a:pt x="0" y="37148"/>
                </a:lnTo>
                <a:lnTo>
                  <a:pt x="716" y="0"/>
                </a:lnTo>
                <a:close/>
              </a:path>
            </a:pathLst>
          </a:custGeom>
          <a:solidFill>
            <a:srgbClr val="00A69C"/>
          </a:solidFill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endParaRPr sz="1200">
              <a:solidFill>
                <a:srgbClr val="3F3F3F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" name="Shape 2496"/>
          <p:cNvSpPr/>
          <p:nvPr/>
        </p:nvSpPr>
        <p:spPr>
          <a:xfrm>
            <a:off x="3502025" y="2683510"/>
            <a:ext cx="1430655" cy="22923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715"/>
                </a:moveTo>
                <a:lnTo>
                  <a:pt x="84061" y="61670"/>
                </a:lnTo>
                <a:lnTo>
                  <a:pt x="931" y="120000"/>
                </a:lnTo>
                <a:lnTo>
                  <a:pt x="2852" y="120000"/>
                </a:lnTo>
                <a:lnTo>
                  <a:pt x="38018" y="120000"/>
                </a:lnTo>
                <a:lnTo>
                  <a:pt x="120000" y="60168"/>
                </a:lnTo>
                <a:lnTo>
                  <a:pt x="37127" y="0"/>
                </a:lnTo>
                <a:lnTo>
                  <a:pt x="0" y="715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endParaRPr sz="1200">
              <a:solidFill>
                <a:srgbClr val="3F3F3F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1" name="Shape 2497"/>
          <p:cNvSpPr/>
          <p:nvPr/>
        </p:nvSpPr>
        <p:spPr>
          <a:xfrm>
            <a:off x="7730386" y="2683549"/>
            <a:ext cx="1624949" cy="229262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715"/>
                </a:moveTo>
                <a:lnTo>
                  <a:pt x="35938" y="61670"/>
                </a:lnTo>
                <a:lnTo>
                  <a:pt x="119068" y="120000"/>
                </a:lnTo>
                <a:lnTo>
                  <a:pt x="117147" y="120000"/>
                </a:lnTo>
                <a:lnTo>
                  <a:pt x="81981" y="120000"/>
                </a:lnTo>
                <a:lnTo>
                  <a:pt x="0" y="60168"/>
                </a:lnTo>
                <a:lnTo>
                  <a:pt x="82872" y="0"/>
                </a:lnTo>
                <a:lnTo>
                  <a:pt x="120000" y="715"/>
                </a:lnTo>
                <a:close/>
              </a:path>
            </a:pathLst>
          </a:custGeom>
          <a:solidFill>
            <a:srgbClr val="2B8F66"/>
          </a:solidFill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endParaRPr sz="1200">
              <a:solidFill>
                <a:srgbClr val="3F3F3F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84785" y="1357630"/>
            <a:ext cx="3256280" cy="255333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1. Baby boomers after WW II- people born in the years following WW II, </a:t>
            </a:r>
            <a:endParaRPr lang="en-US" altLang="zh-CN" sz="3200" b="1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155940" y="5313680"/>
            <a:ext cx="3768090" cy="5835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4. High divorce rate</a:t>
            </a:r>
            <a:endParaRPr lang="en-US" altLang="zh-CN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15290" y="5405120"/>
            <a:ext cx="3595370" cy="1076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3. People live longer</a:t>
            </a:r>
            <a:endParaRPr lang="en-US" altLang="zh-CN" sz="3200" b="1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730490" y="1475740"/>
            <a:ext cx="4288155" cy="1076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2. People having kids at older age or no kids</a:t>
            </a:r>
            <a:endParaRPr lang="en-US" altLang="zh-CN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3" name="文本框 36"/>
          <p:cNvSpPr txBox="1"/>
          <p:nvPr/>
        </p:nvSpPr>
        <p:spPr>
          <a:xfrm>
            <a:off x="4728210" y="3001645"/>
            <a:ext cx="3002280" cy="23069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algn="ctr"/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Changes in traditional American Family</a:t>
            </a:r>
            <a:endParaRPr lang="en-US" altLang="zh-CN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105537" y="-122556"/>
            <a:ext cx="12190222" cy="6858001"/>
            <a:chOff x="4274037" y="1158033"/>
            <a:chExt cx="1994262" cy="1599112"/>
          </a:xfrm>
        </p:grpSpPr>
        <p:sp>
          <p:nvSpPr>
            <p:cNvPr id="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>
              <a:avLst/>
            </a:prstGeom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5271168" y="1158033"/>
              <a:ext cx="997131" cy="1599112"/>
            </a:xfrm>
            <a:prstGeom prst="rect">
              <a:avLst/>
            </a:prstGeom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SimSun" panose="0201060003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>
            <a:avLst/>
          </a:prstGeom>
          <a:solidFill>
            <a:srgbClr val="82C69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>
            <a:avLst/>
          </a:prstGeom>
          <a:solidFill>
            <a:srgbClr val="F5C13A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SimSun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37867" r="28394" b="58235"/>
          <a:stretch>
            <a:fillRect/>
          </a:stretch>
        </p:blipFill>
        <p:spPr>
          <a:xfrm>
            <a:off x="999349" y="4748789"/>
            <a:ext cx="3884944" cy="8551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15318" r="15590" b="76144"/>
          <a:stretch>
            <a:fillRect/>
          </a:stretch>
        </p:blipFill>
        <p:spPr>
          <a:xfrm>
            <a:off x="359250" y="2660179"/>
            <a:ext cx="5504756" cy="177666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532566" y="1886572"/>
            <a:ext cx="24847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PART 02</a:t>
            </a:r>
            <a:endParaRPr lang="zh-CN" altLang="en-US" sz="54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74606" y="2037766"/>
            <a:ext cx="5125046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+mn-ea"/>
              </a:rPr>
              <a:t>The emphasis on Individual Freedom</a:t>
            </a:r>
            <a:endParaRPr lang="en-US" altLang="zh-CN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algn="ctr"/>
            <a:endParaRPr lang="zh-CN" altLang="en-US" sz="4800" b="1" dirty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游ゴシック Light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7513</Words>
  <Application>WPS Presentation</Application>
  <PresentationFormat>宽屏</PresentationFormat>
  <Paragraphs>270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27</vt:i4>
      </vt:variant>
    </vt:vector>
  </HeadingPairs>
  <TitlesOfParts>
    <vt:vector size="42" baseType="lpstr">
      <vt:lpstr>Arial</vt:lpstr>
      <vt:lpstr>SimSun</vt:lpstr>
      <vt:lpstr>Wingdings</vt:lpstr>
      <vt:lpstr>Calibri</vt:lpstr>
      <vt:lpstr>Wingdings 3</vt:lpstr>
      <vt:lpstr>Arial</vt:lpstr>
      <vt:lpstr>Times New Roman</vt:lpstr>
      <vt:lpstr>仿宋_GB2312</vt:lpstr>
      <vt:lpstr>Microsoft YaHei</vt:lpstr>
      <vt:lpstr>Calibri</vt:lpstr>
      <vt:lpstr>Trebuchet MS</vt:lpstr>
      <vt:lpstr>Arial Unicode MS</vt:lpstr>
      <vt:lpstr>Office Theme</vt:lpstr>
      <vt:lpstr>Facet</vt:lpstr>
      <vt:lpstr>1_Facet</vt:lpstr>
      <vt:lpstr>PowerPoint 演示文稿</vt:lpstr>
      <vt:lpstr>American Culture 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</cp:lastModifiedBy>
  <cp:revision>65</cp:revision>
  <dcterms:created xsi:type="dcterms:W3CDTF">2018-03-12T09:20:00Z</dcterms:created>
  <dcterms:modified xsi:type="dcterms:W3CDTF">2024-04-02T08:07:49Z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1033-12.2.0.13489</vt:lpwstr>
  </property>
  <property fmtid="{D5CDD505-2E9C-101B-9397-08002B2CF9AE}" pid="3" name="ICV">
    <vt:lpwstr>81FA29E69C9C486C83A61F45D2F50A6F</vt:lpwstr>
  </property>
</Properties>
</file>