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9"/>
  </p:notesMasterIdLst>
  <p:handoutMasterIdLst>
    <p:handoutMasterId r:id="rId30"/>
  </p:handoutMasterIdLst>
  <p:sldIdLst>
    <p:sldId id="314" r:id="rId4"/>
    <p:sldId id="315" r:id="rId5"/>
    <p:sldId id="256" r:id="rId6"/>
    <p:sldId id="293" r:id="rId7"/>
    <p:sldId id="257" r:id="rId8"/>
    <p:sldId id="274" r:id="rId9"/>
    <p:sldId id="258" r:id="rId10"/>
    <p:sldId id="259" r:id="rId11"/>
    <p:sldId id="260" r:id="rId12"/>
    <p:sldId id="261" r:id="rId13"/>
    <p:sldId id="262" r:id="rId14"/>
    <p:sldId id="263" r:id="rId15"/>
    <p:sldId id="265" r:id="rId16"/>
    <p:sldId id="264" r:id="rId17"/>
    <p:sldId id="266" r:id="rId18"/>
    <p:sldId id="267" r:id="rId19"/>
    <p:sldId id="276" r:id="rId20"/>
    <p:sldId id="268" r:id="rId21"/>
    <p:sldId id="269" r:id="rId22"/>
    <p:sldId id="270" r:id="rId23"/>
    <p:sldId id="271" r:id="rId24"/>
    <p:sldId id="272" r:id="rId25"/>
    <p:sldId id="273" r:id="rId26"/>
    <p:sldId id="275" r:id="rId27"/>
    <p:sldId id="33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B3E4-A108-4D13-AD21-027C12E347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311ED6-353B-47BB-8B86-504C6C0DC1A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B3E4-A108-4D13-AD21-027C12E347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1ED6-353B-47BB-8B86-504C6C0DC1A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B3E4-A108-4D13-AD21-027C12E347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1ED6-353B-47BB-8B86-504C6C0DC1A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1" y="2160589"/>
            <a:ext cx="4184035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065" indent="0">
              <a:buNone/>
              <a:defRPr sz="750"/>
            </a:lvl4pPr>
            <a:lvl5pPr marL="1370965" indent="0">
              <a:buNone/>
              <a:defRPr sz="750"/>
            </a:lvl5pPr>
            <a:lvl6pPr marL="1713865" indent="0">
              <a:buNone/>
              <a:defRPr sz="750"/>
            </a:lvl6pPr>
            <a:lvl7pPr marL="2056765" indent="0">
              <a:buNone/>
              <a:defRPr sz="750"/>
            </a:lvl7pPr>
            <a:lvl8pPr marL="2399665" indent="0">
              <a:buNone/>
              <a:defRPr sz="750"/>
            </a:lvl8pPr>
            <a:lvl9pPr marL="2742565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B3E4-A108-4D13-AD21-027C12E347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1ED6-353B-47BB-8B86-504C6C0DC1A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6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6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6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B3E4-A108-4D13-AD21-027C12E347D2}" type="datetimeFigureOut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311ED6-353B-47BB-8B86-504C6C0DC1AE}" type="slidenum">
              <a:rPr lang="en-US" smtClean="0"/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B3E4-A108-4D13-AD21-027C12E347D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1ED6-353B-47BB-8B86-504C6C0DC1A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B3E4-A108-4D13-AD21-027C12E347D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1ED6-353B-47BB-8B86-504C6C0DC1A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B3E4-A108-4D13-AD21-027C12E347D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1ED6-353B-47BB-8B86-504C6C0DC1A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B3E4-A108-4D13-AD21-027C12E347D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1ED6-353B-47BB-8B86-504C6C0DC1A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B3E4-A108-4D13-AD21-027C12E347D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1ED6-353B-47BB-8B86-504C6C0DC1AE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B3E4-A108-4D13-AD21-027C12E347D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311ED6-353B-47BB-8B86-504C6C0DC1AE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0ACB3E4-A108-4D13-AD21-027C12E347D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5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0969836" y="5885497"/>
            <a:ext cx="1754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C311ED6-353B-47BB-8B86-504C6C0DC1AE}" type="slidenum">
              <a:rPr lang="en-US" smtClean="0"/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530" indent="-21399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ách viết email welcome hiệu quả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635"/>
            <a:ext cx="9144000" cy="685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610600" cy="9147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Pattern usually prevails in the community 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8424046" cy="555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81000"/>
            <a:ext cx="7620000" cy="437356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smtClean="0"/>
              <a:t>After high school:</a:t>
            </a:r>
            <a:endParaRPr lang="en-US" sz="32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smtClean="0"/>
              <a:t>Undergraduate studies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  </a:t>
            </a:r>
            <a:r>
              <a:rPr lang="en-US" sz="3200" dirty="0" smtClean="0">
                <a:sym typeface="Wingdings" panose="05000000000000000000"/>
              </a:rPr>
              <a:t> </a:t>
            </a:r>
            <a:r>
              <a:rPr lang="en-US" sz="3200" dirty="0" smtClean="0"/>
              <a:t>College/University: bachelor ‘s degree (law, medicine, </a:t>
            </a:r>
            <a:r>
              <a:rPr lang="en-US" sz="3200" dirty="0" err="1" smtClean="0"/>
              <a:t>etc</a:t>
            </a:r>
            <a:r>
              <a:rPr lang="en-US" sz="3200" dirty="0" smtClean="0"/>
              <a:t>)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  </a:t>
            </a:r>
            <a:r>
              <a:rPr lang="en-US" sz="3200" dirty="0" smtClean="0">
                <a:sym typeface="Wingdings" panose="05000000000000000000"/>
              </a:rPr>
              <a:t> </a:t>
            </a:r>
            <a:r>
              <a:rPr lang="en-US" sz="3200" dirty="0" smtClean="0"/>
              <a:t>Community college: associate degree (two-year course)</a:t>
            </a:r>
            <a:endParaRPr lang="en-US" sz="32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smtClean="0">
                <a:sym typeface="Wingdings" panose="05000000000000000000"/>
              </a:rPr>
              <a:t>Higher education/Graduate studies: master’s degree, doctoral degree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153400" cy="6861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Tuition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7620000" cy="437356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American public schools are </a:t>
            </a:r>
            <a:r>
              <a:rPr lang="en-US" sz="3600" dirty="0" smtClean="0">
                <a:solidFill>
                  <a:srgbClr val="FF0000"/>
                </a:solidFill>
              </a:rPr>
              <a:t>free and open to all </a:t>
            </a:r>
            <a:r>
              <a:rPr lang="en-US" sz="3600" dirty="0" smtClean="0"/>
              <a:t>at </a:t>
            </a:r>
            <a:r>
              <a:rPr lang="en-US" sz="3600" dirty="0" smtClean="0">
                <a:solidFill>
                  <a:srgbClr val="FF0000"/>
                </a:solidFill>
              </a:rPr>
              <a:t>elementary and secondary (high school) level 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Public colleges and universities </a:t>
            </a:r>
            <a:r>
              <a:rPr lang="en-US" sz="3600" dirty="0" smtClean="0">
                <a:solidFill>
                  <a:srgbClr val="FF0000"/>
                </a:solidFill>
              </a:rPr>
              <a:t>charge tuition </a:t>
            </a:r>
            <a:r>
              <a:rPr lang="en-US" sz="3600" dirty="0" smtClean="0"/>
              <a:t>and have </a:t>
            </a:r>
            <a:r>
              <a:rPr lang="en-US" sz="3600" dirty="0" smtClean="0">
                <a:solidFill>
                  <a:srgbClr val="FF0000"/>
                </a:solidFill>
              </a:rPr>
              <a:t>competitive entrance requirements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04800"/>
            <a:ext cx="5791200" cy="6861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Charter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95400"/>
            <a:ext cx="8077200" cy="4373563"/>
          </a:xfrm>
        </p:spPr>
        <p:txBody>
          <a:bodyPr>
            <a:normAutofit/>
          </a:bodyPr>
          <a:lstStyle/>
          <a:p>
            <a:r>
              <a:rPr lang="en-US" sz="3200" dirty="0"/>
              <a:t>a school that is paid for with public money but is organized by a private group for a special purpose and admits only students who meet its standards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5791200" cy="762318"/>
          </a:xfrm>
        </p:spPr>
        <p:txBody>
          <a:bodyPr/>
          <a:lstStyle/>
          <a:p>
            <a:pPr algn="ctr"/>
            <a:r>
              <a:rPr lang="en-US" dirty="0" smtClean="0"/>
              <a:t>Private schools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143000"/>
            <a:ext cx="7620000" cy="437356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sz="3200" dirty="0" smtClean="0"/>
              <a:t>Religious schools: associated with churches and receive financial support from them   </a:t>
            </a:r>
            <a:endParaRPr lang="en-US" sz="3200" dirty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r>
              <a:rPr lang="en-US" sz="3200" dirty="0" smtClean="0">
                <a:sym typeface="Wingdings" panose="05000000000000000000" pitchFamily="2" charset="2"/>
              </a:rPr>
              <a:t>Elite private schools: serve mainly upper-class children, high tuition, good education </a:t>
            </a:r>
            <a:endParaRPr lang="en-US" sz="3200" dirty="0" smtClean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718"/>
            <a:ext cx="8305800" cy="1371600"/>
          </a:xfrm>
        </p:spPr>
        <p:txBody>
          <a:bodyPr/>
          <a:lstStyle/>
          <a:p>
            <a:pPr algn="ctr"/>
            <a:r>
              <a:rPr lang="en-US" dirty="0" smtClean="0"/>
              <a:t>Conflicts with the ideal of equality of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sz="2800" dirty="0" smtClean="0"/>
              <a:t>Elite schools give extra educational and social advantage</a:t>
            </a:r>
            <a:endParaRPr lang="en-US" sz="2800" dirty="0"/>
          </a:p>
          <a:p>
            <a:pPr marL="342900" indent="-342900">
              <a:buFontTx/>
              <a:buChar char="-"/>
            </a:pPr>
            <a:r>
              <a:rPr lang="en-US" sz="2800" dirty="0" smtClean="0"/>
              <a:t>Wealthier school districts have beautiful buildings, up-to-date technology, latest  science equipment </a:t>
            </a:r>
            <a:endParaRPr lang="en-US" sz="2800" dirty="0" smtClean="0"/>
          </a:p>
          <a:p>
            <a:pPr marL="342900" indent="-342900">
              <a:buFontTx/>
              <a:buChar char="-"/>
            </a:pPr>
            <a:r>
              <a:rPr lang="en-US" sz="2800" dirty="0" smtClean="0"/>
              <a:t>Poorer school districts have older buildings, and less modern equipment. 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91" y="4572000"/>
            <a:ext cx="8858250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718"/>
            <a:ext cx="8153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Attending an </a:t>
            </a:r>
            <a:r>
              <a:rPr lang="en-US" dirty="0" err="1" smtClean="0"/>
              <a:t>American</a:t>
            </a:r>
            <a:r>
              <a:rPr lang="en-US" dirty="0" smtClean="0"/>
              <a:t> university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458200" cy="4373563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en-US" sz="3200" dirty="0" smtClean="0"/>
              <a:t>All university students must pay tuition </a:t>
            </a:r>
            <a:endParaRPr lang="en-US" sz="3200" dirty="0" smtClean="0"/>
          </a:p>
          <a:p>
            <a:pPr marL="342900" indent="-342900">
              <a:buFontTx/>
              <a:buChar char="-"/>
            </a:pPr>
            <a:r>
              <a:rPr lang="en-US" sz="3200" dirty="0" smtClean="0"/>
              <a:t>The cost is very high and it is rising rapidly </a:t>
            </a:r>
            <a:endParaRPr lang="en-US" sz="3200" dirty="0" smtClean="0"/>
          </a:p>
          <a:p>
            <a:pPr marL="342900" indent="-342900">
              <a:buFontTx/>
              <a:buChar char="-"/>
            </a:pPr>
            <a:r>
              <a:rPr lang="en-US" sz="3200" dirty="0" smtClean="0"/>
              <a:t>Tuition of public universities is lower than private ones </a:t>
            </a:r>
            <a:endParaRPr lang="en-US" sz="3200" dirty="0" smtClean="0"/>
          </a:p>
          <a:p>
            <a:pPr marL="342900" indent="-342900">
              <a:buFontTx/>
              <a:buChar char="-"/>
            </a:pPr>
            <a:r>
              <a:rPr lang="en-US" sz="3200" dirty="0" smtClean="0"/>
              <a:t>Wealthy students have more choices </a:t>
            </a:r>
            <a:endParaRPr lang="en-US" sz="3200" dirty="0" smtClean="0"/>
          </a:p>
          <a:p>
            <a:pPr marL="342900" indent="-342900">
              <a:buFontTx/>
              <a:buChar char="-"/>
            </a:pPr>
            <a:r>
              <a:rPr lang="en-US" sz="3200" dirty="0" smtClean="0"/>
              <a:t>Students aid: loans, scholarship </a:t>
            </a:r>
            <a:endParaRPr lang="en-US" sz="3200" dirty="0" smtClean="0"/>
          </a:p>
          <a:p>
            <a:pPr marL="342900" indent="-342900">
              <a:buFontTx/>
              <a:buChar char="-"/>
            </a:pPr>
            <a:endParaRPr lang="en-US" sz="3200" dirty="0" smtClean="0"/>
          </a:p>
          <a:p>
            <a:pPr marL="342900" indent="-342900">
              <a:buFontTx/>
              <a:buChar char="-"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855"/>
            <a:r>
              <a:rPr lang="en-US" sz="3200" dirty="0"/>
              <a:t>From 1900 to 2000, the percentage of young Americans who take at least some college courses </a:t>
            </a:r>
            <a:r>
              <a:rPr lang="en-US" sz="3200" dirty="0" smtClean="0"/>
              <a:t>increased </a:t>
            </a:r>
            <a:r>
              <a:rPr lang="en-US" sz="3200" dirty="0"/>
              <a:t>enormously, from less than 10 percent to over 50 percent. </a:t>
            </a:r>
            <a:endParaRPr lang="en-US" sz="3200" dirty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686800" cy="6861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Community college program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838200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sz="3200" dirty="0" smtClean="0"/>
              <a:t>Last for 2 years </a:t>
            </a:r>
            <a:endParaRPr lang="en-US" sz="3200" dirty="0" smtClean="0"/>
          </a:p>
          <a:p>
            <a:pPr marL="342900" indent="-342900">
              <a:buFontTx/>
              <a:buChar char="-"/>
            </a:pPr>
            <a:r>
              <a:rPr lang="en-US" sz="3200" dirty="0" smtClean="0"/>
              <a:t>Pay much less in tuition </a:t>
            </a:r>
            <a:endParaRPr lang="en-US" sz="3200" dirty="0" smtClean="0"/>
          </a:p>
          <a:p>
            <a:pPr marL="342900" indent="-342900">
              <a:buFontTx/>
              <a:buChar char="-"/>
            </a:pPr>
            <a:r>
              <a:rPr lang="en-US" sz="3200" dirty="0" smtClean="0"/>
              <a:t>Offer wide range of programs</a:t>
            </a:r>
            <a:endParaRPr lang="en-US" sz="3200" dirty="0" smtClean="0"/>
          </a:p>
          <a:p>
            <a:pPr marL="342900" indent="-342900">
              <a:buFontTx/>
              <a:buChar char="-"/>
            </a:pPr>
            <a:r>
              <a:rPr lang="en-US" sz="3200" dirty="0" smtClean="0"/>
              <a:t>Achieve </a:t>
            </a:r>
            <a:r>
              <a:rPr lang="en-US" sz="3200" dirty="0" smtClean="0">
                <a:solidFill>
                  <a:srgbClr val="FF0000"/>
                </a:solidFill>
              </a:rPr>
              <a:t>associate degree 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3200" dirty="0" smtClean="0"/>
              <a:t>Be able to transfer to a state university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5337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Educational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7620000" cy="437356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Americans value education for its </a:t>
            </a:r>
            <a:r>
              <a:rPr lang="en-US" sz="3200" dirty="0" smtClean="0">
                <a:solidFill>
                  <a:srgbClr val="FF0000"/>
                </a:solidFill>
              </a:rPr>
              <a:t>monetary value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/>
              <a:buChar char="è"/>
            </a:pPr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The more schooling people have, the more money they will earn when they leave school. </a:t>
            </a:r>
            <a:endParaRPr lang="en-US" sz="32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sz="3200" dirty="0" smtClean="0">
                <a:sym typeface="Wingdings" panose="05000000000000000000" pitchFamily="2" charset="2"/>
              </a:rPr>
              <a:t>Both undergraduate and graduate degrees in STEM (science, technology, engineering, math) fields  offer high salaries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224" y="1905189"/>
            <a:ext cx="7968803" cy="9807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sym typeface="+mn-ea"/>
              </a:rPr>
              <a:t>American Culture 1</a:t>
            </a:r>
            <a:endParaRPr lang="en-US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8418" y="3669503"/>
            <a:ext cx="6858000" cy="109451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Lecturer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Lam Phan, M.A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Email: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lamphan83@gmail.com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Phone: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0983 685 405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304800"/>
            <a:ext cx="5867400" cy="6861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Higher education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066800"/>
            <a:ext cx="7620000" cy="4373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advent of new technology = more and more education is required </a:t>
            </a:r>
            <a:endParaRPr lang="en-US" sz="2800" dirty="0" smtClean="0"/>
          </a:p>
          <a:p>
            <a:r>
              <a:rPr lang="en-US" sz="2800" dirty="0" smtClean="0"/>
              <a:t>New jobs in US require graduate degree </a:t>
            </a:r>
            <a:endParaRPr lang="en-US" sz="2800" dirty="0" smtClean="0"/>
          </a:p>
          <a:p>
            <a:r>
              <a:rPr lang="en-US" sz="2800" dirty="0" smtClean="0"/>
              <a:t>Many people combine working with taking classes at a college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  + distance learning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  + </a:t>
            </a:r>
            <a:r>
              <a:rPr lang="en-US" sz="2800" dirty="0" err="1" smtClean="0"/>
              <a:t>elearning</a:t>
            </a:r>
            <a:r>
              <a:rPr lang="en-US" sz="2800" dirty="0"/>
              <a:t> </a:t>
            </a:r>
            <a:r>
              <a:rPr lang="en-US" sz="2800" dirty="0" smtClean="0"/>
              <a:t>(MOOCs= Massive Open Online Courses)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7848600" cy="6099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Educating the individual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86800" cy="437356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smtClean="0"/>
              <a:t>American school tend to put more emphasis on developing critical thinking skills </a:t>
            </a:r>
            <a:endParaRPr lang="en-US" sz="32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smtClean="0">
                <a:sym typeface="Wingdings" panose="05000000000000000000" pitchFamily="2" charset="2"/>
              </a:rPr>
              <a:t>Students are encouraged to ask questions, think for themselves, express their own opinions in class</a:t>
            </a:r>
            <a:endParaRPr lang="en-US" sz="3200" dirty="0" smtClean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/>
              <a:buChar char="è"/>
            </a:pPr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Which American value does this reflect? </a:t>
            </a:r>
            <a:endParaRPr lang="en-US" sz="32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A: individual freedom and self-reliance </a:t>
            </a:r>
            <a:endParaRPr lang="en-US" sz="32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sz="32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718"/>
            <a:ext cx="7467600" cy="1371600"/>
          </a:xfrm>
        </p:spPr>
        <p:txBody>
          <a:bodyPr/>
          <a:lstStyle/>
          <a:p>
            <a:pPr algn="ctr"/>
            <a:r>
              <a:rPr lang="en-US" dirty="0" smtClean="0"/>
              <a:t>Develop important skills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smtClean="0"/>
              <a:t>Social skill</a:t>
            </a:r>
            <a:endParaRPr lang="en-US" sz="32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smtClean="0"/>
              <a:t>Interpersonal skill</a:t>
            </a:r>
            <a:endParaRPr lang="en-US" sz="32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smtClean="0"/>
              <a:t>Critical-thinking skill</a:t>
            </a:r>
            <a:endParaRPr lang="en-US" sz="32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smtClean="0"/>
              <a:t>Leadership</a:t>
            </a:r>
            <a:endParaRPr lang="en-US" sz="32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32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153400" cy="838518"/>
          </a:xfrm>
        </p:spPr>
        <p:txBody>
          <a:bodyPr/>
          <a:lstStyle/>
          <a:p>
            <a:r>
              <a:rPr lang="en-US" dirty="0" smtClean="0"/>
              <a:t>Extracurricular activities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066800"/>
            <a:ext cx="8534400" cy="43735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These activities are </a:t>
            </a:r>
            <a:r>
              <a:rPr lang="en-US" sz="2800" dirty="0" smtClean="0">
                <a:solidFill>
                  <a:srgbClr val="FF0000"/>
                </a:solidFill>
              </a:rPr>
              <a:t>as important as </a:t>
            </a:r>
            <a:r>
              <a:rPr lang="en-US" sz="2800" dirty="0" smtClean="0"/>
              <a:t>class work</a:t>
            </a:r>
            <a:endParaRPr lang="en-US" sz="2800" dirty="0" smtClean="0"/>
          </a:p>
          <a:p>
            <a:r>
              <a:rPr lang="en-US" sz="2800" dirty="0" smtClean="0"/>
              <a:t>- Athletics (Competitive sports):  American football, basketball, baseball, Soccer </a:t>
            </a:r>
            <a:r>
              <a:rPr lang="en-US" sz="2800" dirty="0" smtClean="0">
                <a:sym typeface="Wingdings" panose="05000000000000000000" pitchFamily="2" charset="2"/>
              </a:rPr>
              <a:t></a:t>
            </a:r>
            <a:r>
              <a:rPr lang="en-US" sz="2800" dirty="0" smtClean="0"/>
              <a:t> teach students teamwork and winning spirit</a:t>
            </a:r>
            <a:endParaRPr lang="en-US" sz="2800" dirty="0" smtClean="0"/>
          </a:p>
          <a:p>
            <a:r>
              <a:rPr lang="en-US" sz="2800" dirty="0" smtClean="0"/>
              <a:t>- Student government: develop competitive, political and social skills. </a:t>
            </a:r>
            <a:endParaRPr lang="en-US" sz="2800" dirty="0" smtClean="0"/>
          </a:p>
          <a:p>
            <a:r>
              <a:rPr lang="en-US" sz="2800" dirty="0" smtClean="0"/>
              <a:t>- Clubs: art, music, drama, debate, foreign languages, photography, volunteer work, community service</a:t>
            </a:r>
            <a:endParaRPr lang="en-US" sz="2800" dirty="0" smtClean="0"/>
          </a:p>
          <a:p>
            <a:pPr marL="342900" indent="-342900">
              <a:buFontTx/>
              <a:buChar char="-"/>
            </a:pPr>
            <a:endParaRPr lang="en-US" dirty="0" smtClean="0"/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981199" y="4724400"/>
            <a:ext cx="8520545" cy="20574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All aim at helping the students to become more successful in later life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8686800" cy="762318"/>
          </a:xfrm>
        </p:spPr>
        <p:txBody>
          <a:bodyPr/>
          <a:lstStyle/>
          <a:p>
            <a:r>
              <a:rPr lang="en-US" dirty="0" smtClean="0"/>
              <a:t>Education policies/laws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NCLB (No Child Left Behind) Act </a:t>
            </a:r>
            <a:r>
              <a:rPr lang="en-US" sz="3200" dirty="0" smtClean="0">
                <a:sym typeface="Wingdings" panose="05000000000000000000" pitchFamily="2" charset="2"/>
              </a:rPr>
              <a:t> schools and teachers are accountable for student’s progress  </a:t>
            </a:r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hank You Cards – dunkirkdesign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857250"/>
            <a:ext cx="85582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28600"/>
            <a:ext cx="8763000" cy="4571999"/>
          </a:xfrm>
        </p:spPr>
        <p:txBody>
          <a:bodyPr/>
          <a:lstStyle/>
          <a:p>
            <a:pPr algn="ctr"/>
            <a:r>
              <a:rPr lang="en-US" sz="6000" dirty="0" smtClean="0"/>
              <a:t>UNIT 5:</a:t>
            </a:r>
            <a:br>
              <a:rPr lang="en-US" sz="6000" dirty="0" smtClean="0"/>
            </a:br>
            <a:r>
              <a:rPr lang="en-US" sz="6000" dirty="0" smtClean="0"/>
              <a:t>Education in the United states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382000" cy="914400"/>
          </a:xfrm>
        </p:spPr>
        <p:txBody>
          <a:bodyPr/>
          <a:lstStyle/>
          <a:p>
            <a:pPr algn="ctr"/>
            <a:r>
              <a:rPr lang="en-US" dirty="0" smtClean="0"/>
              <a:t>An overview of the educational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75883"/>
            <a:ext cx="5791200" cy="1371600"/>
          </a:xfrm>
        </p:spPr>
        <p:txBody>
          <a:bodyPr/>
          <a:p>
            <a:pPr algn="ctr"/>
            <a:r>
              <a:rPr lang="en-US"/>
              <a:t>group work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Discuss in group in 35 minutes</a:t>
            </a:r>
            <a:endParaRPr lang="en-US"/>
          </a:p>
          <a:p>
            <a:r>
              <a:rPr lang="en-US" dirty="0" smtClean="0">
                <a:sym typeface="+mn-ea"/>
              </a:rPr>
              <a:t>1. The establishment of public schools in A</a:t>
            </a:r>
            <a:r>
              <a:rPr lang="en-US" dirty="0" err="1" smtClean="0">
                <a:sym typeface="+mn-ea"/>
              </a:rPr>
              <a:t>merica</a:t>
            </a:r>
            <a:r>
              <a:rPr lang="en-US"/>
              <a:t> </a:t>
            </a:r>
            <a:endParaRPr lang="en-US"/>
          </a:p>
          <a:p>
            <a:r>
              <a:rPr lang="en-US"/>
              <a:t>2. Types of schools in the United States</a:t>
            </a:r>
            <a:endParaRPr lang="en-US"/>
          </a:p>
          <a:p>
            <a:r>
              <a:rPr lang="en-US">
                <a:sym typeface="+mn-ea"/>
              </a:rPr>
              <a:t>3. Educational ladder in the United States</a:t>
            </a:r>
            <a:endParaRPr lang="en-US">
              <a:sym typeface="+mn-ea"/>
            </a:endParaRPr>
          </a:p>
          <a:p>
            <a:r>
              <a:rPr lang="en-US" dirty="0" smtClean="0">
                <a:sym typeface="+mn-ea"/>
              </a:rPr>
              <a:t>4. Attending an </a:t>
            </a:r>
            <a:r>
              <a:rPr lang="en-US" dirty="0" err="1" smtClean="0">
                <a:sym typeface="+mn-ea"/>
              </a:rPr>
              <a:t>American</a:t>
            </a:r>
            <a:r>
              <a:rPr lang="en-US" dirty="0" smtClean="0">
                <a:sym typeface="+mn-ea"/>
              </a:rPr>
              <a:t> university</a:t>
            </a:r>
            <a:endParaRPr lang="en-US">
              <a:sym typeface="+mn-ea"/>
            </a:endParaRPr>
          </a:p>
          <a:p>
            <a:r>
              <a:rPr lang="en-US" dirty="0" smtClean="0">
                <a:sym typeface="+mn-ea"/>
              </a:rPr>
              <a:t>5. Extracurricular activities</a:t>
            </a:r>
            <a:endParaRPr lang="en-US" dirty="0" smtClean="0">
              <a:sym typeface="+mn-ea"/>
            </a:endParaRPr>
          </a:p>
          <a:p>
            <a:r>
              <a:rPr lang="en-US" dirty="0" smtClean="0">
                <a:sym typeface="+mn-ea"/>
              </a:rPr>
              <a:t>6. Educating the individual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981200"/>
            <a:ext cx="8458200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Which basic value does the education institution in the US reflect?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981200" y="304800"/>
            <a:ext cx="838200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“</a:t>
            </a:r>
            <a:r>
              <a:rPr lang="en-US" sz="3600" i="1" dirty="0" smtClean="0">
                <a:solidFill>
                  <a:schemeClr val="accent3"/>
                </a:solidFill>
              </a:rPr>
              <a:t>Americans believe that everyone deserves an equal opportunity to get a good education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981200" y="3962400"/>
            <a:ext cx="8768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highlight>
                  <a:srgbClr val="FFFF00"/>
                </a:highlight>
              </a:rPr>
              <a:t>Equality of opportunity (equal opportunity) </a:t>
            </a:r>
            <a:endParaRPr lang="en-US" sz="3600" dirty="0" smtClean="0"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68630"/>
            <a:ext cx="5791200" cy="1056005"/>
          </a:xfrm>
        </p:spPr>
        <p:txBody>
          <a:bodyPr/>
          <a:lstStyle/>
          <a:p>
            <a:r>
              <a:rPr lang="en-US" dirty="0" smtClean="0"/>
              <a:t>Type of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Public school</a:t>
            </a:r>
            <a:endParaRPr lang="en-US" sz="3600" dirty="0" smtClean="0"/>
          </a:p>
          <a:p>
            <a:r>
              <a:rPr lang="en-US" sz="3600" dirty="0" smtClean="0"/>
              <a:t>Private school</a:t>
            </a:r>
            <a:endParaRPr lang="en-US" sz="3600" dirty="0" smtClean="0"/>
          </a:p>
          <a:p>
            <a:r>
              <a:rPr lang="en-US" sz="3600" dirty="0" smtClean="0"/>
              <a:t>Home Schooling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839200" cy="99091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establishment of public schools in </a:t>
            </a:r>
            <a:r>
              <a:rPr lang="en-US" sz="2800" dirty="0" err="1" smtClean="0"/>
              <a:t>America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458200" cy="4373563"/>
          </a:xfrm>
        </p:spPr>
        <p:txBody>
          <a:bodyPr/>
          <a:lstStyle/>
          <a:p>
            <a:r>
              <a:rPr lang="en-US" dirty="0" smtClean="0"/>
              <a:t>In 1825 Americans established their basic system of public schools. 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81200" y="1981200"/>
          <a:ext cx="8458200" cy="457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29100"/>
                <a:gridCol w="4229100"/>
              </a:tblGrid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For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Against</a:t>
                      </a:r>
                      <a:r>
                        <a:rPr lang="en-US" sz="3200" baseline="0" dirty="0" smtClean="0"/>
                        <a:t> 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These</a:t>
                      </a:r>
                      <a:r>
                        <a:rPr lang="en-US" sz="3200" baseline="0" dirty="0" smtClean="0"/>
                        <a:t> institutions would help 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</a:rPr>
                        <a:t>reduce social-class </a:t>
                      </a:r>
                      <a:r>
                        <a:rPr lang="en-US" sz="3200" baseline="0" dirty="0" smtClean="0"/>
                        <a:t>distinctions in the US by educating children of all social classes in the same “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common school</a:t>
                      </a:r>
                      <a:r>
                        <a:rPr lang="en-US" sz="3200" baseline="0" dirty="0" smtClean="0"/>
                        <a:t>”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Some</a:t>
                      </a:r>
                      <a:r>
                        <a:rPr lang="en-US" sz="3200" baseline="0" dirty="0" smtClean="0"/>
                        <a:t> wealthier Americans opposed the first public school in the US because they think these schools 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could weaken social class </a:t>
                      </a:r>
                      <a:r>
                        <a:rPr lang="en-US" sz="3200" baseline="0" dirty="0" smtClean="0"/>
                        <a:t>barriers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304800"/>
            <a:ext cx="7620000" cy="4373563"/>
          </a:xfrm>
        </p:spPr>
        <p:txBody>
          <a:bodyPr>
            <a:normAutofit fontScale="90000" lnSpcReduction="20000"/>
          </a:bodyPr>
          <a:lstStyle/>
          <a:p>
            <a:r>
              <a:rPr lang="en-US" sz="3200" dirty="0" smtClean="0"/>
              <a:t>The system of Public schools reaffirm the ideal of equal opportunity for all people </a:t>
            </a:r>
            <a:endParaRPr lang="en-US" sz="3200" dirty="0" smtClean="0"/>
          </a:p>
          <a:p>
            <a:r>
              <a:rPr lang="en-US" sz="3200" dirty="0" smtClean="0"/>
              <a:t>The tendency of public education encourages people to seek a higher status in life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>
                <a:highlight>
                  <a:srgbClr val="FFFF00"/>
                </a:highlight>
              </a:rPr>
              <a:t>Tocqueville finally concluded that public education in the United States would give Americans the desires and practical tools to better their position in life.  </a:t>
            </a:r>
            <a:endParaRPr lang="en-US" sz="3200" dirty="0" smtClean="0"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8077200" cy="6099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Educational ladder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7400" y="1371600"/>
            <a:ext cx="7620000" cy="4373563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smtClean="0"/>
              <a:t>Preschool: 3-4 years old</a:t>
            </a:r>
            <a:endParaRPr lang="en-US" sz="32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smtClean="0"/>
              <a:t>Kindergarten: start at 5-6 years old </a:t>
            </a:r>
            <a:endParaRPr lang="en-US" sz="32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smtClean="0"/>
              <a:t>Elementary school: 5-6 years</a:t>
            </a:r>
            <a:endParaRPr lang="en-US" sz="32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smtClean="0"/>
              <a:t>Middle school (junior high): 2-3 years</a:t>
            </a:r>
            <a:endParaRPr lang="en-US" sz="32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smtClean="0"/>
              <a:t>High school (senior high): 4 years </a:t>
            </a:r>
            <a:endParaRPr lang="en-US" sz="3200" dirty="0" smtClean="0"/>
          </a:p>
          <a:p>
            <a:pPr marL="342900" indent="-342900">
              <a:buFont typeface="Wingdings" panose="05000000000000000000"/>
              <a:buChar char="è"/>
            </a:pPr>
            <a:r>
              <a:rPr lang="en-US" sz="3200" dirty="0" smtClean="0">
                <a:sym typeface="Wingdings" panose="05000000000000000000" pitchFamily="2" charset="2"/>
              </a:rPr>
              <a:t>12 years of elementary, middle school and senior high school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0</TotalTime>
  <Words>4809</Words>
  <Application>WPS Presentation</Application>
  <PresentationFormat>On-screen Show (4:3)</PresentationFormat>
  <Paragraphs>162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Arial</vt:lpstr>
      <vt:lpstr>SimSun</vt:lpstr>
      <vt:lpstr>Wingdings</vt:lpstr>
      <vt:lpstr>Wingdings 3</vt:lpstr>
      <vt:lpstr>Arial</vt:lpstr>
      <vt:lpstr>Times New Roman</vt:lpstr>
      <vt:lpstr>Wingdings</vt:lpstr>
      <vt:lpstr>Trebuchet MS</vt:lpstr>
      <vt:lpstr>Microsoft YaHei</vt:lpstr>
      <vt:lpstr>Arial Unicode MS</vt:lpstr>
      <vt:lpstr>Calibri</vt:lpstr>
      <vt:lpstr>Arial Black</vt:lpstr>
      <vt:lpstr>Essential</vt:lpstr>
      <vt:lpstr>Facet</vt:lpstr>
      <vt:lpstr>PowerPoint 演示文稿</vt:lpstr>
      <vt:lpstr>American Culture 1</vt:lpstr>
      <vt:lpstr>UNIT 5: Education in the United states</vt:lpstr>
      <vt:lpstr>group work</vt:lpstr>
      <vt:lpstr>Which basic value does the education institution in the US reflect? </vt:lpstr>
      <vt:lpstr>Type of schools</vt:lpstr>
      <vt:lpstr>The establishment of public schools in America</vt:lpstr>
      <vt:lpstr>PowerPoint 演示文稿</vt:lpstr>
      <vt:lpstr>The Educational ladder</vt:lpstr>
      <vt:lpstr>Pattern usually prevails in the community </vt:lpstr>
      <vt:lpstr>PowerPoint 演示文稿</vt:lpstr>
      <vt:lpstr>Tuition </vt:lpstr>
      <vt:lpstr>Charter schools</vt:lpstr>
      <vt:lpstr>Private schools </vt:lpstr>
      <vt:lpstr>Conflicts with the ideal of equality of opportunity</vt:lpstr>
      <vt:lpstr>Attending an American university </vt:lpstr>
      <vt:lpstr>PowerPoint 演示文稿</vt:lpstr>
      <vt:lpstr>Community college program </vt:lpstr>
      <vt:lpstr>Educational values</vt:lpstr>
      <vt:lpstr>Higher education </vt:lpstr>
      <vt:lpstr>Educating the individual</vt:lpstr>
      <vt:lpstr>Develop important skills </vt:lpstr>
      <vt:lpstr>Extracurricular activities </vt:lpstr>
      <vt:lpstr>Education policies/laws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 Original</dc:creator>
  <cp:lastModifiedBy>Admin</cp:lastModifiedBy>
  <cp:revision>45</cp:revision>
  <dcterms:created xsi:type="dcterms:W3CDTF">2020-04-14T02:41:00Z</dcterms:created>
  <dcterms:modified xsi:type="dcterms:W3CDTF">2024-04-02T08:07:37Z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C2CD6A5DB6654768982B252EF3B39DBD</vt:lpwstr>
  </property>
  <property fmtid="{D5CDD505-2E9C-101B-9397-08002B2CF9AE}" pid="3" name="KSOProductBuildVer">
    <vt:lpwstr>1033-12.2.0.13489</vt:lpwstr>
  </property>
</Properties>
</file>