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25"/>
  </p:notesMasterIdLst>
  <p:handoutMasterIdLst>
    <p:handoutMasterId r:id="rId26"/>
  </p:handoutMasterIdLst>
  <p:sldIdLst>
    <p:sldId id="360" r:id="rId4"/>
    <p:sldId id="361" r:id="rId5"/>
    <p:sldId id="256" r:id="rId6"/>
    <p:sldId id="327" r:id="rId7"/>
    <p:sldId id="339" r:id="rId8"/>
    <p:sldId id="297" r:id="rId9"/>
    <p:sldId id="307" r:id="rId10"/>
    <p:sldId id="323" r:id="rId11"/>
    <p:sldId id="308" r:id="rId12"/>
    <p:sldId id="309" r:id="rId13"/>
    <p:sldId id="313" r:id="rId14"/>
    <p:sldId id="301" r:id="rId15"/>
    <p:sldId id="329" r:id="rId16"/>
    <p:sldId id="326" r:id="rId17"/>
    <p:sldId id="328" r:id="rId18"/>
    <p:sldId id="341" r:id="rId19"/>
    <p:sldId id="342" r:id="rId20"/>
    <p:sldId id="343" r:id="rId21"/>
    <p:sldId id="356" r:id="rId22"/>
    <p:sldId id="330" r:id="rId23"/>
    <p:sldId id="359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3901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3901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3901" y="0"/>
            <a:ext cx="3116609" cy="475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2933" y="1184648"/>
            <a:ext cx="5686309" cy="31985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217" y="4560893"/>
            <a:ext cx="5753740" cy="37316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3901" y="9001677"/>
            <a:ext cx="3116609" cy="4755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6932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7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6932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0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89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765" indent="0">
              <a:buNone/>
              <a:defRPr sz="750"/>
            </a:lvl7pPr>
            <a:lvl8pPr marL="2399665" indent="0">
              <a:buNone/>
              <a:defRPr sz="750"/>
            </a:lvl8pPr>
            <a:lvl9pPr marL="274256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7" y="2700868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7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6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6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0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3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0A2F-5A2F-4DAB-A682-88554D94BD9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3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EF6971-F680-42BA-AEEF-44F8739E80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A1B7-3BA8-4EB1-A9AB-F819092841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CE4AC504-AF1F-48E0-BDF9-AA91036C22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399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3 Branches 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Judicial Branch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77012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Includes the Supreme Court and </a:t>
            </a:r>
            <a:r>
              <a:rPr lang="en-US" sz="2400" dirty="0" smtClean="0"/>
              <a:t>lower national </a:t>
            </a:r>
            <a:r>
              <a:rPr lang="en-US" sz="2400" dirty="0"/>
              <a:t>courts</a:t>
            </a:r>
            <a:endParaRPr lang="en-US" sz="2400" dirty="0"/>
          </a:p>
          <a:p>
            <a:r>
              <a:rPr lang="en-US" sz="2400" dirty="0"/>
              <a:t>Decides if laws passed by Congress and signed by the president are “constitutional”</a:t>
            </a:r>
            <a:endParaRPr lang="en-US" sz="2400" dirty="0"/>
          </a:p>
          <a:p>
            <a:r>
              <a:rPr lang="en-US" sz="2400" dirty="0"/>
              <a:t>Basic responsibility: to interpret </a:t>
            </a:r>
            <a:r>
              <a:rPr lang="en-US" sz="2400" dirty="0" smtClean="0"/>
              <a:t>the law and determine whether the law is </a:t>
            </a:r>
            <a:r>
              <a:rPr lang="en-US" sz="2400" dirty="0" smtClean="0">
                <a:solidFill>
                  <a:srgbClr val="FF0000"/>
                </a:solidFill>
              </a:rPr>
              <a:t>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Separation of Powers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Why? 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3600" dirty="0"/>
              <a:t>To prevent any part of the government from becoming too powerful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3600" dirty="0"/>
              <a:t>To protect the rights of the </a:t>
            </a:r>
            <a:r>
              <a:rPr lang="en-US" sz="3600" dirty="0" smtClean="0"/>
              <a:t>citizens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665" y="-15525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 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Checks and Balances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886" y="1165550"/>
            <a:ext cx="7620000" cy="42609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Through system </a:t>
            </a:r>
            <a:r>
              <a:rPr lang="en-US" sz="2800" dirty="0"/>
              <a:t>of “checks and balances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marL="342900" lvl="1">
              <a:spcBef>
                <a:spcPts val="0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FF0000"/>
                </a:solidFill>
                <a:cs typeface="Calibri" panose="020F0502020204030204"/>
              </a:rPr>
              <a:t>The Constitution of the United States tries to give each branch enough power to balance the others </a:t>
            </a:r>
            <a:endParaRPr lang="en-US" sz="2800" dirty="0">
              <a:solidFill>
                <a:srgbClr val="FF0000"/>
              </a:solidFill>
              <a:cs typeface="Calibri" panose="020F0502020204030204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en-US" sz="2800" dirty="0" smtClean="0"/>
              <a:t>Each </a:t>
            </a:r>
            <a:r>
              <a:rPr lang="en-US" sz="2800" dirty="0"/>
              <a:t>branch has its own </a:t>
            </a:r>
            <a:r>
              <a:rPr lang="en-US" sz="2800" dirty="0" smtClean="0"/>
              <a:t>responsibility</a:t>
            </a:r>
            <a:endParaRPr lang="en-US" sz="2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è"/>
            </a:pPr>
            <a:r>
              <a:rPr lang="en-US" sz="2800" dirty="0" smtClean="0"/>
              <a:t>Each </a:t>
            </a:r>
            <a:r>
              <a:rPr lang="en-US" sz="2800" dirty="0"/>
              <a:t>branch has power to limit the power of the other branches</a:t>
            </a:r>
            <a:endParaRPr lang="en-US" sz="2800" dirty="0"/>
          </a:p>
          <a:p>
            <a:pPr lvl="2"/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Bill of Rights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Protect/Guarantee  specific person rights and freedom from government interference</a:t>
            </a:r>
            <a:endParaRPr lang="en-US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Parties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lvl="1" indent="0">
              <a:buNone/>
            </a:pPr>
            <a:r>
              <a:rPr lang="en-US" sz="3600" dirty="0" smtClean="0">
                <a:cs typeface="Calibri" panose="020F0502020204030204"/>
              </a:rPr>
              <a:t>There are </a:t>
            </a:r>
            <a:r>
              <a:rPr lang="en-US" sz="3600" b="1" dirty="0" smtClean="0">
                <a:solidFill>
                  <a:srgbClr val="FF0000"/>
                </a:solidFill>
                <a:cs typeface="Calibri" panose="020F0502020204030204"/>
              </a:rPr>
              <a:t>TWO</a:t>
            </a:r>
            <a:r>
              <a:rPr lang="en-US" sz="3600" dirty="0" smtClean="0">
                <a:cs typeface="Calibri" panose="020F0502020204030204"/>
              </a:rPr>
              <a:t> important political parties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r>
              <a:rPr lang="en-US" sz="3600" dirty="0" smtClean="0">
                <a:cs typeface="Calibri" panose="020F0502020204030204"/>
              </a:rPr>
              <a:t>Democrats (progressive)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r>
              <a:rPr lang="en-US" sz="3600" dirty="0" smtClean="0">
                <a:cs typeface="Calibri" panose="020F0502020204030204"/>
              </a:rPr>
              <a:t>Republicans (conservative)</a:t>
            </a:r>
            <a:endParaRPr lang="en-US" sz="3600" dirty="0" smtClean="0">
              <a:cs typeface="Calibri" panose="020F0502020204030204"/>
            </a:endParaRPr>
          </a:p>
          <a:p>
            <a:pPr marL="685800" lvl="1" indent="-342900">
              <a:buFontTx/>
              <a:buChar char="-"/>
            </a:pPr>
            <a:endParaRPr lang="en-US" sz="3600" dirty="0">
              <a:cs typeface="Calibri" panose="020F05020202040302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Election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530" y="1450906"/>
            <a:ext cx="8384276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Members of the House of Representatives are elected for two- year terms while senators serve six-year terms</a:t>
            </a:r>
            <a:endParaRPr lang="en-US" sz="2400" dirty="0" smtClean="0"/>
          </a:p>
          <a:p>
            <a:r>
              <a:rPr lang="en-US" sz="2400" dirty="0" smtClean="0"/>
              <a:t>Presidential elections are held every four years on the first Tuesday in November </a:t>
            </a:r>
            <a:endParaRPr lang="en-US" sz="2400" dirty="0" smtClean="0"/>
          </a:p>
          <a:p>
            <a:pPr marL="234950" lvl="1" indent="0">
              <a:buNone/>
            </a:pPr>
            <a:r>
              <a:rPr lang="en-US" sz="2400" dirty="0"/>
              <a:t>Requirements to be president: 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Natural-born citizen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At least 35 years old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Resident of U.S for 14 years </a:t>
            </a:r>
            <a:endParaRPr lang="en-US" sz="2400" dirty="0"/>
          </a:p>
          <a:p>
            <a:pPr marL="967105" lvl="3">
              <a:buClr>
                <a:srgbClr val="292934"/>
              </a:buClr>
              <a:buSzPct val="125000"/>
            </a:pPr>
            <a:r>
              <a:rPr lang="en-US" sz="2400" dirty="0"/>
              <a:t>Hasn’t served 2 consecutive </a:t>
            </a:r>
            <a:br>
              <a:rPr lang="en-US" sz="2400" dirty="0"/>
            </a:br>
            <a:r>
              <a:rPr lang="en-US" sz="2400" dirty="0"/>
              <a:t>terms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Watch video on Canvas</a:t>
            </a:r>
            <a:r>
              <a:rPr lang="en-US" sz="2400" dirty="0"/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969" y="343535"/>
            <a:ext cx="6347713" cy="1320800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The ideal of free individual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5" y="1220470"/>
            <a:ext cx="7970520" cy="3880485"/>
          </a:xfrm>
        </p:spPr>
        <p:txBody>
          <a:bodyPr>
            <a:noAutofit/>
          </a:bodyPr>
          <a:p>
            <a:r>
              <a:rPr lang="en-US" sz="2800"/>
              <a:t>Before the Civil War (1861-1865), the American ideal of the free individual was the frontier settler and the small farmer.</a:t>
            </a:r>
            <a:endParaRPr lang="en-US" sz="2800"/>
          </a:p>
          <a:p>
            <a:r>
              <a:rPr lang="en-US" sz="2800"/>
              <a:t>From the end of Civil War until the Great Depression, </a:t>
            </a:r>
            <a:r>
              <a:rPr lang="en-US" sz="2800">
                <a:sym typeface="+mn-ea"/>
              </a:rPr>
              <a:t>the American ideal of the free individual was </a:t>
            </a:r>
            <a:r>
              <a:rPr lang="en-US" sz="2800"/>
              <a:t>the successful businessperson.  </a:t>
            </a:r>
            <a:endParaRPr lang="en-US" sz="2800"/>
          </a:p>
          <a:p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</a:rPr>
              <a:t>=&gt; Government remained small and inactive in order to create the conditions most favorable to the development of the free individual </a:t>
            </a:r>
            <a:endParaRPr 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460" y="393700"/>
            <a:ext cx="6536690" cy="902970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Welfare and Entitlements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545" y="1714500"/>
            <a:ext cx="8541385" cy="3880485"/>
          </a:xfrm>
        </p:spPr>
        <p:txBody>
          <a:bodyPr>
            <a:noAutofit/>
          </a:bodyPr>
          <a:p>
            <a:r>
              <a:rPr lang="en-US" sz="3200" b="1">
                <a:solidFill>
                  <a:srgbClr val="FF0000"/>
                </a:solidFill>
              </a:rPr>
              <a:t>Welfare</a:t>
            </a:r>
            <a:r>
              <a:rPr lang="en-US" sz="3200"/>
              <a:t>: Programs such as unemployment benefits, food stamps, and Medicaid (health care for the poor)</a:t>
            </a:r>
            <a:endParaRPr lang="en-US" sz="3200"/>
          </a:p>
          <a:p>
            <a:r>
              <a:rPr lang="en-US" sz="3200" b="1">
                <a:solidFill>
                  <a:srgbClr val="FF0000"/>
                </a:solidFill>
              </a:rPr>
              <a:t>Entitlements:</a:t>
            </a:r>
            <a:r>
              <a:rPr lang="en-US" sz="3200"/>
              <a:t> Social Security and Medicare (health care for the retired) </a:t>
            </a:r>
            <a:endParaRPr lang="en-US" sz="3200"/>
          </a:p>
          <a:p>
            <a:r>
              <a:rPr lang="en-US" sz="3200"/>
              <a:t>Now, the term </a:t>
            </a:r>
            <a:r>
              <a:rPr lang="en-US" sz="3200">
                <a:solidFill>
                  <a:srgbClr val="00B050"/>
                </a:solidFill>
              </a:rPr>
              <a:t>welfare is almost never used</a:t>
            </a:r>
            <a:r>
              <a:rPr lang="en-US" sz="3200"/>
              <a:t>, all these government </a:t>
            </a:r>
            <a:r>
              <a:rPr lang="en-US" sz="3200">
                <a:solidFill>
                  <a:srgbClr val="002060"/>
                </a:solidFill>
              </a:rPr>
              <a:t>benefits are referred to as entitlements</a:t>
            </a:r>
            <a:endParaRPr lang="en-US" sz="3200"/>
          </a:p>
          <a:p>
            <a:endParaRPr lang="en-US" sz="3200"/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154" y="457835"/>
            <a:ext cx="6347713" cy="1320800"/>
          </a:xfrm>
        </p:spPr>
        <p:txBody>
          <a:bodyPr/>
          <a:p>
            <a:pPr algn="ctr"/>
            <a:r>
              <a:rPr lang="en-US">
                <a:solidFill>
                  <a:srgbClr val="FF0000"/>
                </a:solidFill>
              </a:rPr>
              <a:t>Special Interest groups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60" y="1857375"/>
            <a:ext cx="8272780" cy="3681095"/>
          </a:xfrm>
        </p:spPr>
        <p:txBody>
          <a:bodyPr/>
          <a:p>
            <a:r>
              <a:rPr lang="en-US" sz="2400"/>
              <a:t>the group of people who share a common interest and work together to more effectively influence the actions of government</a:t>
            </a:r>
            <a:endParaRPr lang="en-US" sz="2400"/>
          </a:p>
          <a:p>
            <a:r>
              <a:rPr lang="en-US" sz="2400"/>
              <a:t>These group are often called “ lobbying groups” or “pressure groups” </a:t>
            </a:r>
            <a:endParaRPr lang="en-US" sz="2400"/>
          </a:p>
          <a:p>
            <a:r>
              <a:rPr lang="en-US" sz="2400"/>
              <a:t>Example: The National Rifle Association (NRA), American Association of Retired Persons (AARP) </a:t>
            </a:r>
            <a:endParaRPr lang="en-US" sz="24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89" y="329565"/>
            <a:ext cx="6347713" cy="1320800"/>
          </a:xfrm>
        </p:spPr>
        <p:txBody>
          <a:bodyPr/>
          <a:p>
            <a:r>
              <a:rPr lang="en-US">
                <a:solidFill>
                  <a:srgbClr val="FF0000"/>
                </a:solidFill>
              </a:rPr>
              <a:t>Blue States Vs Red States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4960" y="1417955"/>
            <a:ext cx="6347460" cy="30854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08225" y="4363720"/>
            <a:ext cx="7968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00B0F0"/>
                </a:solidFill>
              </a:rPr>
              <a:t>Blue States</a:t>
            </a:r>
            <a:r>
              <a:rPr lang="en-US" sz="3200"/>
              <a:t>: giving electoral votes to Democratic candidate/Democrats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2308225" y="5649595"/>
            <a:ext cx="79686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Red States</a:t>
            </a:r>
            <a:r>
              <a:rPr lang="en-US" sz="2800"/>
              <a:t>: giving electoral votes to Republican candidate/Republicans</a:t>
            </a:r>
            <a:endParaRPr lang="en-US" sz="280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224" y="1905189"/>
            <a:ext cx="7968803" cy="98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sym typeface="+mn-ea"/>
              </a:rPr>
              <a:t>American Culture 1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418" y="3669503"/>
            <a:ext cx="6858000" cy="10945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Lecturer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 Phan, M.A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lamphan83@gmail.com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Phone: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0983 685 405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4252" y="372730"/>
          <a:ext cx="8434070" cy="640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145"/>
                <a:gridCol w="2811780"/>
                <a:gridCol w="2811145"/>
              </a:tblGrid>
              <a:tr h="565234">
                <a:tc>
                  <a:txBody>
                    <a:bodyPr/>
                    <a:lstStyle/>
                    <a:p>
                      <a:r>
                        <a:rPr lang="en-US" dirty="0" smtClean="0"/>
                        <a:t>Branch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People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Responsibilities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811846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(1)__________________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(2)__________________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Cabinet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(3)________________</a:t>
                      </a:r>
                      <a:endParaRPr lang="en-US" dirty="0" smtClean="0"/>
                    </a:p>
                  </a:txBody>
                  <a:tcPr/>
                </a:tc>
              </a:tr>
              <a:tr h="264808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(4)_________________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Congress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(5)________________and</a:t>
                      </a:r>
                      <a:r>
                        <a:rPr lang="en-US" baseline="0" dirty="0" smtClean="0"/>
                        <a:t> 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(6)___________________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100__(7)____________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__(8)________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Representatives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(9)__________________</a:t>
                      </a:r>
                      <a:endParaRPr lang="en-US" dirty="0"/>
                    </a:p>
                  </a:txBody>
                  <a:tcPr/>
                </a:tc>
              </a:tr>
              <a:tr h="97561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(10)_________________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(11)____________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lower national Courts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(12)___________________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3164" y="1149927"/>
            <a:ext cx="15378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President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27" y="15195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Vice President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072" y="354657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4072" y="1353004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Carry out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471" y="6054250"/>
            <a:ext cx="20920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Interpret 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144" y="31772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Legislative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961" y="5906407"/>
            <a:ext cx="19534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Supreme </a:t>
            </a:r>
            <a:r>
              <a:rPr lang="en-US" dirty="0" smtClean="0">
                <a:solidFill>
                  <a:srgbClr val="FF0000"/>
                </a:solidFill>
              </a:rPr>
              <a:t>Court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6071" y="3740543"/>
            <a:ext cx="235527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House of Representatives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4218" y="4386874"/>
            <a:ext cx="1385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727" y="461245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109" y="5712629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Judicial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018" y="3329647"/>
            <a:ext cx="18149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enate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 You Cards – dunkirkdesig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83" y="857250"/>
            <a:ext cx="8558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048000" y="1280615"/>
            <a:ext cx="4572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/>
              <a:t>Unit 4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7" name="Subtitle 2"/>
          <p:cNvSpPr txBox="1"/>
          <p:nvPr/>
        </p:nvSpPr>
        <p:spPr>
          <a:xfrm>
            <a:off x="1524000" y="2823948"/>
            <a:ext cx="7997588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</a:rPr>
              <a:t>Government and Politics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in the United States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04633"/>
            <a:ext cx="6347713" cy="1320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Key term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376" y="765033"/>
            <a:ext cx="3916907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Branch(</a:t>
            </a:r>
            <a:r>
              <a:rPr lang="en-US" sz="2800" dirty="0" err="1" smtClean="0"/>
              <a:t>es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Legislative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Executive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Judicial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Congress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Senate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Senator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House of Representatives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President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32727" y="765033"/>
            <a:ext cx="35074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Vice president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Cabinet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Governor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Mayor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Bill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Bill of Rights</a:t>
            </a: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Group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385" y="1572260"/>
            <a:ext cx="8541385" cy="3880485"/>
          </a:xfrm>
        </p:spPr>
        <p:txBody>
          <a:bodyPr/>
          <a:p>
            <a:r>
              <a:rPr lang="en-US" sz="4000">
                <a:highlight>
                  <a:srgbClr val="FFFF00"/>
                </a:highlight>
              </a:rPr>
              <a:t>Government and Politics in the US</a:t>
            </a:r>
            <a:endParaRPr lang="en-US" sz="4000">
              <a:highlight>
                <a:srgbClr val="FFFF00"/>
              </a:highlight>
            </a:endParaRPr>
          </a:p>
          <a:p>
            <a:r>
              <a:rPr lang="en-US" sz="3200"/>
              <a:t>Why don’t Americans want to have a strong government?</a:t>
            </a:r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Because they are afraid it will put limits on the personal freedom.</a:t>
            </a:r>
            <a:r>
              <a:rPr lang="en-US" sz="3200"/>
              <a:t> </a:t>
            </a:r>
            <a:endParaRPr lang="en-US" sz="3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79" y="381635"/>
            <a:ext cx="6347713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organization of the American Government 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129" y="1944914"/>
            <a:ext cx="8536268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U.S. Federal Government is divided into three branches.</a:t>
            </a:r>
            <a:endParaRPr lang="en-US" sz="2400" dirty="0"/>
          </a:p>
          <a:p>
            <a:r>
              <a:rPr lang="en-US" sz="2400" dirty="0"/>
              <a:t>What are the three major branches?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legislative, executive, judicial branches</a:t>
            </a:r>
            <a:endParaRPr lang="en-US" sz="2400" dirty="0"/>
          </a:p>
          <a:p>
            <a:r>
              <a:rPr lang="en-US" sz="2400" dirty="0"/>
              <a:t>What is each branch’s major responsibility?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Legislative branch: writes laws</a:t>
            </a:r>
            <a:endParaRPr lang="en-US" sz="24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2400" dirty="0"/>
              <a:t>Executive branch: carries </a:t>
            </a:r>
            <a:r>
              <a:rPr lang="en-US" sz="2400" dirty="0" smtClean="0"/>
              <a:t>out </a:t>
            </a:r>
            <a:r>
              <a:rPr lang="en-US" sz="2400" dirty="0"/>
              <a:t>laws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Judicial branch: interprets laws</a:t>
            </a:r>
            <a:endParaRPr lang="en-US" sz="2400" dirty="0"/>
          </a:p>
          <a:p>
            <a:r>
              <a:rPr lang="en-US" sz="2400" dirty="0"/>
              <a:t>Known as “the separation of powers”</a:t>
            </a:r>
            <a:endParaRPr lang="en-US" sz="2400" dirty="0">
              <a:cs typeface="Calibri" panose="020F0502020204030204"/>
            </a:endParaRPr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020" y="153061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The 3 Branches </a:t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The Legislative Branch</a:t>
            </a:r>
            <a:endParaRPr lang="en-US" sz="44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02" y="1573736"/>
            <a:ext cx="8384277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Commonly known as Congress</a:t>
            </a:r>
            <a:endParaRPr lang="en-US" sz="2400" dirty="0"/>
          </a:p>
          <a:p>
            <a:pPr lvl="1"/>
            <a:r>
              <a:rPr lang="en-US" sz="2400" dirty="0"/>
              <a:t>Congress has two “houses”</a:t>
            </a:r>
            <a:endParaRPr lang="en-US" sz="2400" dirty="0"/>
          </a:p>
          <a:p>
            <a:pPr lvl="2"/>
            <a:r>
              <a:rPr lang="en-US" sz="2400" dirty="0"/>
              <a:t>The Senate = 100 Senators</a:t>
            </a:r>
            <a:endParaRPr lang="en-US" sz="2400" dirty="0"/>
          </a:p>
          <a:p>
            <a:pPr lvl="3"/>
            <a:r>
              <a:rPr lang="en-US" sz="2400" dirty="0">
                <a:cs typeface="Calibri" panose="020F0502020204030204"/>
              </a:rPr>
              <a:t>50 states x 2 senators from each state = 100</a:t>
            </a:r>
            <a:endParaRPr lang="en-US" sz="2400" dirty="0">
              <a:cs typeface="Calibri" panose="020F0502020204030204"/>
            </a:endParaRPr>
          </a:p>
          <a:p>
            <a:pPr lvl="2"/>
            <a:r>
              <a:rPr lang="en-US" sz="2400" dirty="0"/>
              <a:t>The House of Representatives = 435 Representatives</a:t>
            </a:r>
            <a:endParaRPr lang="en-US" sz="2400" dirty="0"/>
          </a:p>
          <a:p>
            <a:pPr lvl="3"/>
            <a:r>
              <a:rPr lang="en-US" sz="2400" dirty="0">
                <a:cs typeface="Calibri" panose="020F0502020204030204"/>
              </a:rPr>
              <a:t>The number of representatives each state has depends on how many people live in that state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/>
              <a:t>Basic responsibility: to write </a:t>
            </a:r>
            <a:r>
              <a:rPr lang="en-US" sz="2400" dirty="0" smtClean="0"/>
              <a:t>laws, ratify treaties </a:t>
            </a:r>
            <a:endParaRPr 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House of Representative Numbers by State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A close up of a map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66315" y="1724025"/>
            <a:ext cx="7640320" cy="48755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 3 Branches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The Executive 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8138616" cy="3880773"/>
          </a:xfrm>
        </p:spPr>
        <p:txBody>
          <a:bodyPr>
            <a:normAutofit/>
          </a:bodyPr>
          <a:lstStyle/>
          <a:p>
            <a:r>
              <a:rPr lang="en-US" sz="3000" dirty="0"/>
              <a:t>Includes the president, vice president, and the Cabinet</a:t>
            </a:r>
            <a:endParaRPr lang="en-US" sz="3000" dirty="0"/>
          </a:p>
          <a:p>
            <a:pPr lvl="1"/>
            <a:r>
              <a:rPr lang="en-US" sz="3000" dirty="0" smtClean="0"/>
              <a:t>President: Sign or veto bills</a:t>
            </a:r>
            <a:endParaRPr lang="en-US" sz="3000" dirty="0" smtClean="0"/>
          </a:p>
          <a:p>
            <a:pPr lvl="1"/>
            <a:r>
              <a:rPr lang="en-US" sz="3000" dirty="0" smtClean="0"/>
              <a:t>The Cabinet: Administer government programs</a:t>
            </a:r>
            <a:endParaRPr lang="en-US" sz="3000" dirty="0"/>
          </a:p>
          <a:p>
            <a:r>
              <a:rPr lang="en-US" sz="3000" dirty="0"/>
              <a:t>Basic responsibility: to carry out </a:t>
            </a:r>
            <a:r>
              <a:rPr lang="en-US" sz="3000" dirty="0" smtClean="0"/>
              <a:t>law</a:t>
            </a:r>
            <a:endParaRPr lang="en-US" sz="3000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4294</Words>
  <Application>WPS Presentation</Application>
  <PresentationFormat>On-screen Show (4:3)</PresentationFormat>
  <Paragraphs>209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Trebuchet MS</vt:lpstr>
      <vt:lpstr>Microsoft YaHei</vt:lpstr>
      <vt:lpstr>Arial Unicode MS</vt:lpstr>
      <vt:lpstr>Facet</vt:lpstr>
      <vt:lpstr>1_Facet</vt:lpstr>
      <vt:lpstr>PowerPoint 演示文稿</vt:lpstr>
      <vt:lpstr>American Culture 1</vt:lpstr>
      <vt:lpstr>PowerPoint 演示文稿</vt:lpstr>
      <vt:lpstr>Key term</vt:lpstr>
      <vt:lpstr>Group Work</vt:lpstr>
      <vt:lpstr> The organization of the American Government  </vt:lpstr>
      <vt:lpstr>The 3 Branches  The Legislative Branch</vt:lpstr>
      <vt:lpstr>House of Representative Numbers by State</vt:lpstr>
      <vt:lpstr>The 3 Branches  The Executive Branch</vt:lpstr>
      <vt:lpstr>The 3 Branches   The Judicial Branch</vt:lpstr>
      <vt:lpstr> The Separation of Powers</vt:lpstr>
      <vt:lpstr>   Checks and Balances</vt:lpstr>
      <vt:lpstr>Bill of Rights</vt:lpstr>
      <vt:lpstr>The Parties</vt:lpstr>
      <vt:lpstr>Election </vt:lpstr>
      <vt:lpstr>The ideal of free individual </vt:lpstr>
      <vt:lpstr>Welfare and Entitlements</vt:lpstr>
      <vt:lpstr>Special Interest groups </vt:lpstr>
      <vt:lpstr>Blue States Vs Red States</vt:lpstr>
      <vt:lpstr>PowerPoint 演示文稿</vt:lpstr>
      <vt:lpstr>PowerPoint 演示文稿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Introduction: Understanding the Culture of the United States</dc:title>
  <dc:creator>mryan19</dc:creator>
  <cp:lastModifiedBy>Admin</cp:lastModifiedBy>
  <cp:revision>155</cp:revision>
  <cp:lastPrinted>2018-04-09T17:46:00Z</cp:lastPrinted>
  <dcterms:created xsi:type="dcterms:W3CDTF">2012-01-19T18:01:00Z</dcterms:created>
  <dcterms:modified xsi:type="dcterms:W3CDTF">2024-04-02T08:07:27Z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3990AEEBA70C46ACA99AA5B6FFA05944</vt:lpwstr>
  </property>
</Properties>
</file>