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8"/>
  </p:notesMasterIdLst>
  <p:handoutMasterIdLst>
    <p:handoutMasterId r:id="rId26"/>
  </p:handoutMasterIdLst>
  <p:sldIdLst>
    <p:sldId id="329" r:id="rId5"/>
    <p:sldId id="330" r:id="rId6"/>
    <p:sldId id="256" r:id="rId7"/>
    <p:sldId id="310" r:id="rId9"/>
    <p:sldId id="311" r:id="rId10"/>
    <p:sldId id="292" r:id="rId11"/>
    <p:sldId id="257" r:id="rId12"/>
    <p:sldId id="290" r:id="rId13"/>
    <p:sldId id="258" r:id="rId14"/>
    <p:sldId id="284" r:id="rId15"/>
    <p:sldId id="285" r:id="rId16"/>
    <p:sldId id="287" r:id="rId17"/>
    <p:sldId id="259" r:id="rId18"/>
    <p:sldId id="277" r:id="rId19"/>
    <p:sldId id="261" r:id="rId20"/>
    <p:sldId id="282" r:id="rId21"/>
    <p:sldId id="267" r:id="rId22"/>
    <p:sldId id="291" r:id="rId23"/>
    <p:sldId id="273" r:id="rId24"/>
    <p:sldId id="351" r:id="rId25"/>
  </p:sldIdLst>
  <p:sldSz cx="12192000" cy="6858000"/>
  <p:notesSz cx="7099300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957" autoAdjust="0"/>
  </p:normalViewPr>
  <p:slideViewPr>
    <p:cSldViewPr>
      <p:cViewPr>
        <p:scale>
          <a:sx n="53" d="100"/>
          <a:sy n="53" d="100"/>
        </p:scale>
        <p:origin x="-1854" y="-18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A5D90A-6481-4968-A9C8-7F9D36CE8BB4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317D1D-16FD-471F-9CD9-6B023FE9752E}">
      <dgm:prSet phldrT="[Text]"/>
      <dgm:spPr/>
      <dgm:t>
        <a:bodyPr/>
        <a:lstStyle/>
        <a:p>
          <a:r>
            <a:rPr lang="en-US" dirty="0" smtClean="0"/>
            <a:t>DIVERSITY IN:</a:t>
          </a:r>
          <a:endParaRPr lang="en-US" dirty="0"/>
        </a:p>
      </dgm:t>
    </dgm:pt>
    <dgm:pt modelId="{0BCDCD42-F0F2-4413-BD75-B9B9193E4B09}" cxnId="{2B3EDB60-099E-4392-8EB3-AAEB6A81E2B6}" type="parTrans">
      <dgm:prSet/>
      <dgm:spPr/>
      <dgm:t>
        <a:bodyPr/>
        <a:lstStyle/>
        <a:p>
          <a:endParaRPr lang="en-US"/>
        </a:p>
      </dgm:t>
    </dgm:pt>
    <dgm:pt modelId="{D709C7A8-0AFC-4713-8A80-B30CA157DE28}" cxnId="{2B3EDB60-099E-4392-8EB3-AAEB6A81E2B6}" type="sibTrans">
      <dgm:prSet/>
      <dgm:spPr/>
      <dgm:t>
        <a:bodyPr/>
        <a:lstStyle/>
        <a:p>
          <a:endParaRPr lang="en-US"/>
        </a:p>
      </dgm:t>
    </dgm:pt>
    <dgm:pt modelId="{580B6162-4DE7-406E-A9E7-CD5CD7C1165C}">
      <dgm:prSet phldrT="[Text]"/>
      <dgm:spPr/>
      <dgm:t>
        <a:bodyPr/>
        <a:lstStyle/>
        <a:p>
          <a:r>
            <a:rPr lang="en-US" dirty="0" smtClean="0"/>
            <a:t>ETHNICS</a:t>
          </a:r>
          <a:endParaRPr lang="en-US" dirty="0"/>
        </a:p>
      </dgm:t>
    </dgm:pt>
    <dgm:pt modelId="{02E57624-CB27-468C-BFAF-10C6F4F1243F}" cxnId="{395FA9C2-35E9-4D1E-8717-CBD458681BAB}" type="parTrans">
      <dgm:prSet/>
      <dgm:spPr/>
      <dgm:t>
        <a:bodyPr/>
        <a:lstStyle/>
        <a:p>
          <a:endParaRPr lang="en-US"/>
        </a:p>
      </dgm:t>
    </dgm:pt>
    <dgm:pt modelId="{C0C56DB2-8AB3-4BCA-935E-8384A92A2758}" cxnId="{395FA9C2-35E9-4D1E-8717-CBD458681BAB}" type="sibTrans">
      <dgm:prSet/>
      <dgm:spPr/>
      <dgm:t>
        <a:bodyPr/>
        <a:lstStyle/>
        <a:p>
          <a:endParaRPr lang="en-US"/>
        </a:p>
      </dgm:t>
    </dgm:pt>
    <dgm:pt modelId="{0252A31C-8EF5-4590-A3B5-15F6E9D59ED9}">
      <dgm:prSet phldrT="[Text]"/>
      <dgm:spPr/>
      <dgm:t>
        <a:bodyPr/>
        <a:lstStyle/>
        <a:p>
          <a:r>
            <a:rPr lang="en-US" dirty="0" smtClean="0"/>
            <a:t>RELIGIONS</a:t>
          </a:r>
          <a:endParaRPr lang="en-US" dirty="0"/>
        </a:p>
      </dgm:t>
    </dgm:pt>
    <dgm:pt modelId="{BF05F638-FEEE-4DCA-93E2-3DEBE2E81FBF}" cxnId="{D7E34DAF-7046-4DCC-B40B-348901FCFDBE}" type="parTrans">
      <dgm:prSet/>
      <dgm:spPr/>
      <dgm:t>
        <a:bodyPr/>
        <a:lstStyle/>
        <a:p>
          <a:endParaRPr lang="en-US"/>
        </a:p>
      </dgm:t>
    </dgm:pt>
    <dgm:pt modelId="{7C35DEEA-C264-4BDC-9B9D-80D94969E34E}" cxnId="{D7E34DAF-7046-4DCC-B40B-348901FCFDBE}" type="sibTrans">
      <dgm:prSet/>
      <dgm:spPr/>
      <dgm:t>
        <a:bodyPr/>
        <a:lstStyle/>
        <a:p>
          <a:endParaRPr lang="en-US"/>
        </a:p>
      </dgm:t>
    </dgm:pt>
    <dgm:pt modelId="{95292F08-40F8-4E6A-86D6-F69F2B1C3185}">
      <dgm:prSet phldrT="[Text]"/>
      <dgm:spPr/>
      <dgm:t>
        <a:bodyPr/>
        <a:lstStyle/>
        <a:p>
          <a:r>
            <a:rPr lang="en-US" dirty="0" smtClean="0"/>
            <a:t>CULTURES</a:t>
          </a:r>
          <a:endParaRPr lang="en-US" dirty="0"/>
        </a:p>
      </dgm:t>
    </dgm:pt>
    <dgm:pt modelId="{3EE8E7E8-CC88-497C-8DE2-0415A44E6D5B}" cxnId="{4022A5AE-DCE2-4BCD-8FE5-DE72FE2D7926}" type="parTrans">
      <dgm:prSet/>
      <dgm:spPr/>
      <dgm:t>
        <a:bodyPr/>
        <a:lstStyle/>
        <a:p>
          <a:endParaRPr lang="en-US"/>
        </a:p>
      </dgm:t>
    </dgm:pt>
    <dgm:pt modelId="{4138D6FB-B7FF-40B3-90D8-CEF694D0EF12}" cxnId="{4022A5AE-DCE2-4BCD-8FE5-DE72FE2D7926}" type="sibTrans">
      <dgm:prSet/>
      <dgm:spPr/>
      <dgm:t>
        <a:bodyPr/>
        <a:lstStyle/>
        <a:p>
          <a:endParaRPr lang="en-US"/>
        </a:p>
      </dgm:t>
    </dgm:pt>
    <dgm:pt modelId="{C045170F-54DD-43A5-B3AB-AE90B30C01DA}">
      <dgm:prSet phldrT="[Text]"/>
      <dgm:spPr/>
      <dgm:t>
        <a:bodyPr/>
        <a:lstStyle/>
        <a:p>
          <a:r>
            <a:rPr lang="en-US" dirty="0" smtClean="0"/>
            <a:t>RACES</a:t>
          </a:r>
          <a:endParaRPr lang="en-US" dirty="0"/>
        </a:p>
      </dgm:t>
    </dgm:pt>
    <dgm:pt modelId="{98DCBC96-9733-4C51-AD32-B4301D2E294F}" cxnId="{5AAE26F2-5CCC-4F4C-A249-E394BC84EF8E}" type="parTrans">
      <dgm:prSet/>
      <dgm:spPr/>
      <dgm:t>
        <a:bodyPr/>
        <a:lstStyle/>
        <a:p>
          <a:endParaRPr lang="en-US"/>
        </a:p>
      </dgm:t>
    </dgm:pt>
    <dgm:pt modelId="{F3B3C013-0014-4119-A307-974B54C4D8EF}" cxnId="{5AAE26F2-5CCC-4F4C-A249-E394BC84EF8E}" type="sibTrans">
      <dgm:prSet/>
      <dgm:spPr/>
      <dgm:t>
        <a:bodyPr/>
        <a:lstStyle/>
        <a:p>
          <a:endParaRPr lang="en-US"/>
        </a:p>
      </dgm:t>
    </dgm:pt>
    <dgm:pt modelId="{9DDD9D31-063F-4C02-8EB7-3C2D565B1DCC}" type="pres">
      <dgm:prSet presAssocID="{62A5D90A-6481-4968-A9C8-7F9D36CE8BB4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46D6D2-D5A2-49CC-8F1F-BCFBBEE26E97}" type="pres">
      <dgm:prSet presAssocID="{62A5D90A-6481-4968-A9C8-7F9D36CE8BB4}" presName="wedge1" presStyleLbl="node1" presStyleIdx="0" presStyleCnt="1" custLinFactNeighborX="-12719" custLinFactNeighborY="-11747"/>
      <dgm:spPr/>
      <dgm:t>
        <a:bodyPr/>
        <a:lstStyle/>
        <a:p>
          <a:endParaRPr lang="en-US"/>
        </a:p>
      </dgm:t>
    </dgm:pt>
    <dgm:pt modelId="{D34E7427-1113-4D2B-9679-442EB72FE529}" type="pres">
      <dgm:prSet presAssocID="{62A5D90A-6481-4968-A9C8-7F9D36CE8BB4}" presName="dummy1a" presStyleCnt="0"/>
      <dgm:spPr/>
    </dgm:pt>
    <dgm:pt modelId="{703BC716-4559-4DD5-8BF0-414D984F2323}" type="pres">
      <dgm:prSet presAssocID="{62A5D90A-6481-4968-A9C8-7F9D36CE8BB4}" presName="dummy1b" presStyleCnt="0"/>
      <dgm:spPr/>
    </dgm:pt>
    <dgm:pt modelId="{1CC1AF4D-4311-4AD9-B13A-81C990C36BB5}" type="pres">
      <dgm:prSet presAssocID="{62A5D90A-6481-4968-A9C8-7F9D36CE8BB4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2F44E3-9160-4C96-B618-F7DF70934751}" type="pres">
      <dgm:prSet presAssocID="{D709C7A8-0AFC-4713-8A80-B30CA157DE28}" presName="arrowWedge1single" presStyleLbl="fgSibTrans2D1" presStyleIdx="0" presStyleCnt="1" custLinFactNeighborX="-265" custLinFactNeighborY="1467"/>
      <dgm:spPr/>
    </dgm:pt>
  </dgm:ptLst>
  <dgm:cxnLst>
    <dgm:cxn modelId="{E924AC8C-79FA-49B7-AA63-F13079B0F504}" type="presOf" srcId="{0252A31C-8EF5-4590-A3B5-15F6E9D59ED9}" destId="{1CC1AF4D-4311-4AD9-B13A-81C990C36BB5}" srcOrd="1" destOrd="2" presId="urn:microsoft.com/office/officeart/2005/8/layout/cycle8"/>
    <dgm:cxn modelId="{5AAE26F2-5CCC-4F4C-A249-E394BC84EF8E}" srcId="{0A317D1D-16FD-471F-9CD9-6B023FE9752E}" destId="{C045170F-54DD-43A5-B3AB-AE90B30C01DA}" srcOrd="3" destOrd="0" parTransId="{98DCBC96-9733-4C51-AD32-B4301D2E294F}" sibTransId="{F3B3C013-0014-4119-A307-974B54C4D8EF}"/>
    <dgm:cxn modelId="{7D6C03CB-0CB1-4946-AB5A-28FC6B58B3BC}" type="presOf" srcId="{62A5D90A-6481-4968-A9C8-7F9D36CE8BB4}" destId="{9DDD9D31-063F-4C02-8EB7-3C2D565B1DCC}" srcOrd="0" destOrd="0" presId="urn:microsoft.com/office/officeart/2005/8/layout/cycle8"/>
    <dgm:cxn modelId="{B699B033-22AB-4023-BC6A-F89139BC68FB}" type="presOf" srcId="{C045170F-54DD-43A5-B3AB-AE90B30C01DA}" destId="{B546D6D2-D5A2-49CC-8F1F-BCFBBEE26E97}" srcOrd="0" destOrd="4" presId="urn:microsoft.com/office/officeart/2005/8/layout/cycle8"/>
    <dgm:cxn modelId="{83F98EE8-02A5-40D4-B9E9-952DF42A7776}" type="presOf" srcId="{0A317D1D-16FD-471F-9CD9-6B023FE9752E}" destId="{B546D6D2-D5A2-49CC-8F1F-BCFBBEE26E97}" srcOrd="0" destOrd="0" presId="urn:microsoft.com/office/officeart/2005/8/layout/cycle8"/>
    <dgm:cxn modelId="{D7E34DAF-7046-4DCC-B40B-348901FCFDBE}" srcId="{0A317D1D-16FD-471F-9CD9-6B023FE9752E}" destId="{0252A31C-8EF5-4590-A3B5-15F6E9D59ED9}" srcOrd="1" destOrd="0" parTransId="{BF05F638-FEEE-4DCA-93E2-3DEBE2E81FBF}" sibTransId="{7C35DEEA-C264-4BDC-9B9D-80D94969E34E}"/>
    <dgm:cxn modelId="{4022A5AE-DCE2-4BCD-8FE5-DE72FE2D7926}" srcId="{0A317D1D-16FD-471F-9CD9-6B023FE9752E}" destId="{95292F08-40F8-4E6A-86D6-F69F2B1C3185}" srcOrd="2" destOrd="0" parTransId="{3EE8E7E8-CC88-497C-8DE2-0415A44E6D5B}" sibTransId="{4138D6FB-B7FF-40B3-90D8-CEF694D0EF12}"/>
    <dgm:cxn modelId="{344F6094-FF7B-49FA-91E9-84698DE35F66}" type="presOf" srcId="{95292F08-40F8-4E6A-86D6-F69F2B1C3185}" destId="{1CC1AF4D-4311-4AD9-B13A-81C990C36BB5}" srcOrd="1" destOrd="3" presId="urn:microsoft.com/office/officeart/2005/8/layout/cycle8"/>
    <dgm:cxn modelId="{9EBE04F1-B4AC-4111-9534-5B223E3911D7}" type="presOf" srcId="{0A317D1D-16FD-471F-9CD9-6B023FE9752E}" destId="{1CC1AF4D-4311-4AD9-B13A-81C990C36BB5}" srcOrd="1" destOrd="0" presId="urn:microsoft.com/office/officeart/2005/8/layout/cycle8"/>
    <dgm:cxn modelId="{4AE1B224-D301-4180-B04E-AB3FB9AA270B}" type="presOf" srcId="{580B6162-4DE7-406E-A9E7-CD5CD7C1165C}" destId="{B546D6D2-D5A2-49CC-8F1F-BCFBBEE26E97}" srcOrd="0" destOrd="1" presId="urn:microsoft.com/office/officeart/2005/8/layout/cycle8"/>
    <dgm:cxn modelId="{BDB1DA71-4F64-4CF1-8632-1AB9C2E751D6}" type="presOf" srcId="{0252A31C-8EF5-4590-A3B5-15F6E9D59ED9}" destId="{B546D6D2-D5A2-49CC-8F1F-BCFBBEE26E97}" srcOrd="0" destOrd="2" presId="urn:microsoft.com/office/officeart/2005/8/layout/cycle8"/>
    <dgm:cxn modelId="{ECA9FF7A-646E-4134-878C-4EFDBC71FF94}" type="presOf" srcId="{C045170F-54DD-43A5-B3AB-AE90B30C01DA}" destId="{1CC1AF4D-4311-4AD9-B13A-81C990C36BB5}" srcOrd="1" destOrd="4" presId="urn:microsoft.com/office/officeart/2005/8/layout/cycle8"/>
    <dgm:cxn modelId="{2B3EDB60-099E-4392-8EB3-AAEB6A81E2B6}" srcId="{62A5D90A-6481-4968-A9C8-7F9D36CE8BB4}" destId="{0A317D1D-16FD-471F-9CD9-6B023FE9752E}" srcOrd="0" destOrd="0" parTransId="{0BCDCD42-F0F2-4413-BD75-B9B9193E4B09}" sibTransId="{D709C7A8-0AFC-4713-8A80-B30CA157DE28}"/>
    <dgm:cxn modelId="{10056A8C-AE7C-4725-AEA9-9B060CF2E30E}" type="presOf" srcId="{95292F08-40F8-4E6A-86D6-F69F2B1C3185}" destId="{B546D6D2-D5A2-49CC-8F1F-BCFBBEE26E97}" srcOrd="0" destOrd="3" presId="urn:microsoft.com/office/officeart/2005/8/layout/cycle8"/>
    <dgm:cxn modelId="{395FA9C2-35E9-4D1E-8717-CBD458681BAB}" srcId="{0A317D1D-16FD-471F-9CD9-6B023FE9752E}" destId="{580B6162-4DE7-406E-A9E7-CD5CD7C1165C}" srcOrd="0" destOrd="0" parTransId="{02E57624-CB27-468C-BFAF-10C6F4F1243F}" sibTransId="{C0C56DB2-8AB3-4BCA-935E-8384A92A2758}"/>
    <dgm:cxn modelId="{474781C4-140F-42D3-90C0-9B5D28EFAEDB}" type="presOf" srcId="{580B6162-4DE7-406E-A9E7-CD5CD7C1165C}" destId="{1CC1AF4D-4311-4AD9-B13A-81C990C36BB5}" srcOrd="1" destOrd="1" presId="urn:microsoft.com/office/officeart/2005/8/layout/cycle8"/>
    <dgm:cxn modelId="{1170F4E6-E1B7-40C0-BE5C-51F3ABCF8D4C}" type="presParOf" srcId="{9DDD9D31-063F-4C02-8EB7-3C2D565B1DCC}" destId="{B546D6D2-D5A2-49CC-8F1F-BCFBBEE26E97}" srcOrd="0" destOrd="0" presId="urn:microsoft.com/office/officeart/2005/8/layout/cycle8"/>
    <dgm:cxn modelId="{580B58B3-BED5-4650-9815-6708083115A4}" type="presParOf" srcId="{9DDD9D31-063F-4C02-8EB7-3C2D565B1DCC}" destId="{D34E7427-1113-4D2B-9679-442EB72FE529}" srcOrd="1" destOrd="0" presId="urn:microsoft.com/office/officeart/2005/8/layout/cycle8"/>
    <dgm:cxn modelId="{8CA116CC-154C-4068-9619-3435E42C5910}" type="presParOf" srcId="{9DDD9D31-063F-4C02-8EB7-3C2D565B1DCC}" destId="{703BC716-4559-4DD5-8BF0-414D984F2323}" srcOrd="2" destOrd="0" presId="urn:microsoft.com/office/officeart/2005/8/layout/cycle8"/>
    <dgm:cxn modelId="{B4EBDCD3-01E3-4A58-A6F8-250E0989B021}" type="presParOf" srcId="{9DDD9D31-063F-4C02-8EB7-3C2D565B1DCC}" destId="{1CC1AF4D-4311-4AD9-B13A-81C990C36BB5}" srcOrd="3" destOrd="0" presId="urn:microsoft.com/office/officeart/2005/8/layout/cycle8"/>
    <dgm:cxn modelId="{DA80D0B3-6A64-406F-BEA2-10CDC8AF5C52}" type="presParOf" srcId="{9DDD9D31-063F-4C02-8EB7-3C2D565B1DCC}" destId="{062F44E3-9160-4C96-B618-F7DF70934751}" srcOrd="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A75D31-68CC-4E2E-9CF3-B4387A3623AB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DC9CA0-9FE6-4EF1-88B8-BA0A5B54B9C6}">
      <dgm:prSet phldrT="[Text]" custT="1"/>
      <dgm:spPr/>
      <dgm:t>
        <a:bodyPr/>
        <a:lstStyle/>
        <a:p>
          <a:r>
            <a:rPr lang="en-US" sz="1800" dirty="0" smtClean="0"/>
            <a:t>INDIVIDUAL FREEDOM</a:t>
          </a:r>
          <a:endParaRPr lang="en-US" sz="1800" dirty="0"/>
        </a:p>
      </dgm:t>
    </dgm:pt>
    <dgm:pt modelId="{6EC90A1F-B614-433D-983C-2CF0BB1F00E8}" cxnId="{4520BA30-9E31-4419-B674-29E677F7F400}" type="parTrans">
      <dgm:prSet/>
      <dgm:spPr/>
      <dgm:t>
        <a:bodyPr/>
        <a:lstStyle/>
        <a:p>
          <a:endParaRPr lang="en-US"/>
        </a:p>
      </dgm:t>
    </dgm:pt>
    <dgm:pt modelId="{91399F05-6BD6-4D38-BD15-FDEBD113C9CD}" cxnId="{4520BA30-9E31-4419-B674-29E677F7F400}" type="sibTrans">
      <dgm:prSet/>
      <dgm:spPr/>
      <dgm:t>
        <a:bodyPr/>
        <a:lstStyle/>
        <a:p>
          <a:endParaRPr lang="en-US"/>
        </a:p>
      </dgm:t>
    </dgm:pt>
    <dgm:pt modelId="{AD095B48-5E69-404E-9C13-FAB4A21B162C}">
      <dgm:prSet phldrT="[Text]"/>
      <dgm:spPr/>
      <dgm:t>
        <a:bodyPr/>
        <a:lstStyle/>
        <a:p>
          <a:r>
            <a:rPr lang="en-US" sz="1600" b="1" dirty="0" smtClean="0"/>
            <a:t>SELF -RELIANCE</a:t>
          </a:r>
          <a:endParaRPr lang="en-US" sz="1600" dirty="0"/>
        </a:p>
      </dgm:t>
    </dgm:pt>
    <dgm:pt modelId="{50AE5FBA-C513-4087-BD50-5B93EA1E8566}" cxnId="{919C4F5E-DFFA-465D-A984-984FD88858F4}" type="parTrans">
      <dgm:prSet/>
      <dgm:spPr/>
      <dgm:t>
        <a:bodyPr/>
        <a:lstStyle/>
        <a:p>
          <a:endParaRPr lang="en-US"/>
        </a:p>
      </dgm:t>
    </dgm:pt>
    <dgm:pt modelId="{4C8C3167-7241-4BBB-B107-5B42640450D1}" cxnId="{919C4F5E-DFFA-465D-A984-984FD88858F4}" type="sibTrans">
      <dgm:prSet/>
      <dgm:spPr/>
      <dgm:t>
        <a:bodyPr/>
        <a:lstStyle/>
        <a:p>
          <a:endParaRPr lang="en-US"/>
        </a:p>
      </dgm:t>
    </dgm:pt>
    <dgm:pt modelId="{FC0294E6-93F2-49DE-A7D0-70CAEF7AC134}">
      <dgm:prSet phldrT="[Text]" custT="1"/>
      <dgm:spPr/>
      <dgm:t>
        <a:bodyPr/>
        <a:lstStyle/>
        <a:p>
          <a:r>
            <a:rPr lang="en-US" sz="1800" dirty="0" smtClean="0"/>
            <a:t>EQUAL OPPORTUNITY</a:t>
          </a:r>
          <a:endParaRPr lang="en-US" sz="1800" dirty="0"/>
        </a:p>
      </dgm:t>
    </dgm:pt>
    <dgm:pt modelId="{66BE7586-E20F-4454-84E2-F99A401B6B65}" cxnId="{8BFDA7E6-C409-492F-AF0B-C35E0230BF8D}" type="parTrans">
      <dgm:prSet/>
      <dgm:spPr/>
      <dgm:t>
        <a:bodyPr/>
        <a:lstStyle/>
        <a:p>
          <a:endParaRPr lang="en-US"/>
        </a:p>
      </dgm:t>
    </dgm:pt>
    <dgm:pt modelId="{D3398510-856A-452A-B3E2-5F065A4BD5ED}" cxnId="{8BFDA7E6-C409-492F-AF0B-C35E0230BF8D}" type="sibTrans">
      <dgm:prSet/>
      <dgm:spPr/>
      <dgm:t>
        <a:bodyPr/>
        <a:lstStyle/>
        <a:p>
          <a:endParaRPr lang="en-US"/>
        </a:p>
      </dgm:t>
    </dgm:pt>
    <dgm:pt modelId="{155A0A26-3BFE-48BF-BEC8-DD8AD644313E}">
      <dgm:prSet phldrT="[Text]"/>
      <dgm:spPr/>
      <dgm:t>
        <a:bodyPr/>
        <a:lstStyle/>
        <a:p>
          <a:r>
            <a:rPr lang="en-US" sz="1600" b="1" dirty="0" smtClean="0"/>
            <a:t>COMPETITION</a:t>
          </a:r>
          <a:endParaRPr lang="en-US" sz="1600" dirty="0"/>
        </a:p>
      </dgm:t>
    </dgm:pt>
    <dgm:pt modelId="{7C0211FA-524E-4710-8A61-524284BF7618}" cxnId="{1F2E2341-B698-4AA8-8623-0CCAAD2F09C2}" type="parTrans">
      <dgm:prSet/>
      <dgm:spPr/>
      <dgm:t>
        <a:bodyPr/>
        <a:lstStyle/>
        <a:p>
          <a:endParaRPr lang="en-US"/>
        </a:p>
      </dgm:t>
    </dgm:pt>
    <dgm:pt modelId="{1C66C3C5-960B-4561-8CDD-90FE95A529C9}" cxnId="{1F2E2341-B698-4AA8-8623-0CCAAD2F09C2}" type="sibTrans">
      <dgm:prSet/>
      <dgm:spPr/>
      <dgm:t>
        <a:bodyPr/>
        <a:lstStyle/>
        <a:p>
          <a:endParaRPr lang="en-US"/>
        </a:p>
      </dgm:t>
    </dgm:pt>
    <dgm:pt modelId="{BD7A141B-6224-406E-9188-51D81ECDD04F}">
      <dgm:prSet phldrT="[Text]" custT="1"/>
      <dgm:spPr/>
      <dgm:t>
        <a:bodyPr/>
        <a:lstStyle/>
        <a:p>
          <a:r>
            <a:rPr lang="en-US" sz="2000" dirty="0" smtClean="0"/>
            <a:t>MATERIAL WEALTH</a:t>
          </a:r>
          <a:endParaRPr lang="en-US" sz="2000" dirty="0"/>
        </a:p>
      </dgm:t>
    </dgm:pt>
    <dgm:pt modelId="{D0402FA9-46AD-4679-BB74-838E0C469EC7}" cxnId="{A346154D-798C-4270-923C-AC475BFAB51F}" type="parTrans">
      <dgm:prSet/>
      <dgm:spPr/>
      <dgm:t>
        <a:bodyPr/>
        <a:lstStyle/>
        <a:p>
          <a:endParaRPr lang="en-US"/>
        </a:p>
      </dgm:t>
    </dgm:pt>
    <dgm:pt modelId="{AD5CD123-4F24-45B4-8038-74B75231C3D3}" cxnId="{A346154D-798C-4270-923C-AC475BFAB51F}" type="sibTrans">
      <dgm:prSet/>
      <dgm:spPr/>
      <dgm:t>
        <a:bodyPr/>
        <a:lstStyle/>
        <a:p>
          <a:endParaRPr lang="en-US"/>
        </a:p>
      </dgm:t>
    </dgm:pt>
    <dgm:pt modelId="{19F4579E-EF3F-4A7B-9BFC-519A594FFF27}">
      <dgm:prSet phldrT="[Text]"/>
      <dgm:spPr/>
      <dgm:t>
        <a:bodyPr/>
        <a:lstStyle/>
        <a:p>
          <a:r>
            <a:rPr lang="en-US" sz="1800" b="1" dirty="0" smtClean="0"/>
            <a:t>HARD WORK</a:t>
          </a:r>
          <a:endParaRPr lang="en-US" sz="1800" dirty="0"/>
        </a:p>
      </dgm:t>
    </dgm:pt>
    <dgm:pt modelId="{357F6234-F3E1-4ABA-A35A-8B5CDB03D2B6}" cxnId="{730E9216-147C-4656-8906-997C1732FCEB}" type="parTrans">
      <dgm:prSet/>
      <dgm:spPr/>
      <dgm:t>
        <a:bodyPr/>
        <a:lstStyle/>
        <a:p>
          <a:endParaRPr lang="en-US"/>
        </a:p>
      </dgm:t>
    </dgm:pt>
    <dgm:pt modelId="{ACA48B81-E27C-43C4-8947-4072EEE0C7BA}" cxnId="{730E9216-147C-4656-8906-997C1732FCEB}" type="sibTrans">
      <dgm:prSet/>
      <dgm:spPr/>
      <dgm:t>
        <a:bodyPr/>
        <a:lstStyle/>
        <a:p>
          <a:endParaRPr lang="en-US"/>
        </a:p>
      </dgm:t>
    </dgm:pt>
    <dgm:pt modelId="{1D57ED86-DABC-41EE-B85D-F2483C26ECBA}" type="pres">
      <dgm:prSet presAssocID="{9BA75D31-68CC-4E2E-9CF3-B4387A3623A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1D1F2A-D262-40C2-8025-8C8F03141DE8}" type="pres">
      <dgm:prSet presAssocID="{10DC9CA0-9FE6-4EF1-88B8-BA0A5B54B9C6}" presName="comp" presStyleCnt="0"/>
      <dgm:spPr/>
    </dgm:pt>
    <dgm:pt modelId="{5B49C0EB-0CD6-48B5-8CEF-C53B0EAB7A11}" type="pres">
      <dgm:prSet presAssocID="{10DC9CA0-9FE6-4EF1-88B8-BA0A5B54B9C6}" presName="box" presStyleLbl="node1" presStyleIdx="0" presStyleCnt="3" custLinFactNeighborX="-16667" custLinFactNeighborY="7743"/>
      <dgm:spPr/>
      <dgm:t>
        <a:bodyPr/>
        <a:lstStyle/>
        <a:p>
          <a:endParaRPr lang="en-US"/>
        </a:p>
      </dgm:t>
    </dgm:pt>
    <dgm:pt modelId="{615D6CC0-9149-4426-ABE2-8609B9F2C2D9}" type="pres">
      <dgm:prSet presAssocID="{10DC9CA0-9FE6-4EF1-88B8-BA0A5B54B9C6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94F4EEBD-31C2-4268-A94E-0ABDDBA4E1ED}" type="pres">
      <dgm:prSet presAssocID="{10DC9CA0-9FE6-4EF1-88B8-BA0A5B54B9C6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5B7D43-1361-4477-8AD4-852C0E3AD909}" type="pres">
      <dgm:prSet presAssocID="{91399F05-6BD6-4D38-BD15-FDEBD113C9CD}" presName="spacer" presStyleCnt="0"/>
      <dgm:spPr/>
    </dgm:pt>
    <dgm:pt modelId="{098E11D1-1AE3-4C53-BFA4-0B9DB4B46B53}" type="pres">
      <dgm:prSet presAssocID="{FC0294E6-93F2-49DE-A7D0-70CAEF7AC134}" presName="comp" presStyleCnt="0"/>
      <dgm:spPr/>
    </dgm:pt>
    <dgm:pt modelId="{FBE26947-78B1-45F5-95D5-8A5BEB531F7E}" type="pres">
      <dgm:prSet presAssocID="{FC0294E6-93F2-49DE-A7D0-70CAEF7AC134}" presName="box" presStyleLbl="node1" presStyleIdx="1" presStyleCnt="3"/>
      <dgm:spPr/>
      <dgm:t>
        <a:bodyPr/>
        <a:lstStyle/>
        <a:p>
          <a:endParaRPr lang="en-US"/>
        </a:p>
      </dgm:t>
    </dgm:pt>
    <dgm:pt modelId="{B84F9230-50DA-4056-9AF7-EC8C57755681}" type="pres">
      <dgm:prSet presAssocID="{FC0294E6-93F2-49DE-A7D0-70CAEF7AC134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31EF181-1128-4F9F-8BAF-28AF90A8CE55}" type="pres">
      <dgm:prSet presAssocID="{FC0294E6-93F2-49DE-A7D0-70CAEF7AC134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CB4B1A-C8C7-4070-BE5A-12F8B96EDE1B}" type="pres">
      <dgm:prSet presAssocID="{D3398510-856A-452A-B3E2-5F065A4BD5ED}" presName="spacer" presStyleCnt="0"/>
      <dgm:spPr/>
    </dgm:pt>
    <dgm:pt modelId="{6F0E66E9-E99A-4C37-B8B4-5F1A3D60B624}" type="pres">
      <dgm:prSet presAssocID="{BD7A141B-6224-406E-9188-51D81ECDD04F}" presName="comp" presStyleCnt="0"/>
      <dgm:spPr/>
    </dgm:pt>
    <dgm:pt modelId="{80BE71AE-3460-4093-9B20-8FF8B4D978FF}" type="pres">
      <dgm:prSet presAssocID="{BD7A141B-6224-406E-9188-51D81ECDD04F}" presName="box" presStyleLbl="node1" presStyleIdx="2" presStyleCnt="3"/>
      <dgm:spPr/>
      <dgm:t>
        <a:bodyPr/>
        <a:lstStyle/>
        <a:p>
          <a:endParaRPr lang="en-US"/>
        </a:p>
      </dgm:t>
    </dgm:pt>
    <dgm:pt modelId="{342973BB-8BC6-4913-AD66-6B492A89DC64}" type="pres">
      <dgm:prSet presAssocID="{BD7A141B-6224-406E-9188-51D81ECDD04F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2B40FD32-F838-44CD-A3AD-3849B87E74A6}" type="pres">
      <dgm:prSet presAssocID="{BD7A141B-6224-406E-9188-51D81ECDD04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154D-798C-4270-923C-AC475BFAB51F}" srcId="{9BA75D31-68CC-4E2E-9CF3-B4387A3623AB}" destId="{BD7A141B-6224-406E-9188-51D81ECDD04F}" srcOrd="2" destOrd="0" parTransId="{D0402FA9-46AD-4679-BB74-838E0C469EC7}" sibTransId="{AD5CD123-4F24-45B4-8038-74B75231C3D3}"/>
    <dgm:cxn modelId="{919C4F5E-DFFA-465D-A984-984FD88858F4}" srcId="{10DC9CA0-9FE6-4EF1-88B8-BA0A5B54B9C6}" destId="{AD095B48-5E69-404E-9C13-FAB4A21B162C}" srcOrd="0" destOrd="0" parTransId="{50AE5FBA-C513-4087-BD50-5B93EA1E8566}" sibTransId="{4C8C3167-7241-4BBB-B107-5B42640450D1}"/>
    <dgm:cxn modelId="{1331A8FD-3A70-4584-B54C-C4C868DB9403}" type="presOf" srcId="{AD095B48-5E69-404E-9C13-FAB4A21B162C}" destId="{5B49C0EB-0CD6-48B5-8CEF-C53B0EAB7A11}" srcOrd="0" destOrd="1" presId="urn:microsoft.com/office/officeart/2005/8/layout/vList4#1"/>
    <dgm:cxn modelId="{138E9412-16D1-4C9C-9C3C-1490931A5F49}" type="presOf" srcId="{9BA75D31-68CC-4E2E-9CF3-B4387A3623AB}" destId="{1D57ED86-DABC-41EE-B85D-F2483C26ECBA}" srcOrd="0" destOrd="0" presId="urn:microsoft.com/office/officeart/2005/8/layout/vList4#1"/>
    <dgm:cxn modelId="{DF327B4D-D7E7-4C6A-AD8B-398217FA5634}" type="presOf" srcId="{155A0A26-3BFE-48BF-BEC8-DD8AD644313E}" destId="{031EF181-1128-4F9F-8BAF-28AF90A8CE55}" srcOrd="1" destOrd="1" presId="urn:microsoft.com/office/officeart/2005/8/layout/vList4#1"/>
    <dgm:cxn modelId="{8BFDA7E6-C409-492F-AF0B-C35E0230BF8D}" srcId="{9BA75D31-68CC-4E2E-9CF3-B4387A3623AB}" destId="{FC0294E6-93F2-49DE-A7D0-70CAEF7AC134}" srcOrd="1" destOrd="0" parTransId="{66BE7586-E20F-4454-84E2-F99A401B6B65}" sibTransId="{D3398510-856A-452A-B3E2-5F065A4BD5ED}"/>
    <dgm:cxn modelId="{2ED44916-1533-4B9C-8578-043238D3D345}" type="presOf" srcId="{19F4579E-EF3F-4A7B-9BFC-519A594FFF27}" destId="{80BE71AE-3460-4093-9B20-8FF8B4D978FF}" srcOrd="0" destOrd="1" presId="urn:microsoft.com/office/officeart/2005/8/layout/vList4#1"/>
    <dgm:cxn modelId="{1F2E2341-B698-4AA8-8623-0CCAAD2F09C2}" srcId="{FC0294E6-93F2-49DE-A7D0-70CAEF7AC134}" destId="{155A0A26-3BFE-48BF-BEC8-DD8AD644313E}" srcOrd="0" destOrd="0" parTransId="{7C0211FA-524E-4710-8A61-524284BF7618}" sibTransId="{1C66C3C5-960B-4561-8CDD-90FE95A529C9}"/>
    <dgm:cxn modelId="{21D52DCF-9814-4845-A5FE-3CDB91AF3F69}" type="presOf" srcId="{155A0A26-3BFE-48BF-BEC8-DD8AD644313E}" destId="{FBE26947-78B1-45F5-95D5-8A5BEB531F7E}" srcOrd="0" destOrd="1" presId="urn:microsoft.com/office/officeart/2005/8/layout/vList4#1"/>
    <dgm:cxn modelId="{9DFFEF2E-C4B9-4039-8B20-9A7B78C88E2E}" type="presOf" srcId="{AD095B48-5E69-404E-9C13-FAB4A21B162C}" destId="{94F4EEBD-31C2-4268-A94E-0ABDDBA4E1ED}" srcOrd="1" destOrd="1" presId="urn:microsoft.com/office/officeart/2005/8/layout/vList4#1"/>
    <dgm:cxn modelId="{09E34D72-9EE4-4B72-AF29-F51AE9C47A63}" type="presOf" srcId="{19F4579E-EF3F-4A7B-9BFC-519A594FFF27}" destId="{2B40FD32-F838-44CD-A3AD-3849B87E74A6}" srcOrd="1" destOrd="1" presId="urn:microsoft.com/office/officeart/2005/8/layout/vList4#1"/>
    <dgm:cxn modelId="{8737D593-ADA2-41A8-9194-4AF60659749D}" type="presOf" srcId="{FC0294E6-93F2-49DE-A7D0-70CAEF7AC134}" destId="{031EF181-1128-4F9F-8BAF-28AF90A8CE55}" srcOrd="1" destOrd="0" presId="urn:microsoft.com/office/officeart/2005/8/layout/vList4#1"/>
    <dgm:cxn modelId="{4520BA30-9E31-4419-B674-29E677F7F400}" srcId="{9BA75D31-68CC-4E2E-9CF3-B4387A3623AB}" destId="{10DC9CA0-9FE6-4EF1-88B8-BA0A5B54B9C6}" srcOrd="0" destOrd="0" parTransId="{6EC90A1F-B614-433D-983C-2CF0BB1F00E8}" sibTransId="{91399F05-6BD6-4D38-BD15-FDEBD113C9CD}"/>
    <dgm:cxn modelId="{730E9216-147C-4656-8906-997C1732FCEB}" srcId="{BD7A141B-6224-406E-9188-51D81ECDD04F}" destId="{19F4579E-EF3F-4A7B-9BFC-519A594FFF27}" srcOrd="0" destOrd="0" parTransId="{357F6234-F3E1-4ABA-A35A-8B5CDB03D2B6}" sibTransId="{ACA48B81-E27C-43C4-8947-4072EEE0C7BA}"/>
    <dgm:cxn modelId="{F7ADB1CE-2657-404B-8DD4-62BE4155F442}" type="presOf" srcId="{FC0294E6-93F2-49DE-A7D0-70CAEF7AC134}" destId="{FBE26947-78B1-45F5-95D5-8A5BEB531F7E}" srcOrd="0" destOrd="0" presId="urn:microsoft.com/office/officeart/2005/8/layout/vList4#1"/>
    <dgm:cxn modelId="{89ECB3C5-1DCB-4373-9F17-0EF565CBFA08}" type="presOf" srcId="{BD7A141B-6224-406E-9188-51D81ECDD04F}" destId="{2B40FD32-F838-44CD-A3AD-3849B87E74A6}" srcOrd="1" destOrd="0" presId="urn:microsoft.com/office/officeart/2005/8/layout/vList4#1"/>
    <dgm:cxn modelId="{601ABF84-8A49-41A8-A96C-E0FD8D141E31}" type="presOf" srcId="{BD7A141B-6224-406E-9188-51D81ECDD04F}" destId="{80BE71AE-3460-4093-9B20-8FF8B4D978FF}" srcOrd="0" destOrd="0" presId="urn:microsoft.com/office/officeart/2005/8/layout/vList4#1"/>
    <dgm:cxn modelId="{29C98C91-74C1-4229-B187-6538AD8D4C40}" type="presOf" srcId="{10DC9CA0-9FE6-4EF1-88B8-BA0A5B54B9C6}" destId="{5B49C0EB-0CD6-48B5-8CEF-C53B0EAB7A11}" srcOrd="0" destOrd="0" presId="urn:microsoft.com/office/officeart/2005/8/layout/vList4#1"/>
    <dgm:cxn modelId="{47AFDB59-F1C6-460B-B9F6-0EF552136A38}" type="presOf" srcId="{10DC9CA0-9FE6-4EF1-88B8-BA0A5B54B9C6}" destId="{94F4EEBD-31C2-4268-A94E-0ABDDBA4E1ED}" srcOrd="1" destOrd="0" presId="urn:microsoft.com/office/officeart/2005/8/layout/vList4#1"/>
    <dgm:cxn modelId="{8826697B-0B5E-4C30-999A-D5D3A5184978}" type="presParOf" srcId="{1D57ED86-DABC-41EE-B85D-F2483C26ECBA}" destId="{731D1F2A-D262-40C2-8025-8C8F03141DE8}" srcOrd="0" destOrd="0" presId="urn:microsoft.com/office/officeart/2005/8/layout/vList4#1"/>
    <dgm:cxn modelId="{E671B590-62BD-4436-9073-25AD2A93D9A6}" type="presParOf" srcId="{731D1F2A-D262-40C2-8025-8C8F03141DE8}" destId="{5B49C0EB-0CD6-48B5-8CEF-C53B0EAB7A11}" srcOrd="0" destOrd="0" presId="urn:microsoft.com/office/officeart/2005/8/layout/vList4#1"/>
    <dgm:cxn modelId="{578CF04D-F232-4937-B387-FA40E3146B90}" type="presParOf" srcId="{731D1F2A-D262-40C2-8025-8C8F03141DE8}" destId="{615D6CC0-9149-4426-ABE2-8609B9F2C2D9}" srcOrd="1" destOrd="0" presId="urn:microsoft.com/office/officeart/2005/8/layout/vList4#1"/>
    <dgm:cxn modelId="{1F2AFE31-E3C2-498F-8612-66D17C00AD17}" type="presParOf" srcId="{731D1F2A-D262-40C2-8025-8C8F03141DE8}" destId="{94F4EEBD-31C2-4268-A94E-0ABDDBA4E1ED}" srcOrd="2" destOrd="0" presId="urn:microsoft.com/office/officeart/2005/8/layout/vList4#1"/>
    <dgm:cxn modelId="{DF31BA28-DE8B-44C0-BF21-CE6706FC79CD}" type="presParOf" srcId="{1D57ED86-DABC-41EE-B85D-F2483C26ECBA}" destId="{9A5B7D43-1361-4477-8AD4-852C0E3AD909}" srcOrd="1" destOrd="0" presId="urn:microsoft.com/office/officeart/2005/8/layout/vList4#1"/>
    <dgm:cxn modelId="{1F237348-AAD6-4F8B-9A28-9775FE1291F7}" type="presParOf" srcId="{1D57ED86-DABC-41EE-B85D-F2483C26ECBA}" destId="{098E11D1-1AE3-4C53-BFA4-0B9DB4B46B53}" srcOrd="2" destOrd="0" presId="urn:microsoft.com/office/officeart/2005/8/layout/vList4#1"/>
    <dgm:cxn modelId="{93A8B76F-C5BD-47CB-AC18-B6F12DBE5753}" type="presParOf" srcId="{098E11D1-1AE3-4C53-BFA4-0B9DB4B46B53}" destId="{FBE26947-78B1-45F5-95D5-8A5BEB531F7E}" srcOrd="0" destOrd="0" presId="urn:microsoft.com/office/officeart/2005/8/layout/vList4#1"/>
    <dgm:cxn modelId="{81FA331B-94D4-4CF1-A018-CBFBFBDFC781}" type="presParOf" srcId="{098E11D1-1AE3-4C53-BFA4-0B9DB4B46B53}" destId="{B84F9230-50DA-4056-9AF7-EC8C57755681}" srcOrd="1" destOrd="0" presId="urn:microsoft.com/office/officeart/2005/8/layout/vList4#1"/>
    <dgm:cxn modelId="{19FC5DF3-A134-45EF-9306-F31420E3BF4D}" type="presParOf" srcId="{098E11D1-1AE3-4C53-BFA4-0B9DB4B46B53}" destId="{031EF181-1128-4F9F-8BAF-28AF90A8CE55}" srcOrd="2" destOrd="0" presId="urn:microsoft.com/office/officeart/2005/8/layout/vList4#1"/>
    <dgm:cxn modelId="{73E36C14-A0FA-47F7-8EBB-413C027E6B59}" type="presParOf" srcId="{1D57ED86-DABC-41EE-B85D-F2483C26ECBA}" destId="{B7CB4B1A-C8C7-4070-BE5A-12F8B96EDE1B}" srcOrd="3" destOrd="0" presId="urn:microsoft.com/office/officeart/2005/8/layout/vList4#1"/>
    <dgm:cxn modelId="{66849388-BA22-4B97-B770-98F105984647}" type="presParOf" srcId="{1D57ED86-DABC-41EE-B85D-F2483C26ECBA}" destId="{6F0E66E9-E99A-4C37-B8B4-5F1A3D60B624}" srcOrd="4" destOrd="0" presId="urn:microsoft.com/office/officeart/2005/8/layout/vList4#1"/>
    <dgm:cxn modelId="{F280704E-146F-4146-9231-752598D6834E}" type="presParOf" srcId="{6F0E66E9-E99A-4C37-B8B4-5F1A3D60B624}" destId="{80BE71AE-3460-4093-9B20-8FF8B4D978FF}" srcOrd="0" destOrd="0" presId="urn:microsoft.com/office/officeart/2005/8/layout/vList4#1"/>
    <dgm:cxn modelId="{0204B9AA-D8EA-428C-B726-FB1004377B97}" type="presParOf" srcId="{6F0E66E9-E99A-4C37-B8B4-5F1A3D60B624}" destId="{342973BB-8BC6-4913-AD66-6B492A89DC64}" srcOrd="1" destOrd="0" presId="urn:microsoft.com/office/officeart/2005/8/layout/vList4#1"/>
    <dgm:cxn modelId="{F8DF4507-E138-491D-9639-88666B9226D1}" type="presParOf" srcId="{6F0E66E9-E99A-4C37-B8B4-5F1A3D60B624}" destId="{2B40FD32-F838-44CD-A3AD-3849B87E74A6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4267200" cy="4267200"/>
        <a:chOff x="0" y="0"/>
        <a:chExt cx="4267200" cy="4267200"/>
      </a:xfrm>
    </dsp:grpSpPr>
    <dsp:sp modelId="{B546D6D2-D5A2-49CC-8F1F-BCFBBEE26E97}">
      <dsp:nvSpPr>
        <dsp:cNvPr id="3" name="Oval 2"/>
        <dsp:cNvSpPr/>
      </dsp:nvSpPr>
      <dsp:spPr bwMode="white">
        <a:xfrm>
          <a:off x="0" y="164151"/>
          <a:ext cx="3584448" cy="3584448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38100" rIns="38100" bIns="38100" anchor="t"/>
        <a:lstStyle>
          <a:lvl1pPr algn="l">
            <a:defRPr sz="3000"/>
          </a:lvl1pPr>
          <a:lvl2pPr marL="228600" indent="-228600" algn="l">
            <a:defRPr sz="2300"/>
          </a:lvl2pPr>
          <a:lvl3pPr marL="457200" indent="-228600" algn="l">
            <a:defRPr sz="2300"/>
          </a:lvl3pPr>
          <a:lvl4pPr marL="685800" indent="-228600" algn="l">
            <a:defRPr sz="2300"/>
          </a:lvl4pPr>
          <a:lvl5pPr marL="914400" indent="-228600" algn="l">
            <a:defRPr sz="2300"/>
          </a:lvl5pPr>
          <a:lvl6pPr marL="1143000" indent="-228600" algn="l">
            <a:defRPr sz="2300"/>
          </a:lvl6pPr>
          <a:lvl7pPr marL="1371600" indent="-228600" algn="l">
            <a:defRPr sz="2300"/>
          </a:lvl7pPr>
          <a:lvl8pPr marL="1600200" indent="-228600" algn="l">
            <a:defRPr sz="2300"/>
          </a:lvl8pPr>
          <a:lvl9pPr marL="1828800" indent="-228600" algn="l">
            <a:defRPr sz="2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dirty="0" smtClean="0"/>
            <a:t>DIVERSITY IN:</a:t>
          </a:r>
          <a:endParaRPr lang="en-US" dirty="0"/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/>
            <a:t>ETHNICS</a:t>
          </a:r>
          <a:endParaRPr lang="en-US" dirty="0"/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/>
            <a:t>RELIGIONS</a:t>
          </a:r>
          <a:endParaRPr lang="en-US" dirty="0"/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/>
            <a:t>CULTURES</a:t>
          </a:r>
          <a:endParaRPr lang="en-US" dirty="0"/>
        </a:p>
        <a:p>
          <a:pPr lvl="1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dirty="0" smtClean="0"/>
            <a:t>RACES</a:t>
          </a:r>
          <a:endParaRPr lang="en-US" dirty="0"/>
        </a:p>
      </dsp:txBody>
      <dsp:txXfrm>
        <a:off x="0" y="164151"/>
        <a:ext cx="3584448" cy="3584448"/>
      </dsp:txXfrm>
    </dsp:sp>
    <dsp:sp modelId="{062F44E3-9160-4C96-B618-F7DF70934751}">
      <dsp:nvSpPr>
        <dsp:cNvPr id="4" name="Circular Arrow 3"/>
        <dsp:cNvSpPr/>
      </dsp:nvSpPr>
      <dsp:spPr bwMode="white">
        <a:xfrm>
          <a:off x="0" y="25284"/>
          <a:ext cx="3978737" cy="3978737"/>
        </a:xfrm>
        <a:prstGeom prst="circularArrow">
          <a:avLst>
            <a:gd name="adj1" fmla="val 5000"/>
            <a:gd name="adj2" fmla="val 360000"/>
            <a:gd name="adj3" fmla="val 15805472"/>
            <a:gd name="adj4" fmla="val 16234527"/>
            <a:gd name="adj5" fmla="val 5500"/>
          </a:avLst>
        </a:prstGeom>
      </dsp:spPr>
      <dsp:style>
        <a:lnRef idx="0">
          <a:schemeClr val="accent1">
            <a:tint val="60000"/>
          </a:schemeClr>
        </a:lnRef>
        <a:fillRef idx="1">
          <a:schemeClr val="accent1">
            <a:tint val="60000"/>
          </a:schemeClr>
        </a:fillRef>
        <a:effectRef idx="0">
          <a:scrgbClr r="0" g="0" b="0"/>
        </a:effectRef>
        <a:fontRef idx="minor">
          <a:schemeClr val="lt1"/>
        </a:fontRef>
      </dsp:style>
      <dsp:txXfrm>
        <a:off x="0" y="25284"/>
        <a:ext cx="3978737" cy="39787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4419600" cy="4267200"/>
        <a:chOff x="0" y="0"/>
        <a:chExt cx="4419600" cy="4267200"/>
      </a:xfrm>
    </dsp:grpSpPr>
    <dsp:sp modelId="{5B49C0EB-0CD6-48B5-8CEF-C53B0EAB7A11}">
      <dsp:nvSpPr>
        <dsp:cNvPr id="3" name="Rounded Rectangle 2"/>
        <dsp:cNvSpPr/>
      </dsp:nvSpPr>
      <dsp:spPr bwMode="white">
        <a:xfrm>
          <a:off x="0" y="103253"/>
          <a:ext cx="4419600" cy="1333500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68580" tIns="68580" rIns="68580" bIns="68580" anchor="t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800" dirty="0" smtClean="0"/>
            <a:t>INDIVIDUAL FREEDOM</a:t>
          </a:r>
          <a:endParaRPr lang="en-US" sz="1800" dirty="0"/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dirty="0" smtClean="0"/>
            <a:t>SELF -RELIANCE</a:t>
          </a:r>
          <a:endParaRPr lang="en-US" sz="1600" dirty="0"/>
        </a:p>
      </dsp:txBody>
      <dsp:txXfrm>
        <a:off x="0" y="103253"/>
        <a:ext cx="4419600" cy="1333500"/>
      </dsp:txXfrm>
    </dsp:sp>
    <dsp:sp modelId="{615D6CC0-9149-4426-ABE2-8609B9F2C2D9}">
      <dsp:nvSpPr>
        <dsp:cNvPr id="4" name="Rounded Rectangle 3"/>
        <dsp:cNvSpPr/>
      </dsp:nvSpPr>
      <dsp:spPr bwMode="white">
        <a:xfrm>
          <a:off x="133350" y="133350"/>
          <a:ext cx="883920" cy="1066800"/>
        </a:xfrm>
        <a:prstGeom prst="roundRect">
          <a:avLst>
            <a:gd name="adj" fmla="val 10000"/>
          </a:avLst>
        </a:prstGeom>
        <a:blipFill rotWithShape="0">
          <a:blip r:embed="rId1"/>
          <a:stretch>
            <a:fillRect/>
          </a:stretch>
        </a:blipFill>
      </dsp:spPr>
      <dsp:style>
        <a:lnRef idx="2">
          <a:schemeClr val="lt1"/>
        </a:lnRef>
        <a:fillRef idx="1">
          <a:schemeClr val="accent1">
            <a:tint val="50000"/>
          </a:schemeClr>
        </a:fillRef>
        <a:effectRef idx="0">
          <a:scrgbClr r="0" g="0" b="0"/>
        </a:effectRef>
        <a:fontRef idx="minor"/>
      </dsp:style>
      <dsp:txXfrm>
        <a:off x="133350" y="133350"/>
        <a:ext cx="883920" cy="1066800"/>
      </dsp:txXfrm>
    </dsp:sp>
    <dsp:sp modelId="{FBE26947-78B1-45F5-95D5-8A5BEB531F7E}">
      <dsp:nvSpPr>
        <dsp:cNvPr id="5" name="Rounded Rectangle 4"/>
        <dsp:cNvSpPr/>
      </dsp:nvSpPr>
      <dsp:spPr bwMode="white">
        <a:xfrm>
          <a:off x="0" y="1466850"/>
          <a:ext cx="4419600" cy="1333500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68580" tIns="68580" rIns="68580" bIns="68580" anchor="t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800" dirty="0" smtClean="0"/>
            <a:t>EQUAL OPPORTUNITY</a:t>
          </a:r>
          <a:endParaRPr lang="en-US" sz="1800" dirty="0"/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dirty="0" smtClean="0"/>
            <a:t>COMPETITION</a:t>
          </a:r>
          <a:endParaRPr lang="en-US" sz="1600" dirty="0"/>
        </a:p>
      </dsp:txBody>
      <dsp:txXfrm>
        <a:off x="0" y="1466850"/>
        <a:ext cx="4419600" cy="1333500"/>
      </dsp:txXfrm>
    </dsp:sp>
    <dsp:sp modelId="{B84F9230-50DA-4056-9AF7-EC8C57755681}">
      <dsp:nvSpPr>
        <dsp:cNvPr id="6" name="Rounded Rectangle 5"/>
        <dsp:cNvSpPr/>
      </dsp:nvSpPr>
      <dsp:spPr bwMode="white">
        <a:xfrm>
          <a:off x="133350" y="1600200"/>
          <a:ext cx="883920" cy="1066800"/>
        </a:xfrm>
        <a:prstGeom prst="roundRect">
          <a:avLst>
            <a:gd name="adj" fmla="val 10000"/>
          </a:avLst>
        </a:prstGeom>
        <a:blipFill rotWithShape="0">
          <a:blip r:embed="rId2"/>
          <a:stretch>
            <a:fillRect/>
          </a:stretch>
        </a:blipFill>
      </dsp:spPr>
      <dsp:style>
        <a:lnRef idx="2">
          <a:schemeClr val="lt1"/>
        </a:lnRef>
        <a:fillRef idx="1">
          <a:schemeClr val="accent1">
            <a:tint val="50000"/>
          </a:schemeClr>
        </a:fillRef>
        <a:effectRef idx="0">
          <a:scrgbClr r="0" g="0" b="0"/>
        </a:effectRef>
        <a:fontRef idx="minor"/>
      </dsp:style>
      <dsp:txXfrm>
        <a:off x="133350" y="1600200"/>
        <a:ext cx="883920" cy="1066800"/>
      </dsp:txXfrm>
    </dsp:sp>
    <dsp:sp modelId="{80BE71AE-3460-4093-9B20-8FF8B4D978FF}">
      <dsp:nvSpPr>
        <dsp:cNvPr id="7" name="Rounded Rectangle 6"/>
        <dsp:cNvSpPr/>
      </dsp:nvSpPr>
      <dsp:spPr bwMode="white">
        <a:xfrm>
          <a:off x="0" y="2933700"/>
          <a:ext cx="4419600" cy="1333500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76200" tIns="76200" rIns="76200" bIns="76200" anchor="t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dirty="0" smtClean="0"/>
            <a:t>MATERIAL WEALTH</a:t>
          </a:r>
          <a:endParaRPr lang="en-US" sz="2000" dirty="0"/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dirty="0" smtClean="0"/>
            <a:t>HARD WORK</a:t>
          </a:r>
          <a:endParaRPr lang="en-US" sz="1800" dirty="0"/>
        </a:p>
      </dsp:txBody>
      <dsp:txXfrm>
        <a:off x="0" y="2933700"/>
        <a:ext cx="4419600" cy="1333500"/>
      </dsp:txXfrm>
    </dsp:sp>
    <dsp:sp modelId="{342973BB-8BC6-4913-AD66-6B492A89DC64}">
      <dsp:nvSpPr>
        <dsp:cNvPr id="8" name="Rounded Rectangle 7"/>
        <dsp:cNvSpPr/>
      </dsp:nvSpPr>
      <dsp:spPr bwMode="white">
        <a:xfrm>
          <a:off x="133350" y="3067050"/>
          <a:ext cx="883920" cy="1066800"/>
        </a:xfrm>
        <a:prstGeom prst="roundRect">
          <a:avLst>
            <a:gd name="adj" fmla="val 10000"/>
          </a:avLst>
        </a:prstGeom>
        <a:blipFill rotWithShape="0">
          <a:blip r:embed="rId3"/>
          <a:stretch>
            <a:fillRect/>
          </a:stretch>
        </a:blipFill>
      </dsp:spPr>
      <dsp:style>
        <a:lnRef idx="2">
          <a:schemeClr val="lt1"/>
        </a:lnRef>
        <a:fillRef idx="1">
          <a:schemeClr val="accent1">
            <a:tint val="50000"/>
          </a:schemeClr>
        </a:fillRef>
        <a:effectRef idx="0">
          <a:scrgbClr r="0" g="0" b="0"/>
        </a:effectRef>
        <a:fontRef idx="minor"/>
      </dsp:style>
      <dsp:txXfrm>
        <a:off x="133350" y="3067050"/>
        <a:ext cx="883920" cy="1066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ar" val="1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srcNode" val="dummy1a"/>
                  <dgm:param type="dstNode" val="dummy1b"/>
                  <dgm:param type="begSty" val="arr"/>
                  <dgm:param type="endSty" val="noArr"/>
                  <dgm:param type="connRout" val="longCurve"/>
                  <dgm:param type="begPts" val="tL"/>
                  <dgm:param type="endPts" val="tR"/>
                </dgm:alg>
              </dgm:if>
              <dgm:else name="Name175">
                <dgm:alg type="conn">
                  <dgm:param type="srcNode" val="dummy1a"/>
                  <dgm:param type="dstNode" val="dummy1b"/>
                  <dgm:param type="begSty" val="noArr"/>
                  <dgm:param type="endSty" val="arr"/>
                  <dgm:param type="connRout" val="longCurve"/>
                  <dgm:param type="begPts" val="tL"/>
                  <dgm:param type="endPts" val="t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srcNode" val="dummy1a"/>
                  <dgm:param type="dstNode" val="dummy1b"/>
                  <dgm:param type="begSty" val="noArr"/>
                  <dgm:param type="endSty" val="arr"/>
                  <dgm:param type="connRout" val="curve"/>
                  <dgm:param type="begPts" val="tL"/>
                  <dgm:param type="endPts" val="tL"/>
                </dgm:alg>
              </dgm:if>
              <dgm:else name="Name180">
                <dgm:alg type="conn">
                  <dgm:param type="srcNode" val="dummy1a"/>
                  <dgm:param type="dstNode" val="dummy1b"/>
                  <dgm:param type="begSty" val="arr"/>
                  <dgm:param type="endSty" val="noArr"/>
                  <dgm:param type="connRout" val="curve"/>
                  <dgm:param type="begPts" val="tL"/>
                  <dgm:param type="endPts" val="tL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srcNode" val="dummy2a"/>
              <dgm:param type="dstNode" val="dummy2b"/>
              <dgm:param type="begSty" val="noArr"/>
              <dgm:param type="endSty" val="arr"/>
              <dgm:param type="connRout" val="curve"/>
              <dgm:param type="begPts" val="tL"/>
              <dgm:param type="endPts" val="tL"/>
            </dgm:alg>
          </dgm:if>
          <dgm:else name="Name185">
            <dgm:alg type="conn">
              <dgm:param type="srcNode" val="dummy2a"/>
              <dgm:param type="dstNode" val="dummy2b"/>
              <dgm:param type="begSty" val="arr"/>
              <dgm:param type="endSty" val="noArr"/>
              <dgm:param type="connRout" val="curve"/>
              <dgm:param type="begPts" val="tL"/>
              <dgm:param type="endPts" val="tL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srcNode" val="dummy3a"/>
              <dgm:param type="dstNode" val="dummy3b"/>
              <dgm:param type="begSty" val="noArr"/>
              <dgm:param type="endSty" val="arr"/>
              <dgm:param type="connRout" val="curve"/>
              <dgm:param type="begPts" val="tL"/>
              <dgm:param type="endPts" val="tL"/>
            </dgm:alg>
          </dgm:if>
          <dgm:else name="Name189">
            <dgm:alg type="conn">
              <dgm:param type="srcNode" val="dummy3a"/>
              <dgm:param type="dstNode" val="dummy3b"/>
              <dgm:param type="begSty" val="arr"/>
              <dgm:param type="endSty" val="noArr"/>
              <dgm:param type="connRout" val="curve"/>
              <dgm:param type="begPts" val="tL"/>
              <dgm:param type="endPts" val="tL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srcNode" val="dummy4a"/>
              <dgm:param type="dstNode" val="dummy4b"/>
              <dgm:param type="begSty" val="noArr"/>
              <dgm:param type="endSty" val="arr"/>
              <dgm:param type="connRout" val="curve"/>
              <dgm:param type="begPts" val="tL"/>
              <dgm:param type="endPts" val="tL"/>
            </dgm:alg>
          </dgm:if>
          <dgm:else name="Name193">
            <dgm:alg type="conn">
              <dgm:param type="srcNode" val="dummy4a"/>
              <dgm:param type="dstNode" val="dummy4b"/>
              <dgm:param type="begSty" val="arr"/>
              <dgm:param type="endSty" val="noArr"/>
              <dgm:param type="connRout" val="curve"/>
              <dgm:param type="begPts" val="tL"/>
              <dgm:param type="endPts" val="tL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srcNode" val="dummy5a"/>
              <dgm:param type="dstNode" val="dummy5b"/>
              <dgm:param type="begSty" val="noArr"/>
              <dgm:param type="endSty" val="arr"/>
              <dgm:param type="connRout" val="curve"/>
              <dgm:param type="begPts" val="tL"/>
              <dgm:param type="endPts" val="tL"/>
            </dgm:alg>
          </dgm:if>
          <dgm:else name="Name197">
            <dgm:alg type="conn">
              <dgm:param type="srcNode" val="dummy5a"/>
              <dgm:param type="dstNode" val="dummy5b"/>
              <dgm:param type="begSty" val="arr"/>
              <dgm:param type="endSty" val="noArr"/>
              <dgm:param type="connRout" val="curve"/>
              <dgm:param type="begPts" val="tL"/>
              <dgm:param type="endPts" val="tL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srcNode" val="dummy6a"/>
              <dgm:param type="dstNode" val="dummy6b"/>
              <dgm:param type="begSty" val="noArr"/>
              <dgm:param type="endSty" val="arr"/>
              <dgm:param type="connRout" val="curve"/>
              <dgm:param type="begPts" val="tL"/>
              <dgm:param type="endPts" val="tL"/>
            </dgm:alg>
          </dgm:if>
          <dgm:else name="Name201">
            <dgm:alg type="conn">
              <dgm:param type="srcNode" val="dummy6a"/>
              <dgm:param type="dstNode" val="dummy6b"/>
              <dgm:param type="begSty" val="arr"/>
              <dgm:param type="endSty" val="noArr"/>
              <dgm:param type="connRout" val="curve"/>
              <dgm:param type="begPts" val="tL"/>
              <dgm:param type="endPts" val="tL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srcNode" val="dummy7a"/>
              <dgm:param type="dstNode" val="dummy7b"/>
              <dgm:param type="begSty" val="noArr"/>
              <dgm:param type="endSty" val="arr"/>
              <dgm:param type="connRout" val="curve"/>
              <dgm:param type="begPts" val="tL"/>
              <dgm:param type="endPts" val="tL"/>
            </dgm:alg>
          </dgm:if>
          <dgm:else name="Name205">
            <dgm:alg type="conn">
              <dgm:param type="srcNode" val="dummy7a"/>
              <dgm:param type="dstNode" val="dummy7b"/>
              <dgm:param type="begSty" val="arr"/>
              <dgm:param type="endSty" val="noArr"/>
              <dgm:param type="connRout" val="curve"/>
              <dgm:param type="begPts" val="tL"/>
              <dgm:param type="endPts" val="tL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84606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8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62784" y="0"/>
            <a:ext cx="3184606" cy="5747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85"/>
            </a:lvl1pPr>
          </a:lstStyle>
          <a:p>
            <a:fld id="{696C064A-D61B-4B21-B757-51A9B82445B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879875"/>
            <a:ext cx="3184606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8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62784" y="10879875"/>
            <a:ext cx="3184606" cy="5747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85"/>
            </a:lvl1pPr>
          </a:lstStyle>
          <a:p>
            <a:fld id="{50305E07-67EA-4042-A3F6-853A8AD8D20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5938517-9D55-46EA-895B-302D4D773CD1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995" y="768350"/>
            <a:ext cx="6821312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DDFAB37-A51B-4A14-ACB1-41E54152AC9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DFAB37-A51B-4A14-ACB1-41E54152AC9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1a147923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1a1479232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Source: pham’s slides and website</a:t>
            </a:r>
            <a:r>
              <a:rPr lang="en-GB" sz="800"/>
              <a:t> </a:t>
            </a:r>
            <a:r>
              <a:rPr lang="en-GB" sz="800">
                <a:highlight>
                  <a:srgbClr val="FFFFFF"/>
                </a:highlight>
              </a:rPr>
              <a:t>http://www.vanhoahoc.vn/nghien-cuu/van-hoa-viet-nam/vhvn-nhung-van-de-chung/2806-phan-thi-ha-mot-so-su-nghi-ve-he-gia-tri-cua-nguoi-viet-nam.html</a:t>
            </a:r>
            <a:endParaRPr sz="800"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1" y="2160589"/>
            <a:ext cx="4184035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065" indent="0">
              <a:buNone/>
              <a:defRPr sz="750"/>
            </a:lvl4pPr>
            <a:lvl5pPr marL="1370965" indent="0">
              <a:buNone/>
              <a:defRPr sz="750"/>
            </a:lvl5pPr>
            <a:lvl6pPr marL="1713865" indent="0">
              <a:buNone/>
              <a:defRPr sz="750"/>
            </a:lvl6pPr>
            <a:lvl7pPr marL="2056765" indent="0">
              <a:buNone/>
              <a:defRPr sz="750"/>
            </a:lvl7pPr>
            <a:lvl8pPr marL="2399665" indent="0">
              <a:buNone/>
              <a:defRPr sz="750"/>
            </a:lvl8pPr>
            <a:lvl9pPr marL="2742565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8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7" Type="http://schemas.openxmlformats.org/officeDocument/2006/relationships/theme" Target="../theme/theme3.xml"/><Relationship Id="rId16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8A1B7-3BA8-4EB1-A9AB-F819092841B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CE4AC504-AF1F-48E0-BDF9-AA91036C229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530" indent="-21399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2.xml"/><Relationship Id="rId4" Type="http://schemas.openxmlformats.org/officeDocument/2006/relationships/themeOverride" Target="../theme/themeOverride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3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ách viết email welcome hiệu quả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635"/>
            <a:ext cx="12139930" cy="685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freedom</a:t>
            </a:r>
            <a:endParaRPr lang="en-US" dirty="0" smtClean="0"/>
          </a:p>
          <a:p>
            <a:r>
              <a:rPr lang="en-US" dirty="0" smtClean="0"/>
              <a:t>Equality of opportunity </a:t>
            </a:r>
            <a:endParaRPr lang="en-US" dirty="0" smtClean="0"/>
          </a:p>
          <a:p>
            <a:r>
              <a:rPr lang="en-US" dirty="0" smtClean="0"/>
              <a:t>Material Wealth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Self-reliance</a:t>
            </a:r>
            <a:endParaRPr lang="en-US" dirty="0" smtClean="0"/>
          </a:p>
          <a:p>
            <a:r>
              <a:rPr lang="en-US" dirty="0" smtClean="0"/>
              <a:t>Competition</a:t>
            </a:r>
            <a:endParaRPr lang="en-US" dirty="0" smtClean="0"/>
          </a:p>
          <a:p>
            <a:r>
              <a:rPr lang="en-US" dirty="0" smtClean="0"/>
              <a:t>Hard work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6991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Constitution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26701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was the US Constitution written?</a:t>
            </a:r>
            <a:endParaRPr lang="en-US" dirty="0" smtClean="0"/>
          </a:p>
          <a:p>
            <a:r>
              <a:rPr lang="en-US" dirty="0" smtClean="0"/>
              <a:t>Written in 1787</a:t>
            </a:r>
            <a:endParaRPr lang="en-US" dirty="0" smtClean="0"/>
          </a:p>
          <a:p>
            <a:r>
              <a:rPr lang="en-US" dirty="0" smtClean="0"/>
              <a:t>Separated church and state</a:t>
            </a:r>
            <a:endParaRPr lang="en-US" dirty="0" smtClean="0"/>
          </a:p>
          <a:p>
            <a:r>
              <a:rPr lang="en-US" dirty="0" smtClean="0"/>
              <a:t>Forbade titles of nobility</a:t>
            </a:r>
            <a:r>
              <a:rPr lang="en-US" dirty="0" smtClean="0">
                <a:sym typeface="Wingdings" panose="05000000000000000000" pitchFamily="2" charset="2"/>
              </a:rPr>
              <a:t> no ruling class of noblemen in the new nation </a:t>
            </a:r>
            <a:endParaRPr lang="en-US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sp>
        <p:nvSpPr>
          <p:cNvPr id="4" name="Text Box 3"/>
          <p:cNvSpPr txBox="1"/>
          <p:nvPr/>
        </p:nvSpPr>
        <p:spPr>
          <a:xfrm>
            <a:off x="1676400" y="4038600"/>
            <a:ext cx="8688705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indent="0">
              <a:buNone/>
            </a:pPr>
            <a:r>
              <a:rPr lang="en-US" sz="3200" dirty="0" smtClean="0">
                <a:sym typeface="+mn-ea"/>
              </a:rPr>
              <a:t>Who is considered as the father of US Constitution?</a:t>
            </a:r>
            <a:endParaRPr lang="en-US" sz="3200" dirty="0" smtClean="0">
              <a:sym typeface="+mn-ea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495800" y="4724400"/>
            <a:ext cx="306959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3600">
                <a:solidFill>
                  <a:srgbClr val="FF0000"/>
                </a:solidFill>
              </a:rPr>
              <a:t>James Madison (1751-1836)</a:t>
            </a:r>
            <a:endParaRPr lang="en-US" sz="3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4" grpId="1"/>
      <p:bldP spid="5" grpId="0"/>
      <p:bldP spid="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02076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B</a:t>
            </a:r>
            <a:r>
              <a:rPr lang="en-US" dirty="0" smtClean="0"/>
              <a:t>. Individual Freedom and Self-reliance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0" y="1447800"/>
            <a:ext cx="4876800" cy="4495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I.F. = the desire &amp; right of all individuals to control their own destiny without outside interference (government, ruling noble class, the church, etc.) </a:t>
            </a:r>
            <a:endParaRPr lang="en-US" dirty="0" smtClean="0"/>
          </a:p>
          <a:p>
            <a:r>
              <a:rPr lang="en-US" dirty="0" smtClean="0"/>
              <a:t>Price: Self-reliance—people must take care of themselves and be independent, </a:t>
            </a:r>
            <a:r>
              <a:rPr lang="en-US" dirty="0"/>
              <a:t>or risk losing </a:t>
            </a:r>
            <a:r>
              <a:rPr lang="en-US" dirty="0" smtClean="0"/>
              <a:t>their  personal freedom.</a:t>
            </a:r>
            <a:endParaRPr lang="en-US" dirty="0" smtClean="0"/>
          </a:p>
          <a:p>
            <a:r>
              <a:rPr lang="en-US" dirty="0"/>
              <a:t>E</a:t>
            </a:r>
            <a:r>
              <a:rPr lang="en-US" dirty="0" smtClean="0"/>
              <a:t>verybody should stand on their own feet. </a:t>
            </a:r>
            <a:endParaRPr lang="en-US" dirty="0" smtClean="0"/>
          </a:p>
          <a:p>
            <a:r>
              <a:rPr lang="en-US" dirty="0" smtClean="0"/>
              <a:t>E.g. at 18-21 years old, Americans are financially and emotionally independent from their parents. </a:t>
            </a:r>
            <a:endParaRPr lang="en-US" dirty="0" smtClean="0"/>
          </a:p>
        </p:txBody>
      </p:sp>
      <p:sp>
        <p:nvSpPr>
          <p:cNvPr id="9" name="Right Arrow 8"/>
          <p:cNvSpPr/>
          <p:nvPr/>
        </p:nvSpPr>
        <p:spPr>
          <a:xfrm>
            <a:off x="1828800" y="2316480"/>
            <a:ext cx="2057400" cy="1752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Individual Freedom</a:t>
            </a:r>
            <a:endParaRPr lang="en-US" sz="2400" dirty="0"/>
          </a:p>
        </p:txBody>
      </p:sp>
      <p:sp>
        <p:nvSpPr>
          <p:cNvPr id="10" name="Left Arrow 9"/>
          <p:cNvSpPr/>
          <p:nvPr/>
        </p:nvSpPr>
        <p:spPr>
          <a:xfrm>
            <a:off x="3002280" y="3276600"/>
            <a:ext cx="1950720" cy="1828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smtClean="0"/>
              <a:t>Self-reliance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bldLvl="0" animBg="1"/>
      <p:bldP spid="10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quality of opp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1752600"/>
            <a:ext cx="4038600" cy="4648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C. Equality of Opportunity and Competition</a:t>
            </a:r>
            <a:endParaRPr lang="en-US" sz="3600" dirty="0"/>
          </a:p>
        </p:txBody>
      </p:sp>
      <p:pic>
        <p:nvPicPr>
          <p:cNvPr id="4" name="Content Placeholder 3" descr="competi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10400" y="1447800"/>
            <a:ext cx="3276600" cy="5181600"/>
          </a:xfrm>
        </p:spPr>
      </p:pic>
      <p:sp>
        <p:nvSpPr>
          <p:cNvPr id="6" name="Left-Right Arrow 5"/>
          <p:cNvSpPr/>
          <p:nvPr/>
        </p:nvSpPr>
        <p:spPr>
          <a:xfrm>
            <a:off x="5181600" y="3124200"/>
            <a:ext cx="1905000" cy="990600"/>
          </a:xfrm>
          <a:prstGeom prst="left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EQUALITY OF OPPORTUNITY AND COMPETITION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1295400"/>
            <a:ext cx="5410200" cy="51816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Equality of Opportunity= everyone should have equal chance to succeed.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Rooted in early immigrants belief that everyone has a chance to succeed in America and many proved their dreams were fulfilled.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Price: competition. This makes Americans are urged to match their energy, intelligence, and creativity with their neighbors. They honor ‘winners’ but despise ‘losers’.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828800" y="2316480"/>
            <a:ext cx="2057400" cy="1752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Equality of Opportunity</a:t>
            </a:r>
            <a:endParaRPr lang="en-US" sz="2000" b="1" dirty="0"/>
          </a:p>
        </p:txBody>
      </p:sp>
      <p:sp>
        <p:nvSpPr>
          <p:cNvPr id="5" name="Left Arrow 4"/>
          <p:cNvSpPr/>
          <p:nvPr/>
        </p:nvSpPr>
        <p:spPr>
          <a:xfrm>
            <a:off x="3002280" y="3276600"/>
            <a:ext cx="1950720" cy="1828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rIns="18288" rtlCol="0" anchor="ctr"/>
          <a:lstStyle/>
          <a:p>
            <a:pPr lvl="0" algn="ctr"/>
            <a:r>
              <a:rPr lang="en-US" sz="2000" b="1" dirty="0" smtClean="0"/>
              <a:t>Competition</a:t>
            </a:r>
            <a:endParaRPr lang="en-US" sz="2000" b="1" dirty="0" smtClean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of competition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childhood until retirement from work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/>
              <a:t>Learn to compete successfully is part of growing up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D. Material Wealth &amp; Hard Work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376" y="1066800"/>
            <a:ext cx="5410200" cy="50292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 Wealth = the indicator of one’s social status in society (due to the rejection of hereditary aristocracy and titles of nobility)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Price: hard work. This makes some Americans work compulsively and become workaholics.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Americans viewed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their material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possessions as </a:t>
            </a:r>
            <a:r>
              <a:rPr lang="en-US" sz="2000" dirty="0" smtClean="0"/>
              <a:t>the natural reward for  their hard work </a:t>
            </a:r>
            <a:endParaRPr lang="en-US" sz="2000" dirty="0" smtClean="0"/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Belief in the value of hard work:  it was necessary to work hard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to convert natural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resources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into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material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goods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Americans can raise standard of living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because of the  abundant natural resources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828800" y="2316480"/>
            <a:ext cx="2057400" cy="17526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Material Wealth</a:t>
            </a:r>
            <a:endParaRPr lang="en-US" sz="2400" b="1" dirty="0"/>
          </a:p>
        </p:txBody>
      </p:sp>
      <p:sp>
        <p:nvSpPr>
          <p:cNvPr id="5" name="Left Arrow 4"/>
          <p:cNvSpPr/>
          <p:nvPr/>
        </p:nvSpPr>
        <p:spPr>
          <a:xfrm>
            <a:off x="3002280" y="3276600"/>
            <a:ext cx="1950720" cy="1828800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8288" rIns="18288" rtlCol="0" anchor="ctr"/>
          <a:lstStyle/>
          <a:p>
            <a:pPr lvl="0" algn="ctr"/>
            <a:r>
              <a:rPr lang="en-US" sz="2400" b="1" dirty="0" smtClean="0"/>
              <a:t>Hard work</a:t>
            </a:r>
            <a:endParaRPr lang="en-US" sz="2400" b="1" dirty="0" smtClean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E. American Values and the State of the American Dream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Slogan of American Dream: Going from rags to riches </a:t>
            </a:r>
            <a:endParaRPr lang="en-US" dirty="0" smtClean="0"/>
          </a:p>
          <a:p>
            <a:r>
              <a:rPr lang="en-US" dirty="0" smtClean="0"/>
              <a:t>Many Americans believe that with hard work their  dream of success can come true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Are American values idealism or reality?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33600" y="1447800"/>
            <a:ext cx="7848600" cy="4572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American values are not always put into practice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Equality of opportunity: some have better chance for succeed (born in rich family, inherit money , race and gender)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reality, such American values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 Equality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opportunity, and self reliance are only partly carried out in real life,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Many traditional values are ideals, but they still influence almost every facet of American life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224" y="1905189"/>
            <a:ext cx="7968803" cy="9807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sym typeface="+mn-ea"/>
              </a:rPr>
              <a:t>American Culture 1</a:t>
            </a:r>
            <a:endParaRPr lang="en-US" sz="6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8418" y="3669503"/>
            <a:ext cx="6858000" cy="1094519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Lecturer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Lam Phan, M.A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Email: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lamphan83@gmail.com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Phone: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0983 685 405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hank You Cards – dunkirkdesign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483" y="609600"/>
            <a:ext cx="8558213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914400"/>
            <a:ext cx="7924800" cy="14700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UNIT 3: </a:t>
            </a:r>
            <a:b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TRADITIONAL </a:t>
            </a:r>
            <a:b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AMERICAN VALUES AND BELIEFS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3048000"/>
            <a:ext cx="4724400" cy="144780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r>
              <a:rPr lang="en-US" dirty="0" smtClean="0"/>
              <a:t> 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743199" y="3124200"/>
            <a:ext cx="1270000" cy="146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819400"/>
            <a:ext cx="2436818" cy="2057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7200" y="3200400"/>
            <a:ext cx="1613647" cy="1371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05000"/>
            <a:ext cx="8229600" cy="297180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/>
              <a:t>If Americans had to pick a value of their country that they are most proud of, over 90 percent would choose </a:t>
            </a:r>
            <a:r>
              <a:rPr lang="en-US" b="1" i="1" dirty="0" smtClean="0"/>
              <a:t>freedom</a:t>
            </a:r>
            <a:r>
              <a:rPr lang="en-US" dirty="0" smtClean="0"/>
              <a:t>. What value are the majority of Vietnamese proud of?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28" descr="Screen Shot 2016-02-20 at 10.13.52 AM.png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2894550" y="954275"/>
            <a:ext cx="6347050" cy="499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8"/>
          <p:cNvSpPr txBox="1"/>
          <p:nvPr/>
        </p:nvSpPr>
        <p:spPr>
          <a:xfrm>
            <a:off x="9418575" y="5445975"/>
            <a:ext cx="1143000" cy="3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Source 4a. </a:t>
            </a: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A. Introduction: the context of traditional American Values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52863" y="341679"/>
          <a:ext cx="4267200" cy="4754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33600" y="-114341"/>
            <a:ext cx="8229600" cy="1143000"/>
          </a:xfrm>
        </p:spPr>
        <p:txBody>
          <a:bodyPr/>
          <a:lstStyle/>
          <a:p>
            <a:r>
              <a:rPr lang="en-US" dirty="0" smtClean="0"/>
              <a:t>DIVERSITY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5372100" y="1495960"/>
            <a:ext cx="12192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91300" y="1227977"/>
            <a:ext cx="3628030" cy="132207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Only a practical choice </a:t>
            </a:r>
            <a:endParaRPr lang="en-US" sz="4000" dirty="0"/>
          </a:p>
        </p:txBody>
      </p:sp>
      <p:sp>
        <p:nvSpPr>
          <p:cNvPr id="9" name="Right Arrow 8"/>
          <p:cNvSpPr/>
          <p:nvPr/>
        </p:nvSpPr>
        <p:spPr>
          <a:xfrm rot="5187772">
            <a:off x="8281296" y="2560710"/>
            <a:ext cx="4572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54171" y="3048979"/>
            <a:ext cx="5295900" cy="25533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4000" dirty="0" smtClean="0"/>
              <a:t>Accept diversity or pluralism </a:t>
            </a:r>
            <a:endParaRPr lang="en-US" sz="4000" dirty="0" smtClean="0"/>
          </a:p>
          <a:p>
            <a:r>
              <a:rPr lang="en-US" sz="4000" dirty="0" smtClean="0">
                <a:sym typeface="Wingdings" panose="05000000000000000000" pitchFamily="2" charset="2"/>
              </a:rPr>
              <a:t></a:t>
            </a:r>
            <a:r>
              <a:rPr lang="en-US" sz="4000" dirty="0" smtClean="0"/>
              <a:t>Strength of the nation</a:t>
            </a:r>
            <a:endParaRPr lang="en-US" sz="4000" dirty="0" smtClean="0"/>
          </a:p>
          <a:p>
            <a:pPr marL="285750" indent="-285750">
              <a:buFontTx/>
              <a:buChar char="-"/>
            </a:pPr>
            <a:r>
              <a:rPr lang="en-US" sz="4000" dirty="0" smtClean="0"/>
              <a:t>Cultural pluralism </a:t>
            </a:r>
            <a:endParaRPr lang="en-US" sz="4000" dirty="0" smtClean="0"/>
          </a:p>
        </p:txBody>
      </p:sp>
      <p:sp>
        <p:nvSpPr>
          <p:cNvPr id="12" name="Down Arrow 11"/>
          <p:cNvSpPr/>
          <p:nvPr/>
        </p:nvSpPr>
        <p:spPr>
          <a:xfrm>
            <a:off x="4038600" y="5226424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171700" y="5715000"/>
            <a:ext cx="8153400" cy="7683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Not a melting pot but a salad bowl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bldLvl="0" animBg="1"/>
      <p:bldP spid="6" grpId="0" bldLvl="0" animBg="1"/>
      <p:bldP spid="9" grpId="0" bldLvl="0" animBg="1"/>
      <p:bldP spid="10" grpId="0" bldLvl="0" animBg="1"/>
      <p:bldP spid="12" grpId="0" bldLvl="0" animBg="1"/>
      <p:bldP spid="15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9824" y="1219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could a nation of such enormous diversity produce a national identity?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Americans share a common set of values </a:t>
            </a:r>
            <a:endParaRPr lang="en-US" dirty="0"/>
          </a:p>
        </p:txBody>
      </p:sp>
      <p:sp>
        <p:nvSpPr>
          <p:cNvPr id="6" name="Content Placeholder 2"/>
          <p:cNvSpPr txBox="1"/>
          <p:nvPr/>
        </p:nvSpPr>
        <p:spPr>
          <a:xfrm>
            <a:off x="2012576" y="38631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 smtClean="0"/>
              <a:t>What holds the US together</a:t>
            </a:r>
            <a:r>
              <a:rPr lang="en-US" sz="4400" b="1" dirty="0" smtClean="0">
                <a:solidFill>
                  <a:srgbClr val="FF0000"/>
                </a:solidFill>
              </a:rPr>
              <a:t> is a </a:t>
            </a:r>
            <a:r>
              <a:rPr lang="en-US" sz="4400" b="1" dirty="0" smtClean="0"/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common set of VALUES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SIX AMERICAN TRADITIONAL VALUES AND BELIEFS</a:t>
            </a:r>
            <a:endParaRPr lang="en-US" sz="3200" dirty="0"/>
          </a:p>
        </p:txBody>
      </p:sp>
      <p:sp>
        <p:nvSpPr>
          <p:cNvPr id="6" name="Vertical Scroll 5"/>
          <p:cNvSpPr/>
          <p:nvPr/>
        </p:nvSpPr>
        <p:spPr>
          <a:xfrm>
            <a:off x="1981200" y="1181100"/>
            <a:ext cx="2971800" cy="5219700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“… all men are created equal, they are endowed by their Creator with certain inalienable rights, that among these are Life, Liberty, and the pursuit of Happiness.“</a:t>
            </a:r>
            <a:endParaRPr 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 smtClean="0"/>
          </a:p>
          <a:p>
            <a:pPr algn="ctr"/>
            <a:r>
              <a:rPr lang="en-US" sz="1600" dirty="0" smtClean="0"/>
              <a:t>The Declaration of Independence (1776)</a:t>
            </a:r>
            <a:endParaRPr lang="en-US" sz="1600" dirty="0"/>
          </a:p>
        </p:txBody>
      </p:sp>
      <p:sp>
        <p:nvSpPr>
          <p:cNvPr id="19" name="Right Arrow 18"/>
          <p:cNvSpPr/>
          <p:nvPr/>
        </p:nvSpPr>
        <p:spPr>
          <a:xfrm>
            <a:off x="5334000" y="2667000"/>
            <a:ext cx="457200" cy="1371600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20" name="Diagram 19"/>
          <p:cNvGraphicFramePr/>
          <p:nvPr/>
        </p:nvGraphicFramePr>
        <p:xfrm>
          <a:off x="5943600" y="1600200"/>
          <a:ext cx="44196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19" grpId="0" bldLvl="0" animBg="1"/>
      <p:bldGraphic spid="20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3551</Words>
  <Application>WPS Presentation</Application>
  <PresentationFormat>On-screen Show (4:3)</PresentationFormat>
  <Paragraphs>125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20</vt:i4>
      </vt:variant>
    </vt:vector>
  </HeadingPairs>
  <TitlesOfParts>
    <vt:vector size="33" baseType="lpstr">
      <vt:lpstr>Arial</vt:lpstr>
      <vt:lpstr>SimSun</vt:lpstr>
      <vt:lpstr>Wingdings</vt:lpstr>
      <vt:lpstr>Wingdings 3</vt:lpstr>
      <vt:lpstr>Arial</vt:lpstr>
      <vt:lpstr>Times New Roman</vt:lpstr>
      <vt:lpstr>Trebuchet MS</vt:lpstr>
      <vt:lpstr>Microsoft YaHei</vt:lpstr>
      <vt:lpstr>Arial Unicode MS</vt:lpstr>
      <vt:lpstr>Calibri</vt:lpstr>
      <vt:lpstr>Office Theme</vt:lpstr>
      <vt:lpstr>2_Office Theme</vt:lpstr>
      <vt:lpstr>Facet</vt:lpstr>
      <vt:lpstr>PowerPoint 演示文稿</vt:lpstr>
      <vt:lpstr>American Culture 1</vt:lpstr>
      <vt:lpstr>UNIT 3:  TRADITIONAL  AMERICAN VALUES AND BELIEFS</vt:lpstr>
      <vt:lpstr>Discussion </vt:lpstr>
      <vt:lpstr>PowerPoint 演示文稿</vt:lpstr>
      <vt:lpstr>A. Introduction: the context of traditional American Values</vt:lpstr>
      <vt:lpstr>DIVERSITY</vt:lpstr>
      <vt:lpstr>How could a nation of such enormous diversity produce a national identity?</vt:lpstr>
      <vt:lpstr>SIX AMERICAN TRADITIONAL VALUES AND BELIEFS</vt:lpstr>
      <vt:lpstr>Rights </vt:lpstr>
      <vt:lpstr>Responsibilities</vt:lpstr>
      <vt:lpstr>The Constitution </vt:lpstr>
      <vt:lpstr>B. Individual Freedom and Self-reliance</vt:lpstr>
      <vt:lpstr>C. Equality of Opportunity and Competition</vt:lpstr>
      <vt:lpstr>EQUALITY OF OPPORTUNITY AND COMPETITION</vt:lpstr>
      <vt:lpstr>Pressure of competition </vt:lpstr>
      <vt:lpstr>D. Material Wealth &amp; Hard Work</vt:lpstr>
      <vt:lpstr>E. American Values and the State of the American Dream</vt:lpstr>
      <vt:lpstr>Are American values idealism or reality?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TRADITIONAL AMERICAN VALUES AND BELIEFS</dc:title>
  <dc:creator/>
  <cp:lastModifiedBy>Admin</cp:lastModifiedBy>
  <cp:revision>95</cp:revision>
  <dcterms:created xsi:type="dcterms:W3CDTF">2006-08-16T00:00:00Z</dcterms:created>
  <dcterms:modified xsi:type="dcterms:W3CDTF">2024-04-02T08:07:13Z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5D50EEC1F0C844619EA917FB41818BF9</vt:lpwstr>
  </property>
  <property fmtid="{D5CDD505-2E9C-101B-9397-08002B2CF9AE}" pid="3" name="KSOProductBuildVer">
    <vt:lpwstr>1033-12.2.0.13489</vt:lpwstr>
  </property>
</Properties>
</file>