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77" r:id="rId4"/>
    <p:sldId id="263" r:id="rId5"/>
    <p:sldId id="259" r:id="rId6"/>
    <p:sldId id="261" r:id="rId7"/>
    <p:sldId id="260" r:id="rId8"/>
    <p:sldId id="262" r:id="rId9"/>
    <p:sldId id="268" r:id="rId10"/>
    <p:sldId id="269" r:id="rId11"/>
    <p:sldId id="318" r:id="rId12"/>
    <p:sldId id="31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6" r:id="rId27"/>
    <p:sldId id="317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Melting Pot or Salad Bowl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697355"/>
            <a:ext cx="9868535" cy="3880485"/>
          </a:xfrm>
        </p:spPr>
        <p:txBody>
          <a:bodyPr>
            <a:noAutofit/>
          </a:bodyPr>
          <a:p>
            <a:r>
              <a:rPr lang="en-US" sz="3200"/>
              <a:t>Large variety of ethnic groups (race, nationality, religion)</a:t>
            </a:r>
            <a:endParaRPr lang="en-US" sz="3200"/>
          </a:p>
          <a:p>
            <a:r>
              <a:rPr lang="en-US" sz="3200"/>
              <a:t>These groups have been assimilated – to greater or lesser extent (melting pot – salad bowl)</a:t>
            </a:r>
            <a:endParaRPr lang="en-US" sz="3200"/>
          </a:p>
          <a:p>
            <a:r>
              <a:rPr lang="en-US" sz="3200"/>
              <a:t>Since 1776 many groups have been assimilated, but many also remain separate (some of these are bicultural – American but with distinct language/culture)</a:t>
            </a:r>
            <a:endParaRPr 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Melting Pot or Salad Bowl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" y="1665605"/>
            <a:ext cx="11514455" cy="4343400"/>
          </a:xfrm>
        </p:spPr>
        <p:txBody>
          <a:bodyPr/>
          <a:p>
            <a:r>
              <a:rPr lang="en-US" sz="3200"/>
              <a:t>Many settlers arrived in the US before it was the US (especially Hispanics) and want to maintain their traditions and language (Spanish)</a:t>
            </a:r>
            <a:endParaRPr lang="en-US" sz="3200"/>
          </a:p>
          <a:p>
            <a:r>
              <a:rPr lang="en-US" sz="3200"/>
              <a:t>Most white Europeans have been completely assimilated into “American culture” exceptions are American Jews – who have tended to remain separate.</a:t>
            </a:r>
            <a:endParaRPr lang="en-US" sz="3200"/>
          </a:p>
          <a:p>
            <a:r>
              <a:rPr lang="en-US" sz="3200"/>
              <a:t>Possibly because of historical reasons, or maybe just ethnic pride</a:t>
            </a:r>
            <a:endParaRPr 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Establishment of the Dominant Culture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2160905"/>
            <a:ext cx="10870565" cy="3880485"/>
          </a:xfrm>
        </p:spPr>
        <p:txBody>
          <a:bodyPr/>
          <a:p>
            <a:r>
              <a:rPr lang="en-US" sz="3200"/>
              <a:t>Most of the early settlers were from England. There were also a large number of African Americans.</a:t>
            </a:r>
            <a:endParaRPr lang="en-US" sz="3200"/>
          </a:p>
          <a:p>
            <a:pPr>
              <a:buFont typeface="Wingdings" panose="05000000000000000000" charset="0"/>
              <a:buChar char="ü"/>
            </a:pPr>
            <a:r>
              <a:rPr lang="en-US" sz="3200"/>
              <a:t>~3,200,000 White</a:t>
            </a:r>
            <a:endParaRPr lang="en-US" sz="3200"/>
          </a:p>
          <a:p>
            <a:pPr>
              <a:buFont typeface="Wingdings" panose="05000000000000000000" charset="0"/>
              <a:buChar char="ü"/>
            </a:pPr>
            <a:r>
              <a:rPr lang="en-US" sz="3200"/>
              <a:t>~760,000 African Americans</a:t>
            </a:r>
            <a:endParaRPr lang="en-US" sz="3200"/>
          </a:p>
          <a:p>
            <a:pPr>
              <a:buFont typeface="Wingdings" panose="05000000000000000000" charset="0"/>
              <a:buChar char="ü"/>
            </a:pPr>
            <a:r>
              <a:rPr lang="en-US" sz="3200"/>
              <a:t>~1,000,000 Native Americans</a:t>
            </a:r>
            <a:endParaRPr 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264650" cy="1320800"/>
          </a:xfrm>
        </p:spPr>
        <p:txBody>
          <a:bodyPr/>
          <a:p>
            <a:r>
              <a:rPr lang="en-US">
                <a:sym typeface="+mn-ea"/>
              </a:rPr>
              <a:t>The Establishment of the Dominant Culture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085" y="1632585"/>
            <a:ext cx="9393555" cy="3880485"/>
          </a:xfrm>
        </p:spPr>
        <p:txBody>
          <a:bodyPr>
            <a:noAutofit/>
          </a:bodyPr>
          <a:p>
            <a:r>
              <a:rPr lang="en-US" sz="3200"/>
              <a:t>The white population had more people, money, and power – so defined the dominant culture – White Anglo-Saxon Protestant (WASPs).</a:t>
            </a:r>
            <a:endParaRPr lang="en-US" sz="3200"/>
          </a:p>
          <a:p>
            <a:r>
              <a:rPr lang="en-US" sz="3200"/>
              <a:t>European groups intermarried and mingled with little thought of any difference</a:t>
            </a:r>
            <a:endParaRPr lang="en-US" sz="3200"/>
          </a:p>
          <a:p>
            <a:r>
              <a:rPr lang="en-US" sz="3200"/>
              <a:t>Assimilation of minority white groups occurred without great difficulty</a:t>
            </a: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415780" cy="1320800"/>
          </a:xfrm>
        </p:spPr>
        <p:txBody>
          <a:bodyPr/>
          <a:p>
            <a:r>
              <a:rPr lang="en-US">
                <a:sym typeface="+mn-ea"/>
              </a:rPr>
              <a:t>The Establishment of the Dominant Culture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804670"/>
            <a:ext cx="10364470" cy="3880485"/>
          </a:xfrm>
        </p:spPr>
        <p:txBody>
          <a:bodyPr>
            <a:noAutofit/>
          </a:bodyPr>
          <a:p>
            <a:r>
              <a:rPr lang="en-US" sz="3200"/>
              <a:t>Dominant culture was therefore:</a:t>
            </a:r>
            <a:endParaRPr lang="en-US" sz="3200"/>
          </a:p>
          <a:p>
            <a:pPr algn="l">
              <a:buFont typeface="Wingdings" panose="05000000000000000000" charset="0"/>
              <a:buChar char="ü"/>
            </a:pPr>
            <a:r>
              <a:rPr lang="en-US" sz="3200"/>
              <a:t>English speaking</a:t>
            </a:r>
            <a:endParaRPr lang="en-US" sz="3200"/>
          </a:p>
          <a:p>
            <a:pPr algn="l">
              <a:buFont typeface="Wingdings" panose="05000000000000000000" charset="0"/>
              <a:buChar char="ü"/>
            </a:pPr>
            <a:r>
              <a:rPr lang="en-US" sz="3200"/>
              <a:t>Western European</a:t>
            </a:r>
            <a:endParaRPr lang="en-US" sz="3200"/>
          </a:p>
          <a:p>
            <a:pPr algn="l">
              <a:buFont typeface="Wingdings" panose="05000000000000000000" charset="0"/>
              <a:buChar char="ü"/>
            </a:pPr>
            <a:r>
              <a:rPr lang="en-US" sz="3200"/>
              <a:t>Protestant</a:t>
            </a:r>
            <a:endParaRPr lang="en-US" sz="3200"/>
          </a:p>
          <a:p>
            <a:pPr algn="l">
              <a:buFont typeface="Wingdings" panose="05000000000000000000" charset="0"/>
              <a:buChar char="ü"/>
            </a:pPr>
            <a:r>
              <a:rPr lang="en-US" sz="3200"/>
              <a:t>Middle class</a:t>
            </a:r>
            <a:endParaRPr lang="en-US" sz="3200"/>
          </a:p>
          <a:p>
            <a:r>
              <a:rPr lang="en-US" sz="3200"/>
              <a:t>Immigrants with similar characteristics were welcomed – had the same basic values</a:t>
            </a:r>
            <a:endParaRPr 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7320"/>
            <a:ext cx="10972800" cy="582613"/>
          </a:xfrm>
        </p:spPr>
        <p:txBody>
          <a:bodyPr/>
          <a:p>
            <a:r>
              <a:rPr lang="en-US"/>
              <a:t>The Assimilation of Non-Protestant and Non-Western Europeans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15" y="1348740"/>
            <a:ext cx="11625580" cy="3880485"/>
          </a:xfrm>
        </p:spPr>
        <p:txBody>
          <a:bodyPr>
            <a:noAutofit/>
          </a:bodyPr>
          <a:p>
            <a:r>
              <a:rPr lang="en-US" sz="3000"/>
              <a:t>Groups that were more like the dominant group were more readily accepted</a:t>
            </a:r>
            <a:endParaRPr lang="en-US" sz="3000"/>
          </a:p>
          <a:p>
            <a:r>
              <a:rPr lang="en-US" sz="3000"/>
              <a:t>Groups that were very different were often seen as a threat to American values and way of life.</a:t>
            </a:r>
            <a:endParaRPr lang="en-US" sz="3000"/>
          </a:p>
          <a:p>
            <a:r>
              <a:rPr lang="en-US" sz="3000"/>
              <a:t>Many </a:t>
            </a:r>
            <a:r>
              <a:rPr lang="en-US" sz="3000"/>
              <a:t>Immigrants from the southern and Eastern Europe arrived during late 19th century</a:t>
            </a:r>
            <a:endParaRPr lang="en-US" sz="3000"/>
          </a:p>
          <a:p>
            <a:pPr>
              <a:buFont typeface="Wingdings" panose="05000000000000000000" charset="0"/>
              <a:buChar char="ü"/>
            </a:pPr>
            <a:r>
              <a:rPr lang="en-US" sz="3000"/>
              <a:t>Usually poor</a:t>
            </a:r>
            <a:endParaRPr lang="en-US" sz="3000"/>
          </a:p>
          <a:p>
            <a:pPr>
              <a:buFont typeface="Wingdings" panose="05000000000000000000" charset="0"/>
              <a:buChar char="ü"/>
            </a:pPr>
            <a:r>
              <a:rPr lang="en-US" sz="3000"/>
              <a:t>Didn’t speak English</a:t>
            </a:r>
            <a:endParaRPr lang="en-US" sz="3000"/>
          </a:p>
          <a:p>
            <a:pPr>
              <a:buFont typeface="Wingdings" panose="05000000000000000000" charset="0"/>
              <a:buChar char="ü"/>
            </a:pPr>
            <a:r>
              <a:rPr lang="en-US" sz="3000"/>
              <a:t>Catholic or Jewish</a:t>
            </a:r>
            <a:endParaRPr lang="en-US" sz="3000"/>
          </a:p>
          <a:p>
            <a:pPr marL="0" indent="0"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4810"/>
            <a:ext cx="10972800" cy="582613"/>
          </a:xfrm>
        </p:spPr>
        <p:txBody>
          <a:bodyPr/>
          <a:p>
            <a:r>
              <a:rPr lang="en-US"/>
              <a:t>The Assimilation of Non-Protestant and Non-Western Europeans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978025"/>
            <a:ext cx="10558780" cy="3880485"/>
          </a:xfrm>
        </p:spPr>
        <p:txBody>
          <a:bodyPr>
            <a:normAutofit lnSpcReduction="10000"/>
          </a:bodyPr>
          <a:p>
            <a:r>
              <a:rPr lang="en-US" sz="3200">
                <a:sym typeface="+mn-ea"/>
              </a:rPr>
              <a:t>Many Americans feared these new Americans would change America in undesirable ways</a:t>
            </a:r>
            <a:endParaRPr lang="en-US" sz="3200"/>
          </a:p>
          <a:p>
            <a:r>
              <a:rPr lang="en-US" sz="3200"/>
              <a:t>Americans therefore gave English instruction and citizenship classes to teach American beliefs</a:t>
            </a:r>
            <a:endParaRPr lang="en-US" sz="3200"/>
          </a:p>
          <a:p>
            <a:r>
              <a:rPr lang="en-US" sz="3200"/>
              <a:t>Many immigrants felt that this was not much help.</a:t>
            </a:r>
            <a:endParaRPr lang="en-US" sz="3200"/>
          </a:p>
          <a:p>
            <a:r>
              <a:rPr lang="en-US" sz="3200"/>
              <a:t>What they really wanted were jobs, food, houses.</a:t>
            </a:r>
            <a:endParaRPr 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4810"/>
            <a:ext cx="10972800" cy="582613"/>
          </a:xfrm>
        </p:spPr>
        <p:txBody>
          <a:bodyPr/>
          <a:p>
            <a:r>
              <a:rPr lang="en-US"/>
              <a:t>The Assimilation of Non-Protestant and Non-Western Europeans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0235"/>
            <a:ext cx="11193780" cy="3880485"/>
          </a:xfrm>
        </p:spPr>
        <p:txBody>
          <a:bodyPr>
            <a:noAutofit/>
          </a:bodyPr>
          <a:p>
            <a:r>
              <a:rPr lang="en-US" sz="3200"/>
              <a:t>“Political Bosses” were more helpful to immigrants – in exchange for their votes.</a:t>
            </a:r>
            <a:endParaRPr lang="en-US" sz="3200"/>
          </a:p>
          <a:p>
            <a:r>
              <a:rPr lang="en-US" sz="3200"/>
              <a:t>However, many bosses were seen as corrupt, and destroying American values</a:t>
            </a:r>
            <a:endParaRPr lang="en-US" sz="3200"/>
          </a:p>
          <a:p>
            <a:r>
              <a:rPr lang="en-US" sz="3200"/>
              <a:t>Immigrants were not self-reliant, and there was no competition for political office</a:t>
            </a:r>
            <a:endParaRPr lang="en-US" sz="3200"/>
          </a:p>
          <a:p>
            <a:r>
              <a:rPr lang="en-US" sz="3200"/>
              <a:t>Some see the bosses as a necessary evil – who helped to assimilate large numbers of immigrants.</a:t>
            </a:r>
            <a:endParaRPr 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91820"/>
            <a:ext cx="10972800" cy="582613"/>
          </a:xfrm>
        </p:spPr>
        <p:txBody>
          <a:bodyPr/>
          <a:p>
            <a:r>
              <a:rPr lang="en-US">
                <a:sym typeface="+mn-ea"/>
              </a:rPr>
              <a:t>The Assimilation of Non-Protestant and Non-Western Europeans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2032000"/>
            <a:ext cx="10989310" cy="3880485"/>
          </a:xfrm>
        </p:spPr>
        <p:txBody>
          <a:bodyPr/>
          <a:p>
            <a:r>
              <a:rPr lang="en-US" sz="3200"/>
              <a:t>As immigrants improved their standard of living, they came to accept most of the values of the larger American culture and were in turn accepted by it.</a:t>
            </a:r>
            <a:endParaRPr lang="en-US" sz="3200"/>
          </a:p>
          <a:p>
            <a:r>
              <a:rPr lang="en-US" sz="3200"/>
              <a:t>Therefore white ethnic groups tend to feel more American and less of their ethnic background than other groups.</a:t>
            </a:r>
            <a:endParaRPr 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African-American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718945"/>
            <a:ext cx="11075670" cy="3880485"/>
          </a:xfrm>
        </p:spPr>
        <p:txBody>
          <a:bodyPr>
            <a:noAutofit/>
          </a:bodyPr>
          <a:p>
            <a:r>
              <a:rPr lang="en-US" sz="3200"/>
              <a:t>Non-white ethnic groups have not been so easily assimilated.</a:t>
            </a:r>
            <a:endParaRPr lang="en-US" sz="3200"/>
          </a:p>
          <a:p>
            <a:r>
              <a:rPr lang="en-US" sz="3200"/>
              <a:t>African Americans have had the greatest difficulty</a:t>
            </a:r>
            <a:endParaRPr lang="en-US" sz="3200"/>
          </a:p>
          <a:p>
            <a:r>
              <a:rPr lang="en-US" sz="3200"/>
              <a:t>Brought to America against their will – sold as slaves</a:t>
            </a:r>
            <a:endParaRPr lang="en-US" sz="3200"/>
          </a:p>
          <a:p>
            <a:r>
              <a:rPr lang="en-US" sz="3200"/>
              <a:t>Other groups came voluntarily</a:t>
            </a:r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465" y="1636859"/>
            <a:ext cx="10625070" cy="13076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sym typeface="+mn-ea"/>
              </a:rPr>
              <a:t>American Culture 1</a:t>
            </a:r>
            <a:endParaRPr lang="en-US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890" y="3749670"/>
            <a:ext cx="9144000" cy="145935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 Phan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lamphan83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@gmail.com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0983 685 405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African-American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600200"/>
            <a:ext cx="11033125" cy="3880485"/>
          </a:xfrm>
        </p:spPr>
        <p:txBody>
          <a:bodyPr>
            <a:noAutofit/>
          </a:bodyPr>
          <a:p>
            <a:r>
              <a:rPr lang="en-US" sz="3200"/>
              <a:t>Slavery was a complete contradiction to American values of Freedom and Equality of Opportunity.</a:t>
            </a:r>
            <a:endParaRPr lang="en-US" sz="3200"/>
          </a:p>
          <a:p>
            <a:r>
              <a:rPr lang="en-US" sz="3200"/>
              <a:t>It divided the US into the North (anti slavery) and the South (pro slavery – basis of economy)</a:t>
            </a:r>
            <a:endParaRPr lang="en-US" sz="3200"/>
          </a:p>
          <a:p>
            <a:r>
              <a:rPr lang="en-US" sz="3200"/>
              <a:t>Some Northern whites were against slavery for ethical reasons</a:t>
            </a:r>
            <a:endParaRPr lang="en-US" sz="3200"/>
          </a:p>
          <a:p>
            <a:r>
              <a:rPr lang="en-US" sz="3200"/>
              <a:t>Most Northern whites were against slavery because they feared they could not compete with unpaid slave labor.</a:t>
            </a:r>
            <a:endParaRPr 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African-American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0" y="1718945"/>
            <a:ext cx="10914380" cy="3880485"/>
          </a:xfrm>
        </p:spPr>
        <p:txBody>
          <a:bodyPr>
            <a:noAutofit/>
          </a:bodyPr>
          <a:p>
            <a:r>
              <a:rPr lang="en-US" sz="3200"/>
              <a:t>Abraham Lincoln was against slavery.</a:t>
            </a:r>
            <a:endParaRPr lang="en-US" sz="3200"/>
          </a:p>
          <a:p>
            <a:r>
              <a:rPr lang="en-US" sz="3200"/>
              <a:t>When he became President the Southern states left the Union to form their own country based on slavery.</a:t>
            </a:r>
            <a:endParaRPr lang="en-US" sz="3200"/>
          </a:p>
          <a:p>
            <a:r>
              <a:rPr lang="en-US" sz="3200"/>
              <a:t>This led to a Civil War (1861 – 1865).</a:t>
            </a:r>
            <a:endParaRPr lang="en-US" sz="3200"/>
          </a:p>
          <a:p>
            <a:r>
              <a:rPr lang="en-US" sz="3200"/>
              <a:t>The Northern States won and slavery was abolished.</a:t>
            </a:r>
            <a:endParaRPr 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African-American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567815"/>
            <a:ext cx="11280140" cy="3880485"/>
          </a:xfrm>
        </p:spPr>
        <p:txBody>
          <a:bodyPr>
            <a:noAutofit/>
          </a:bodyPr>
          <a:p>
            <a:r>
              <a:rPr lang="en-US" sz="3200"/>
              <a:t>Although slavery was abolished, attitudes toward African Americans were slow to change, especially in the South.</a:t>
            </a:r>
            <a:endParaRPr lang="en-US" sz="3200"/>
          </a:p>
          <a:p>
            <a:r>
              <a:rPr lang="en-US" sz="3200"/>
              <a:t>Not allowed to vote</a:t>
            </a:r>
            <a:endParaRPr lang="en-US" sz="3200"/>
          </a:p>
          <a:p>
            <a:r>
              <a:rPr lang="en-US" sz="3200"/>
              <a:t>Segregated from whites (separate schools)</a:t>
            </a:r>
            <a:endParaRPr lang="en-US" sz="3200"/>
          </a:p>
          <a:p>
            <a:r>
              <a:rPr lang="en-US" sz="3200"/>
              <a:t>Inferior education</a:t>
            </a:r>
            <a:endParaRPr lang="en-US" sz="3200"/>
          </a:p>
          <a:p>
            <a:r>
              <a:rPr lang="en-US" sz="3200"/>
              <a:t>Poverty cycle</a:t>
            </a:r>
            <a:endParaRPr lang="en-US" sz="3200"/>
          </a:p>
          <a:p>
            <a:r>
              <a:rPr lang="en-US" sz="3200"/>
              <a:t>Racial prejudice</a:t>
            </a:r>
            <a:endParaRPr 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89" y="253365"/>
            <a:ext cx="8596668" cy="1320800"/>
          </a:xfrm>
        </p:spPr>
        <p:txBody>
          <a:bodyPr/>
          <a:p>
            <a:r>
              <a:rPr lang="en-US"/>
              <a:t> The Civil Rights Movement of the 1950s and 1960s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45" y="1412240"/>
            <a:ext cx="10972800" cy="4953000"/>
          </a:xfrm>
        </p:spPr>
        <p:txBody>
          <a:bodyPr>
            <a:noAutofit/>
          </a:bodyPr>
          <a:p>
            <a:r>
              <a:rPr lang="en-US" sz="3200"/>
              <a:t>In 1954 the Supreme Court declared that racially segregated education was unconstitutional</a:t>
            </a:r>
            <a:endParaRPr lang="en-US" sz="3200"/>
          </a:p>
          <a:p>
            <a:r>
              <a:rPr lang="en-US" sz="3200"/>
              <a:t>Black leaders were encouraged to seek an end to all segregation.</a:t>
            </a:r>
            <a:endParaRPr lang="en-US" sz="3200"/>
          </a:p>
          <a:p>
            <a:r>
              <a:rPr lang="en-US" sz="3200"/>
              <a:t>Martin Luther King Jr. – wanted greater assimilation of black people</a:t>
            </a:r>
            <a:endParaRPr lang="en-US" sz="3200"/>
          </a:p>
          <a:p>
            <a:r>
              <a:rPr lang="en-US" sz="3200"/>
              <a:t>Malcolm X – wanted separation of blacks from white culture</a:t>
            </a:r>
            <a:endParaRPr lang="en-US" sz="3200"/>
          </a:p>
          <a:p>
            <a:r>
              <a:rPr lang="en-US" sz="3200"/>
              <a:t>Black people have gained freedom from segregation and the right to vote</a:t>
            </a:r>
            <a:endParaRPr 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The Civil Rights Movement of the 1950s and 1960s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1998345"/>
            <a:ext cx="11366500" cy="3428365"/>
          </a:xfrm>
        </p:spPr>
        <p:txBody>
          <a:bodyPr>
            <a:noAutofit/>
          </a:bodyPr>
          <a:p>
            <a:r>
              <a:rPr lang="en-US" sz="3200"/>
              <a:t>The civil rights movement helped to assimilate blacks into larger American culture.</a:t>
            </a:r>
            <a:endParaRPr lang="en-US" sz="3200"/>
          </a:p>
          <a:p>
            <a:r>
              <a:rPr lang="en-US" sz="3200"/>
              <a:t>Affirmative action -</a:t>
            </a:r>
            <a:endParaRPr lang="en-US" sz="3200"/>
          </a:p>
          <a:p>
            <a:r>
              <a:rPr lang="en-US" sz="3200"/>
              <a:t>Requires employers to actively seek black workers</a:t>
            </a:r>
            <a:endParaRPr lang="en-US" sz="3200"/>
          </a:p>
          <a:p>
            <a:r>
              <a:rPr lang="en-US" sz="3200"/>
              <a:t>Requires universities to recruit black students</a:t>
            </a:r>
            <a:endParaRPr lang="en-US" sz="3200"/>
          </a:p>
          <a:p>
            <a:r>
              <a:rPr lang="en-US" sz="3200"/>
              <a:t>Has improved blacks situation in the US – Mayors of major cities, Supreme court, politicians</a:t>
            </a:r>
            <a:endParaRPr 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A Universal Nation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35" y="1687195"/>
            <a:ext cx="10870565" cy="3880485"/>
          </a:xfrm>
        </p:spPr>
        <p:txBody>
          <a:bodyPr/>
          <a:p>
            <a:r>
              <a:rPr lang="en-US" sz="3200"/>
              <a:t>In the 1920’s the US reduced the numbers of immigrants allowed into America.</a:t>
            </a:r>
            <a:endParaRPr lang="en-US" sz="3200"/>
          </a:p>
          <a:p>
            <a:r>
              <a:rPr lang="en-US" sz="3200"/>
              <a:t>Despite the worries of the dominant culture – immigrants did not radically change American values, but enriched the cultural diversity of the nation</a:t>
            </a:r>
            <a:endParaRPr 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A Universal Nation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35" y="1413510"/>
            <a:ext cx="11022330" cy="3880485"/>
          </a:xfrm>
        </p:spPr>
        <p:txBody>
          <a:bodyPr>
            <a:noAutofit/>
          </a:bodyPr>
          <a:p>
            <a:r>
              <a:rPr lang="en-US" sz="3200"/>
              <a:t>In 1965 changes were made to immigration laws that allowed more immigrants into the US, and removed bias toward European immigrants.</a:t>
            </a:r>
            <a:endParaRPr lang="en-US" sz="3200"/>
          </a:p>
          <a:p>
            <a:r>
              <a:rPr lang="en-US" sz="3200"/>
              <a:t>Most immigrants today are form Asia, Latin America, and the Caribbean.</a:t>
            </a:r>
            <a:endParaRPr lang="en-US" sz="3200"/>
          </a:p>
          <a:p>
            <a:r>
              <a:rPr lang="en-US" sz="3200"/>
              <a:t>There are also large numbers of illegal immigrants.</a:t>
            </a:r>
            <a:endParaRPr lang="en-US" sz="3200"/>
          </a:p>
          <a:p>
            <a:r>
              <a:rPr lang="en-US" sz="3200"/>
              <a:t>Some people see this as beneficial – America may be come the first Universal Nation – large numbers of people from different cultures living under one government</a:t>
            </a:r>
            <a:endParaRPr lang="en-US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 You Cards – dunkirkdesig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0"/>
            <a:ext cx="1141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Discussion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Overview of the United States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r>
              <a:rPr lang="en-US" sz="3600" dirty="0" smtClean="0"/>
              <a:t>Location:.....................................</a:t>
            </a:r>
            <a:endParaRPr lang="en-US" sz="3600" dirty="0" smtClean="0"/>
          </a:p>
          <a:p>
            <a:r>
              <a:rPr lang="en-US" sz="3600" dirty="0" smtClean="0"/>
              <a:t>Numbers of States:.........................</a:t>
            </a:r>
            <a:endParaRPr lang="en-US" sz="3600" dirty="0" smtClean="0"/>
          </a:p>
          <a:p>
            <a:r>
              <a:rPr lang="en-US" sz="3600" dirty="0" smtClean="0"/>
              <a:t>Current president:..........................</a:t>
            </a:r>
            <a:endParaRPr lang="en-US" sz="3600" dirty="0" smtClean="0"/>
          </a:p>
          <a:p>
            <a:r>
              <a:rPr lang="en-US" sz="3600" dirty="0" smtClean="0"/>
              <a:t>Capital:.......................................</a:t>
            </a:r>
            <a:endParaRPr lang="en-US" sz="3600" dirty="0" smtClean="0"/>
          </a:p>
          <a:p>
            <a:r>
              <a:rPr lang="en-US" sz="3600" dirty="0" smtClean="0"/>
              <a:t>National motto:.............................</a:t>
            </a:r>
            <a:endParaRPr lang="en-US" sz="3600" dirty="0" smtClean="0"/>
          </a:p>
          <a:p>
            <a:r>
              <a:rPr lang="en-US" sz="3600" dirty="0" smtClean="0"/>
              <a:t>Independence Day: ........................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558145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Overview of The United States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95" y="1654175"/>
            <a:ext cx="10828020" cy="388048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Location: USA is located in the northern part of America continent/ North America </a:t>
            </a:r>
            <a:endParaRPr lang="en-US" sz="4000" dirty="0" smtClean="0"/>
          </a:p>
          <a:p>
            <a:r>
              <a:rPr lang="en-US" sz="4000" dirty="0" smtClean="0"/>
              <a:t>States: 50 </a:t>
            </a:r>
            <a:endParaRPr lang="en-US" sz="4000" dirty="0" smtClean="0"/>
          </a:p>
          <a:p>
            <a:r>
              <a:rPr lang="en-US" sz="4000" dirty="0" smtClean="0"/>
              <a:t>Capital: Washington D.C (District of Columbia)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President</a:t>
            </a:r>
            <a:r>
              <a:rPr lang="en-US" dirty="0" smtClean="0"/>
              <a:t>: Joe Biden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5646" y="772733"/>
            <a:ext cx="39795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5210" y="1930400"/>
            <a:ext cx="7390765" cy="388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77" y="348068"/>
            <a:ext cx="8596668" cy="1320800"/>
          </a:xfrm>
        </p:spPr>
        <p:txBody>
          <a:bodyPr/>
          <a:lstStyle/>
          <a:p>
            <a:r>
              <a:rPr lang="en-US" dirty="0" smtClean="0"/>
              <a:t>National motto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00784" y="1087843"/>
            <a:ext cx="4387148" cy="5849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5416" y="1748207"/>
            <a:ext cx="4976612" cy="262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94" y="252095"/>
            <a:ext cx="8596668" cy="1320800"/>
          </a:xfrm>
        </p:spPr>
        <p:txBody>
          <a:bodyPr/>
          <a:lstStyle/>
          <a:p>
            <a:r>
              <a:rPr lang="en-US" dirty="0" smtClean="0"/>
              <a:t>A nation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010920"/>
            <a:ext cx="11816080" cy="3880485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From Asia (China, Japan, Vietnam, Cambodia), Africa, Hungary, Cuba,…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 1910: 14.8% of the US population was </a:t>
            </a:r>
            <a:r>
              <a:rPr lang="en-US" sz="3000" smtClean="0">
                <a:solidFill>
                  <a:schemeClr val="tx1"/>
                </a:solidFill>
              </a:rPr>
              <a:t>foreign born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 1921: limited immigration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 1965: immigration laws (immigration policy) changed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 1990s: 90% of all immigrants were coming from Latin America, the Caribbean and </a:t>
            </a:r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dirty="0" smtClean="0">
                <a:solidFill>
                  <a:schemeClr val="tx1"/>
                </a:solidFill>
              </a:rPr>
              <a:t>sia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3 states have the largest number of immigrants: California: 27%, New York: 21%, New Jersey: 21%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 2010 census, there were more Asian immigrants than Hispanic immigrants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pot or Salad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15" y="1404620"/>
            <a:ext cx="11114405" cy="388048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 1908  Zangwill wrote a play and used the term Melting pot to describe the US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Melting pot: the new immigrants brought different languages and cultures to the US, but gradually most of them assimilated to the dominant American culture.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Salad bowl: there is a mixture of culture from The dominant American culture and new culture from immigrants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Immigrants change American culture and are changed by it </a:t>
            </a: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6909</Words>
  <Application>WPS Presentation</Application>
  <PresentationFormat>Custom</PresentationFormat>
  <Paragraphs>174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Arial Unicode MS</vt:lpstr>
      <vt:lpstr>Calibri</vt:lpstr>
      <vt:lpstr>Wingdings</vt:lpstr>
      <vt:lpstr>Facet</vt:lpstr>
      <vt:lpstr>PowerPoint 演示文稿</vt:lpstr>
      <vt:lpstr>American Culture 1</vt:lpstr>
      <vt:lpstr>Discussion Overview of the United States</vt:lpstr>
      <vt:lpstr>Overview of The United States</vt:lpstr>
      <vt:lpstr>Current President: Joe Biden </vt:lpstr>
      <vt:lpstr>National motto</vt:lpstr>
      <vt:lpstr>National flag</vt:lpstr>
      <vt:lpstr>A nation of immigrants</vt:lpstr>
      <vt:lpstr>Melting pot or Salad bowl</vt:lpstr>
      <vt:lpstr> Melting Pot or Salad Bowl</vt:lpstr>
      <vt:lpstr>Melting Pot or Salad Bowl</vt:lpstr>
      <vt:lpstr>The Establishment of the Dominant Culture</vt:lpstr>
      <vt:lpstr>The Establishment of the Dominant Culture</vt:lpstr>
      <vt:lpstr>The Establishment of the Dominant Culture</vt:lpstr>
      <vt:lpstr>The Assimilation of Non-Protestant and Non-Western Europeans</vt:lpstr>
      <vt:lpstr>The Assimilation of Non-Protestant and Non-Western Europeans</vt:lpstr>
      <vt:lpstr>The Assimilation of Non-Protestant and Non-Western Europeans</vt:lpstr>
      <vt:lpstr>The Assimilation of Non-Protestant and Non-Western Europeans </vt:lpstr>
      <vt:lpstr>The African-American Experience</vt:lpstr>
      <vt:lpstr>The African-American Experience</vt:lpstr>
      <vt:lpstr>The African-American Experience</vt:lpstr>
      <vt:lpstr>The African-American Experience</vt:lpstr>
      <vt:lpstr> The Civil Rights Movement of the 1950s and 1960s</vt:lpstr>
      <vt:lpstr> The Civil Rights Movement of the 1950s and 1960s</vt:lpstr>
      <vt:lpstr> A Universal Nation</vt:lpstr>
      <vt:lpstr> A Universal Nation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British-American Culture</dc:title>
  <dc:creator>LAPTOP</dc:creator>
  <cp:lastModifiedBy>Admin</cp:lastModifiedBy>
  <cp:revision>43</cp:revision>
  <dcterms:created xsi:type="dcterms:W3CDTF">2020-03-24T05:59:00Z</dcterms:created>
  <dcterms:modified xsi:type="dcterms:W3CDTF">2024-03-27T10:31:05Z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19B3CF64943E4E139D193DB59643AB89</vt:lpwstr>
  </property>
</Properties>
</file>