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  <p:sldMasterId id="2147483682" r:id="rId4"/>
  </p:sldMasterIdLst>
  <p:notesMasterIdLst>
    <p:notesMasterId r:id="rId26"/>
  </p:notesMasterIdLst>
  <p:handoutMasterIdLst>
    <p:handoutMasterId r:id="rId27"/>
  </p:handoutMasterIdLst>
  <p:sldIdLst>
    <p:sldId id="359" r:id="rId5"/>
    <p:sldId id="360" r:id="rId6"/>
    <p:sldId id="256" r:id="rId7"/>
    <p:sldId id="327" r:id="rId8"/>
    <p:sldId id="339" r:id="rId9"/>
    <p:sldId id="297" r:id="rId10"/>
    <p:sldId id="307" r:id="rId11"/>
    <p:sldId id="323" r:id="rId12"/>
    <p:sldId id="308" r:id="rId13"/>
    <p:sldId id="309" r:id="rId14"/>
    <p:sldId id="313" r:id="rId15"/>
    <p:sldId id="301" r:id="rId16"/>
    <p:sldId id="329" r:id="rId17"/>
    <p:sldId id="326" r:id="rId18"/>
    <p:sldId id="328" r:id="rId19"/>
    <p:sldId id="341" r:id="rId20"/>
    <p:sldId id="342" r:id="rId21"/>
    <p:sldId id="343" r:id="rId22"/>
    <p:sldId id="356" r:id="rId23"/>
    <p:sldId id="330" r:id="rId24"/>
    <p:sldId id="340" r:id="rId2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6609" cy="4755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73901" y="0"/>
            <a:ext cx="3116609" cy="4755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01677"/>
            <a:ext cx="3116609" cy="4755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73901" y="9001677"/>
            <a:ext cx="3116609" cy="4755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6609" cy="4755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3901" y="0"/>
            <a:ext cx="3116609" cy="4755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2933" y="1184648"/>
            <a:ext cx="5686309" cy="319854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9217" y="4560893"/>
            <a:ext cx="5753740" cy="37316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01677"/>
            <a:ext cx="3116609" cy="4755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3901" y="9001677"/>
            <a:ext cx="3116609" cy="4755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0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0" y="4050834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7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6932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7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7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7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6932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7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0"/>
            <a:ext cx="6926701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5"/>
            <a:ext cx="7766936" cy="1646303"/>
          </a:xfrm>
        </p:spPr>
        <p:txBody>
          <a:bodyPr anchor="b">
            <a:noAutofit/>
          </a:bodyPr>
          <a:lstStyle>
            <a:lvl1pPr algn="r">
              <a:defRPr sz="4055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1" y="2160589"/>
            <a:ext cx="4184035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055"/>
            </a:lvl1pPr>
            <a:lvl2pPr marL="342900" indent="0">
              <a:buNone/>
              <a:defRPr sz="1055"/>
            </a:lvl2pPr>
            <a:lvl3pPr marL="685800" indent="0">
              <a:buNone/>
              <a:defRPr sz="900"/>
            </a:lvl3pPr>
            <a:lvl4pPr marL="1028065" indent="0">
              <a:buNone/>
              <a:defRPr sz="755"/>
            </a:lvl4pPr>
            <a:lvl5pPr marL="1370965" indent="0">
              <a:buNone/>
              <a:defRPr sz="755"/>
            </a:lvl5pPr>
            <a:lvl6pPr marL="1713865" indent="0">
              <a:buNone/>
              <a:defRPr sz="755"/>
            </a:lvl6pPr>
            <a:lvl7pPr marL="2056765" indent="0">
              <a:buNone/>
              <a:defRPr sz="755"/>
            </a:lvl7pPr>
            <a:lvl8pPr marL="2399665" indent="0">
              <a:buNone/>
              <a:defRPr sz="755"/>
            </a:lvl8pPr>
            <a:lvl9pPr marL="2742565" indent="0">
              <a:buNone/>
              <a:defRPr sz="75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5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68580" tIns="34289" rIns="68580" bIns="34289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6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89" rIns="68580" bIns="34289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sz="1355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3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35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68580" tIns="34289" rIns="68580" bIns="34289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6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89" rIns="68580" bIns="34289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6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7" y="2700868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7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35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5"/>
            </a:lvl2pPr>
            <a:lvl3pPr marL="685800" indent="0">
              <a:buNone/>
              <a:defRPr sz="900"/>
            </a:lvl3pPr>
            <a:lvl4pPr marL="1028700" indent="0">
              <a:buNone/>
              <a:defRPr sz="755"/>
            </a:lvl4pPr>
            <a:lvl5pPr marL="1371600" indent="0">
              <a:buNone/>
              <a:defRPr sz="755"/>
            </a:lvl5pPr>
            <a:lvl6pPr marL="1714500" indent="0">
              <a:buNone/>
              <a:defRPr sz="755"/>
            </a:lvl6pPr>
            <a:lvl7pPr marL="2057400" indent="0">
              <a:buNone/>
              <a:defRPr sz="755"/>
            </a:lvl7pPr>
            <a:lvl8pPr marL="2400300" indent="0">
              <a:buNone/>
              <a:defRPr sz="755"/>
            </a:lvl8pPr>
            <a:lvl9pPr marL="2743200" indent="0">
              <a:buNone/>
              <a:defRPr sz="75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5"/>
            </a:lvl2pPr>
            <a:lvl3pPr marL="685800" indent="0">
              <a:buNone/>
              <a:defRPr sz="900"/>
            </a:lvl3pPr>
            <a:lvl4pPr marL="1028700" indent="0">
              <a:buNone/>
              <a:defRPr sz="755"/>
            </a:lvl4pPr>
            <a:lvl5pPr marL="1371600" indent="0">
              <a:buNone/>
              <a:defRPr sz="755"/>
            </a:lvl5pPr>
            <a:lvl6pPr marL="1714500" indent="0">
              <a:buNone/>
              <a:defRPr sz="755"/>
            </a:lvl6pPr>
            <a:lvl7pPr marL="2057400" indent="0">
              <a:buNone/>
              <a:defRPr sz="755"/>
            </a:lvl7pPr>
            <a:lvl8pPr marL="2400300" indent="0">
              <a:buNone/>
              <a:defRPr sz="755"/>
            </a:lvl8pPr>
            <a:lvl9pPr marL="2743200" indent="0">
              <a:buNone/>
              <a:defRPr sz="75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6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6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0" y="514925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3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3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1" y="6041363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35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8165" indent="-21399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885" indent="-17081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5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785" indent="-17081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685" indent="-17081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6585" indent="-17081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9485" indent="-17081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2385" indent="-17081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5285" indent="-17081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3585" lvl="1" indent="-285115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ách viết email welcome hiệu quả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7"/>
            <a:ext cx="12192000" cy="685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The 3 Branches 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The Judicial Branch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599" y="2160590"/>
            <a:ext cx="7770126" cy="3880773"/>
          </a:xfrm>
        </p:spPr>
        <p:txBody>
          <a:bodyPr>
            <a:normAutofit/>
          </a:bodyPr>
          <a:lstStyle/>
          <a:p>
            <a:r>
              <a:rPr lang="en-US" sz="2400" dirty="0"/>
              <a:t>Includes the Supreme Court and </a:t>
            </a:r>
            <a:r>
              <a:rPr lang="en-US" sz="2400" dirty="0" smtClean="0"/>
              <a:t>lower national </a:t>
            </a:r>
            <a:r>
              <a:rPr lang="en-US" sz="2400" dirty="0"/>
              <a:t>courts</a:t>
            </a:r>
            <a:endParaRPr lang="en-US" sz="2400" dirty="0"/>
          </a:p>
          <a:p>
            <a:r>
              <a:rPr lang="en-US" sz="2400" dirty="0"/>
              <a:t>Decides if laws passed by Congress and signed by the president are “constitutional”</a:t>
            </a:r>
            <a:endParaRPr lang="en-US" sz="2400" dirty="0"/>
          </a:p>
          <a:p>
            <a:r>
              <a:rPr lang="en-US" sz="2400" dirty="0"/>
              <a:t>Basic responsibility: to interpret </a:t>
            </a:r>
            <a:r>
              <a:rPr lang="en-US" sz="2400" dirty="0" smtClean="0"/>
              <a:t>the law and determine whether the law is </a:t>
            </a:r>
            <a:r>
              <a:rPr lang="en-US" sz="2400" dirty="0" smtClean="0">
                <a:solidFill>
                  <a:srgbClr val="FF0000"/>
                </a:solidFill>
              </a:rPr>
              <a:t>constitutional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The Separation of Powers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/>
              <a:t>Why? </a:t>
            </a:r>
            <a:endParaRPr lang="en-US" sz="3600" dirty="0"/>
          </a:p>
          <a:p>
            <a:pPr lvl="1">
              <a:spcBef>
                <a:spcPts val="0"/>
              </a:spcBef>
            </a:pPr>
            <a:r>
              <a:rPr lang="en-US" sz="3600" dirty="0"/>
              <a:t>To prevent any part of the government from becoming too powerful</a:t>
            </a:r>
            <a:endParaRPr lang="en-US" sz="3600" dirty="0"/>
          </a:p>
          <a:p>
            <a:pPr lvl="1">
              <a:spcBef>
                <a:spcPts val="0"/>
              </a:spcBef>
            </a:pPr>
            <a:r>
              <a:rPr lang="en-US" sz="3600" dirty="0"/>
              <a:t>To protect the rights of the </a:t>
            </a:r>
            <a:r>
              <a:rPr lang="en-US" sz="3600" dirty="0" smtClean="0"/>
              <a:t>citizens</a:t>
            </a:r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665" y="-15525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 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Checks and Balances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886" y="1165550"/>
            <a:ext cx="7620000" cy="426098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Through system </a:t>
            </a:r>
            <a:r>
              <a:rPr lang="en-US" sz="2800" dirty="0"/>
              <a:t>of “checks and balances</a:t>
            </a:r>
            <a:r>
              <a:rPr lang="en-US" sz="2800" dirty="0" smtClean="0"/>
              <a:t>”</a:t>
            </a:r>
            <a:endParaRPr lang="en-US" sz="2800" dirty="0" smtClean="0"/>
          </a:p>
          <a:p>
            <a:pPr marL="342900" lvl="1">
              <a:spcBef>
                <a:spcPts val="0"/>
              </a:spcBef>
              <a:buClr>
                <a:schemeClr val="accent1"/>
              </a:buClr>
            </a:pPr>
            <a:r>
              <a:rPr lang="en-US" sz="2800" dirty="0">
                <a:solidFill>
                  <a:srgbClr val="FF0000"/>
                </a:solidFill>
                <a:cs typeface="Calibri" panose="020F0502020204030204"/>
              </a:rPr>
              <a:t>The Constitution of the United States tries to give each branch enough power to balance the others </a:t>
            </a:r>
            <a:endParaRPr lang="en-US" sz="2800" dirty="0">
              <a:solidFill>
                <a:srgbClr val="FF0000"/>
              </a:solidFill>
              <a:cs typeface="Calibri" panose="020F0502020204030204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è"/>
            </a:pPr>
            <a:r>
              <a:rPr lang="en-US" sz="2800" dirty="0" smtClean="0"/>
              <a:t>Each </a:t>
            </a:r>
            <a:r>
              <a:rPr lang="en-US" sz="2800" dirty="0"/>
              <a:t>branch has its own </a:t>
            </a:r>
            <a:r>
              <a:rPr lang="en-US" sz="2800" dirty="0" smtClean="0"/>
              <a:t>responsibility</a:t>
            </a:r>
            <a:endParaRPr lang="en-US" sz="28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è"/>
            </a:pPr>
            <a:r>
              <a:rPr lang="en-US" sz="2800" dirty="0" smtClean="0"/>
              <a:t>Each </a:t>
            </a:r>
            <a:r>
              <a:rPr lang="en-US" sz="2800" dirty="0"/>
              <a:t>branch has power to limit the power of the other branches</a:t>
            </a:r>
            <a:endParaRPr lang="en-US" sz="2800" dirty="0"/>
          </a:p>
          <a:p>
            <a:pPr lvl="2"/>
            <a:endParaRPr lang="en-US" sz="28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Bill of Rights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Protect/Guarantee  specific person rights and freedom from government interference</a:t>
            </a:r>
            <a:endParaRPr lang="en-US" sz="36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Parties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lvl="1" indent="0">
              <a:buNone/>
            </a:pPr>
            <a:r>
              <a:rPr lang="en-US" sz="3600" dirty="0" smtClean="0">
                <a:cs typeface="Calibri" panose="020F0502020204030204"/>
              </a:rPr>
              <a:t>There are </a:t>
            </a:r>
            <a:r>
              <a:rPr lang="en-US" sz="3600" b="1" dirty="0" smtClean="0">
                <a:solidFill>
                  <a:srgbClr val="FF0000"/>
                </a:solidFill>
                <a:cs typeface="Calibri" panose="020F0502020204030204"/>
              </a:rPr>
              <a:t>TWO</a:t>
            </a:r>
            <a:r>
              <a:rPr lang="en-US" sz="3600" dirty="0" smtClean="0">
                <a:cs typeface="Calibri" panose="020F0502020204030204"/>
              </a:rPr>
              <a:t> important political parties</a:t>
            </a:r>
            <a:endParaRPr lang="en-US" sz="3600" dirty="0" smtClean="0">
              <a:cs typeface="Calibri" panose="020F0502020204030204"/>
            </a:endParaRPr>
          </a:p>
          <a:p>
            <a:pPr marL="685800" lvl="1" indent="-342900">
              <a:buFontTx/>
              <a:buChar char="-"/>
            </a:pPr>
            <a:r>
              <a:rPr lang="en-US" sz="3600" dirty="0" smtClean="0">
                <a:cs typeface="Calibri" panose="020F0502020204030204"/>
              </a:rPr>
              <a:t>Democrats (progressive)</a:t>
            </a:r>
            <a:endParaRPr lang="en-US" sz="3600" dirty="0" smtClean="0">
              <a:cs typeface="Calibri" panose="020F0502020204030204"/>
            </a:endParaRPr>
          </a:p>
          <a:p>
            <a:pPr marL="685800" lvl="1" indent="-342900">
              <a:buFontTx/>
              <a:buChar char="-"/>
            </a:pPr>
            <a:r>
              <a:rPr lang="en-US" sz="3600" dirty="0" smtClean="0">
                <a:cs typeface="Calibri" panose="020F0502020204030204"/>
              </a:rPr>
              <a:t>Republicans (conservative)</a:t>
            </a:r>
            <a:endParaRPr lang="en-US" sz="3600" dirty="0" smtClean="0">
              <a:cs typeface="Calibri" panose="020F0502020204030204"/>
            </a:endParaRPr>
          </a:p>
          <a:p>
            <a:pPr marL="685800" lvl="1" indent="-342900">
              <a:buFontTx/>
              <a:buChar char="-"/>
            </a:pPr>
            <a:endParaRPr lang="en-US" sz="3600" dirty="0">
              <a:cs typeface="Calibri" panose="020F050202020403020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Election 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530" y="1450906"/>
            <a:ext cx="8384276" cy="3880773"/>
          </a:xfrm>
        </p:spPr>
        <p:txBody>
          <a:bodyPr>
            <a:noAutofit/>
          </a:bodyPr>
          <a:lstStyle/>
          <a:p>
            <a:r>
              <a:rPr lang="en-US" sz="2400" dirty="0" smtClean="0"/>
              <a:t>Members of the House of Representatives are elected for two- year terms while senators serve six-year terms</a:t>
            </a:r>
            <a:endParaRPr lang="en-US" sz="2400" dirty="0" smtClean="0"/>
          </a:p>
          <a:p>
            <a:r>
              <a:rPr lang="en-US" sz="2400" dirty="0" smtClean="0"/>
              <a:t>Presidential elections are held every four years on the first Tuesday in November </a:t>
            </a:r>
            <a:endParaRPr lang="en-US" sz="2400" dirty="0" smtClean="0"/>
          </a:p>
          <a:p>
            <a:pPr marL="234950" lvl="1" indent="0">
              <a:buNone/>
            </a:pPr>
            <a:r>
              <a:rPr lang="en-US" sz="2400" dirty="0"/>
              <a:t>Requirements to be president: </a:t>
            </a:r>
            <a:endParaRPr lang="en-US" sz="2400" dirty="0"/>
          </a:p>
          <a:p>
            <a:pPr marL="967105" lvl="3">
              <a:buClr>
                <a:srgbClr val="292934"/>
              </a:buClr>
              <a:buSzPct val="125000"/>
            </a:pPr>
            <a:r>
              <a:rPr lang="en-US" sz="2400" dirty="0"/>
              <a:t>Natural-born citizen</a:t>
            </a:r>
            <a:endParaRPr lang="en-US" sz="2400" dirty="0"/>
          </a:p>
          <a:p>
            <a:pPr marL="967105" lvl="3">
              <a:buClr>
                <a:srgbClr val="292934"/>
              </a:buClr>
              <a:buSzPct val="125000"/>
            </a:pPr>
            <a:r>
              <a:rPr lang="en-US" sz="2400" dirty="0"/>
              <a:t>At least 35 years old</a:t>
            </a:r>
            <a:endParaRPr lang="en-US" sz="2400" dirty="0"/>
          </a:p>
          <a:p>
            <a:pPr marL="967105" lvl="3">
              <a:buClr>
                <a:srgbClr val="292934"/>
              </a:buClr>
              <a:buSzPct val="125000"/>
            </a:pPr>
            <a:r>
              <a:rPr lang="en-US" sz="2400" dirty="0"/>
              <a:t>Resident of U.S for 14 years </a:t>
            </a:r>
            <a:endParaRPr lang="en-US" sz="2400" dirty="0"/>
          </a:p>
          <a:p>
            <a:pPr marL="967105" lvl="3">
              <a:buClr>
                <a:srgbClr val="292934"/>
              </a:buClr>
              <a:buSzPct val="125000"/>
            </a:pPr>
            <a:r>
              <a:rPr lang="en-US" sz="2400" dirty="0"/>
              <a:t>Hasn’t served 2 consecutive </a:t>
            </a:r>
            <a:br>
              <a:rPr lang="en-US" sz="2400" dirty="0"/>
            </a:br>
            <a:r>
              <a:rPr lang="en-US" sz="2400" dirty="0"/>
              <a:t>terms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Watch video on Canvas</a:t>
            </a:r>
            <a:r>
              <a:rPr lang="en-US" sz="2400" dirty="0"/>
              <a:t> </a:t>
            </a:r>
            <a:endParaRPr lang="en-US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969" y="343535"/>
            <a:ext cx="6347713" cy="1320800"/>
          </a:xfrm>
        </p:spPr>
        <p:txBody>
          <a:bodyPr/>
          <a:p>
            <a:pPr algn="ctr"/>
            <a:r>
              <a:rPr lang="en-US">
                <a:solidFill>
                  <a:srgbClr val="FF0000"/>
                </a:solidFill>
              </a:rPr>
              <a:t>The ideal of free individual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25" y="1220470"/>
            <a:ext cx="7970520" cy="3880485"/>
          </a:xfrm>
        </p:spPr>
        <p:txBody>
          <a:bodyPr>
            <a:noAutofit/>
          </a:bodyPr>
          <a:p>
            <a:r>
              <a:rPr lang="en-US" sz="2800"/>
              <a:t>Before the Civil War (1861-1865), the American ideal of the free individual was the frontier settler and the small farmer.</a:t>
            </a:r>
            <a:endParaRPr lang="en-US" sz="2800"/>
          </a:p>
          <a:p>
            <a:r>
              <a:rPr lang="en-US" sz="2800"/>
              <a:t>From the end of Civil War until the Great Depression, </a:t>
            </a:r>
            <a:r>
              <a:rPr lang="en-US" sz="2800">
                <a:sym typeface="+mn-ea"/>
              </a:rPr>
              <a:t>the American ideal of the free individual was </a:t>
            </a:r>
            <a:r>
              <a:rPr lang="en-US" sz="2800"/>
              <a:t>the successful businessperson.  </a:t>
            </a:r>
            <a:endParaRPr lang="en-US" sz="2800"/>
          </a:p>
          <a:p>
            <a:r>
              <a:rPr lang="en-US" sz="2800">
                <a:solidFill>
                  <a:srgbClr val="FF0000"/>
                </a:solidFill>
                <a:highlight>
                  <a:srgbClr val="FFFF00"/>
                </a:highlight>
              </a:rPr>
              <a:t>=&gt; Government remained small and inactive in order to create the conditions most favorable to the development of the free individual </a:t>
            </a:r>
            <a:endParaRPr lang="en-US" sz="28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460" y="393700"/>
            <a:ext cx="6536690" cy="902970"/>
          </a:xfrm>
        </p:spPr>
        <p:txBody>
          <a:bodyPr/>
          <a:p>
            <a:r>
              <a:rPr lang="en-US">
                <a:solidFill>
                  <a:srgbClr val="FF0000"/>
                </a:solidFill>
              </a:rPr>
              <a:t>Welfare and Entitlements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545" y="1714500"/>
            <a:ext cx="8541385" cy="3880485"/>
          </a:xfrm>
        </p:spPr>
        <p:txBody>
          <a:bodyPr>
            <a:noAutofit/>
          </a:bodyPr>
          <a:p>
            <a:r>
              <a:rPr lang="en-US" sz="3200" b="1">
                <a:solidFill>
                  <a:srgbClr val="FF0000"/>
                </a:solidFill>
              </a:rPr>
              <a:t>Welfare</a:t>
            </a:r>
            <a:r>
              <a:rPr lang="en-US" sz="3200"/>
              <a:t>: Programs such as unemployment benefits, food stamps, and Medicaid (health care for the poor)</a:t>
            </a:r>
            <a:endParaRPr lang="en-US" sz="3200"/>
          </a:p>
          <a:p>
            <a:r>
              <a:rPr lang="en-US" sz="3200" b="1">
                <a:solidFill>
                  <a:srgbClr val="FF0000"/>
                </a:solidFill>
              </a:rPr>
              <a:t>Entitlements:</a:t>
            </a:r>
            <a:r>
              <a:rPr lang="en-US" sz="3200"/>
              <a:t> Social Security and Medicare (health care for the retired) </a:t>
            </a:r>
            <a:endParaRPr lang="en-US" sz="3200"/>
          </a:p>
          <a:p>
            <a:r>
              <a:rPr lang="en-US" sz="3200"/>
              <a:t>Now, the term </a:t>
            </a:r>
            <a:r>
              <a:rPr lang="en-US" sz="3200">
                <a:solidFill>
                  <a:srgbClr val="00B050"/>
                </a:solidFill>
              </a:rPr>
              <a:t>welfare is almost never used</a:t>
            </a:r>
            <a:r>
              <a:rPr lang="en-US" sz="3200"/>
              <a:t>, all these government </a:t>
            </a:r>
            <a:r>
              <a:rPr lang="en-US" sz="3200">
                <a:solidFill>
                  <a:srgbClr val="002060"/>
                </a:solidFill>
              </a:rPr>
              <a:t>benefits are referred to as entitlements</a:t>
            </a:r>
            <a:endParaRPr lang="en-US" sz="3200"/>
          </a:p>
          <a:p>
            <a:endParaRPr lang="en-US" sz="3200"/>
          </a:p>
        </p:txBody>
      </p:sp>
    </p:spTree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154" y="457835"/>
            <a:ext cx="6347713" cy="1320800"/>
          </a:xfrm>
        </p:spPr>
        <p:txBody>
          <a:bodyPr/>
          <a:p>
            <a:pPr algn="ctr"/>
            <a:r>
              <a:rPr lang="en-US">
                <a:solidFill>
                  <a:srgbClr val="FF0000"/>
                </a:solidFill>
              </a:rPr>
              <a:t>Special Interest groups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560" y="1857375"/>
            <a:ext cx="8272780" cy="3681095"/>
          </a:xfrm>
        </p:spPr>
        <p:txBody>
          <a:bodyPr/>
          <a:p>
            <a:r>
              <a:rPr lang="en-US" sz="2400"/>
              <a:t>the group of people who share a common interest and work together to more effectively influence the actions of government</a:t>
            </a:r>
            <a:endParaRPr lang="en-US" sz="2400"/>
          </a:p>
          <a:p>
            <a:r>
              <a:rPr lang="en-US" sz="2400"/>
              <a:t>These group are often called “ lobbying groups” or “pressure groups” </a:t>
            </a:r>
            <a:endParaRPr lang="en-US" sz="2400"/>
          </a:p>
          <a:p>
            <a:r>
              <a:rPr lang="en-US" sz="2400"/>
              <a:t>Example: The National Rifle Association (NRA), American Association of Retired Persons (AARP) </a:t>
            </a:r>
            <a:endParaRPr lang="en-US" sz="24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689" y="329565"/>
            <a:ext cx="6347713" cy="1320800"/>
          </a:xfrm>
        </p:spPr>
        <p:txBody>
          <a:bodyPr/>
          <a:p>
            <a:r>
              <a:rPr lang="en-US">
                <a:solidFill>
                  <a:srgbClr val="FF0000"/>
                </a:solidFill>
              </a:rPr>
              <a:t>Blue States Vs Red States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54960" y="1417955"/>
            <a:ext cx="6347460" cy="308546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308225" y="4363720"/>
            <a:ext cx="79686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00B0F0"/>
                </a:solidFill>
              </a:rPr>
              <a:t>Blue States</a:t>
            </a:r>
            <a:r>
              <a:rPr lang="en-US" sz="3200"/>
              <a:t>: giving electoral votes to Democratic candidate/Democrats</a:t>
            </a:r>
            <a:endParaRPr lang="en-US" sz="3200"/>
          </a:p>
        </p:txBody>
      </p:sp>
      <p:sp>
        <p:nvSpPr>
          <p:cNvPr id="5" name="Text Box 4"/>
          <p:cNvSpPr txBox="1"/>
          <p:nvPr/>
        </p:nvSpPr>
        <p:spPr>
          <a:xfrm>
            <a:off x="2308225" y="5649595"/>
            <a:ext cx="79686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Red States</a:t>
            </a:r>
            <a:r>
              <a:rPr lang="en-US" sz="2800"/>
              <a:t>: giving electoral votes to Republican candidate/Republicans</a:t>
            </a:r>
            <a:endParaRPr lang="en-US" sz="2800"/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7397" y="1387876"/>
            <a:ext cx="7968803" cy="9807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sym typeface="+mn-ea"/>
              </a:rPr>
              <a:t>  American Culture 2</a:t>
            </a:r>
            <a:endParaRPr lang="en-US" sz="60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5040" y="3054773"/>
            <a:ext cx="7239000" cy="1094740"/>
          </a:xfrm>
        </p:spPr>
        <p:txBody>
          <a:bodyPr>
            <a:noAutofit/>
          </a:bodyPr>
          <a:lstStyle/>
          <a:p>
            <a:pPr algn="ctr"/>
            <a:r>
              <a:rPr lang="en-US" sz="3335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Lecturer</a:t>
            </a:r>
            <a:r>
              <a:rPr lang="en-US" sz="3335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sz="3335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Lam Phan, M.A</a:t>
            </a:r>
            <a:endParaRPr lang="en-US" sz="3335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3335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Email: </a:t>
            </a:r>
            <a:r>
              <a:rPr lang="en-US" sz="3335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lamphan83@gmail.com</a:t>
            </a:r>
            <a:endParaRPr lang="en-US" sz="3335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en-US" sz="3335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Phone: </a:t>
            </a:r>
            <a:r>
              <a:rPr lang="en-US" sz="3335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0983 685 405</a:t>
            </a:r>
            <a:endParaRPr lang="en-US" sz="3335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3335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3335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4252" y="372730"/>
          <a:ext cx="8434070" cy="6400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145"/>
                <a:gridCol w="2811780"/>
                <a:gridCol w="2811145"/>
              </a:tblGrid>
              <a:tr h="565234">
                <a:tc>
                  <a:txBody>
                    <a:bodyPr/>
                    <a:lstStyle/>
                    <a:p>
                      <a:r>
                        <a:rPr lang="en-US" dirty="0" smtClean="0"/>
                        <a:t>Branch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People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Responsibilities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1811846">
                <a:tc>
                  <a:txBody>
                    <a:bodyPr/>
                    <a:lstStyle/>
                    <a:p>
                      <a:r>
                        <a:rPr lang="en-US" dirty="0" smtClean="0"/>
                        <a:t>Executive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(1)__________________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(2)__________________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       Cabinet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(3)________________</a:t>
                      </a:r>
                      <a:endParaRPr lang="en-US" dirty="0" smtClean="0"/>
                    </a:p>
                  </a:txBody>
                  <a:tcPr/>
                </a:tc>
              </a:tr>
              <a:tr h="264808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(4)_________________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Congress 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(5)________________and</a:t>
                      </a:r>
                      <a:r>
                        <a:rPr lang="en-US" baseline="0" dirty="0" smtClean="0"/>
                        <a:t> 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(6)___________________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100__(7)____________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__(8)________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Representatives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(9)__________________</a:t>
                      </a:r>
                      <a:endParaRPr lang="en-US" dirty="0"/>
                    </a:p>
                  </a:txBody>
                  <a:tcPr/>
                </a:tc>
              </a:tr>
              <a:tr h="97561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(10)_________________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(11)____________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and</a:t>
                      </a:r>
                      <a:r>
                        <a:rPr lang="en-US" baseline="0" dirty="0" smtClean="0"/>
                        <a:t> lower national Courts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(12)___________________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23164" y="1149927"/>
            <a:ext cx="153785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President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4727" y="1519547"/>
            <a:ext cx="18149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Vice President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4072" y="3546579"/>
            <a:ext cx="18149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Write laws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4072" y="1353004"/>
            <a:ext cx="18149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Carry out laws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6471" y="6054250"/>
            <a:ext cx="209203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Interpret  laws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2144" y="3177247"/>
            <a:ext cx="18149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Legislative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6961" y="5906407"/>
            <a:ext cx="195349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Supreme </a:t>
            </a:r>
            <a:r>
              <a:rPr lang="en-US" dirty="0" smtClean="0">
                <a:solidFill>
                  <a:srgbClr val="FF0000"/>
                </a:solidFill>
              </a:rPr>
              <a:t>Court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6071" y="3740543"/>
            <a:ext cx="235527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House of Representatives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4218" y="4386874"/>
            <a:ext cx="1385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Senators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4727" y="4612459"/>
            <a:ext cx="18149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435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6109" y="5712629"/>
            <a:ext cx="18149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Judicial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7018" y="3329647"/>
            <a:ext cx="18149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enate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olidFill>
                  <a:srgbClr val="FF0000"/>
                </a:solidFill>
              </a:rPr>
              <a:t>Homework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4400"/>
              <a:t>EXERCISE 3 CANVAS </a:t>
            </a:r>
            <a:endParaRPr lang="en-US" sz="4400"/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3048000" y="1280615"/>
            <a:ext cx="45720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/>
              <a:t>Chapter 7</a:t>
            </a:r>
            <a:r>
              <a:rPr lang="en-US" dirty="0"/>
              <a:t>:</a:t>
            </a:r>
            <a:endParaRPr lang="en-US" dirty="0"/>
          </a:p>
        </p:txBody>
      </p:sp>
      <p:sp>
        <p:nvSpPr>
          <p:cNvPr id="7" name="Subtitle 2"/>
          <p:cNvSpPr txBox="1"/>
          <p:nvPr/>
        </p:nvSpPr>
        <p:spPr>
          <a:xfrm>
            <a:off x="1524000" y="2823948"/>
            <a:ext cx="7997588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FF0000"/>
                </a:solidFill>
              </a:rPr>
              <a:t>Government and Politics 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in the United States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599" y="104633"/>
            <a:ext cx="6347713" cy="1320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Key term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376" y="765033"/>
            <a:ext cx="3916907" cy="38807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Branch(</a:t>
            </a:r>
            <a:r>
              <a:rPr lang="en-US" sz="2800" dirty="0" err="1" smtClean="0"/>
              <a:t>es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Legislative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Executive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Judicial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Congress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Senate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Senator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House of Representatives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President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532727" y="765033"/>
            <a:ext cx="350747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Vice president 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Cabinet 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Governor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Mayor 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Bill 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Bill of Rights</a:t>
            </a:r>
            <a:endParaRPr lang="en-US" sz="28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Group 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385" y="1572260"/>
            <a:ext cx="8541385" cy="3880485"/>
          </a:xfrm>
        </p:spPr>
        <p:txBody>
          <a:bodyPr/>
          <a:p>
            <a:r>
              <a:rPr lang="en-US" sz="4000">
                <a:highlight>
                  <a:srgbClr val="FFFF00"/>
                </a:highlight>
              </a:rPr>
              <a:t>Government and Politics in the US</a:t>
            </a:r>
            <a:endParaRPr lang="en-US" sz="4000">
              <a:highlight>
                <a:srgbClr val="FFFF00"/>
              </a:highlight>
            </a:endParaRPr>
          </a:p>
          <a:p>
            <a:r>
              <a:rPr lang="en-US" sz="3200"/>
              <a:t>Why don’t Americans want to have a strong government?</a:t>
            </a:r>
            <a:endParaRPr lang="en-US" sz="3200"/>
          </a:p>
          <a:p>
            <a:r>
              <a:rPr lang="en-US" sz="3200">
                <a:solidFill>
                  <a:srgbClr val="FF0000"/>
                </a:solidFill>
              </a:rPr>
              <a:t>Because they are afraid it will put limits on the personal freedom.</a:t>
            </a:r>
            <a:r>
              <a:rPr lang="en-US" sz="3200"/>
              <a:t> </a:t>
            </a:r>
            <a:endParaRPr lang="en-US" sz="32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679" y="381635"/>
            <a:ext cx="6347713" cy="13208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The </a:t>
            </a:r>
            <a:r>
              <a:rPr lang="en-US" sz="4000" b="1" dirty="0" smtClean="0">
                <a:solidFill>
                  <a:srgbClr val="FF0000"/>
                </a:solidFill>
              </a:rPr>
              <a:t>organization of the American Government </a:t>
            </a:r>
            <a:br>
              <a:rPr lang="en-US" sz="4000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129" y="1944914"/>
            <a:ext cx="8536268" cy="4800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The U.S. Federal Government is divided into three branches.</a:t>
            </a:r>
            <a:endParaRPr lang="en-US" sz="2400" dirty="0"/>
          </a:p>
          <a:p>
            <a:r>
              <a:rPr lang="en-US" sz="2400" dirty="0"/>
              <a:t>What are the three major branches?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legislative, executive, judicial branches</a:t>
            </a:r>
            <a:endParaRPr lang="en-US" sz="2400" dirty="0"/>
          </a:p>
          <a:p>
            <a:r>
              <a:rPr lang="en-US" sz="2400" dirty="0"/>
              <a:t>What is each branch’s major responsibility?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Legislative branch: writes laws</a:t>
            </a:r>
            <a:endParaRPr lang="en-US" sz="2400" dirty="0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US" sz="2400" dirty="0"/>
              <a:t>Executive branch: carries </a:t>
            </a:r>
            <a:r>
              <a:rPr lang="en-US" sz="2400" dirty="0" smtClean="0"/>
              <a:t>out </a:t>
            </a:r>
            <a:r>
              <a:rPr lang="en-US" sz="2400" dirty="0"/>
              <a:t>laws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Judicial branch: interprets laws</a:t>
            </a:r>
            <a:endParaRPr lang="en-US" sz="2400" dirty="0"/>
          </a:p>
          <a:p>
            <a:r>
              <a:rPr lang="en-US" sz="2400" dirty="0"/>
              <a:t>Known as “the separation of powers”</a:t>
            </a:r>
            <a:endParaRPr lang="en-US" sz="2400" dirty="0">
              <a:cs typeface="Calibri" panose="020F0502020204030204"/>
            </a:endParaRPr>
          </a:p>
          <a:p>
            <a:endParaRPr lang="en-US" dirty="0"/>
          </a:p>
          <a:p>
            <a:endParaRPr lang="en-US" dirty="0">
              <a:cs typeface="Calibri" panose="020F050202020403020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020" y="153061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The 3 Branches </a:t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The Legislative Branch</a:t>
            </a:r>
            <a:endParaRPr lang="en-US" sz="4400" dirty="0">
              <a:solidFill>
                <a:srgbClr val="FF0000"/>
              </a:solidFill>
              <a:ea typeface="+mj-lt"/>
              <a:cs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302" y="1573736"/>
            <a:ext cx="8384277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Commonly known as Congress</a:t>
            </a:r>
            <a:endParaRPr lang="en-US" sz="2400" dirty="0"/>
          </a:p>
          <a:p>
            <a:pPr lvl="1"/>
            <a:r>
              <a:rPr lang="en-US" sz="2400" dirty="0"/>
              <a:t>Congress has two “houses”</a:t>
            </a:r>
            <a:endParaRPr lang="en-US" sz="2400" dirty="0"/>
          </a:p>
          <a:p>
            <a:pPr lvl="2"/>
            <a:r>
              <a:rPr lang="en-US" sz="2400" dirty="0"/>
              <a:t>The Senate = 100 Senators</a:t>
            </a:r>
            <a:endParaRPr lang="en-US" sz="2400" dirty="0"/>
          </a:p>
          <a:p>
            <a:pPr lvl="3"/>
            <a:r>
              <a:rPr lang="en-US" sz="2400" dirty="0">
                <a:cs typeface="Calibri" panose="020F0502020204030204"/>
              </a:rPr>
              <a:t>50 states x 2 senators from each state = 100</a:t>
            </a:r>
            <a:endParaRPr lang="en-US" sz="2400" dirty="0">
              <a:cs typeface="Calibri" panose="020F0502020204030204"/>
            </a:endParaRPr>
          </a:p>
          <a:p>
            <a:pPr lvl="2"/>
            <a:r>
              <a:rPr lang="en-US" sz="2400" dirty="0"/>
              <a:t>The House of Representatives = 435 Representatives</a:t>
            </a:r>
            <a:endParaRPr lang="en-US" sz="2400" dirty="0"/>
          </a:p>
          <a:p>
            <a:pPr lvl="3"/>
            <a:r>
              <a:rPr lang="en-US" sz="2400" dirty="0">
                <a:cs typeface="Calibri" panose="020F0502020204030204"/>
              </a:rPr>
              <a:t>The number of representatives each state has depends on how many people live in that state</a:t>
            </a:r>
            <a:endParaRPr lang="en-US" sz="2400" dirty="0">
              <a:cs typeface="Calibri" panose="020F0502020204030204"/>
            </a:endParaRPr>
          </a:p>
          <a:p>
            <a:r>
              <a:rPr lang="en-US" sz="2400" dirty="0"/>
              <a:t>Basic responsibility: to write </a:t>
            </a:r>
            <a:r>
              <a:rPr lang="en-US" sz="2400" dirty="0" smtClean="0"/>
              <a:t>laws, ratify treaties </a:t>
            </a:r>
            <a:endParaRPr lang="en-US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House of Representative Numbers by State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A close up of a map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66315" y="1724025"/>
            <a:ext cx="7640320" cy="487553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The 3 Branches 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The Executive Branch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599" y="2160590"/>
            <a:ext cx="8138616" cy="3880773"/>
          </a:xfrm>
        </p:spPr>
        <p:txBody>
          <a:bodyPr>
            <a:normAutofit/>
          </a:bodyPr>
          <a:lstStyle/>
          <a:p>
            <a:r>
              <a:rPr lang="en-US" sz="3000" dirty="0"/>
              <a:t>Includes the president, vice president, and the Cabinet</a:t>
            </a:r>
            <a:endParaRPr lang="en-US" sz="3000" dirty="0"/>
          </a:p>
          <a:p>
            <a:pPr lvl="1"/>
            <a:r>
              <a:rPr lang="en-US" sz="3000" dirty="0" smtClean="0"/>
              <a:t>President: Sign or veto bills</a:t>
            </a:r>
            <a:endParaRPr lang="en-US" sz="3000" dirty="0" smtClean="0"/>
          </a:p>
          <a:p>
            <a:pPr lvl="1"/>
            <a:r>
              <a:rPr lang="en-US" sz="3000" dirty="0" smtClean="0"/>
              <a:t>The Cabinet: Administer government programs</a:t>
            </a:r>
            <a:endParaRPr lang="en-US" sz="3000" dirty="0"/>
          </a:p>
          <a:p>
            <a:r>
              <a:rPr lang="en-US" sz="3000" dirty="0"/>
              <a:t>Basic responsibility: to carry out </a:t>
            </a:r>
            <a:r>
              <a:rPr lang="en-US" sz="3000" dirty="0" smtClean="0"/>
              <a:t>law</a:t>
            </a:r>
            <a:endParaRPr lang="en-US" sz="3000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4325</Words>
  <Application>WPS Presentation</Application>
  <PresentationFormat>On-screen Show (4:3)</PresentationFormat>
  <Paragraphs>213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SimSun</vt:lpstr>
      <vt:lpstr>Wingdings</vt:lpstr>
      <vt:lpstr>Wingdings 3</vt:lpstr>
      <vt:lpstr>Arial</vt:lpstr>
      <vt:lpstr>Times New Roman</vt:lpstr>
      <vt:lpstr>Calibri</vt:lpstr>
      <vt:lpstr>Trebuchet MS</vt:lpstr>
      <vt:lpstr>Microsoft YaHei</vt:lpstr>
      <vt:lpstr>Arial Unicode MS</vt:lpstr>
      <vt:lpstr>Facet</vt:lpstr>
      <vt:lpstr>1_Facet</vt:lpstr>
      <vt:lpstr>5_Default Design</vt:lpstr>
      <vt:lpstr>PowerPoint 演示文稿</vt:lpstr>
      <vt:lpstr>  American Culture 2</vt:lpstr>
      <vt:lpstr>PowerPoint 演示文稿</vt:lpstr>
      <vt:lpstr>Key term</vt:lpstr>
      <vt:lpstr>Group Work</vt:lpstr>
      <vt:lpstr> The organization of the American Government  </vt:lpstr>
      <vt:lpstr>The 3 Branches  The Legislative Branch</vt:lpstr>
      <vt:lpstr>House of Representative Numbers by State</vt:lpstr>
      <vt:lpstr>The 3 Branches  The Executive Branch</vt:lpstr>
      <vt:lpstr>The 3 Branches   The Judicial Branch</vt:lpstr>
      <vt:lpstr> The Separation of Powers</vt:lpstr>
      <vt:lpstr>   Checks and Balances</vt:lpstr>
      <vt:lpstr>Bill of Rights</vt:lpstr>
      <vt:lpstr>The Parties</vt:lpstr>
      <vt:lpstr>Election </vt:lpstr>
      <vt:lpstr>The ideal of free individual </vt:lpstr>
      <vt:lpstr>Welfare and Entitlements</vt:lpstr>
      <vt:lpstr>Special Interest groups </vt:lpstr>
      <vt:lpstr>Blue States Vs Red States</vt:lpstr>
      <vt:lpstr>PowerPoint 演示文稿</vt:lpstr>
      <vt:lpstr>Homework</vt:lpstr>
    </vt:vector>
  </TitlesOfParts>
  <Company>Saint Louis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Introduction: Understanding the Culture of the United States</dc:title>
  <dc:creator>mryan19</dc:creator>
  <cp:lastModifiedBy>Admin</cp:lastModifiedBy>
  <cp:revision>152</cp:revision>
  <cp:lastPrinted>2018-04-09T17:46:00Z</cp:lastPrinted>
  <dcterms:created xsi:type="dcterms:W3CDTF">2012-01-19T18:01:00Z</dcterms:created>
  <dcterms:modified xsi:type="dcterms:W3CDTF">2024-04-02T08:09:39Z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1033-12.2.0.13489</vt:lpwstr>
  </property>
  <property fmtid="{D5CDD505-2E9C-101B-9397-08002B2CF9AE}" pid="3" name="ICV">
    <vt:lpwstr>3990AEEBA70C46ACA99AA5B6FFA05944</vt:lpwstr>
  </property>
</Properties>
</file>