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7" r:id="rId4"/>
  </p:sldMasterIdLst>
  <p:notesMasterIdLst>
    <p:notesMasterId r:id="rId22"/>
  </p:notesMasterIdLst>
  <p:handoutMasterIdLst>
    <p:handoutMasterId r:id="rId23"/>
  </p:handoutMasterIdLst>
  <p:sldIdLst>
    <p:sldId id="287" r:id="rId5"/>
    <p:sldId id="288" r:id="rId6"/>
    <p:sldId id="256" r:id="rId7"/>
    <p:sldId id="257" r:id="rId8"/>
    <p:sldId id="273" r:id="rId9"/>
    <p:sldId id="274" r:id="rId10"/>
    <p:sldId id="276" r:id="rId11"/>
    <p:sldId id="277" r:id="rId12"/>
    <p:sldId id="278" r:id="rId13"/>
    <p:sldId id="275" r:id="rId14"/>
    <p:sldId id="279" r:id="rId15"/>
    <p:sldId id="280" r:id="rId16"/>
    <p:sldId id="281" r:id="rId17"/>
    <p:sldId id="282" r:id="rId18"/>
    <p:sldId id="283" r:id="rId19"/>
    <p:sldId id="284" r:id="rId20"/>
    <p:sldId id="271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1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60" y="48"/>
      </p:cViewPr>
      <p:guideLst>
        <p:guide orient="horz" pos="217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3736-B158-4E7E-9489-3B3B299416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3B6-92FC-4212-9603-177477314C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3736-B158-4E7E-9489-3B3B299416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3B6-92FC-4212-9603-177477314C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3736-B158-4E7E-9489-3B3B299416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3B6-92FC-4212-9603-177477314C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5"/>
            <a:ext cx="7766936" cy="1646303"/>
          </a:xfrm>
        </p:spPr>
        <p:txBody>
          <a:bodyPr anchor="b">
            <a:noAutofit/>
          </a:bodyPr>
          <a:lstStyle>
            <a:lvl1pPr algn="r">
              <a:defRPr sz="4055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5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1" y="2160589"/>
            <a:ext cx="4184035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3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5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3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5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7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055"/>
            </a:lvl1pPr>
            <a:lvl2pPr marL="342900" indent="0">
              <a:buNone/>
              <a:defRPr sz="1055"/>
            </a:lvl2pPr>
            <a:lvl3pPr marL="685800" indent="0">
              <a:buNone/>
              <a:defRPr sz="900"/>
            </a:lvl3pPr>
            <a:lvl4pPr marL="1028065" indent="0">
              <a:buNone/>
              <a:defRPr sz="755"/>
            </a:lvl4pPr>
            <a:lvl5pPr marL="1370965" indent="0">
              <a:buNone/>
              <a:defRPr sz="755"/>
            </a:lvl5pPr>
            <a:lvl6pPr marL="1713865" indent="0">
              <a:buNone/>
              <a:defRPr sz="755"/>
            </a:lvl6pPr>
            <a:lvl7pPr marL="2056765" indent="0">
              <a:buNone/>
              <a:defRPr sz="755"/>
            </a:lvl7pPr>
            <a:lvl8pPr marL="2399665" indent="0">
              <a:buNone/>
              <a:defRPr sz="755"/>
            </a:lvl8pPr>
            <a:lvl9pPr marL="2742565" indent="0">
              <a:buNone/>
              <a:defRPr sz="75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3736-B158-4E7E-9489-3B3B299416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3B6-92FC-4212-9603-177477314C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9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9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5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3"/>
          </a:xfrm>
        </p:spPr>
        <p:txBody>
          <a:bodyPr anchor="ctr">
            <a:normAutofit/>
          </a:bodyPr>
          <a:lstStyle>
            <a:lvl1pPr marL="0" indent="0" algn="l">
              <a:buNone/>
              <a:defRPr sz="135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5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3"/>
          </a:xfrm>
        </p:spPr>
        <p:txBody>
          <a:bodyPr anchor="ctr">
            <a:normAutofit/>
          </a:bodyPr>
          <a:lstStyle>
            <a:lvl1pPr marL="0" indent="0" algn="l">
              <a:buNone/>
              <a:defRPr sz="135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5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1" y="790379"/>
            <a:ext cx="609600" cy="584776"/>
          </a:xfrm>
          <a:prstGeom prst="rect">
            <a:avLst/>
          </a:prstGeom>
        </p:spPr>
        <p:txBody>
          <a:bodyPr vert="horz" lIns="68580" tIns="34289" rIns="68580" bIns="34289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68580" tIns="34289" rIns="68580" bIns="34289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sz="1355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35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5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35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5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9"/>
            <a:ext cx="609600" cy="584776"/>
          </a:xfrm>
          <a:prstGeom prst="rect">
            <a:avLst/>
          </a:prstGeom>
        </p:spPr>
        <p:txBody>
          <a:bodyPr vert="horz" lIns="68580" tIns="34289" rIns="68580" bIns="34289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68580" tIns="34289" rIns="68580" bIns="34289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35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5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5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3736-B158-4E7E-9489-3B3B299416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3B6-92FC-4212-9603-177477314C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5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5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5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5"/>
            </a:lvl2pPr>
            <a:lvl3pPr marL="685800" indent="0">
              <a:buNone/>
              <a:defRPr sz="900"/>
            </a:lvl3pPr>
            <a:lvl4pPr marL="1028700" indent="0">
              <a:buNone/>
              <a:defRPr sz="755"/>
            </a:lvl4pPr>
            <a:lvl5pPr marL="1371600" indent="0">
              <a:buNone/>
              <a:defRPr sz="755"/>
            </a:lvl5pPr>
            <a:lvl6pPr marL="1714500" indent="0">
              <a:buNone/>
              <a:defRPr sz="755"/>
            </a:lvl6pPr>
            <a:lvl7pPr marL="2057400" indent="0">
              <a:buNone/>
              <a:defRPr sz="755"/>
            </a:lvl7pPr>
            <a:lvl8pPr marL="2400300" indent="0">
              <a:buNone/>
              <a:defRPr sz="755"/>
            </a:lvl8pPr>
            <a:lvl9pPr marL="2743200" indent="0">
              <a:buNone/>
              <a:defRPr sz="75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5"/>
            </a:lvl2pPr>
            <a:lvl3pPr marL="685800" indent="0">
              <a:buNone/>
              <a:defRPr sz="900"/>
            </a:lvl3pPr>
            <a:lvl4pPr marL="1028700" indent="0">
              <a:buNone/>
              <a:defRPr sz="755"/>
            </a:lvl4pPr>
            <a:lvl5pPr marL="1371600" indent="0">
              <a:buNone/>
              <a:defRPr sz="755"/>
            </a:lvl5pPr>
            <a:lvl6pPr marL="1714500" indent="0">
              <a:buNone/>
              <a:defRPr sz="755"/>
            </a:lvl6pPr>
            <a:lvl7pPr marL="2057400" indent="0">
              <a:buNone/>
              <a:defRPr sz="755"/>
            </a:lvl7pPr>
            <a:lvl8pPr marL="2400300" indent="0">
              <a:buNone/>
              <a:defRPr sz="755"/>
            </a:lvl8pPr>
            <a:lvl9pPr marL="2743200" indent="0">
              <a:buNone/>
              <a:defRPr sz="75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3736-B158-4E7E-9489-3B3B299416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3B6-92FC-4212-9603-177477314C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3736-B158-4E7E-9489-3B3B299416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3B6-92FC-4212-9603-177477314C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3736-B158-4E7E-9489-3B3B299416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3B6-92FC-4212-9603-177477314C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3736-B158-4E7E-9489-3B3B299416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3B6-92FC-4212-9603-177477314C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3736-B158-4E7E-9489-3B3B299416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3B6-92FC-4212-9603-177477314C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3736-B158-4E7E-9489-3B3B299416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3B6-92FC-4212-9603-177477314C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6.xml"/><Relationship Id="rId8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19E3736-B158-4E7E-9489-3B3B299416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913E3B6-92FC-4212-9603-177477314C9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35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8165" indent="-21399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885" indent="-17081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05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785" indent="-17081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685" indent="-17081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6585" indent="-17081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9485" indent="-17081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2385" indent="-17081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5285" indent="-17081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3585" lvl="1" indent="-285115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ách viết email welcome hiệu quả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47"/>
            <a:ext cx="12192000" cy="6859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121444" y="2159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2476" y="5158320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rot="16200000" flipH="1">
            <a:off x="14461" y="150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10800000" flipH="1">
            <a:off x="4905" y="5117224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476705" y="146842"/>
            <a:ext cx="9238590" cy="8299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Entrepreneur as Business Hero 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135380" y="1681480"/>
            <a:ext cx="1035494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Successful business people often become “heroes” to the public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American values in their purest form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entrepreneur was seen as a rugged individualist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Good examples of equality of opportunity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Entrepreneurs dislike submitting to higher authority “I am my own boss”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121444" y="2159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2476" y="5158320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rot="16200000" flipH="1">
            <a:off x="14461" y="150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10800000" flipH="1">
            <a:off x="4905" y="5117224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476705" y="146842"/>
            <a:ext cx="9238590" cy="8299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ea"/>
              </a:rPr>
              <a:t>The Entrepreneur as Business Hero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135380" y="1681480"/>
            <a:ext cx="1035494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Many internet businesses were started in the 1990s (dot-coms)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were loaned money based on their potential, not their performance and their share price rose – many people became rich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Eventually, the stock market crashed and many dot-coms went bust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121444" y="2159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2476" y="5158320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rot="16200000" flipH="1">
            <a:off x="14461" y="150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10800000" flipH="1">
            <a:off x="4905" y="5117224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476705" y="146842"/>
            <a:ext cx="9238590" cy="8299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ea"/>
              </a:rPr>
              <a:t>The Entrepreneur as Business Hero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135380" y="1681480"/>
            <a:ext cx="1035494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Despite this, many Americans are still willing to start their own company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½ of all new companies fail in the first few years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 ½ of Americans are employed in small businesses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1/3 of Americans belong to the “creative class” – people who create, design, problem solve etc – increasing the role of creativity and innovation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121444" y="2159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2476" y="5158320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rot="16200000" flipH="1">
            <a:off x="14461" y="150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10800000" flipH="1">
            <a:off x="4905" y="5117224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476705" y="146842"/>
            <a:ext cx="9238590" cy="15684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ea"/>
              </a:rPr>
              <a:t>The Corporate CEO 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+mn-ea"/>
            </a:endParaRPr>
          </a:p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ea"/>
              </a:rPr>
              <a:t>CEO – Chief Executive Officer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+mn-ea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189355" y="2045970"/>
            <a:ext cx="10354945" cy="4030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 power and wealth – but are not generally seen as “heroes”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Managing someone else’s business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CEO’s are not very popular – e.g. overpaid, self serving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Many CEO’s have abused the businesses they managed, and their employees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image has changed over time – sometimes positive, sometimes negative depending on the political climate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121444" y="2159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2476" y="5158320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rot="16200000" flipH="1">
            <a:off x="14461" y="150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10800000" flipH="1">
            <a:off x="4905" y="5117224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476705" y="146842"/>
            <a:ext cx="9238590" cy="15684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ea"/>
              </a:rPr>
              <a:t> American Business in the Global Marketplace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+mn-ea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189355" y="2045970"/>
            <a:ext cx="1035494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Until the 20th century, most American business took place in America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Now, American business has become globalized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US is the largest market in the world (a consumer society)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US is also a producer – but is finding it hard to compete with cheap foreign labor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121444" y="2159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2476" y="5158320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rot="16200000" flipH="1">
            <a:off x="14461" y="150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10800000" flipH="1">
            <a:off x="4905" y="5117224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476705" y="146842"/>
            <a:ext cx="9238590" cy="8299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ea"/>
              </a:rPr>
              <a:t> The Changing American Workforce 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+mn-ea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29970" y="1717675"/>
            <a:ext cx="1035494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Traditionally, American business was dominated by white males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Recently, more women have entered the workforce – now 50%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Few women are in senior positions (10-15%) although are equally qualified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Women generally receive less pay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121444" y="2159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2476" y="5158320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rot="16200000" flipH="1">
            <a:off x="14461" y="150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10800000" flipH="1">
            <a:off x="4905" y="5117224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476705" y="146842"/>
            <a:ext cx="9238590" cy="8299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ea"/>
              </a:rPr>
              <a:t> The Changing American Workforce 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+mn-ea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29970" y="1717675"/>
            <a:ext cx="1035494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Workers who want to succeed are under pressure to put work first and family second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Women earn 78% of men's salary (on average)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Minorities are also discriminated against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immigrants are changing the American workforce – less discrimination in future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0" y="5255171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079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图片 2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822" y="0"/>
            <a:ext cx="9640355" cy="6858000"/>
          </a:xfrm>
          <a:prstGeom prst="rect">
            <a:avLst/>
          </a:prstGeom>
        </p:spPr>
      </p:pic>
      <p:sp>
        <p:nvSpPr>
          <p:cNvPr id="25" name="KSO_Shape"/>
          <p:cNvSpPr/>
          <p:nvPr/>
        </p:nvSpPr>
        <p:spPr>
          <a:xfrm>
            <a:off x="-722" y="2343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KSO_Shape"/>
          <p:cNvSpPr/>
          <p:nvPr/>
        </p:nvSpPr>
        <p:spPr>
          <a:xfrm rot="16200000">
            <a:off x="-632" y="5142217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6921" y="514244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969692" y="2390464"/>
            <a:ext cx="4252614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YOU</a:t>
            </a:r>
            <a:endParaRPr lang="en-US" altLang="zh-CN" sz="8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7397" y="1387876"/>
            <a:ext cx="7968803" cy="9807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sym typeface="+mn-ea"/>
              </a:rPr>
              <a:t>  American Culture 2</a:t>
            </a:r>
            <a:endParaRPr lang="en-US" sz="6000" b="1" dirty="0" smtClean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5040" y="3054773"/>
            <a:ext cx="7239000" cy="1094740"/>
          </a:xfrm>
        </p:spPr>
        <p:txBody>
          <a:bodyPr>
            <a:noAutofit/>
          </a:bodyPr>
          <a:lstStyle/>
          <a:p>
            <a:pPr algn="ctr"/>
            <a:r>
              <a:rPr lang="en-US" sz="3335" b="1" dirty="0" err="1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Lecturer</a:t>
            </a:r>
            <a:r>
              <a:rPr lang="en-US" sz="3335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: </a:t>
            </a:r>
            <a:r>
              <a:rPr lang="en-US" sz="3335" b="1" dirty="0" err="1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Lam Phan, M.A</a:t>
            </a:r>
            <a:endParaRPr lang="en-US" sz="3335" b="1" dirty="0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en-US" sz="3335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Email: </a:t>
            </a:r>
            <a:r>
              <a:rPr lang="en-US" sz="3335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lamphan83@gmail.com</a:t>
            </a:r>
            <a:endParaRPr lang="en-US" sz="3335" b="1" dirty="0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en-US" sz="3335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Phone: </a:t>
            </a:r>
            <a:r>
              <a:rPr lang="en-US" sz="3335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0983 685 405</a:t>
            </a:r>
            <a:endParaRPr lang="en-US" sz="3335" b="1" dirty="0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endParaRPr lang="en-US" sz="3335" b="1" dirty="0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endParaRPr lang="en-US" sz="3335" b="1" dirty="0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0" y="5255171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3079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8" name="图片 46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822" y="0"/>
            <a:ext cx="9640355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054872" y="1860592"/>
            <a:ext cx="8240573" cy="23069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pattFill prst="ltDnDiag">
                  <a:fgClr>
                    <a:schemeClr val="bg1"/>
                  </a:fgClr>
                  <a:bgClr>
                    <a:schemeClr val="tx1"/>
                  </a:bgClr>
                </a:patt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Chapter 6: </a:t>
            </a:r>
            <a:endParaRPr lang="en-US" altLang="zh-CN" sz="4800" b="1" dirty="0">
              <a:pattFill prst="ltDnDiag">
                <a:fgClr>
                  <a:schemeClr val="bg1"/>
                </a:fgClr>
                <a:bgClr>
                  <a:schemeClr val="tx1"/>
                </a:bgClr>
              </a:patt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altLang="zh-CN" sz="4800" b="1" dirty="0">
                <a:pattFill prst="ltDnDiag">
                  <a:fgClr>
                    <a:schemeClr val="bg1"/>
                  </a:fgClr>
                  <a:bgClr>
                    <a:schemeClr val="tx1"/>
                  </a:bgClr>
                </a:patt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World of American Business </a:t>
            </a:r>
            <a:endParaRPr lang="zh-CN" altLang="en-US" sz="4800" b="1" dirty="0">
              <a:pattFill prst="ltDnDiag">
                <a:fgClr>
                  <a:schemeClr val="bg1"/>
                </a:fgClr>
                <a:bgClr>
                  <a:schemeClr val="tx1"/>
                </a:bgClr>
              </a:patt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KSO_Shape"/>
          <p:cNvSpPr/>
          <p:nvPr/>
        </p:nvSpPr>
        <p:spPr>
          <a:xfrm>
            <a:off x="-2627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16200000">
            <a:off x="-632" y="5137772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5400000" flipH="1">
            <a:off x="10472476" y="5158320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079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2476" y="5158320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rot="16200000" flipH="1">
            <a:off x="14461" y="150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10800000" flipH="1">
            <a:off x="4905" y="5117224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476705" y="146842"/>
            <a:ext cx="9238590" cy="15684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Characteristics of American Business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207135" y="2228215"/>
            <a:ext cx="1040701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Businesses are directly/indirectly owned by private individuals/groups for profit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are also: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charset="0"/>
              <a:buChar char="ü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Public, government owned institutions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charset="0"/>
              <a:buChar char="ü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Nonprofit organizations (churches, charities etc)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charset="0"/>
              <a:buChar char="ü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Don’t confuse these two groups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079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KSO_Shape"/>
          <p:cNvSpPr/>
          <p:nvPr/>
        </p:nvSpPr>
        <p:spPr>
          <a:xfrm flipH="1">
            <a:off x="10459686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2476" y="5158320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rot="16200000" flipH="1">
            <a:off x="90026" y="-1754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10800000" flipH="1">
            <a:off x="89995" y="5117859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476705" y="146842"/>
            <a:ext cx="9238590" cy="15684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Business Competition Reinforces Other Values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29335" y="2263775"/>
            <a:ext cx="1003554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institutions are at the heart of American life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is based on the ideal of competition which is the major source of progress and prosperity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Thus competitive business institutions are respected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079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2476" y="514752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rot="16200000" flipH="1">
            <a:off x="14461" y="150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10800000" flipH="1">
            <a:off x="4905" y="5117224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476705" y="103662"/>
            <a:ext cx="9238590" cy="15684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How Business Competition Reinforces Other Values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261110" y="2077720"/>
            <a:ext cx="1050607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Competition protects freedom by preventing monopoly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Quality of goods and services is guaranteed by competition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Competition in business also strengthens equality of opportunity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competition is seen as an alternative to inherited privilege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079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2476" y="514752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rot="16200000" flipH="1">
            <a:off x="14461" y="150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10800000" flipH="1">
            <a:off x="4905" y="5117224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476705" y="103662"/>
            <a:ext cx="9238590" cy="15684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How Business Competition Reinforces Other Values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261110" y="2077720"/>
            <a:ext cx="1050607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Successful business people often become “heroes” to the public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American values in their purest form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entrepreneur was seen as a rugged individualist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Good examples of equality of opportunity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Entrepreneurs dislike submitting to higher authority “I am my own boss”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079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2476" y="514752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rot="16200000" flipH="1">
            <a:off x="14461" y="150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10800000" flipH="1">
            <a:off x="171910" y="5106429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476705" y="103662"/>
            <a:ext cx="9238590" cy="15684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How Business Competition Reinforces Other Values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261110" y="2077720"/>
            <a:ext cx="1050607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competition encourages hard work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harder working person is likely to “win”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However, many Americans distrust big business – putting profits before people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 for government regulation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88286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0" y="166589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0" y="239635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0" y="3095297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0" y="3815255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453521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0" y="5975129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300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54775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121444" y="2159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6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13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79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3467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135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4803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5471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13934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KSO_Shape"/>
          <p:cNvSpPr/>
          <p:nvPr/>
        </p:nvSpPr>
        <p:spPr>
          <a:xfrm flipH="1">
            <a:off x="10470481" y="1841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KSO_Shape"/>
          <p:cNvSpPr/>
          <p:nvPr/>
        </p:nvSpPr>
        <p:spPr>
          <a:xfrm rot="5400000" flipH="1">
            <a:off x="10472476" y="5158320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KSO_Shape"/>
          <p:cNvSpPr/>
          <p:nvPr/>
        </p:nvSpPr>
        <p:spPr>
          <a:xfrm rot="16200000" flipH="1">
            <a:off x="14461" y="1505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KSO_Shape"/>
          <p:cNvSpPr/>
          <p:nvPr/>
        </p:nvSpPr>
        <p:spPr>
          <a:xfrm rot="10800000" flipH="1">
            <a:off x="4905" y="5117224"/>
            <a:ext cx="1715810" cy="1715810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476705" y="146842"/>
            <a:ext cx="9238590" cy="8299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Dream of Getting Rich</a:t>
            </a:r>
            <a:endParaRPr lang="en-US" altLang="zh-CN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135380" y="1681480"/>
            <a:ext cx="1035494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Most wealthy Americans have achieved their wealth through successful business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Often they started with very little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Americans preferred business to farming because it offered more opportunities to get rich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is seen as benefiting the whole nation – through competition everyone can become rich</a:t>
            </a:r>
            <a:endParaRPr lang="en-US" altLang="zh-CN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3949</Words>
  <Application>WPS Presentation</Application>
  <PresentationFormat>宽屏</PresentationFormat>
  <Paragraphs>107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17</vt:i4>
      </vt:variant>
    </vt:vector>
  </HeadingPairs>
  <TitlesOfParts>
    <vt:vector size="32" baseType="lpstr">
      <vt:lpstr>Arial</vt:lpstr>
      <vt:lpstr>SimSun</vt:lpstr>
      <vt:lpstr>Wingdings</vt:lpstr>
      <vt:lpstr>Calibri</vt:lpstr>
      <vt:lpstr>Wingdings 3</vt:lpstr>
      <vt:lpstr>Arial</vt:lpstr>
      <vt:lpstr>Times New Roman</vt:lpstr>
      <vt:lpstr>Wingdings</vt:lpstr>
      <vt:lpstr>Trebuchet MS</vt:lpstr>
      <vt:lpstr>Microsoft YaHei</vt:lpstr>
      <vt:lpstr>Arial Unicode MS</vt:lpstr>
      <vt:lpstr>等线</vt:lpstr>
      <vt:lpstr>Office 主题​​</vt:lpstr>
      <vt:lpstr>Facet</vt:lpstr>
      <vt:lpstr>5_Default Design</vt:lpstr>
      <vt:lpstr>PowerPoint 演示文稿</vt:lpstr>
      <vt:lpstr>  American Culture 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姚 丝安</dc:creator>
  <cp:lastModifiedBy>Admin</cp:lastModifiedBy>
  <cp:revision>85</cp:revision>
  <dcterms:created xsi:type="dcterms:W3CDTF">2018-07-01T05:16:00Z</dcterms:created>
  <dcterms:modified xsi:type="dcterms:W3CDTF">2024-04-02T08:09:30Z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1033-12.2.0.13489</vt:lpwstr>
  </property>
  <property fmtid="{D5CDD505-2E9C-101B-9397-08002B2CF9AE}" pid="3" name="ICV">
    <vt:lpwstr>4D8AF2F9EB4A416DB928ED6FBDD98EFD</vt:lpwstr>
  </property>
</Properties>
</file>