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1" r:id="rId3"/>
    <p:sldMasterId id="2147483671" r:id="rId4"/>
    <p:sldMasterId id="2147483688" r:id="rId5"/>
  </p:sldMasterIdLst>
  <p:notesMasterIdLst>
    <p:notesMasterId r:id="rId9"/>
  </p:notesMasterIdLst>
  <p:sldIdLst>
    <p:sldId id="384" r:id="rId6"/>
    <p:sldId id="385" r:id="rId7"/>
    <p:sldId id="344" r:id="rId8"/>
    <p:sldId id="345" r:id="rId10"/>
    <p:sldId id="346" r:id="rId11"/>
    <p:sldId id="347" r:id="rId12"/>
    <p:sldId id="348" r:id="rId13"/>
    <p:sldId id="259" r:id="rId14"/>
    <p:sldId id="260" r:id="rId15"/>
    <p:sldId id="308" r:id="rId16"/>
    <p:sldId id="261" r:id="rId17"/>
    <p:sldId id="341" r:id="rId18"/>
    <p:sldId id="263" r:id="rId19"/>
    <p:sldId id="297" r:id="rId20"/>
    <p:sldId id="264" r:id="rId21"/>
    <p:sldId id="265" r:id="rId22"/>
    <p:sldId id="262" r:id="rId23"/>
    <p:sldId id="266" r:id="rId24"/>
    <p:sldId id="267" r:id="rId25"/>
    <p:sldId id="268" r:id="rId26"/>
    <p:sldId id="270" r:id="rId27"/>
    <p:sldId id="299" r:id="rId28"/>
    <p:sldId id="300" r:id="rId29"/>
    <p:sldId id="301" r:id="rId30"/>
    <p:sldId id="271" r:id="rId31"/>
    <p:sldId id="302" r:id="rId32"/>
    <p:sldId id="273" r:id="rId33"/>
    <p:sldId id="303" r:id="rId34"/>
    <p:sldId id="304" r:id="rId35"/>
    <p:sldId id="305" r:id="rId36"/>
    <p:sldId id="306" r:id="rId37"/>
    <p:sldId id="307" r:id="rId38"/>
    <p:sldId id="272" r:id="rId39"/>
    <p:sldId id="274" r:id="rId40"/>
    <p:sldId id="343" r:id="rId41"/>
    <p:sldId id="276" r:id="rId42"/>
    <p:sldId id="277" r:id="rId43"/>
    <p:sldId id="278" r:id="rId44"/>
    <p:sldId id="279" r:id="rId45"/>
    <p:sldId id="280" r:id="rId46"/>
    <p:sldId id="281" r:id="rId47"/>
    <p:sldId id="342" r:id="rId48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52"/>
    </p:embeddedFont>
    <p:embeddedFont>
      <p:font typeface="Dancing Script"/>
      <p:regular r:id="rId53"/>
    </p:embeddedFont>
    <p:embeddedFont>
      <p:font typeface="Bitter Thin"/>
      <p:regular r:id="rId54"/>
    </p:embeddedFont>
    <p:embeddedFont>
      <p:font typeface="Wingdings 3" panose="05040102010807070707" charset="2"/>
      <p:regular r:id="rId55"/>
    </p:embeddedFont>
    <p:embeddedFont>
      <p:font typeface="Trebuchet MS" panose="020B0603020202020204" charset="0"/>
      <p:regular r:id="rId56"/>
      <p:bold r:id="rId57"/>
      <p:italic r:id="rId58"/>
      <p:boldItalic r:id="rId59"/>
    </p:embeddedFont>
    <p:embeddedFont>
      <p:font typeface="Bitter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A43"/>
    <a:srgbClr val="203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70BA2F-8112-4EE9-9E6B-515A5F67D6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3" Type="http://schemas.openxmlformats.org/officeDocument/2006/relationships/font" Target="fonts/font12.fntdata"/><Relationship Id="rId62" Type="http://schemas.openxmlformats.org/officeDocument/2006/relationships/font" Target="fonts/font11.fntdata"/><Relationship Id="rId61" Type="http://schemas.openxmlformats.org/officeDocument/2006/relationships/font" Target="fonts/font10.fntdata"/><Relationship Id="rId60" Type="http://schemas.openxmlformats.org/officeDocument/2006/relationships/font" Target="fonts/font9.fntdata"/><Relationship Id="rId6" Type="http://schemas.openxmlformats.org/officeDocument/2006/relationships/slide" Target="slides/slide1.xml"/><Relationship Id="rId59" Type="http://schemas.openxmlformats.org/officeDocument/2006/relationships/font" Target="fonts/font8.fntdata"/><Relationship Id="rId58" Type="http://schemas.openxmlformats.org/officeDocument/2006/relationships/font" Target="fonts/font7.fntdata"/><Relationship Id="rId57" Type="http://schemas.openxmlformats.org/officeDocument/2006/relationships/font" Target="fonts/font6.fntdata"/><Relationship Id="rId56" Type="http://schemas.openxmlformats.org/officeDocument/2006/relationships/font" Target="fonts/font5.fntdata"/><Relationship Id="rId55" Type="http://schemas.openxmlformats.org/officeDocument/2006/relationships/font" Target="fonts/font4.fntdata"/><Relationship Id="rId54" Type="http://schemas.openxmlformats.org/officeDocument/2006/relationships/font" Target="fonts/font3.fntdata"/><Relationship Id="rId53" Type="http://schemas.openxmlformats.org/officeDocument/2006/relationships/font" Target="fonts/font2.fntdata"/><Relationship Id="rId52" Type="http://schemas.openxmlformats.org/officeDocument/2006/relationships/font" Target="fonts/font1.fntdata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49" Type="http://schemas.openxmlformats.org/officeDocument/2006/relationships/presProps" Target="presProps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e55cd8984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be55cd8984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EB2F9E-C9E0-4EA3-A9E2-0DF5F691060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/>
          <a:srcRect t="11008"/>
          <a:stretch>
            <a:fillRect/>
          </a:stretch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3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3"/>
          <a:srcRect t="11008"/>
          <a:stretch>
            <a:fillRect/>
          </a:stretch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293550" y="991432"/>
            <a:ext cx="2450700" cy="30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✘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L="914400" lvl="1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✗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L="1371600" lvl="2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L="1828800" lvl="3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●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L="2286000" lvl="4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○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L="2743200" lvl="5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L="3200400" lvl="6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●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L="3657600" lvl="7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○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L="4114800" lvl="8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/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1" name="Google Shape;21;p4"/>
          <p:cNvSpPr/>
          <p:nvPr/>
        </p:nvSpPr>
        <p:spPr>
          <a:xfrm>
            <a:off x="1759575" y="1396900"/>
            <a:ext cx="1071300" cy="106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59575" y="1398428"/>
            <a:ext cx="1071300" cy="1065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✘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✗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4826974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6749975" y="1600725"/>
            <a:ext cx="1496100" cy="21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304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0"/>
            <a:ext cx="6447501" cy="1369936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8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12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79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0890" indent="0">
              <a:buNone/>
              <a:defRPr sz="565"/>
            </a:lvl4pPr>
            <a:lvl5pPr marL="1028065" indent="0">
              <a:buNone/>
              <a:defRPr sz="565"/>
            </a:lvl5pPr>
            <a:lvl6pPr marL="1285240" indent="0">
              <a:buNone/>
              <a:defRPr sz="565"/>
            </a:lvl6pPr>
            <a:lvl7pPr marL="1542415" indent="0">
              <a:buNone/>
              <a:defRPr sz="565"/>
            </a:lvl7pPr>
            <a:lvl8pPr marL="1799590" indent="0">
              <a:buNone/>
              <a:defRPr sz="565"/>
            </a:lvl8pPr>
            <a:lvl9pPr marL="2056765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  <a:lvl2pPr marL="257175" indent="0">
              <a:buNone/>
              <a:defRPr sz="675"/>
            </a:lvl2pPr>
            <a:lvl3pPr marL="514350" indent="0">
              <a:buNone/>
              <a:defRPr sz="565"/>
            </a:lvl3pPr>
            <a:lvl4pPr marL="771525" indent="0">
              <a:buNone/>
              <a:defRPr sz="505"/>
            </a:lvl4pPr>
            <a:lvl5pPr marL="1028700" indent="0">
              <a:buNone/>
              <a:defRPr sz="505"/>
            </a:lvl5pPr>
            <a:lvl6pPr marL="1285875" indent="0">
              <a:buNone/>
              <a:defRPr sz="505"/>
            </a:lvl6pPr>
            <a:lvl7pPr marL="1543050" indent="0">
              <a:buNone/>
              <a:defRPr sz="505"/>
            </a:lvl7pPr>
            <a:lvl8pPr marL="1800225" indent="0">
              <a:buNone/>
              <a:defRPr sz="505"/>
            </a:lvl8pPr>
            <a:lvl9pPr marL="2057400" indent="0">
              <a:buNone/>
              <a:defRPr sz="50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2475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01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2475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01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51435" tIns="25717" rIns="51435" bIns="25717" rtlCol="0" anchor="ctr">
            <a:noAutofit/>
          </a:bodyPr>
          <a:lstStyle/>
          <a:p>
            <a:pPr lvl="0"/>
            <a:r>
              <a:rPr lang="en-US" sz="45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45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51435" tIns="25717" rIns="51435" bIns="25717" rtlCol="0" anchor="ctr">
            <a:noAutofit/>
          </a:bodyPr>
          <a:lstStyle/>
          <a:p>
            <a:pPr lvl="0"/>
            <a:r>
              <a:rPr lang="en-US" sz="45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sz="1015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2475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01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2475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01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51435" tIns="25717" rIns="51435" bIns="25717" rtlCol="0" anchor="ctr">
            <a:noAutofit/>
          </a:bodyPr>
          <a:lstStyle/>
          <a:p>
            <a:pPr lvl="0"/>
            <a:r>
              <a:rPr lang="en-US" sz="45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45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51435" tIns="25717" rIns="51435" bIns="25717" rtlCol="0" anchor="ctr">
            <a:noAutofit/>
          </a:bodyPr>
          <a:lstStyle/>
          <a:p>
            <a:pPr lvl="0"/>
            <a:r>
              <a:rPr lang="en-US" sz="45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45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49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2475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350">
                <a:solidFill>
                  <a:schemeClr val="accent1"/>
                </a:solidFill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01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199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  <p:hf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5">
                <a:solidFill>
                  <a:schemeClr val="accent1"/>
                </a:solidFill>
              </a:defRPr>
            </a:lvl1pPr>
          </a:lstStyle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defTabSz="257175" rtl="0" eaLnBrk="1" latinLnBrk="0" hangingPunct="1">
        <a:spcBef>
          <a:spcPct val="0"/>
        </a:spcBef>
        <a:buNone/>
        <a:defRPr sz="2025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3040" indent="-193040" algn="l" defTabSz="257175" rtl="0" eaLnBrk="1" latinLnBrk="0" hangingPunct="1">
        <a:spcBef>
          <a:spcPct val="113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01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8465" indent="-160655" algn="l" defTabSz="257175" rtl="0" eaLnBrk="1" latinLnBrk="0" hangingPunct="1">
        <a:spcBef>
          <a:spcPct val="113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3255" indent="-128270" algn="l" defTabSz="257175" rtl="0" eaLnBrk="1" latinLnBrk="0" hangingPunct="1">
        <a:spcBef>
          <a:spcPct val="113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7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00430" indent="-128270" algn="l" defTabSz="257175" rtl="0" eaLnBrk="1" latinLnBrk="0" hangingPunct="1">
        <a:spcBef>
          <a:spcPct val="113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6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57605" indent="-128270" algn="l" defTabSz="257175" rtl="0" eaLnBrk="1" latinLnBrk="0" hangingPunct="1">
        <a:spcBef>
          <a:spcPct val="113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6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14780" indent="-128270" algn="l" defTabSz="257175" rtl="0" eaLnBrk="1" latinLnBrk="0" hangingPunct="1">
        <a:spcBef>
          <a:spcPct val="113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6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71955" indent="-128270" algn="l" defTabSz="257175" rtl="0" eaLnBrk="1" latinLnBrk="0" hangingPunct="1">
        <a:spcBef>
          <a:spcPct val="113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6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29130" indent="-128270" algn="l" defTabSz="257175" rtl="0" eaLnBrk="1" latinLnBrk="0" hangingPunct="1">
        <a:spcBef>
          <a:spcPct val="113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6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86305" indent="-128270" algn="l" defTabSz="257175" rtl="0" eaLnBrk="1" latinLnBrk="0" hangingPunct="1">
        <a:spcBef>
          <a:spcPct val="113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6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C1A8A1B7-3BA8-4EB1-A9AB-F819092841BC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CE4AC504-AF1F-48E0-BDF9-AA91036C229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8.png"/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13.png"/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9.png"/><Relationship Id="rId2" Type="http://schemas.openxmlformats.org/officeDocument/2006/relationships/image" Target="../media/image13.png"/><Relationship Id="rId1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13.png"/><Relationship Id="rId3" Type="http://schemas.openxmlformats.org/officeDocument/2006/relationships/image" Target="../media/image60.png"/><Relationship Id="rId2" Type="http://schemas.openxmlformats.org/officeDocument/2006/relationships/hyperlink" Target="http://unsplash.com/&amp;utm_source=slidescarnival" TargetMode="External"/><Relationship Id="rId1" Type="http://schemas.openxmlformats.org/officeDocument/2006/relationships/hyperlink" Target="http://www.slidescarnival.com/?utm_source=template" TargetMode="Externa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13.png"/><Relationship Id="rId3" Type="http://schemas.openxmlformats.org/officeDocument/2006/relationships/image" Target="../media/image30.png"/><Relationship Id="rId2" Type="http://schemas.openxmlformats.org/officeDocument/2006/relationships/hyperlink" Target="https://www.fontsquirrel.com/fonts/bitter" TargetMode="External"/><Relationship Id="rId1" Type="http://schemas.openxmlformats.org/officeDocument/2006/relationships/hyperlink" Target="https://www.fontsquirrel.com/fonts/dancing-script-ot" TargetMode="External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5.png"/><Relationship Id="rId3" Type="http://schemas.openxmlformats.org/officeDocument/2006/relationships/image" Target="../media/image64.jpeg"/><Relationship Id="rId2" Type="http://schemas.openxmlformats.org/officeDocument/2006/relationships/image" Target="../media/image13.png"/><Relationship Id="rId1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3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ách viết email welcome hiệu quả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4000" cy="51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a slide title</a:t>
            </a:r>
            <a:endParaRPr lang="en-GB"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✘"/>
            </a:pPr>
            <a:r>
              <a:rPr lang="en-GB"/>
              <a:t>Here you have a list of items</a:t>
            </a:r>
            <a:endParaRPr lang="en-GB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✘"/>
            </a:pPr>
            <a:r>
              <a:rPr lang="en-GB"/>
              <a:t>And some text</a:t>
            </a:r>
            <a:endParaRPr lang="en-GB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✘"/>
            </a:pPr>
            <a:r>
              <a:rPr lang="en-GB"/>
              <a:t>But remember not to overload your slides with content</a:t>
            </a:r>
            <a:endParaRPr lang="en-GB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GB"/>
              <a:t>Your audience will listen to you or read the content, but won’t do both. </a:t>
            </a:r>
            <a:endParaRPr lang="en-GB"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1"/>
          <a:srcRect l="31499" t="13326" r="17239" b="9644"/>
          <a:stretch>
            <a:fillRect/>
          </a:stretch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04045" cy="534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710" y="563245"/>
            <a:ext cx="7882890" cy="3169285"/>
          </a:xfrm>
        </p:spPr>
        <p:txBody>
          <a:bodyPr/>
          <a:p>
            <a:r>
              <a:rPr lang="en-US">
                <a:solidFill>
                  <a:schemeClr val="bg1"/>
                </a:solidFill>
              </a:rPr>
              <a:t>In Europe, people were either born wealthy or born poor and usually stayed that way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In America, status at birth was not important – people could become rich or poor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People were more protective of their wealth, and sought to acquire more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White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GB"/>
              <a:t>Is the color of milk and fresh snow, the color produced by the combination of all the colors of the visible spectrum.</a:t>
            </a:r>
            <a:endParaRPr lang="en-GB"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also split your content</a:t>
            </a:r>
            <a:endParaRPr lang="en-GB"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Black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GB"/>
              <a:t>Is the color of ebony and of outer space. It has been the symbolic color of elegance, solemnity and authority.</a:t>
            </a:r>
            <a:endParaRPr lang="en-GB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1"/>
          <a:srcRect l="18433" t="19321" b="901"/>
          <a:stretch>
            <a:fillRect/>
          </a:stretch>
        </p:blipFill>
        <p:spPr>
          <a:xfrm>
            <a:off x="6591350" y="205282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2"/>
          <a:srcRect l="36544" r="18058"/>
          <a:stretch>
            <a:fillRect/>
          </a:stretch>
        </p:blipFill>
        <p:spPr>
          <a:xfrm>
            <a:off x="6591350" y="347587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96773" y="1849052"/>
            <a:ext cx="941825" cy="3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" name="Text Box 3"/>
          <p:cNvSpPr txBox="1"/>
          <p:nvPr/>
        </p:nvSpPr>
        <p:spPr>
          <a:xfrm>
            <a:off x="241935" y="499745"/>
            <a:ext cx="83566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bg1"/>
                </a:solidFill>
                <a:sym typeface="+mn-ea"/>
              </a:rPr>
              <a:t>America developed quickly after independence</a:t>
            </a:r>
            <a:br>
              <a:rPr lang="en-GB" sz="2400">
                <a:solidFill>
                  <a:schemeClr val="bg1"/>
                </a:solidFill>
                <a:sym typeface="+mn-ea"/>
              </a:rPr>
            </a:br>
            <a:endParaRPr lang="en-GB" sz="2400">
              <a:solidFill>
                <a:schemeClr val="bg1"/>
              </a:solidFill>
              <a:sym typeface="+mn-e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bg1"/>
                </a:solidFill>
                <a:sym typeface="+mn-ea"/>
              </a:rPr>
              <a:t>Trading and manufacture were important industries</a:t>
            </a:r>
            <a:br>
              <a:rPr lang="en-GB" sz="2400">
                <a:solidFill>
                  <a:schemeClr val="bg1"/>
                </a:solidFill>
                <a:sym typeface="+mn-ea"/>
              </a:rPr>
            </a:br>
            <a:endParaRPr lang="en-GB" sz="2400">
              <a:solidFill>
                <a:schemeClr val="bg1"/>
              </a:solidFill>
              <a:sym typeface="+mn-e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bg1"/>
                </a:solidFill>
                <a:sym typeface="+mn-ea"/>
              </a:rPr>
              <a:t>Materialism began to develop into a moral value</a:t>
            </a:r>
            <a:br>
              <a:rPr lang="en-GB" sz="2400">
                <a:solidFill>
                  <a:schemeClr val="bg1"/>
                </a:solidFill>
                <a:sym typeface="+mn-ea"/>
              </a:rPr>
            </a:br>
            <a:endParaRPr lang="en-GB" sz="2400">
              <a:solidFill>
                <a:schemeClr val="bg1"/>
              </a:solidFill>
              <a:sym typeface="+mn-e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bg1"/>
                </a:solidFill>
                <a:sym typeface="+mn-ea"/>
              </a:rPr>
              <a:t>This material wealth has attracted many people to settle in America</a:t>
            </a:r>
            <a:endParaRPr lang="en-GB" sz="240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1"/>
          <a:srcRect l="4708" t="5702" r="44108" b="17856"/>
          <a:stretch>
            <a:fillRect/>
          </a:stretch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picture is worth a thousand words</a:t>
            </a:r>
            <a:endParaRPr lang="en-GB"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3071275" y="1218250"/>
            <a:ext cx="3003300" cy="32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/>
              <a:t>A complex idea can be conveyed with just a single still image, namely making it possible to absorb large amounts of data quickly.</a:t>
            </a:r>
            <a:endParaRPr lang="en-GB"/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2"/>
          <a:srcRect t="9519" r="19903" b="9528"/>
          <a:stretch>
            <a:fillRect/>
          </a:stretch>
        </p:blipFill>
        <p:spPr>
          <a:xfrm>
            <a:off x="623125" y="1218250"/>
            <a:ext cx="2149800" cy="3224400"/>
          </a:xfrm>
          <a:prstGeom prst="rect">
            <a:avLst/>
          </a:prstGeom>
          <a:noFill/>
          <a:ln>
            <a:noFill/>
          </a:ln>
          <a:effectLst>
            <a:outerShdw blurRad="28575" dist="9525" dir="2580000" algn="bl" rotWithShape="0">
              <a:srgbClr val="000000">
                <a:alpha val="47000"/>
              </a:srgbClr>
            </a:outerShdw>
          </a:effectLst>
        </p:spPr>
      </p:pic>
      <p:sp>
        <p:nvSpPr>
          <p:cNvPr id="145" name="Google Shape;145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41">
            <a:off x="1350414" y="1079029"/>
            <a:ext cx="808601" cy="25936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6839532" y="2866021"/>
            <a:ext cx="548712" cy="554158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 l="10576"/>
          <a:stretch>
            <a:fillRect/>
          </a:stretch>
        </p:blipFill>
        <p:spPr>
          <a:xfrm>
            <a:off x="0" y="1270"/>
            <a:ext cx="9144000" cy="514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ctrTitle" idx="4294967295"/>
          </p:nvPr>
        </p:nvSpPr>
        <p:spPr>
          <a:xfrm>
            <a:off x="1596360" y="1289221"/>
            <a:ext cx="5692200" cy="205410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6000" dirty="0">
                <a:solidFill>
                  <a:schemeClr val="lt2"/>
                </a:solidFill>
              </a:rPr>
              <a:t>From Producer</a:t>
            </a:r>
            <a:r>
              <a:rPr lang="en-US" altLang="en-GB" sz="6000" dirty="0">
                <a:solidFill>
                  <a:schemeClr val="lt2"/>
                </a:solidFill>
              </a:rPr>
              <a:t>s</a:t>
            </a:r>
            <a:r>
              <a:rPr lang="en-GB" sz="6000" dirty="0">
                <a:solidFill>
                  <a:schemeClr val="lt2"/>
                </a:solidFill>
              </a:rPr>
              <a:t> to Consumers</a:t>
            </a:r>
            <a:endParaRPr sz="6000" dirty="0">
              <a:solidFill>
                <a:schemeClr val="lt2"/>
              </a:solidFill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Want big impact?</a:t>
            </a:r>
            <a:r>
              <a:rPr lang="en-GB"/>
              <a:t> Use big image.</a:t>
            </a:r>
            <a:endParaRPr lang="en-GB"/>
          </a:p>
        </p:txBody>
      </p:sp>
      <p:sp>
        <p:nvSpPr>
          <p:cNvPr id="154" name="Google Shape;154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 diagrams to explain your ideas</a:t>
            </a:r>
            <a:endParaRPr lang="en-GB"/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1"/>
          <a:srcRect l="18173" t="22154" r="40334"/>
          <a:stretch>
            <a:fillRect/>
          </a:stretch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2"/>
          <p:cNvCxnSpPr>
            <a:stCxn id="164" idx="2"/>
            <a:endCxn id="165" idx="0"/>
          </p:cNvCxnSpPr>
          <p:nvPr/>
        </p:nvCxnSpPr>
        <p:spPr>
          <a:xfrm rot="-5400000" flipH="1">
            <a:off x="3332314" y="1609550"/>
            <a:ext cx="832200" cy="1343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66" name="Google Shape;166;p22"/>
          <p:cNvCxnSpPr>
            <a:stCxn id="167" idx="0"/>
            <a:endCxn id="164" idx="2"/>
          </p:cNvCxnSpPr>
          <p:nvPr/>
        </p:nvCxnSpPr>
        <p:spPr>
          <a:xfrm rot="-5400000">
            <a:off x="1988906" y="1609619"/>
            <a:ext cx="832200" cy="1343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68" name="Google Shape;168;p22"/>
          <p:cNvCxnSpPr>
            <a:stCxn id="167" idx="2"/>
            <a:endCxn id="169" idx="0"/>
          </p:cNvCxnSpPr>
          <p:nvPr/>
        </p:nvCxnSpPr>
        <p:spPr>
          <a:xfrm rot="-5400000" flipH="1">
            <a:off x="1613456" y="3287969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0" name="Google Shape;170;p22"/>
          <p:cNvCxnSpPr>
            <a:stCxn id="171" idx="0"/>
            <a:endCxn id="167" idx="2"/>
          </p:cNvCxnSpPr>
          <p:nvPr/>
        </p:nvCxnSpPr>
        <p:spPr>
          <a:xfrm rot="-5400000">
            <a:off x="972025" y="3287962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2" name="Google Shape;172;p22"/>
          <p:cNvCxnSpPr>
            <a:stCxn id="165" idx="2"/>
            <a:endCxn id="173" idx="0"/>
          </p:cNvCxnSpPr>
          <p:nvPr/>
        </p:nvCxnSpPr>
        <p:spPr>
          <a:xfrm rot="-5400000" flipH="1">
            <a:off x="4300294" y="3287969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4" name="Google Shape;174;p22"/>
          <p:cNvCxnSpPr>
            <a:stCxn id="175" idx="0"/>
            <a:endCxn id="165" idx="2"/>
          </p:cNvCxnSpPr>
          <p:nvPr/>
        </p:nvCxnSpPr>
        <p:spPr>
          <a:xfrm rot="-5400000">
            <a:off x="3658863" y="3287962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4" name="Google Shape;164;p22"/>
          <p:cNvSpPr txBox="1"/>
          <p:nvPr/>
        </p:nvSpPr>
        <p:spPr>
          <a:xfrm>
            <a:off x="2492164" y="1394450"/>
            <a:ext cx="11691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1149656" y="2697419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3836494" y="2697419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4477925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3195063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1791087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508225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3048" y="1040907"/>
            <a:ext cx="5976602" cy="7355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dirty="0" smtClean="0">
                <a:solidFill>
                  <a:srgbClr val="FF0000"/>
                </a:solidFill>
                <a:sym typeface="+mn-ea"/>
              </a:rPr>
              <a:t>  American Culture 2</a:t>
            </a:r>
            <a:endParaRPr lang="en-US" sz="4500" b="1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8780" y="2291080"/>
            <a:ext cx="5429250" cy="821055"/>
          </a:xfrm>
        </p:spPr>
        <p:txBody>
          <a:bodyPr>
            <a:noAutofit/>
          </a:bodyPr>
          <a:lstStyle/>
          <a:p>
            <a:pPr algn="ctr"/>
            <a:r>
              <a:rPr lang="en-US" sz="25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Lecturer</a:t>
            </a:r>
            <a:r>
              <a:rPr lang="en-US" sz="25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  <a:r>
              <a:rPr lang="en-US" sz="25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Lam Phan, M.A</a:t>
            </a:r>
            <a:endParaRPr lang="en-US" sz="25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5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Email: </a:t>
            </a:r>
            <a:r>
              <a:rPr lang="en-US" sz="25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lamphan83@gmail.com</a:t>
            </a:r>
            <a:endParaRPr lang="en-US" sz="25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sz="25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Phone: </a:t>
            </a:r>
            <a:r>
              <a:rPr lang="en-US" sz="25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0983 685 405</a:t>
            </a:r>
            <a:endParaRPr lang="en-US" sz="25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5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5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tables to compare data</a:t>
            </a:r>
            <a:endParaRPr lang="en-GB"/>
          </a:p>
        </p:txBody>
      </p:sp>
      <p:graphicFrame>
        <p:nvGraphicFramePr>
          <p:cNvPr id="181" name="Google Shape;181;p23"/>
          <p:cNvGraphicFramePr/>
          <p:nvPr/>
        </p:nvGraphicFramePr>
        <p:xfrm>
          <a:off x="508200" y="1564481"/>
          <a:ext cx="5136900" cy="2833600"/>
        </p:xfrm>
        <a:graphic>
          <a:graphicData uri="http://schemas.openxmlformats.org/drawingml/2006/table">
            <a:tbl>
              <a:tblPr>
                <a:noFill/>
                <a:tableStyleId>{9370BA2F-8112-4EE9-9E6B-515A5F67D619}</a:tableStyleId>
              </a:tblPr>
              <a:tblGrid>
                <a:gridCol w="1284225"/>
                <a:gridCol w="1284225"/>
                <a:gridCol w="1284225"/>
                <a:gridCol w="1284225"/>
              </a:tblGrid>
              <a:tr h="708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A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B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C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084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Yellow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20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7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</a:tr>
              <a:tr h="7084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Blue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30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15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084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Orange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5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24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16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2" name="Google Shape;182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1"/>
          <a:srcRect l="23266" r="23271"/>
          <a:stretch>
            <a:fillRect/>
          </a:stretch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"/>
            <a:ext cx="914399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ctrTitle" idx="4294967295"/>
          </p:nvPr>
        </p:nvSpPr>
        <p:spPr>
          <a:xfrm>
            <a:off x="250190" y="598805"/>
            <a:ext cx="8436610" cy="94488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charset="0"/>
              <a:buChar char="ü"/>
            </a:pPr>
            <a:r>
              <a:rPr lang="en-US" altLang="en-GB" sz="3200" b="1">
                <a:solidFill>
                  <a:schemeClr val="bg1"/>
                </a:solidFill>
              </a:rPr>
              <a:t>In the US, most home have a TV (average= 2) which are watched ~8 hours per day</a:t>
            </a:r>
            <a:br>
              <a:rPr lang="en-US" altLang="en-GB" sz="3200" b="1">
                <a:solidFill>
                  <a:schemeClr val="bg1"/>
                </a:solidFill>
              </a:rPr>
            </a:br>
            <a:br>
              <a:rPr lang="en-US" altLang="en-GB" sz="3200" b="1">
                <a:solidFill>
                  <a:schemeClr val="bg1"/>
                </a:solidFill>
              </a:rPr>
            </a:br>
            <a:endParaRPr lang="en-US" altLang="en-GB" sz="3200" b="1">
              <a:solidFill>
                <a:schemeClr val="bg1"/>
              </a:solidFill>
            </a:endParaRPr>
          </a:p>
        </p:txBody>
      </p:sp>
      <p:sp>
        <p:nvSpPr>
          <p:cNvPr id="207" name="Google Shape;207;p25"/>
          <p:cNvSpPr txBox="1">
            <a:spLocks noGrp="1"/>
          </p:cNvSpPr>
          <p:nvPr>
            <p:ph type="subTitle" idx="4294967295"/>
          </p:nvPr>
        </p:nvSpPr>
        <p:spPr>
          <a:xfrm>
            <a:off x="250190" y="2832100"/>
            <a:ext cx="8260080" cy="78486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charset="0"/>
              <a:buChar char="ü"/>
            </a:pPr>
            <a:r>
              <a:rPr lang="en-US" altLang="en-GB" sz="3200" b="1">
                <a:solidFill>
                  <a:schemeClr val="bg1"/>
                </a:solidFill>
                <a:sym typeface="+mn-ea"/>
              </a:rPr>
              <a:t> The Average American sees ~50,000 ads per year</a:t>
            </a:r>
            <a:endParaRPr lang="en-US" altLang="en-GB" sz="32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08" name="Google Shape;208;p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</a:rPr>
              <a:t>What American consumers like?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American people have to rely on 4 things”:</a:t>
            </a:r>
            <a:endParaRPr lang="en-US" dirty="0">
              <a:solidFill>
                <a:schemeClr val="bg1"/>
              </a:solidFill>
            </a:endParaRPr>
          </a:p>
          <a:p>
            <a:pPr marL="584200" indent="-4572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Comfort</a:t>
            </a:r>
            <a:endParaRPr lang="en-US" dirty="0">
              <a:solidFill>
                <a:schemeClr val="bg1"/>
              </a:solidFill>
            </a:endParaRPr>
          </a:p>
          <a:p>
            <a:pPr marL="584200" indent="-4572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Cleanliness</a:t>
            </a:r>
            <a:endParaRPr lang="en-US" dirty="0">
              <a:solidFill>
                <a:schemeClr val="bg1"/>
              </a:solidFill>
            </a:endParaRPr>
          </a:p>
          <a:p>
            <a:pPr marL="584200" indent="-4572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Novelty</a:t>
            </a:r>
            <a:endParaRPr lang="en-US" dirty="0">
              <a:solidFill>
                <a:schemeClr val="bg1"/>
              </a:solidFill>
            </a:endParaRPr>
          </a:p>
          <a:p>
            <a:pPr marL="584200" indent="-4572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Convenience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539022" y="871870"/>
            <a:ext cx="1941561" cy="3327989"/>
          </a:xfrm>
        </p:spPr>
        <p:txBody>
          <a:bodyPr/>
          <a:lstStyle/>
          <a:p>
            <a:pPr marL="228600" indent="0"/>
            <a:r>
              <a:rPr lang="en-US" sz="2400" b="1" dirty="0">
                <a:solidFill>
                  <a:srgbClr val="FF0000"/>
                </a:solidFill>
              </a:rPr>
              <a:t>Comfort</a:t>
            </a:r>
            <a:endParaRPr lang="en-US" sz="2400" b="1" dirty="0">
              <a:solidFill>
                <a:srgbClr val="FF0000"/>
              </a:solidFill>
            </a:endParaRPr>
          </a:p>
          <a:p>
            <a:pPr marL="228600" indent="0"/>
            <a:r>
              <a:rPr lang="en-US" sz="1600" b="1" dirty="0"/>
              <a:t>It may have created a strong desire in the pioneers and their children for goods that would make life more comfortable</a:t>
            </a:r>
            <a:endParaRPr lang="en-US" sz="1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96" y="605928"/>
            <a:ext cx="5822926" cy="3988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728595" y="837565"/>
            <a:ext cx="3443605" cy="3580765"/>
          </a:xfrm>
        </p:spPr>
        <p:txBody>
          <a:bodyPr/>
          <a:lstStyle/>
          <a:p>
            <a:pPr marL="8890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Cleanliness</a:t>
            </a:r>
            <a:endParaRPr lang="en-US" sz="4000" b="1" dirty="0">
              <a:solidFill>
                <a:srgbClr val="FF0000"/>
              </a:solidFill>
            </a:endParaRPr>
          </a:p>
          <a:p>
            <a:pPr marL="88900" indent="0">
              <a:buNone/>
            </a:pPr>
            <a:r>
              <a:rPr lang="en-US" dirty="0"/>
              <a:t>It is also highly valued by Americans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3345" y="327770"/>
            <a:ext cx="3040655" cy="4571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860"/>
            <a:ext cx="2934456" cy="4087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>
            <a:spLocks noGrp="1"/>
          </p:cNvSpPr>
          <p:nvPr>
            <p:ph type="ctrTitle" idx="4294967295"/>
          </p:nvPr>
        </p:nvSpPr>
        <p:spPr>
          <a:xfrm>
            <a:off x="855300" y="1029000"/>
            <a:ext cx="7433400" cy="8949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3600" dirty="0"/>
              <a:t>89,526,124$</a:t>
            </a:r>
            <a:endParaRPr sz="3600" dirty="0"/>
          </a:p>
        </p:txBody>
      </p:sp>
      <p:sp>
        <p:nvSpPr>
          <p:cNvPr id="214" name="Google Shape;214;p26"/>
          <p:cNvSpPr txBox="1">
            <a:spLocks noGrp="1"/>
          </p:cNvSpPr>
          <p:nvPr>
            <p:ph type="subTitle" idx="4294967295"/>
          </p:nvPr>
        </p:nvSpPr>
        <p:spPr>
          <a:xfrm>
            <a:off x="855300" y="1639908"/>
            <a:ext cx="7433400" cy="4632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400" dirty="0"/>
              <a:t>That’s a lot of money</a:t>
            </a:r>
            <a:endParaRPr sz="2400" dirty="0"/>
          </a:p>
        </p:txBody>
      </p:sp>
      <p:sp>
        <p:nvSpPr>
          <p:cNvPr id="215" name="Google Shape;215;p26"/>
          <p:cNvSpPr txBox="1">
            <a:spLocks noGrp="1"/>
          </p:cNvSpPr>
          <p:nvPr>
            <p:ph type="ctrTitle" idx="4294967295"/>
          </p:nvPr>
        </p:nvSpPr>
        <p:spPr>
          <a:xfrm>
            <a:off x="855300" y="3657893"/>
            <a:ext cx="7433400" cy="8949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3600"/>
              <a:t>100%</a:t>
            </a:r>
            <a:endParaRPr sz="3600"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4294967295"/>
          </p:nvPr>
        </p:nvSpPr>
        <p:spPr>
          <a:xfrm>
            <a:off x="855300" y="4268801"/>
            <a:ext cx="7433400" cy="4632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400"/>
              <a:t>Total success!</a:t>
            </a:r>
            <a:endParaRPr sz="2400"/>
          </a:p>
        </p:txBody>
      </p:sp>
      <p:sp>
        <p:nvSpPr>
          <p:cNvPr id="217" name="Google Shape;217;p26"/>
          <p:cNvSpPr txBox="1">
            <a:spLocks noGrp="1"/>
          </p:cNvSpPr>
          <p:nvPr>
            <p:ph type="ctrTitle" idx="4294967295"/>
          </p:nvPr>
        </p:nvSpPr>
        <p:spPr>
          <a:xfrm>
            <a:off x="855300" y="2343447"/>
            <a:ext cx="7433400" cy="8949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3600"/>
              <a:t>185,244 users</a:t>
            </a:r>
            <a:endParaRPr sz="3600"/>
          </a:p>
        </p:txBody>
      </p:sp>
      <p:sp>
        <p:nvSpPr>
          <p:cNvPr id="218" name="Google Shape;218;p26"/>
          <p:cNvSpPr txBox="1">
            <a:spLocks noGrp="1"/>
          </p:cNvSpPr>
          <p:nvPr>
            <p:ph type="subTitle" idx="4294967295"/>
          </p:nvPr>
        </p:nvSpPr>
        <p:spPr>
          <a:xfrm>
            <a:off x="855300" y="2954355"/>
            <a:ext cx="7433400" cy="4632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400"/>
              <a:t>And a lot of users</a:t>
            </a:r>
            <a:endParaRPr sz="2400"/>
          </a:p>
        </p:txBody>
      </p:sp>
      <p:sp>
        <p:nvSpPr>
          <p:cNvPr id="219" name="Google Shape;219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9144000" cy="5143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solidFill>
                  <a:srgbClr val="FFFF00"/>
                </a:solidFill>
              </a:rPr>
              <a:t>Novelty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 love of novelty comes from their pride in their inventiveness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“Buy now-pay later”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2530" y="2249805"/>
            <a:ext cx="2357120" cy="2345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Let’s review some concepts</a:t>
            </a:r>
            <a:endParaRPr lang="en-GB"/>
          </a:p>
        </p:txBody>
      </p:sp>
      <p:sp>
        <p:nvSpPr>
          <p:cNvPr id="255" name="Google Shape;255;p28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Yellow</a:t>
            </a:r>
            <a:endParaRPr b="1"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GB" sz="1200" dirty="0"/>
              <a:t>Is the color of gold, butter and ripe lemons. In the spectrum of visible light, yellow is found between green and orange.</a:t>
            </a:r>
            <a:endParaRPr sz="1200" dirty="0"/>
          </a:p>
        </p:txBody>
      </p:sp>
      <p:sp>
        <p:nvSpPr>
          <p:cNvPr id="256" name="Google Shape;256;p28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Blue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GB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257" name="Google Shape;257;p28"/>
          <p:cNvSpPr txBox="1">
            <a:spLocks noGrp="1"/>
          </p:cNvSpPr>
          <p:nvPr>
            <p:ph type="body" idx="3"/>
          </p:nvPr>
        </p:nvSpPr>
        <p:spPr>
          <a:xfrm>
            <a:off x="4826975" y="12182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Red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200"/>
          </a:p>
        </p:txBody>
      </p:sp>
      <p:sp>
        <p:nvSpPr>
          <p:cNvPr id="258" name="Google Shape;258;p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59" name="Google Shape;259;p28"/>
          <p:cNvSpPr txBox="1">
            <a:spLocks noGrp="1"/>
          </p:cNvSpPr>
          <p:nvPr>
            <p:ph type="body" idx="1"/>
          </p:nvPr>
        </p:nvSpPr>
        <p:spPr>
          <a:xfrm>
            <a:off x="764950" y="28946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Yellow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GB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260" name="Google Shape;260;p28"/>
          <p:cNvSpPr txBox="1">
            <a:spLocks noGrp="1"/>
          </p:cNvSpPr>
          <p:nvPr>
            <p:ph type="body" idx="2"/>
          </p:nvPr>
        </p:nvSpPr>
        <p:spPr>
          <a:xfrm>
            <a:off x="2795962" y="28946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Blue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GB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261" name="Google Shape;261;p28"/>
          <p:cNvSpPr txBox="1">
            <a:spLocks noGrp="1"/>
          </p:cNvSpPr>
          <p:nvPr>
            <p:ph type="body" idx="3"/>
          </p:nvPr>
        </p:nvSpPr>
        <p:spPr>
          <a:xfrm>
            <a:off x="4826975" y="28946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Red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200"/>
          </a:p>
        </p:txBody>
      </p:sp>
      <p:sp>
        <p:nvSpPr>
          <p:cNvPr id="262" name="Google Shape;262;p28"/>
          <p:cNvSpPr/>
          <p:nvPr/>
        </p:nvSpPr>
        <p:spPr>
          <a:xfrm>
            <a:off x="7068400" y="2830550"/>
            <a:ext cx="585016" cy="590016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8" dist="9525" dir="5400000" algn="bl" rotWithShape="0">
              <a:schemeClr val="lt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45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030220" y="600075"/>
            <a:ext cx="1042670" cy="398780"/>
          </a:xfrm>
          <a:prstGeom prst="rect">
            <a:avLst/>
          </a:prstGeom>
          <a:solidFill>
            <a:srgbClr val="182A43"/>
          </a:solidFill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/>
                </a:solidFill>
              </a:rPr>
              <a:t>created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75920"/>
            <a:ext cx="8229600" cy="33944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Of all the three qualities, the fourth quality that American consumers like the most - convenience.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 the late 1900s, there was a dramatic increase in such labor-saving devices.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2465" y="1947331"/>
            <a:ext cx="2953550" cy="2953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4" y="2630490"/>
            <a:ext cx="3285641" cy="2173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However, these conveniences do not cause Americans to be less busy.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Most mother and children under 18 have some work outside of home.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Children often have to eat fast food and become fat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''Too busy to enjoy the time they save''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 rotWithShape="1">
          <a:blip r:embed="rId1"/>
          <a:srcRect l="10766" t="12457" r="23222"/>
          <a:stretch>
            <a:fillRect/>
          </a:stretch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The </a:t>
            </a:r>
            <a:r>
              <a:rPr lang="en-US" altLang="en-GB" b="1" dirty="0"/>
              <a:t>H</a:t>
            </a:r>
            <a:r>
              <a:rPr lang="en-GB" b="1" dirty="0"/>
              <a:t>eritage of American </a:t>
            </a:r>
            <a:r>
              <a:rPr lang="en-US" altLang="en-GB" b="1" dirty="0"/>
              <a:t>A</a:t>
            </a:r>
            <a:r>
              <a:rPr lang="en-GB" b="1" dirty="0"/>
              <a:t>bundance</a:t>
            </a:r>
            <a:endParaRPr b="1" dirty="0"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3"/>
          <a:srcRect t="16708"/>
          <a:stretch>
            <a:fillRect/>
          </a:stretch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1"/>
          <p:cNvSpPr/>
          <p:nvPr/>
        </p:nvSpPr>
        <p:spPr>
          <a:xfrm>
            <a:off x="6303575" y="3995171"/>
            <a:ext cx="555979" cy="585419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ctrTitle" idx="4294967295"/>
          </p:nvPr>
        </p:nvSpPr>
        <p:spPr>
          <a:xfrm>
            <a:off x="1831310" y="1038396"/>
            <a:ext cx="5692200" cy="205410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000" dirty="0">
                <a:solidFill>
                  <a:schemeClr val="lt2"/>
                </a:solidFill>
              </a:rPr>
              <a:t>Abundance of Technology</a:t>
            </a:r>
            <a:endParaRPr sz="6000" dirty="0">
              <a:solidFill>
                <a:schemeClr val="lt2"/>
              </a:solidFill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Technology has changed many aspects of American life.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TV channels have increase, there are now more people watching cable/satellite than original networks.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They are now fewer people watching more programs - mass advertising has adapted by specializing content.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845" y="747395"/>
            <a:ext cx="8229600" cy="33944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By 2000, 50% of households has a PC.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Most people under 50 use Internet.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364" y="2318224"/>
            <a:ext cx="3540233" cy="2524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084" y="2168166"/>
            <a:ext cx="4235116" cy="2824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226" name="Google Shape;226;p27"/>
          <p:cNvPicPr preferRelativeResize="0"/>
          <p:nvPr/>
        </p:nvPicPr>
        <p:blipFill rotWithShape="1">
          <a:blip r:embed="rId1"/>
          <a:srcRect l="10095" r="10095" b="33519"/>
          <a:stretch>
            <a:fillRect/>
          </a:stretch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27"/>
          <p:cNvCxnSpPr/>
          <p:nvPr/>
        </p:nvCxnSpPr>
        <p:spPr>
          <a:xfrm>
            <a:off x="3970700" y="2089875"/>
            <a:ext cx="879252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32" name="Google Shape;232;p27"/>
          <p:cNvSpPr txBox="1"/>
          <p:nvPr/>
        </p:nvSpPr>
        <p:spPr>
          <a:xfrm>
            <a:off x="4986580" y="3405125"/>
            <a:ext cx="14514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Vestibulum congue tempus</a:t>
            </a:r>
            <a:endParaRPr sz="1200" b="1"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 dolor sit amet, consectetur adipiscing elit, sed do eiusmod tempor. Donec facilisis lacus eget mauris.</a:t>
            </a:r>
            <a:endParaRPr sz="800" b="1"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233" name="Google Shape;233;p27"/>
          <p:cNvCxnSpPr/>
          <p:nvPr/>
        </p:nvCxnSpPr>
        <p:spPr>
          <a:xfrm>
            <a:off x="3970621" y="4032975"/>
            <a:ext cx="879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oval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" y="3524"/>
            <a:ext cx="4280347" cy="2687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66" y="15208"/>
            <a:ext cx="3857742" cy="2542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271" y="2089875"/>
            <a:ext cx="4292226" cy="3026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>
            <a:spLocks noGrp="1"/>
          </p:cNvSpPr>
          <p:nvPr>
            <p:ph type="body" idx="1"/>
          </p:nvPr>
        </p:nvSpPr>
        <p:spPr>
          <a:xfrm>
            <a:off x="6749975" y="1600725"/>
            <a:ext cx="1496100" cy="21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/>
              <a:t>You can insert graphs from Excel or Google Sheets</a:t>
            </a:r>
            <a:endParaRPr lang="en-GB"/>
          </a:p>
        </p:txBody>
      </p:sp>
      <p:sp>
        <p:nvSpPr>
          <p:cNvPr id="268" name="Google Shape;268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cxnSp>
        <p:nvCxnSpPr>
          <p:cNvPr id="269" name="Google Shape;269;p29"/>
          <p:cNvCxnSpPr/>
          <p:nvPr/>
        </p:nvCxnSpPr>
        <p:spPr>
          <a:xfrm>
            <a:off x="952500" y="1227101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29"/>
          <p:cNvCxnSpPr/>
          <p:nvPr/>
        </p:nvCxnSpPr>
        <p:spPr>
          <a:xfrm>
            <a:off x="952500" y="1936583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29"/>
          <p:cNvCxnSpPr/>
          <p:nvPr/>
        </p:nvCxnSpPr>
        <p:spPr>
          <a:xfrm>
            <a:off x="952500" y="2646064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" name="Google Shape;272;p29"/>
          <p:cNvCxnSpPr/>
          <p:nvPr/>
        </p:nvCxnSpPr>
        <p:spPr>
          <a:xfrm>
            <a:off x="952500" y="3355546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29"/>
          <p:cNvCxnSpPr/>
          <p:nvPr/>
        </p:nvCxnSpPr>
        <p:spPr>
          <a:xfrm>
            <a:off x="952500" y="4086926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29"/>
          <p:cNvSpPr txBox="1"/>
          <p:nvPr/>
        </p:nvSpPr>
        <p:spPr>
          <a:xfrm>
            <a:off x="901682" y="1106476"/>
            <a:ext cx="2682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4000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3000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2000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1000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-GB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1417332" y="2533337"/>
            <a:ext cx="175200" cy="15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" name="Google Shape;276;p29"/>
          <p:cNvSpPr/>
          <p:nvPr/>
        </p:nvSpPr>
        <p:spPr>
          <a:xfrm>
            <a:off x="1652823" y="2139274"/>
            <a:ext cx="175200" cy="1947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7" name="Google Shape;277;p29"/>
          <p:cNvSpPr/>
          <p:nvPr/>
        </p:nvSpPr>
        <p:spPr>
          <a:xfrm>
            <a:off x="1888314" y="2646064"/>
            <a:ext cx="175200" cy="144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29"/>
          <p:cNvSpPr/>
          <p:nvPr/>
        </p:nvSpPr>
        <p:spPr>
          <a:xfrm>
            <a:off x="2731014" y="2847127"/>
            <a:ext cx="175200" cy="12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9" name="Google Shape;279;p29"/>
          <p:cNvSpPr/>
          <p:nvPr/>
        </p:nvSpPr>
        <p:spPr>
          <a:xfrm>
            <a:off x="2966505" y="2248744"/>
            <a:ext cx="175200" cy="183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0" name="Google Shape;280;p29"/>
          <p:cNvSpPr/>
          <p:nvPr/>
        </p:nvSpPr>
        <p:spPr>
          <a:xfrm>
            <a:off x="3201996" y="1381425"/>
            <a:ext cx="175200" cy="270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1" name="Google Shape;281;p29"/>
          <p:cNvSpPr/>
          <p:nvPr/>
        </p:nvSpPr>
        <p:spPr>
          <a:xfrm>
            <a:off x="4044696" y="2292520"/>
            <a:ext cx="175200" cy="179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2" name="Google Shape;282;p29"/>
          <p:cNvSpPr/>
          <p:nvPr/>
        </p:nvSpPr>
        <p:spPr>
          <a:xfrm>
            <a:off x="4280187" y="1226977"/>
            <a:ext cx="175200" cy="286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3" name="Google Shape;283;p29"/>
          <p:cNvSpPr/>
          <p:nvPr/>
        </p:nvSpPr>
        <p:spPr>
          <a:xfrm>
            <a:off x="4515678" y="2474962"/>
            <a:ext cx="175200" cy="1611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4" name="Google Shape;284;p29"/>
          <p:cNvSpPr/>
          <p:nvPr/>
        </p:nvSpPr>
        <p:spPr>
          <a:xfrm>
            <a:off x="5358378" y="2905501"/>
            <a:ext cx="175200" cy="118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5" name="Google Shape;285;p29"/>
          <p:cNvSpPr/>
          <p:nvPr/>
        </p:nvSpPr>
        <p:spPr>
          <a:xfrm>
            <a:off x="5593869" y="1446020"/>
            <a:ext cx="175200" cy="26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6" name="Google Shape;286;p29"/>
          <p:cNvSpPr/>
          <p:nvPr/>
        </p:nvSpPr>
        <p:spPr>
          <a:xfrm>
            <a:off x="5829360" y="1759810"/>
            <a:ext cx="175200" cy="232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" y="1"/>
            <a:ext cx="9143911" cy="514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ctrTitle" idx="4294967295"/>
          </p:nvPr>
        </p:nvSpPr>
        <p:spPr>
          <a:xfrm>
            <a:off x="433705" y="1038225"/>
            <a:ext cx="8253095" cy="20542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000" dirty="0">
                <a:solidFill>
                  <a:schemeClr val="lt2"/>
                </a:solidFill>
              </a:rPr>
              <a:t>Challenges of the Technological Revolution</a:t>
            </a:r>
            <a:endParaRPr lang="en-US" sz="6000" dirty="0">
              <a:solidFill>
                <a:schemeClr val="lt2"/>
              </a:solidFill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305" name="Google Shape;305;p31"/>
          <p:cNvGrpSpPr/>
          <p:nvPr/>
        </p:nvGrpSpPr>
        <p:grpSpPr>
          <a:xfrm>
            <a:off x="3450790" y="847075"/>
            <a:ext cx="2242431" cy="3460194"/>
            <a:chOff x="2112475" y="238125"/>
            <a:chExt cx="3395050" cy="5238750"/>
          </a:xfrm>
        </p:grpSpPr>
        <p:sp>
          <p:nvSpPr>
            <p:cNvPr id="306" name="Google Shape;306;p31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EDEADE">
                <a:alpha val="2514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EDEADE">
                <a:alpha val="2514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DEADE">
                <a:alpha val="2514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DEADE">
                <a:alpha val="2514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10" name="Google Shape;310;p3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506172" y="1153338"/>
            <a:ext cx="2128836" cy="28384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1" name="Google Shape;311;p31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Tablet project</a:t>
            </a:r>
            <a:endParaRPr lang="en-GB"/>
          </a:p>
        </p:txBody>
      </p:sp>
      <p:sp>
        <p:nvSpPr>
          <p:cNvPr id="312" name="Google Shape;312;p31"/>
          <p:cNvSpPr txBox="1">
            <a:spLocks noGrp="1"/>
          </p:cNvSpPr>
          <p:nvPr>
            <p:ph type="body" idx="4294967295"/>
          </p:nvPr>
        </p:nvSpPr>
        <p:spPr>
          <a:xfrm>
            <a:off x="2235900" y="4452375"/>
            <a:ext cx="4672200" cy="57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400">
                <a:latin typeface="Bitter"/>
                <a:ea typeface="Bitter"/>
                <a:cs typeface="Bitter"/>
                <a:sym typeface="Bitter"/>
              </a:rPr>
              <a:t>Show and explain your web, app or software projects using these gadget templates.</a:t>
            </a:r>
            <a:endParaRPr sz="1400"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856"/>
            <a:ext cx="9144000" cy="6135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18" name="Google Shape;318;p32"/>
          <p:cNvPicPr preferRelativeResize="0"/>
          <p:nvPr/>
        </p:nvPicPr>
        <p:blipFill rotWithShape="1">
          <a:blip r:embed="rId1"/>
          <a:srcRect b="6620"/>
          <a:stretch>
            <a:fillRect/>
          </a:stretch>
        </p:blipFill>
        <p:spPr>
          <a:xfrm>
            <a:off x="2808075" y="1387850"/>
            <a:ext cx="3530550" cy="22426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9" name="Google Shape;319;p32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Desktop project</a:t>
            </a:r>
            <a:endParaRPr lang="en-GB"/>
          </a:p>
        </p:txBody>
      </p:sp>
      <p:sp>
        <p:nvSpPr>
          <p:cNvPr id="320" name="Google Shape;320;p32"/>
          <p:cNvSpPr txBox="1">
            <a:spLocks noGrp="1"/>
          </p:cNvSpPr>
          <p:nvPr>
            <p:ph type="body" idx="4294967295"/>
          </p:nvPr>
        </p:nvSpPr>
        <p:spPr>
          <a:xfrm>
            <a:off x="2235900" y="4147575"/>
            <a:ext cx="4672200" cy="57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400">
                <a:latin typeface="Bitter"/>
                <a:ea typeface="Bitter"/>
                <a:cs typeface="Bitter"/>
                <a:sym typeface="Bitter"/>
              </a:rPr>
              <a:t>Show and explain your web, app or software projects using these gadget templates.</a:t>
            </a:r>
            <a:endParaRPr sz="1400">
              <a:latin typeface="Bitter"/>
              <a:ea typeface="Bitter"/>
              <a:cs typeface="Bitter"/>
              <a:sym typeface="Bitter"/>
            </a:endParaRPr>
          </a:p>
        </p:txBody>
      </p:sp>
      <p:grpSp>
        <p:nvGrpSpPr>
          <p:cNvPr id="321" name="Google Shape;321;p32"/>
          <p:cNvGrpSpPr/>
          <p:nvPr/>
        </p:nvGrpSpPr>
        <p:grpSpPr>
          <a:xfrm>
            <a:off x="2300899" y="1241129"/>
            <a:ext cx="4542205" cy="2661224"/>
            <a:chOff x="2300899" y="1241129"/>
            <a:chExt cx="4542205" cy="2661224"/>
          </a:xfrm>
        </p:grpSpPr>
        <p:sp>
          <p:nvSpPr>
            <p:cNvPr id="322" name="Google Shape;322;p32"/>
            <p:cNvSpPr/>
            <p:nvPr/>
          </p:nvSpPr>
          <p:spPr>
            <a:xfrm>
              <a:off x="2672349" y="1241129"/>
              <a:ext cx="3797910" cy="2542169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rgbClr val="EDEADE">
                <a:alpha val="2514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2300899" y="3832321"/>
              <a:ext cx="4542205" cy="70032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EADE">
                <a:alpha val="2514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2300899" y="3776295"/>
              <a:ext cx="4541505" cy="56025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ADE">
                <a:alpha val="2514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4235243" y="3776295"/>
              <a:ext cx="665106" cy="35016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8465"/>
            <a:ext cx="9142602" cy="585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Thanks!</a:t>
            </a:r>
            <a:endParaRPr sz="4000"/>
          </a:p>
        </p:txBody>
      </p:sp>
      <p:sp>
        <p:nvSpPr>
          <p:cNvPr id="331" name="Google Shape;331;p33"/>
          <p:cNvSpPr txBox="1">
            <a:spLocks noGrp="1"/>
          </p:cNvSpPr>
          <p:nvPr>
            <p:ph type="subTitle" idx="4294967295"/>
          </p:nvPr>
        </p:nvSpPr>
        <p:spPr>
          <a:xfrm>
            <a:off x="1079325" y="1411375"/>
            <a:ext cx="5136900" cy="29799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/>
              <a:t>Any questions?</a:t>
            </a:r>
            <a:endParaRPr sz="3000" b="1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3000" dirty="0"/>
              <a:t>You can find me at:</a:t>
            </a:r>
            <a:endParaRPr sz="3000" dirty="0"/>
          </a:p>
          <a:p>
            <a:pPr marL="457200" lvl="0" indent="-419100" algn="l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✘"/>
            </a:pPr>
            <a:r>
              <a:rPr lang="en-GB" sz="3000" dirty="0"/>
              <a:t>@username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✘"/>
            </a:pPr>
            <a:r>
              <a:rPr lang="en-GB" sz="3000" dirty="0"/>
              <a:t>user@mail.me</a:t>
            </a:r>
            <a:endParaRPr sz="3000" dirty="0"/>
          </a:p>
        </p:txBody>
      </p:sp>
      <p:sp>
        <p:nvSpPr>
          <p:cNvPr id="332" name="Google Shape;332;p3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33" name="Google Shape;333;p33"/>
          <p:cNvPicPr preferRelativeResize="0"/>
          <p:nvPr/>
        </p:nvPicPr>
        <p:blipFill rotWithShape="1">
          <a:blip r:embed="rId1"/>
          <a:srcRect t="16373"/>
          <a:stretch>
            <a:fillRect/>
          </a:stretch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08660"/>
            <a:ext cx="9144000" cy="5852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Credits</a:t>
            </a:r>
            <a:endParaRPr lang="en-GB"/>
          </a:p>
        </p:txBody>
      </p:sp>
      <p:sp>
        <p:nvSpPr>
          <p:cNvPr id="340" name="Google Shape;340;p34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Special thanks to all the people who made and released these awesome resources for free:</a:t>
            </a:r>
            <a:endParaRPr lang="en-GB"/>
          </a:p>
          <a:p>
            <a:pPr marL="457200" lvl="0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✘"/>
            </a:pPr>
            <a:r>
              <a:rPr lang="en-GB"/>
              <a:t>Presentation template by </a:t>
            </a:r>
            <a:r>
              <a:rPr lang="en-GB" u="sng">
                <a:solidFill>
                  <a:schemeClr val="hlink"/>
                </a:solidFill>
                <a:hlinkClick r:id="rId1"/>
              </a:rPr>
              <a:t>SlidesCarnival</a:t>
            </a:r>
            <a:endParaRPr lang="en-GB" u="sng">
              <a:solidFill>
                <a:schemeClr val="hlink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✘"/>
            </a:pPr>
            <a:r>
              <a:rPr lang="en-GB"/>
              <a:t>Photographs by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Unsplash</a:t>
            </a:r>
            <a:endParaRPr lang="en-GB" u="sng">
              <a:solidFill>
                <a:schemeClr val="hlink"/>
              </a:solidFill>
              <a:hlinkClick r:id="rId2"/>
            </a:endParaRPr>
          </a:p>
        </p:txBody>
      </p:sp>
      <p:sp>
        <p:nvSpPr>
          <p:cNvPr id="341" name="Google Shape;341;p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42" name="Google Shape;342;p34"/>
          <p:cNvPicPr preferRelativeResize="0"/>
          <p:nvPr/>
        </p:nvPicPr>
        <p:blipFill rotWithShape="1">
          <a:blip r:embed="rId3"/>
          <a:srcRect l="4708" t="5702" r="44108" b="17856"/>
          <a:stretch>
            <a:fillRect/>
          </a:stretch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343" name="Google Shape;343;p3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4"/>
          <p:cNvSpPr/>
          <p:nvPr/>
        </p:nvSpPr>
        <p:spPr>
          <a:xfrm>
            <a:off x="6749718" y="2720378"/>
            <a:ext cx="724718" cy="66936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" y="0"/>
            <a:ext cx="9135360" cy="5846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/>
              <a:t>Quote</a:t>
            </a:r>
            <a:endParaRPr sz="4400" b="1" dirty="0"/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6" name="Google Shape;66;p12"/>
          <p:cNvPicPr preferRelativeResize="0"/>
          <p:nvPr/>
        </p:nvPicPr>
        <p:blipFill rotWithShape="1">
          <a:blip r:embed="rId1"/>
          <a:srcRect l="21113" r="27764"/>
          <a:stretch>
            <a:fillRect/>
          </a:stretch>
        </p:blipFill>
        <p:spPr>
          <a:xfrm>
            <a:off x="6591350" y="205282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67" name="Google Shape;67;p12"/>
          <p:cNvPicPr preferRelativeResize="0"/>
          <p:nvPr/>
        </p:nvPicPr>
        <p:blipFill rotWithShape="1">
          <a:blip r:embed="rId2"/>
          <a:srcRect l="41297" r="13305"/>
          <a:stretch>
            <a:fillRect/>
          </a:stretch>
        </p:blipFill>
        <p:spPr>
          <a:xfrm>
            <a:off x="6591350" y="347587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96773" y="1849052"/>
            <a:ext cx="941825" cy="3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“For millions of people throughout this world, during the past three centuries, America has symbolized plenty, wealth, and abundance of goods.”- David Potter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Do you agree with David Potter? Why and Why not? What is the source of American abundance?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Presentation design</a:t>
            </a:r>
            <a:endParaRPr lang="en-GB"/>
          </a:p>
        </p:txBody>
      </p:sp>
      <p:sp>
        <p:nvSpPr>
          <p:cNvPr id="350" name="Google Shape;350;p35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/>
              <a:t>This presentation uses the following typographies:</a:t>
            </a:r>
            <a:endParaRPr sz="1700" dirty="0"/>
          </a:p>
          <a:p>
            <a:pPr marL="457200" lvl="0" indent="-3365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700"/>
              <a:buChar char="✘"/>
            </a:pPr>
            <a:r>
              <a:rPr lang="en-GB" sz="1700" dirty="0"/>
              <a:t>Titles: Dancing Script</a:t>
            </a:r>
            <a:endParaRPr sz="1700" dirty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✘"/>
            </a:pPr>
            <a:r>
              <a:rPr lang="en-GB" sz="1700" dirty="0"/>
              <a:t>Body copy: Bitter</a:t>
            </a:r>
            <a:endParaRPr sz="170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 sz="1700" dirty="0"/>
              <a:t>Download for free at:</a:t>
            </a:r>
            <a:br>
              <a:rPr lang="en-GB" sz="1700" dirty="0"/>
            </a:br>
            <a:r>
              <a:rPr lang="en-GB" sz="1700" u="sng" dirty="0">
                <a:solidFill>
                  <a:schemeClr val="hlink"/>
                </a:solidFill>
                <a:hlinkClick r:id="rId1"/>
              </a:rPr>
              <a:t>https://www.fontsquirrel.com/fonts/dancing-script-ot</a:t>
            </a:r>
            <a:br>
              <a:rPr lang="en-GB" sz="1700" dirty="0"/>
            </a:br>
            <a:r>
              <a:rPr lang="en-GB" sz="1700" u="sng" dirty="0">
                <a:solidFill>
                  <a:schemeClr val="hlink"/>
                </a:solidFill>
                <a:hlinkClick r:id="rId2"/>
              </a:rPr>
              <a:t>https://www.fontsquirrel.com/fonts/bitter</a:t>
            </a:r>
            <a:br>
              <a:rPr lang="en-GB" sz="1700" dirty="0"/>
            </a:br>
            <a:endParaRPr sz="1700" b="1" dirty="0">
              <a:solidFill>
                <a:srgbClr val="3D85C6"/>
              </a:solidFill>
            </a:endParaRPr>
          </a:p>
        </p:txBody>
      </p:sp>
      <p:sp>
        <p:nvSpPr>
          <p:cNvPr id="351" name="Google Shape;351;p35"/>
          <p:cNvSpPr txBox="1"/>
          <p:nvPr/>
        </p:nvSpPr>
        <p:spPr>
          <a:xfrm>
            <a:off x="764950" y="3647375"/>
            <a:ext cx="54255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0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0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52" name="Google Shape;352;p3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53" name="Google Shape;353;p35"/>
          <p:cNvPicPr preferRelativeResize="0"/>
          <p:nvPr/>
        </p:nvPicPr>
        <p:blipFill rotWithShape="1">
          <a:blip r:embed="rId3"/>
          <a:srcRect l="4708" t="5702" r="44108" b="17856"/>
          <a:stretch>
            <a:fillRect/>
          </a:stretch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/>
          <p:nvPr/>
        </p:nvSpPr>
        <p:spPr>
          <a:xfrm>
            <a:off x="6770824" y="2810021"/>
            <a:ext cx="682509" cy="602863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852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2.</a:t>
            </a:r>
            <a:br>
              <a:rPr lang="en-GB">
                <a:solidFill>
                  <a:schemeClr val="accent2"/>
                </a:solidFill>
              </a:rPr>
            </a:br>
            <a:r>
              <a:rPr lang="en-GB"/>
              <a:t>Extra Resources</a:t>
            </a:r>
            <a:endParaRPr lang="en-GB"/>
          </a:p>
        </p:txBody>
      </p:sp>
      <p:sp>
        <p:nvSpPr>
          <p:cNvPr id="361" name="Google Shape;361;p36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/>
              <a:t>For Business Plans, Marketing Plans, Project Proposals, Lessons, etc</a:t>
            </a:r>
            <a:endParaRPr lang="en-GB"/>
          </a:p>
        </p:txBody>
      </p:sp>
      <p:pic>
        <p:nvPicPr>
          <p:cNvPr id="362" name="Google Shape;362;p36"/>
          <p:cNvPicPr preferRelativeResize="0"/>
          <p:nvPr/>
        </p:nvPicPr>
        <p:blipFill rotWithShape="1">
          <a:blip r:embed="rId1"/>
          <a:srcRect l="16518" r="16524"/>
          <a:stretch>
            <a:fillRect/>
          </a:stretch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363" name="Google Shape;363;p3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 rotWithShape="1">
          <a:blip r:embed="rId3"/>
          <a:srcRect l="31597" r="28661" b="25445"/>
          <a:stretch>
            <a:fillRect/>
          </a:stretch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6"/>
          <p:cNvSpPr/>
          <p:nvPr/>
        </p:nvSpPr>
        <p:spPr>
          <a:xfrm>
            <a:off x="6322004" y="4070106"/>
            <a:ext cx="517411" cy="537956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5422" y="-381071"/>
            <a:ext cx="10244470" cy="6556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60" y="205979"/>
            <a:ext cx="8229600" cy="857250"/>
          </a:xfrm>
        </p:spPr>
        <p:txBody>
          <a:bodyPr/>
          <a:p>
            <a:r>
              <a:rPr lang="en-US">
                <a:solidFill>
                  <a:srgbClr val="FFFF00"/>
                </a:solidFill>
              </a:rPr>
              <a:t>What of the Future?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" name="Text Box 3"/>
          <p:cNvSpPr txBox="1"/>
          <p:nvPr/>
        </p:nvSpPr>
        <p:spPr>
          <a:xfrm>
            <a:off x="485140" y="1062990"/>
            <a:ext cx="81743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solidFill>
                  <a:schemeClr val="bg1"/>
                </a:solidFill>
              </a:rPr>
              <a:t>The American heritage of abundance has greatly affected the lifestyles and values of the people</a:t>
            </a:r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A decline in abundance is beneficial in some ways</a:t>
            </a:r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Less waste</a:t>
            </a:r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Environmental protection</a:t>
            </a:r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Recycling</a:t>
            </a:r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However, a prolonged decline in American abundance could have a profound effect of the American identity and its associated values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 thruBlk="1"/>
      </p:transition>
    </mc:Choice>
    <mc:Fallback>
      <p:transition spd="slow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58" y="139485"/>
            <a:ext cx="5257667" cy="1078764"/>
          </a:xfrm>
        </p:spPr>
        <p:txBody>
          <a:bodyPr/>
          <a:lstStyle/>
          <a:p>
            <a:r>
              <a:rPr lang="en-US" b="1" dirty="0"/>
              <a:t>Match each word from the quotation with its meaning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950" y="1084521"/>
            <a:ext cx="2531700" cy="3665329"/>
          </a:xfrm>
        </p:spPr>
        <p:txBody>
          <a:bodyPr/>
          <a:lstStyle/>
          <a:p>
            <a:pPr marL="114300" indent="0">
              <a:buNone/>
            </a:pPr>
            <a:r>
              <a:rPr lang="en-US" sz="1600" b="1" dirty="0">
                <a:solidFill>
                  <a:srgbClr val="FFC000"/>
                </a:solidFill>
              </a:rPr>
              <a:t>1. </a:t>
            </a:r>
            <a:r>
              <a:rPr lang="en-US" sz="1700" b="1" dirty="0"/>
              <a:t>Periods of 100 years</a:t>
            </a:r>
            <a:endParaRPr lang="en-US" sz="1700" b="1" dirty="0"/>
          </a:p>
          <a:p>
            <a:pPr marL="114300" indent="0">
              <a:buNone/>
            </a:pPr>
            <a:endParaRPr lang="en-US" sz="1700" b="1" dirty="0"/>
          </a:p>
          <a:p>
            <a:pPr marL="114300" indent="0">
              <a:buNone/>
            </a:pPr>
            <a:r>
              <a:rPr lang="en-US" sz="1700" b="1" dirty="0">
                <a:solidFill>
                  <a:srgbClr val="FFC000"/>
                </a:solidFill>
              </a:rPr>
              <a:t>2. </a:t>
            </a:r>
            <a:r>
              <a:rPr lang="en-US" sz="1700" b="1" dirty="0"/>
              <a:t>Represented by an idea or quality</a:t>
            </a:r>
            <a:endParaRPr lang="en-US" sz="1700" b="1" dirty="0"/>
          </a:p>
          <a:p>
            <a:pPr marL="114300" indent="0">
              <a:buNone/>
            </a:pPr>
            <a:endParaRPr lang="en-US" sz="1700" b="1" dirty="0"/>
          </a:p>
          <a:p>
            <a:pPr marL="114300" indent="0">
              <a:buNone/>
            </a:pPr>
            <a:r>
              <a:rPr lang="en-US" sz="1700" b="1" dirty="0">
                <a:solidFill>
                  <a:srgbClr val="FFC000"/>
                </a:solidFill>
              </a:rPr>
              <a:t>3. </a:t>
            </a:r>
            <a:r>
              <a:rPr lang="en-US" sz="1700" b="1" dirty="0"/>
              <a:t>Products</a:t>
            </a:r>
            <a:endParaRPr lang="en-US" sz="1700" b="1" dirty="0"/>
          </a:p>
          <a:p>
            <a:pPr>
              <a:buAutoNum type="arabicPeriod"/>
            </a:pPr>
            <a:endParaRPr lang="en-US" sz="1700" b="1" dirty="0"/>
          </a:p>
          <a:p>
            <a:pPr marL="114300" indent="0">
              <a:buNone/>
            </a:pPr>
            <a:r>
              <a:rPr lang="en-US" sz="1700" b="1" dirty="0">
                <a:solidFill>
                  <a:srgbClr val="FFC000"/>
                </a:solidFill>
              </a:rPr>
              <a:t>4. </a:t>
            </a:r>
            <a:r>
              <a:rPr lang="en-US" sz="1700" b="1" dirty="0"/>
              <a:t>Enough, or more than enough</a:t>
            </a:r>
            <a:endParaRPr lang="en-US" sz="1700" b="1" dirty="0"/>
          </a:p>
          <a:p>
            <a:pPr>
              <a:buAutoNum type="arabicPeriod"/>
            </a:pPr>
            <a:endParaRPr lang="en-US" sz="1700" b="1" dirty="0"/>
          </a:p>
          <a:p>
            <a:pPr marL="114300" indent="0">
              <a:buNone/>
            </a:pPr>
            <a:r>
              <a:rPr lang="en-US" sz="1700" b="1" dirty="0">
                <a:solidFill>
                  <a:srgbClr val="FFC000"/>
                </a:solidFill>
              </a:rPr>
              <a:t>5. </a:t>
            </a:r>
            <a:r>
              <a:rPr lang="en-US" sz="1700" b="1" dirty="0"/>
              <a:t>A large quantity of something</a:t>
            </a:r>
            <a:endParaRPr lang="en-US" sz="1700" b="1" dirty="0"/>
          </a:p>
          <a:p>
            <a:pPr>
              <a:buAutoNum type="arabicPeriod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359348" y="1084521"/>
            <a:ext cx="2062715" cy="3665329"/>
          </a:xfrm>
        </p:spPr>
        <p:txBody>
          <a:bodyPr/>
          <a:lstStyle/>
          <a:p>
            <a:pPr>
              <a:buAutoNum type="alphaUcPeriod"/>
            </a:pPr>
            <a:r>
              <a:rPr lang="en-US" b="1" dirty="0"/>
              <a:t>Abundance</a:t>
            </a:r>
            <a:endParaRPr lang="en-US" b="1" dirty="0"/>
          </a:p>
          <a:p>
            <a:pPr>
              <a:buAutoNum type="alphaUcPeriod"/>
            </a:pPr>
            <a:endParaRPr lang="en-US" b="1" dirty="0"/>
          </a:p>
          <a:p>
            <a:pPr>
              <a:buAutoNum type="alphaUcPeriod"/>
            </a:pPr>
            <a:r>
              <a:rPr lang="en-US" b="1" dirty="0"/>
              <a:t>Plenty</a:t>
            </a:r>
            <a:endParaRPr lang="en-US" b="1" dirty="0"/>
          </a:p>
          <a:p>
            <a:pPr>
              <a:buAutoNum type="alphaUcPeriod"/>
            </a:pPr>
            <a:endParaRPr lang="en-US" b="1" dirty="0"/>
          </a:p>
          <a:p>
            <a:pPr>
              <a:buAutoNum type="alphaUcPeriod"/>
            </a:pPr>
            <a:r>
              <a:rPr lang="en-US" b="1" dirty="0"/>
              <a:t>Symbolized</a:t>
            </a:r>
            <a:endParaRPr lang="en-US" b="1" dirty="0"/>
          </a:p>
          <a:p>
            <a:pPr>
              <a:buAutoNum type="alphaUcPeriod"/>
            </a:pPr>
            <a:endParaRPr lang="en-US" b="1" dirty="0"/>
          </a:p>
          <a:p>
            <a:pPr>
              <a:buAutoNum type="alphaUcPeriod"/>
            </a:pPr>
            <a:r>
              <a:rPr lang="en-US" b="1" dirty="0"/>
              <a:t>Century</a:t>
            </a:r>
            <a:endParaRPr lang="en-US" b="1" dirty="0"/>
          </a:p>
          <a:p>
            <a:pPr>
              <a:buAutoNum type="alphaUcPeriod"/>
            </a:pPr>
            <a:endParaRPr lang="en-US" b="1" dirty="0"/>
          </a:p>
          <a:p>
            <a:pPr>
              <a:buAutoNum type="alphaUcPeriod"/>
            </a:pPr>
            <a:endParaRPr lang="en-US" b="1" dirty="0"/>
          </a:p>
          <a:p>
            <a:pPr>
              <a:buAutoNum type="alphaUcPeriod"/>
            </a:pPr>
            <a:r>
              <a:rPr lang="en-US" b="1" dirty="0"/>
              <a:t>Goods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366301" y="1984422"/>
            <a:ext cx="1993047" cy="1560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06813" y="2764464"/>
            <a:ext cx="2269494" cy="1205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838893" y="1307805"/>
            <a:ext cx="1553192" cy="26620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98051" y="2140212"/>
            <a:ext cx="1994034" cy="326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109867" y="1307805"/>
            <a:ext cx="1216744" cy="17543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are the advantages and disadvantages of having abundance?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Disadvantages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Question?</a:t>
            </a:r>
            <a:endParaRPr sz="4000" dirty="0"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4294967295"/>
          </p:nvPr>
        </p:nvSpPr>
        <p:spPr>
          <a:xfrm>
            <a:off x="335915" y="1411605"/>
            <a:ext cx="5880735" cy="2980055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1. Why is America criticized as a “throw-away culture”? </a:t>
            </a:r>
            <a:endParaRPr lang="en-US"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2. What do you throw away everyday?</a:t>
            </a:r>
            <a:endParaRPr sz="3000" b="1" dirty="0"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76" name="Google Shape;76;p13"/>
          <p:cNvPicPr preferRelativeResize="0"/>
          <p:nvPr/>
        </p:nvPicPr>
        <p:blipFill rotWithShape="1">
          <a:blip r:embed="rId1"/>
          <a:srcRect t="16373"/>
          <a:stretch>
            <a:fillRect/>
          </a:stretch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1.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Transition Headline</a:t>
            </a:r>
            <a:endParaRPr lang="en-GB"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/>
              <a:t>Let’s start with the first set of slides</a:t>
            </a:r>
            <a:endParaRPr lang="en-GB"/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1"/>
          <a:srcRect l="28846" t="14096" r="19678"/>
          <a:stretch>
            <a:fillRect/>
          </a:stretch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3"/>
          <a:srcRect l="14839" t="20032" r="14832" b="20026"/>
          <a:stretch>
            <a:fillRect/>
          </a:stretch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/>
          <p:nvPr/>
        </p:nvSpPr>
        <p:spPr>
          <a:xfrm>
            <a:off x="6302650" y="4050874"/>
            <a:ext cx="554654" cy="537022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3293550" y="991432"/>
            <a:ext cx="2450700" cy="30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“Quotations are commonly printed as a means of inspiration and to invoke philosophical thoughts from the reader”.</a:t>
            </a:r>
            <a:endParaRPr lang="en-GB"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5" name="Google Shape;95;p15"/>
          <p:cNvSpPr/>
          <p:nvPr/>
        </p:nvSpPr>
        <p:spPr>
          <a:xfrm>
            <a:off x="6361770" y="882041"/>
            <a:ext cx="909833" cy="527274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is template">
  <a:themeElements>
    <a:clrScheme name="Custom 347">
      <a:dk1>
        <a:srgbClr val="49413E"/>
      </a:dk1>
      <a:lt1>
        <a:srgbClr val="FFFFFF"/>
      </a:lt1>
      <a:dk2>
        <a:srgbClr val="9D9A8E"/>
      </a:dk2>
      <a:lt2>
        <a:srgbClr val="EDEADE"/>
      </a:lt2>
      <a:accent1>
        <a:srgbClr val="E2AB30"/>
      </a:accent1>
      <a:accent2>
        <a:srgbClr val="998B36"/>
      </a:accent2>
      <a:accent3>
        <a:srgbClr val="D8CA7E"/>
      </a:accent3>
      <a:accent4>
        <a:srgbClr val="D89168"/>
      </a:accent4>
      <a:accent5>
        <a:srgbClr val="BB584C"/>
      </a:accent5>
      <a:accent6>
        <a:srgbClr val="994F5F"/>
      </a:accent6>
      <a:hlink>
        <a:srgbClr val="6B33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5873</Words>
  <Application>WPS Presentation</Application>
  <PresentationFormat>On-screen Show (16:9)</PresentationFormat>
  <Paragraphs>349</Paragraphs>
  <Slides>42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42</vt:i4>
      </vt:variant>
    </vt:vector>
  </HeadingPairs>
  <TitlesOfParts>
    <vt:vector size="60" baseType="lpstr">
      <vt:lpstr>Arial</vt:lpstr>
      <vt:lpstr>SimSun</vt:lpstr>
      <vt:lpstr>Wingdings</vt:lpstr>
      <vt:lpstr>Arial</vt:lpstr>
      <vt:lpstr>Dancing Script</vt:lpstr>
      <vt:lpstr>Bitter Thin</vt:lpstr>
      <vt:lpstr>Wingdings 3</vt:lpstr>
      <vt:lpstr>Times New Roman</vt:lpstr>
      <vt:lpstr>Trebuchet MS</vt:lpstr>
      <vt:lpstr>Microsoft YaHei</vt:lpstr>
      <vt:lpstr>Arial Unicode MS</vt:lpstr>
      <vt:lpstr>Bitter</vt:lpstr>
      <vt:lpstr>Wingdings</vt:lpstr>
      <vt:lpstr>Calibri</vt:lpstr>
      <vt:lpstr>Default Design</vt:lpstr>
      <vt:lpstr>Paris template</vt:lpstr>
      <vt:lpstr>Facet</vt:lpstr>
      <vt:lpstr>1_Default Design</vt:lpstr>
      <vt:lpstr>PowerPoint 演示文稿</vt:lpstr>
      <vt:lpstr>  American Culture 2</vt:lpstr>
      <vt:lpstr>The Heritage of American Abundance</vt:lpstr>
      <vt:lpstr>Quote</vt:lpstr>
      <vt:lpstr>Match each word from the quotation with its meaning</vt:lpstr>
      <vt:lpstr>What are the advantages and disadvantages of having abundance?</vt:lpstr>
      <vt:lpstr>Question?</vt:lpstr>
      <vt:lpstr>Transition Headline</vt:lpstr>
      <vt:lpstr>PowerPoint 演示文稿</vt:lpstr>
      <vt:lpstr>PowerPoint 演示文稿</vt:lpstr>
      <vt:lpstr>This is a slide title</vt:lpstr>
      <vt:lpstr>PowerPoint 演示文稿</vt:lpstr>
      <vt:lpstr>You can also split your content</vt:lpstr>
      <vt:lpstr>PowerPoint 演示文稿</vt:lpstr>
      <vt:lpstr>PowerPoint 演示文稿</vt:lpstr>
      <vt:lpstr>A picture is worth a thousand words</vt:lpstr>
      <vt:lpstr>From Producers to Consumers</vt:lpstr>
      <vt:lpstr>Want big impact? Use big image.</vt:lpstr>
      <vt:lpstr>Use diagrams to explain your ideas</vt:lpstr>
      <vt:lpstr>And tables to compare data</vt:lpstr>
      <vt:lpstr>In the US, most home have a TV (average= 2) which are watched ~8 hours per day  </vt:lpstr>
      <vt:lpstr>What American consumers like?</vt:lpstr>
      <vt:lpstr>PowerPoint 演示文稿</vt:lpstr>
      <vt:lpstr>PowerPoint 演示文稿</vt:lpstr>
      <vt:lpstr>185,244 users</vt:lpstr>
      <vt:lpstr>Novelty</vt:lpstr>
      <vt:lpstr>Let’s review some concepts</vt:lpstr>
      <vt:lpstr>PowerPoint 演示文稿</vt:lpstr>
      <vt:lpstr>PowerPoint 演示文稿</vt:lpstr>
      <vt:lpstr>Abundance of Technology</vt:lpstr>
      <vt:lpstr>PowerPoint 演示文稿</vt:lpstr>
      <vt:lpstr>PowerPoint 演示文稿</vt:lpstr>
      <vt:lpstr>PowerPoint 演示文稿</vt:lpstr>
      <vt:lpstr>PowerPoint 演示文稿</vt:lpstr>
      <vt:lpstr>Challenges of the Technological Revolution</vt:lpstr>
      <vt:lpstr>Tablet project</vt:lpstr>
      <vt:lpstr>Desktop project</vt:lpstr>
      <vt:lpstr>Thanks!</vt:lpstr>
      <vt:lpstr>Credits</vt:lpstr>
      <vt:lpstr>Presentation design</vt:lpstr>
      <vt:lpstr>2. Extra Resources</vt:lpstr>
      <vt:lpstr>What of the Future?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heritage of American abundance</dc:title>
  <dc:creator>TUAN</dc:creator>
  <cp:lastModifiedBy>Admin</cp:lastModifiedBy>
  <cp:revision>30</cp:revision>
  <dcterms:created xsi:type="dcterms:W3CDTF">2022-04-26T13:25:00Z</dcterms:created>
  <dcterms:modified xsi:type="dcterms:W3CDTF">2024-04-02T08:09:20Z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79C738A373354476AC64B79FED50CBC7</vt:lpwstr>
  </property>
  <property fmtid="{D5CDD505-2E9C-101B-9397-08002B2CF9AE}" pid="3" name="KSOProductBuildVer">
    <vt:lpwstr>1033-12.2.0.13489</vt:lpwstr>
  </property>
</Properties>
</file>