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3"/>
    <p:sldMasterId id="2147483694" r:id="rId4"/>
    <p:sldMasterId id="2147483711" r:id="rId5"/>
  </p:sldMasterIdLst>
  <p:notesMasterIdLst>
    <p:notesMasterId r:id="rId9"/>
  </p:notesMasterIdLst>
  <p:sldIdLst>
    <p:sldId id="357" r:id="rId6"/>
    <p:sldId id="358" r:id="rId7"/>
    <p:sldId id="256" r:id="rId8"/>
    <p:sldId id="257" r:id="rId10"/>
    <p:sldId id="298" r:id="rId11"/>
    <p:sldId id="301" r:id="rId12"/>
    <p:sldId id="258" r:id="rId13"/>
    <p:sldId id="259" r:id="rId14"/>
    <p:sldId id="299" r:id="rId15"/>
    <p:sldId id="300" r:id="rId16"/>
    <p:sldId id="308" r:id="rId17"/>
    <p:sldId id="260" r:id="rId18"/>
    <p:sldId id="261" r:id="rId19"/>
    <p:sldId id="337" r:id="rId20"/>
    <p:sldId id="338" r:id="rId21"/>
    <p:sldId id="339" r:id="rId22"/>
    <p:sldId id="286" r:id="rId23"/>
    <p:sldId id="264" r:id="rId24"/>
    <p:sldId id="342" r:id="rId25"/>
    <p:sldId id="340" r:id="rId26"/>
    <p:sldId id="271" r:id="rId27"/>
    <p:sldId id="289" r:id="rId28"/>
    <p:sldId id="279" r:id="rId29"/>
    <p:sldId id="268" r:id="rId30"/>
    <p:sldId id="292" r:id="rId31"/>
    <p:sldId id="269" r:id="rId32"/>
    <p:sldId id="306" r:id="rId33"/>
    <p:sldId id="291" r:id="rId34"/>
    <p:sldId id="290" r:id="rId35"/>
    <p:sldId id="270" r:id="rId36"/>
    <p:sldId id="297" r:id="rId37"/>
    <p:sldId id="294" r:id="rId38"/>
    <p:sldId id="295" r:id="rId39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43"/>
    </p:embeddedFont>
    <p:embeddedFont>
      <p:font typeface="Wingdings 3" panose="05040102010807070707" charset="2"/>
      <p:regular r:id="rId44"/>
    </p:embeddedFont>
    <p:embeddedFont>
      <p:font typeface="Trebuchet MS" panose="020B0603020202020204" charset="0"/>
      <p:regular r:id="rId45"/>
      <p:bold r:id="rId46"/>
      <p:italic r:id="rId47"/>
      <p:boldItalic r:id="rId48"/>
    </p:embeddedFont>
    <p:embeddedFont>
      <p:font typeface="Lato Light" panose="020F0502020204030203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2CA2BB-E1DB-496B-9960-8FCA6DD8DB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97731"/>
            <a:ext cx="8207375" cy="8120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16894"/>
            <a:ext cx="8212138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3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4"/>
          <p:cNvSpPr/>
          <p:nvPr/>
        </p:nvSpPr>
        <p:spPr>
          <a:xfrm rot="10800000" flipH="1">
            <a:off x="7513606" y="2721238"/>
            <a:ext cx="320612" cy="26545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4"/>
          <p:cNvSpPr/>
          <p:nvPr/>
        </p:nvSpPr>
        <p:spPr>
          <a:xfrm rot="10800000" flipH="1">
            <a:off x="7328238" y="2380028"/>
            <a:ext cx="693311" cy="295366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avLst/>
              <a:gdLst/>
              <a:ahLst/>
              <a:cxnLst/>
              <a:rect l="l" t="t" r="r" b="b"/>
              <a:pathLst>
                <a:path w="6845" h="9202" extrusionOk="0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avLst/>
              <a:gdLst/>
              <a:ahLst/>
              <a:cxnLst/>
              <a:rect l="l" t="t" r="r" b="b"/>
              <a:pathLst>
                <a:path w="15241" h="10237" extrusionOk="0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304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0"/>
            <a:ext cx="6447501" cy="1369936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8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6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6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6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6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6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6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6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6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6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6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6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6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6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6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6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6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6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6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6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8" name="Google Shape;178;p6"/>
          <p:cNvSpPr txBox="1">
            <a:spLocks noGrp="1"/>
          </p:cNvSpPr>
          <p:nvPr>
            <p:ph type="body" idx="2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9" name="Google Shape;17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1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79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0890" indent="0">
              <a:buNone/>
              <a:defRPr sz="565"/>
            </a:lvl4pPr>
            <a:lvl5pPr marL="1028065" indent="0">
              <a:buNone/>
              <a:defRPr sz="565"/>
            </a:lvl5pPr>
            <a:lvl6pPr marL="1285240" indent="0">
              <a:buNone/>
              <a:defRPr sz="565"/>
            </a:lvl6pPr>
            <a:lvl7pPr marL="1542415" indent="0">
              <a:buNone/>
              <a:defRPr sz="565"/>
            </a:lvl7pPr>
            <a:lvl8pPr marL="1799590" indent="0">
              <a:buNone/>
              <a:defRPr sz="565"/>
            </a:lvl8pPr>
            <a:lvl9pPr marL="2056765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51435" tIns="25717" rIns="51435" bIns="25717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45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51435" tIns="25717" rIns="51435" bIns="25717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015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0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01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51435" tIns="25717" rIns="51435" bIns="25717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45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51435" tIns="25717" rIns="51435" bIns="25717" rtlCol="0" anchor="ctr">
            <a:noAutofit/>
          </a:bodyPr>
          <a:lstStyle/>
          <a:p>
            <a:pPr lvl="0"/>
            <a:r>
              <a:rPr lang="en-US" sz="4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45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01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7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7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7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7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7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7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7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7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7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7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7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7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7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7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7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7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7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7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7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7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7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7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7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7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7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7"/>
          <p:cNvSpPr txBox="1">
            <a:spLocks noGrp="1"/>
          </p:cNvSpPr>
          <p:nvPr>
            <p:ph type="body" idx="1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3" name="Google Shape;213;p7"/>
          <p:cNvSpPr txBox="1">
            <a:spLocks noGrp="1"/>
          </p:cNvSpPr>
          <p:nvPr>
            <p:ph type="body" idx="2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4" name="Google Shape;214;p7"/>
          <p:cNvSpPr txBox="1">
            <a:spLocks noGrp="1"/>
          </p:cNvSpPr>
          <p:nvPr>
            <p:ph type="body" idx="3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5" name="Google Shape;21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199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8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8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8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8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8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8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8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8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8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8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8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8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8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8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8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8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8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8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8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8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8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8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0" name="Google Shape;240;p8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8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8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" name="Google Shape;243;p8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8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8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8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8" name="Google Shape;24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9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9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3" name="Google Shape;253;p9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9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9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9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9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9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9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9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9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9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9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9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9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9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9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9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9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9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1" name="Google Shape;271;p9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2" name="Google Shape;272;p9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9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9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9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9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9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9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9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9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81" name="Google Shape;281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84" name="Google Shape;284;p10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10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10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10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p10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9" name="Google Shape;289;p10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10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10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10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10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10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10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0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10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10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10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10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10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10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10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10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10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10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0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10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" name="Google Shape;309;p10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10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10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10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3" name="Google Shape;313;p10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35" Type="http://schemas.openxmlformats.org/officeDocument/2006/relationships/image" Target="../media/image2.jpeg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Char char="﹡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"/>
              <a:buChar char="○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"/>
              <a:buChar char="■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"/>
              <a:buChar char="●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"/>
              <a:buChar char="○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Char char="■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●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○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■"/>
              <a:defRPr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13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accent1"/>
                </a:solidFill>
              </a:defRPr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257175" rtl="0" eaLnBrk="1" latinLnBrk="0" hangingPunct="1">
        <a:spcBef>
          <a:spcPct val="0"/>
        </a:spcBef>
        <a:buNone/>
        <a:defRPr sz="20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3040" indent="-19304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1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8465" indent="-160655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3255" indent="-12827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7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430" indent="-12827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7605" indent="-12827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4780" indent="-12827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955" indent="-12827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9130" indent="-12827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6305" indent="-128270" algn="l" defTabSz="257175" rtl="0" eaLnBrk="1" latinLnBrk="0" hangingPunct="1">
        <a:spcBef>
          <a:spcPct val="113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4000" cy="51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44" y="1"/>
            <a:ext cx="91198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577" y="137439"/>
            <a:ext cx="5511300" cy="857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Manifest Destiny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683" y="1164725"/>
            <a:ext cx="4848446" cy="37952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99" y="1164384"/>
            <a:ext cx="3434315" cy="3685216"/>
          </a:xfrm>
        </p:spPr>
        <p:txBody>
          <a:bodyPr/>
          <a:lstStyle/>
          <a:p>
            <a:r>
              <a:rPr lang="en-US" dirty="0"/>
              <a:t>a phrase coined in 1845, is the idea that the United States is destined—by God, expand its dominion and spread democracy and capitalism across the entire North American continent.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8135" y="1087120"/>
            <a:ext cx="8507095" cy="3471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</a:pPr>
            <a:r>
              <a:rPr lang="en-US" altLang="en-GB">
                <a:sym typeface="+mn-ea"/>
              </a:rPr>
              <a:t>The </a:t>
            </a:r>
            <a:r>
              <a:rPr lang="en-GB">
                <a:sym typeface="+mn-ea"/>
              </a:rPr>
              <a:t>effects</a:t>
            </a:r>
            <a:r>
              <a:rPr lang="en-US" altLang="en-GB">
                <a:sym typeface="+mn-ea"/>
              </a:rPr>
              <a:t> of the</a:t>
            </a:r>
            <a:r>
              <a:rPr lang="en-GB"/>
              <a:t> ‘frontier’ are still present today</a:t>
            </a:r>
            <a:r>
              <a:rPr lang="en-US" altLang="en-GB"/>
              <a:t>.</a:t>
            </a:r>
            <a:endParaRPr lang="en-GB"/>
          </a:p>
          <a:p>
            <a:pPr lvl="0" algn="l" rtl="0">
              <a:spcBef>
                <a:spcPts val="600"/>
              </a:spcBef>
              <a:spcAft>
                <a:spcPts val="0"/>
              </a:spcAft>
            </a:pPr>
            <a:r>
              <a:rPr lang="en-GB"/>
              <a:t>The frontier was very important in shaping American values Many people associate the image of the frontier as a symbol of being a true American (especially used by some Presidents)</a:t>
            </a:r>
            <a:endParaRPr lang="en-GB"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" name="Text Box 2"/>
          <p:cNvSpPr txBox="1"/>
          <p:nvPr/>
        </p:nvSpPr>
        <p:spPr>
          <a:xfrm>
            <a:off x="1337945" y="257175"/>
            <a:ext cx="68554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olidFill>
                  <a:srgbClr val="FF0000"/>
                </a:solidFill>
              </a:rPr>
              <a:t>The Impact of the American Frontier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513715" y="281305"/>
            <a:ext cx="8230235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sym typeface="+mn-ea"/>
              </a:rPr>
              <a:t>The Impact of the American Frontier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28625" y="1322070"/>
            <a:ext cx="8286750" cy="2605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</a:pPr>
            <a:r>
              <a:rPr lang="en-GB"/>
              <a:t>The popular image of the frontier was of cowboys (heroes) fighting Indians (villains)</a:t>
            </a:r>
            <a:endParaRPr lang="en-GB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</a:pPr>
            <a:r>
              <a:rPr lang="en-GB"/>
              <a:t>In truth, the Indians (Native Americans) were mistreated (killed, abused, displaced)</a:t>
            </a:r>
            <a:endParaRPr lang="en-GB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</a:pPr>
            <a:r>
              <a:rPr lang="en-GB"/>
              <a:t>Today, there is more awareness of what really happened during the settlement of the frontier</a:t>
            </a:r>
            <a:endParaRPr lang="en-GB"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3200">
                <a:solidFill>
                  <a:srgbClr val="FF0000"/>
                </a:solidFill>
                <a:sym typeface="+mn-ea"/>
              </a:rPr>
              <a:t>The Impact of the American Frontier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286385" y="1125855"/>
            <a:ext cx="90639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“frontier” existed from the 1600s until ~1890 as settlers spread from east to west across the American continent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On the frontier life was generally harsh (the wild west)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settlers believed it was their “manifest destiny” to control all of the land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Displaced native Americans were placed into reservations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3200">
                <a:solidFill>
                  <a:srgbClr val="FF0000"/>
                </a:solidFill>
                <a:sym typeface="+mn-ea"/>
              </a:rPr>
              <a:t>The Impact of the American Frontier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286385" y="1125855"/>
            <a:ext cx="90639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Many Americans are still inspired by the frontier culture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This was responsible for many of today’s American values </a:t>
            </a:r>
            <a:endParaRPr lang="en-US" sz="2400"/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 i="1"/>
              <a:t>Hard work</a:t>
            </a:r>
            <a:r>
              <a:rPr lang="en-US" sz="2400"/>
              <a:t> – cutting down forests, building towns and cities</a:t>
            </a:r>
            <a:endParaRPr lang="en-US" sz="2400"/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 i="1"/>
              <a:t>Competition</a:t>
            </a:r>
            <a:r>
              <a:rPr lang="en-US" sz="2400"/>
              <a:t> – gold rush, land rush Life on the frontier was seen as an example of these values in their purest form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en-US" sz="3200">
                <a:solidFill>
                  <a:srgbClr val="FF0000"/>
                </a:solidFill>
                <a:sym typeface="+mn-ea"/>
              </a:rPr>
            </a:br>
            <a:r>
              <a:rPr lang="en-US" sz="3200">
                <a:solidFill>
                  <a:srgbClr val="FF0000"/>
                </a:solidFill>
                <a:sym typeface="+mn-ea"/>
              </a:rPr>
              <a:t>The Impact of the American Frontier</a:t>
            </a:r>
            <a:br>
              <a:rPr lang="en-US" sz="3200">
                <a:solidFill>
                  <a:srgbClr val="FF0000"/>
                </a:solidFill>
                <a:sym typeface="+mn-ea"/>
              </a:rPr>
            </a:b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457200" y="1004570"/>
            <a:ext cx="847344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Individualism, Self-Reliance and equality of opportunity were all important attributes for people on the frontier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value of “Individual freedom” also developed at this time, probably because there was no “establishment” to control what people could do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Many people in western states still value individual freedom very highly.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340" y="0"/>
            <a:ext cx="735520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84455"/>
            <a:ext cx="7435850" cy="4759325"/>
          </a:xfrm>
          <a:prstGeom prst="rect">
            <a:avLst/>
          </a:prstGeom>
        </p:spPr>
      </p:pic>
      <p:sp>
        <p:nvSpPr>
          <p:cNvPr id="3" name="Title 2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 idx="4294967295"/>
          </p:nvPr>
        </p:nvSpPr>
        <p:spPr>
          <a:xfrm>
            <a:off x="2194950" y="2714525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Want big impact?</a:t>
            </a:r>
            <a:endParaRPr sz="1400">
              <a:solidFill>
                <a:srgbClr val="FFFFFF"/>
              </a:solidFill>
              <a:latin typeface="Lato Light" panose="020F0502020204030203"/>
              <a:ea typeface="Lato Light" panose="020F0502020204030203"/>
              <a:cs typeface="Lato Light" panose="020F0502020204030203"/>
              <a:sym typeface="Lato Light" panose="020F05020202040302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Use big image.</a:t>
            </a:r>
            <a:endParaRPr sz="1400">
              <a:solidFill>
                <a:srgbClr val="FFFFFF"/>
              </a:solidFill>
              <a:latin typeface="Lato Light" panose="020F0502020204030203"/>
              <a:ea typeface="Lato Light" panose="020F0502020204030203"/>
              <a:cs typeface="Lato Light" panose="020F0502020204030203"/>
              <a:sym typeface="Lato Light" panose="020F0502020204030203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999999"/>
                </a:solidFill>
              </a:rPr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3048" y="1040907"/>
            <a:ext cx="5976602" cy="7355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sym typeface="+mn-ea"/>
              </a:rPr>
              <a:t>  American Culture 2</a:t>
            </a:r>
            <a:endParaRPr lang="en-US" sz="45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80" y="2291080"/>
            <a:ext cx="5429250" cy="82105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Lecturer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Lam Phan, M.A</a:t>
            </a:r>
            <a:endParaRPr lang="en-US" sz="25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Email: 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lamphan83@gmail.com</a:t>
            </a:r>
            <a:endParaRPr lang="en-US" sz="25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Phone: </a:t>
            </a:r>
            <a:r>
              <a:rPr lang="en-US" sz="25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0983 685 405</a:t>
            </a:r>
            <a:endParaRPr lang="en-US" sz="25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5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5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56895" y="333375"/>
            <a:ext cx="79724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olidFill>
                  <a:srgbClr val="FF0000"/>
                </a:solidFill>
              </a:rPr>
              <a:t>Self-Reliance and the Rugged Individualist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8495" y="1261110"/>
            <a:ext cx="77692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Wild west heroes are typically lawmen and gunfighters of the time e.g. Jesse James, Wyatt Earp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They had a bigger influence on American ideas of heroism than earlier frontier heroes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Wild west heroes have inspired many movies “Westerns”</a:t>
            </a:r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ctrTitle" idx="4294967295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89,526,124$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subTitle" idx="4294967295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294967295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100%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subTitle" idx="4294967295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185,244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0"/>
            <a:ext cx="531495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You can find me at: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@username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user@mail.me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9" y="0"/>
            <a:ext cx="525115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tables to compare data</a:t>
            </a:r>
            <a:endParaRPr lang="en-GB"/>
          </a:p>
        </p:txBody>
      </p:sp>
      <p:graphicFrame>
        <p:nvGraphicFramePr>
          <p:cNvPr id="152" name="Google Shape;152;p25"/>
          <p:cNvGraphicFramePr/>
          <p:nvPr/>
        </p:nvGraphicFramePr>
        <p:xfrm>
          <a:off x="573800" y="2451781"/>
          <a:ext cx="4862100" cy="2123100"/>
        </p:xfrm>
        <a:graphic>
          <a:graphicData uri="http://schemas.openxmlformats.org/drawingml/2006/table">
            <a:tbl>
              <a:tblPr>
                <a:noFill/>
                <a:tableStyleId>{D72CA2BB-E1DB-496B-9960-8FCA6DD8DBBB}</a:tableStyleId>
              </a:tblPr>
              <a:tblGrid>
                <a:gridCol w="1215525"/>
                <a:gridCol w="1215525"/>
                <a:gridCol w="1215525"/>
                <a:gridCol w="1215525"/>
              </a:tblGrid>
              <a:tr h="53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Yellow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20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7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Blue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30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15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Orange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24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  <a:latin typeface="Lato Light" panose="020F0502020204030203"/>
                          <a:ea typeface="Lato Light" panose="020F0502020204030203"/>
                          <a:cs typeface="Lato Light" panose="020F0502020204030203"/>
                          <a:sym typeface="Lato Light" panose="020F0502020204030203"/>
                        </a:rPr>
                        <a:t>16</a:t>
                      </a:r>
                      <a:endParaRPr sz="1100">
                        <a:solidFill>
                          <a:srgbClr val="666666"/>
                        </a:solidFill>
                        <a:latin typeface="Lato Light" panose="020F0502020204030203"/>
                        <a:ea typeface="Lato Light" panose="020F0502020204030203"/>
                        <a:cs typeface="Lato Light" panose="020F0502020204030203"/>
                        <a:sym typeface="Lato Light" panose="020F0502020204030203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3" name="Google Shape;153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>
            <a:off x="1328047" y="949025"/>
            <a:ext cx="6545104" cy="311794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4294967295"/>
          </p:nvPr>
        </p:nvSpPr>
        <p:spPr>
          <a:xfrm>
            <a:off x="1816350" y="167825"/>
            <a:ext cx="5511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Maps</a:t>
            </a:r>
            <a:endParaRPr sz="1400">
              <a:solidFill>
                <a:srgbClr val="666666"/>
              </a:solidFill>
              <a:latin typeface="Lato Light" panose="020F0502020204030203"/>
              <a:ea typeface="Lato Light" panose="020F0502020204030203"/>
              <a:cs typeface="Lato Light" panose="020F0502020204030203"/>
              <a:sym typeface="Lato Light" panose="020F0502020204030203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504325" y="1550075"/>
            <a:ext cx="655200" cy="2028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  <a:sym typeface="Lato Light" panose="020F0502020204030203"/>
              </a:rPr>
              <a:t>our office</a:t>
            </a:r>
            <a:endParaRPr sz="800">
              <a:solidFill>
                <a:srgbClr val="FFFFFF"/>
              </a:solidFill>
              <a:latin typeface="Lato Light" panose="020F0502020204030203"/>
              <a:ea typeface="Lato Light" panose="020F0502020204030203"/>
              <a:cs typeface="Lato Light" panose="020F0502020204030203"/>
              <a:sym typeface="Lato Light" panose="020F0502020204030203"/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999999"/>
                </a:solidFill>
              </a:rPr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1863218" y="1926549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26"/>
          <p:cNvSpPr/>
          <p:nvPr/>
        </p:nvSpPr>
        <p:spPr>
          <a:xfrm>
            <a:off x="3191493" y="3175474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26"/>
          <p:cNvSpPr/>
          <p:nvPr/>
        </p:nvSpPr>
        <p:spPr>
          <a:xfrm>
            <a:off x="4029193" y="1711949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26"/>
          <p:cNvSpPr/>
          <p:nvPr/>
        </p:nvSpPr>
        <p:spPr>
          <a:xfrm>
            <a:off x="6316893" y="2131249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26"/>
          <p:cNvSpPr/>
          <p:nvPr/>
        </p:nvSpPr>
        <p:spPr>
          <a:xfrm>
            <a:off x="6930993" y="3495599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26"/>
          <p:cNvSpPr/>
          <p:nvPr/>
        </p:nvSpPr>
        <p:spPr>
          <a:xfrm>
            <a:off x="4543893" y="3409924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87" y="0"/>
            <a:ext cx="6299834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Breaktime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</a:rPr>
              <a:t>I am Jayden Smith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00">
                <a:solidFill>
                  <a:srgbClr val="FFFFFF"/>
                </a:solidFill>
              </a:rPr>
              <a:t>You can find me at @username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0"/>
            <a:ext cx="527242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</a:rPr>
              <a:t>I am Jayden Smith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00">
                <a:solidFill>
                  <a:srgbClr val="FFFFFF"/>
                </a:solidFill>
              </a:rPr>
              <a:t>You can find me at @username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49" y="0"/>
            <a:ext cx="525115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08585" y="482600"/>
            <a:ext cx="8585200" cy="27349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dirty="0">
                <a:solidFill>
                  <a:schemeClr val="tx1"/>
                </a:solidFill>
              </a:rPr>
              <a:t>Chapter 4: 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The Frontier Heritage</a:t>
            </a:r>
            <a:br>
              <a:rPr lang="en-US" sz="60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ctrTitle" idx="4294967295"/>
          </p:nvPr>
        </p:nvSpPr>
        <p:spPr>
          <a:xfrm>
            <a:off x="1752975" y="18119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FFFFF"/>
                </a:solidFill>
              </a:rPr>
              <a:t>89,526,124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4294967295"/>
          </p:nvPr>
        </p:nvSpPr>
        <p:spPr>
          <a:xfrm>
            <a:off x="1752975" y="276385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999999"/>
                </a:solidFill>
              </a:rPr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0"/>
            <a:ext cx="522989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0"/>
            <a:ext cx="5283052" cy="51435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11855" y="3254375"/>
            <a:ext cx="299720" cy="306705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5511300" cy="754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 started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2753995" y="755015"/>
            <a:ext cx="5932805" cy="4312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2400" b="1" dirty="0"/>
              <a:t>What is “frontier”?</a:t>
            </a:r>
            <a:endParaRPr lang="en-US" sz="2400" b="1" dirty="0"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2400" b="1" dirty="0"/>
              <a:t>What  American movies about the Old West have you seen?</a:t>
            </a:r>
            <a:endParaRPr lang="en-US" sz="2400" b="1" dirty="0"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2400" b="1" dirty="0"/>
              <a:t>What are the characteristics of American movies  heroes?</a:t>
            </a:r>
            <a:endParaRPr lang="en-US" sz="2400" b="1" dirty="0"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2400" b="1" dirty="0"/>
              <a:t>Why do so many Americans own guns?</a:t>
            </a: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b="1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95693" y="1297425"/>
            <a:ext cx="3036607" cy="337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dirty="0"/>
              <a:t>Frontier (n) </a:t>
            </a:r>
            <a:endParaRPr lang="en-US" sz="3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dirty="0"/>
              <a:t>Heritage (n) </a:t>
            </a:r>
            <a:endParaRPr lang="en-US" sz="36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7220" y="583565"/>
            <a:ext cx="6518275" cy="3310255"/>
          </a:xfrm>
        </p:spPr>
        <p:txBody>
          <a:bodyPr/>
          <a:lstStyle/>
          <a:p>
            <a:pPr algn="l"/>
            <a:r>
              <a:rPr lang="en-US" dirty="0"/>
              <a:t>Frontier (n) UK/ˈ</a:t>
            </a:r>
            <a:r>
              <a:rPr lang="en-US" dirty="0" err="1"/>
              <a:t>frʌn.tɪər</a:t>
            </a:r>
            <a:r>
              <a:rPr lang="en-US" dirty="0"/>
              <a:t>/ /</a:t>
            </a:r>
            <a:r>
              <a:rPr lang="en-US" dirty="0" err="1"/>
              <a:t>frʌnˈtɪər</a:t>
            </a:r>
            <a:r>
              <a:rPr lang="en-US" dirty="0"/>
              <a:t>/ US  /</a:t>
            </a:r>
            <a:r>
              <a:rPr lang="en-US" dirty="0" err="1"/>
              <a:t>frʌnˈtɪr</a:t>
            </a:r>
            <a:r>
              <a:rPr lang="en-US" dirty="0"/>
              <a:t>/</a:t>
            </a:r>
            <a:endParaRPr lang="en-US" dirty="0"/>
          </a:p>
          <a:p>
            <a:pPr algn="l"/>
            <a:r>
              <a:rPr lang="en-US" dirty="0"/>
              <a:t>A border between two countries</a:t>
            </a:r>
            <a:endParaRPr lang="en-US" dirty="0"/>
          </a:p>
          <a:p>
            <a:pPr algn="l"/>
            <a:r>
              <a:rPr lang="en-US" dirty="0"/>
              <a:t>The Western America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4" name="fronti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87560" y="895591"/>
            <a:ext cx="609600" cy="609600"/>
          </a:xfrm>
          <a:prstGeom prst="rect">
            <a:avLst/>
          </a:prstGeom>
        </p:spPr>
      </p:pic>
      <p:pic>
        <p:nvPicPr>
          <p:cNvPr id="5" name="ukfrom_0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15347" y="498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Heritage /ˈ</a:t>
            </a:r>
            <a:r>
              <a:rPr lang="en-US" dirty="0" err="1"/>
              <a:t>her.ɪ.tɪdʒ</a:t>
            </a:r>
            <a:r>
              <a:rPr lang="en-US" dirty="0"/>
              <a:t>/</a:t>
            </a:r>
            <a:endParaRPr lang="en-US" dirty="0"/>
          </a:p>
          <a:p>
            <a:pPr marL="76200" indent="0" algn="l">
              <a:buNone/>
            </a:pPr>
            <a:r>
              <a:rPr lang="en-US" dirty="0"/>
              <a:t>features belonging to the culture of a particular society, such as traditions, languages, or buildings, that were created in the past and still have historical importance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4" name="HERITAGE - meaning in the Cambridge English Dictionar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781513" y="881601"/>
            <a:ext cx="57915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</a:rPr>
              <a:t>I am Jayden Smith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00">
                <a:solidFill>
                  <a:srgbClr val="FFFFFF"/>
                </a:solidFill>
              </a:rPr>
              <a:t>You can find me at @username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" y="0"/>
            <a:ext cx="750252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155CC"/>
                </a:solidFill>
              </a:rPr>
              <a:t>1.</a:t>
            </a:r>
            <a:endParaRPr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Transition headline</a:t>
            </a:r>
            <a:endParaRPr lang="en-GB"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start with the first set of slides</a:t>
            </a:r>
            <a:endParaRPr lang="en-GB"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640" y="0"/>
            <a:ext cx="803671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3379</Words>
  <Application>WPS Presentation</Application>
  <PresentationFormat>On-screen Show (16:9)</PresentationFormat>
  <Paragraphs>209</Paragraphs>
  <Slides>33</Slides>
  <Notes>29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SimSun</vt:lpstr>
      <vt:lpstr>Wingdings</vt:lpstr>
      <vt:lpstr>Arial</vt:lpstr>
      <vt:lpstr>Pacifico</vt:lpstr>
      <vt:lpstr>Segoe Print</vt:lpstr>
      <vt:lpstr>Roboto Slab</vt:lpstr>
      <vt:lpstr>Wingdings 3</vt:lpstr>
      <vt:lpstr>Times New Roman</vt:lpstr>
      <vt:lpstr>Trebuchet MS</vt:lpstr>
      <vt:lpstr>Microsoft YaHei</vt:lpstr>
      <vt:lpstr>Arial Unicode MS</vt:lpstr>
      <vt:lpstr>Wingdings</vt:lpstr>
      <vt:lpstr>Lato Light</vt:lpstr>
      <vt:lpstr>Hortensius template</vt:lpstr>
      <vt:lpstr>Blue Waves</vt:lpstr>
      <vt:lpstr>Facet</vt:lpstr>
      <vt:lpstr>5_Default Design</vt:lpstr>
      <vt:lpstr>PowerPoint 演示文稿</vt:lpstr>
      <vt:lpstr>  American Culture 2</vt:lpstr>
      <vt:lpstr>Chapter 4:  The Frontier Heritage  </vt:lpstr>
      <vt:lpstr>Get started</vt:lpstr>
      <vt:lpstr>PowerPoint 演示文稿</vt:lpstr>
      <vt:lpstr>PowerPoint 演示文稿</vt:lpstr>
      <vt:lpstr>Hello!</vt:lpstr>
      <vt:lpstr>Transition headline</vt:lpstr>
      <vt:lpstr>PowerPoint 演示文稿</vt:lpstr>
      <vt:lpstr>PowerPoint 演示文稿</vt:lpstr>
      <vt:lpstr>Manifest Destiny</vt:lpstr>
      <vt:lpstr>PowerPoint 演示文稿</vt:lpstr>
      <vt:lpstr>The Impact of the American Frontier</vt:lpstr>
      <vt:lpstr>The Impact of the American Frontier</vt:lpstr>
      <vt:lpstr>The Impact of the American Frontier</vt:lpstr>
      <vt:lpstr> The Impact of the American Frontier </vt:lpstr>
      <vt:lpstr>PowerPoint 演示文稿</vt:lpstr>
      <vt:lpstr>PowerPoint 演示文稿</vt:lpstr>
      <vt:lpstr>Use big image.</vt:lpstr>
      <vt:lpstr>PowerPoint 演示文稿</vt:lpstr>
      <vt:lpstr>185,244 users</vt:lpstr>
      <vt:lpstr>PowerPoint 演示文稿</vt:lpstr>
      <vt:lpstr>Thanks!</vt:lpstr>
      <vt:lpstr>And tables to compare data</vt:lpstr>
      <vt:lpstr>PowerPoint 演示文稿</vt:lpstr>
      <vt:lpstr>Maps</vt:lpstr>
      <vt:lpstr>Breaktime</vt:lpstr>
      <vt:lpstr>Hello!</vt:lpstr>
      <vt:lpstr>Hello!</vt:lpstr>
      <vt:lpstr>89,526,124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The Frontier Heritage Lecturer: Nguyen Thi Thanh Hue MA</dc:title>
  <dc:creator>TUAN</dc:creator>
  <cp:lastModifiedBy>Admin</cp:lastModifiedBy>
  <cp:revision>32</cp:revision>
  <dcterms:created xsi:type="dcterms:W3CDTF">2022-04-26T13:22:00Z</dcterms:created>
  <dcterms:modified xsi:type="dcterms:W3CDTF">2024-04-02T08:09:09Z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46F39212153A4179B876376DA530AB52</vt:lpwstr>
  </property>
  <property fmtid="{D5CDD505-2E9C-101B-9397-08002B2CF9AE}" pid="3" name="KSOProductBuildVer">
    <vt:lpwstr>1033-12.2.0.13489</vt:lpwstr>
  </property>
</Properties>
</file>