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7" r:id="rId4"/>
  </p:sldMasterIdLst>
  <p:notesMasterIdLst>
    <p:notesMasterId r:id="rId10"/>
  </p:notesMasterIdLst>
  <p:sldIdLst>
    <p:sldId id="285" r:id="rId5"/>
    <p:sldId id="286" r:id="rId6"/>
    <p:sldId id="256" r:id="rId7"/>
    <p:sldId id="258" r:id="rId8"/>
    <p:sldId id="313" r:id="rId9"/>
    <p:sldId id="257" r:id="rId11"/>
    <p:sldId id="262" r:id="rId12"/>
    <p:sldId id="314" r:id="rId13"/>
    <p:sldId id="259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Mekong_River" TargetMode="External"/><Relationship Id="rId8" Type="http://schemas.openxmlformats.org/officeDocument/2006/relationships/hyperlink" Target="https://en.wikipedia.org/wiki/Vietnamese" TargetMode="External"/><Relationship Id="rId7" Type="http://schemas.openxmlformats.org/officeDocument/2006/relationships/hyperlink" Target="https://en.wikipedia.org/wiki/Huynh_Phu_So" TargetMode="External"/><Relationship Id="rId6" Type="http://schemas.openxmlformats.org/officeDocument/2006/relationships/hyperlink" Target="https://en.wikipedia.org/wiki/Buddhism" TargetMode="External"/><Relationship Id="rId5" Type="http://schemas.openxmlformats.org/officeDocument/2006/relationships/hyperlink" Target="https://en.wikipedia.org/wiki/T%C3%A2y_Ninh" TargetMode="External"/><Relationship Id="rId4" Type="http://schemas.openxmlformats.org/officeDocument/2006/relationships/hyperlink" Target="https://en.wikipedia.org/wiki/Ch%E1%BB%AF_n%C3%B4m" TargetMode="External"/><Relationship Id="rId3" Type="http://schemas.openxmlformats.org/officeDocument/2006/relationships/hyperlink" Target="https://en.wikipedia.org/wiki/Vietnamese_language" TargetMode="External"/><Relationship Id="rId2" Type="http://schemas.openxmlformats.org/officeDocument/2006/relationships/notesMaster" Target="../notesMasters/notesMaster1.xml"/><Relationship Id="rId11" Type="http://schemas.openxmlformats.org/officeDocument/2006/relationships/hyperlink" Target="https://en.wikipedia.org/wiki/Altar" TargetMode="External"/><Relationship Id="rId10" Type="http://schemas.openxmlformats.org/officeDocument/2006/relationships/hyperlink" Target="https://en.wikipedia.org/wiki/Vietnam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a147923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a147923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252525"/>
                </a:solidFill>
                <a:highlight>
                  <a:srgbClr val="FFFFFF"/>
                </a:highlight>
              </a:rPr>
              <a:t>Caodaism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 (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Vietnamese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: </a:t>
            </a:r>
            <a:r>
              <a:rPr lang="en-GB" sz="1050" i="1">
                <a:solidFill>
                  <a:srgbClr val="252525"/>
                </a:solidFill>
                <a:highlight>
                  <a:srgbClr val="FFFFFF"/>
                </a:highlight>
              </a:rPr>
              <a:t>Đạo Cao Đài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,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Chữ nôm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: 道高臺) is a monotheistic religion officially established in the city of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Tây Ninh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 in southern Vietnam in 1926. </a:t>
            </a: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252525"/>
                </a:solidFill>
                <a:highlight>
                  <a:srgbClr val="FFFFFF"/>
                </a:highlight>
              </a:rPr>
              <a:t>Đạo Hòa Hảo 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is a religious tradition, based on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Buddhism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, founded in 1939 by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Huỳnh Phú Sổ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 (Popularly called Phật thầy, "Buddha Master" in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Vietnamese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), a native of the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Mekong River Delta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 region of southern </a:t>
            </a:r>
            <a:r>
              <a:rPr lang="en-GB" sz="1050" u="sng">
                <a:solidFill>
                  <a:srgbClr val="0B0080"/>
                </a:solidFill>
                <a:highlight>
                  <a:srgbClr val="FFFFFF"/>
                </a:highlight>
                <a:hlinkClick r:id="rId10"/>
              </a:rPr>
              <a:t>Vietnam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In Hòa Hảo homes, a plain brown cloth serves as an </a:t>
            </a:r>
            <a:r>
              <a:rPr lang="en-GB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altar</a:t>
            </a: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, at which the family prays morning and night. destined to save mankind from suffering and to protect the Vietnamese nation.</a:t>
            </a: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252525"/>
                </a:solidFill>
                <a:highlight>
                  <a:srgbClr val="FFFFFF"/>
                </a:highlight>
              </a:rPr>
              <a:t>Geomancy: t</a:t>
            </a: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he art of placing or arranging buildings or other sites auspiciously; divination from configurations seen in a handful of earth thrown on the ground, or by interpreting lines or textures on the ground.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A6A6A"/>
                </a:solidFill>
                <a:highlight>
                  <a:srgbClr val="FFFFFF"/>
                </a:highlight>
              </a:rPr>
              <a:t>Numerology</a:t>
            </a:r>
            <a:r>
              <a:rPr lang="en-GB">
                <a:solidFill>
                  <a:srgbClr val="545454"/>
                </a:solidFill>
                <a:highlight>
                  <a:srgbClr val="FFFFFF"/>
                </a:highlight>
              </a:rPr>
              <a:t> is any belief in the divine, mystical relationship between a number and one or more coinciding events.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5"/>
            <a:ext cx="7766936" cy="1646303"/>
          </a:xfrm>
        </p:spPr>
        <p:txBody>
          <a:bodyPr anchor="b">
            <a:noAutofit/>
          </a:bodyPr>
          <a:lstStyle>
            <a:lvl1pPr algn="r">
              <a:defRPr sz="4055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89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5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065" indent="0">
              <a:buNone/>
              <a:defRPr sz="755"/>
            </a:lvl4pPr>
            <a:lvl5pPr marL="1370965" indent="0">
              <a:buNone/>
              <a:defRPr sz="755"/>
            </a:lvl5pPr>
            <a:lvl6pPr marL="1713865" indent="0">
              <a:buNone/>
              <a:defRPr sz="755"/>
            </a:lvl6pPr>
            <a:lvl7pPr marL="2056765" indent="0">
              <a:buNone/>
              <a:defRPr sz="755"/>
            </a:lvl7pPr>
            <a:lvl8pPr marL="2399665" indent="0">
              <a:buNone/>
              <a:defRPr sz="755"/>
            </a:lvl8pPr>
            <a:lvl9pPr marL="2742565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5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355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89" rIns="68580" bIns="34289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8165" indent="-21399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8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7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6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65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94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23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5285" indent="-17081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"/>
            <a:ext cx="12192000" cy="68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Freedom of Religion in the United States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Religion has always been important in America</a:t>
            </a:r>
            <a:endParaRPr lang="en-US"/>
          </a:p>
          <a:p>
            <a:r>
              <a:rPr lang="en-US"/>
              <a:t>Catholicism was brought to the US by the Spanish in the 1500s, who founded many cities</a:t>
            </a:r>
            <a:endParaRPr lang="en-US"/>
          </a:p>
          <a:p>
            <a:r>
              <a:rPr lang="en-US"/>
              <a:t>Most European settlers in the 1600’s were protestants from England</a:t>
            </a:r>
            <a:endParaRPr lang="en-US"/>
          </a:p>
          <a:p>
            <a:r>
              <a:rPr lang="en-US"/>
              <a:t>The Protestants had the strongest influence on religious culture in America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Development of Protestantism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Protestants were Catholics who did not like parts of the Roman Catholic church</a:t>
            </a:r>
            <a:endParaRPr lang="en-US"/>
          </a:p>
          <a:p>
            <a:r>
              <a:rPr lang="en-US"/>
              <a:t>In the 1500s the Roman Catholic church dominated religious life in Western Europe</a:t>
            </a:r>
            <a:endParaRPr lang="en-US"/>
          </a:p>
          <a:p>
            <a:r>
              <a:rPr lang="en-US"/>
              <a:t>The Pope and his priests controlled everything that happened in Catholicism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The Development of Protestantism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However, Protestants said that individuals could communicate directly with God (i.e. they did not have to use a priest)</a:t>
            </a:r>
            <a:endParaRPr lang="en-US"/>
          </a:p>
          <a:p>
            <a:r>
              <a:rPr lang="en-US"/>
              <a:t>In this way, the power and authority of priests was reduced (to ministers)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The Development of Protestantism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 Protestants then began to argue amongst themselves and broke into different denominations:</a:t>
            </a:r>
            <a:endParaRPr lang="en-US"/>
          </a:p>
          <a:p>
            <a:r>
              <a:rPr lang="en-US"/>
              <a:t>Baptist</a:t>
            </a:r>
            <a:endParaRPr lang="en-US"/>
          </a:p>
          <a:p>
            <a:r>
              <a:rPr lang="en-US"/>
              <a:t>Methodist</a:t>
            </a:r>
            <a:endParaRPr lang="en-US"/>
          </a:p>
          <a:p>
            <a:r>
              <a:rPr lang="en-US"/>
              <a:t>Lutheran</a:t>
            </a:r>
            <a:endParaRPr lang="en-US"/>
          </a:p>
          <a:p>
            <a:r>
              <a:rPr lang="en-US"/>
              <a:t>Presbyterian</a:t>
            </a:r>
            <a:endParaRPr lang="en-US"/>
          </a:p>
          <a:p>
            <a:r>
              <a:rPr lang="en-US"/>
              <a:t>Episcopalian</a:t>
            </a:r>
            <a:endParaRPr lang="en-US"/>
          </a:p>
          <a:p>
            <a:r>
              <a:rPr lang="en-US"/>
              <a:t>United Church of Christ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The Development of Protestantism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 the 1600s, there was a lot of anger between denominations in Europe</a:t>
            </a:r>
            <a:endParaRPr lang="en-US"/>
          </a:p>
          <a:p>
            <a:r>
              <a:rPr lang="en-US"/>
              <a:t>Many Protestants were persecuted for their beliefs</a:t>
            </a:r>
            <a:endParaRPr lang="en-US"/>
          </a:p>
          <a:p>
            <a:r>
              <a:rPr lang="en-US"/>
              <a:t>Many ‘escaped’ to America to have religious freedom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The Development of Protestantism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Because there was no established church in America in the 1600s, many Protestants who were not persecuted also went there</a:t>
            </a:r>
            <a:endParaRPr lang="en-US"/>
          </a:p>
          <a:p>
            <a:r>
              <a:rPr lang="en-US"/>
              <a:t>Denominations fought for control, but the colonies were too large for any one to succeed</a:t>
            </a:r>
            <a:endParaRPr lang="en-US"/>
          </a:p>
          <a:p>
            <a:r>
              <a:rPr lang="en-US"/>
              <a:t>This lead to the idea of separation of church and state</a:t>
            </a:r>
            <a:endParaRPr lang="en-US"/>
          </a:p>
          <a:p>
            <a:r>
              <a:rPr lang="en-US"/>
              <a:t>There is no national religion in America – this is forbidden by the constitution</a:t>
            </a:r>
            <a:endParaRPr lang="en-US"/>
          </a:p>
          <a:p>
            <a:r>
              <a:rPr lang="en-US"/>
              <a:t>Religious diversity increased – the various Protestant denominations are now very different from each other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Protestant Heritage: Self-Improvement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Protestantism has greatly influenced American values</a:t>
            </a:r>
            <a:endParaRPr lang="en-US"/>
          </a:p>
          <a:p>
            <a:r>
              <a:rPr lang="en-US"/>
              <a:t>Protestants believe that they are alone before God, and are therefore responsible for their own lives</a:t>
            </a:r>
            <a:endParaRPr lang="en-US"/>
          </a:p>
          <a:p>
            <a:r>
              <a:rPr lang="en-US"/>
              <a:t>This has lead to a strong desire for self-improvement (i.e. become less sinful)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The Protestant Heritage: Self-Improvement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 desire for self-improvement is not limited to religion, but has expanded into all aspects of life:</a:t>
            </a:r>
            <a:endParaRPr lang="en-US"/>
          </a:p>
          <a:p>
            <a:r>
              <a:rPr lang="en-US"/>
              <a:t>Weight loss / fitness</a:t>
            </a:r>
            <a:endParaRPr lang="en-US"/>
          </a:p>
          <a:p>
            <a:r>
              <a:rPr lang="en-US"/>
              <a:t>Education</a:t>
            </a:r>
            <a:endParaRPr lang="en-US"/>
          </a:p>
          <a:p>
            <a:r>
              <a:rPr lang="en-US"/>
              <a:t>Relationships</a:t>
            </a:r>
            <a:endParaRPr lang="en-US"/>
          </a:p>
          <a:p>
            <a:r>
              <a:rPr lang="en-US"/>
              <a:t>Career</a:t>
            </a:r>
            <a:endParaRPr lang="en-US"/>
          </a:p>
          <a:p>
            <a:r>
              <a:rPr lang="en-US"/>
              <a:t>“God helps those who help themselves”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Material Success, Hard Work, and Self-Discipline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Early Protestants believed that material possessions were a blessing from God</a:t>
            </a:r>
            <a:endParaRPr lang="en-US"/>
          </a:p>
          <a:p>
            <a:r>
              <a:rPr lang="en-US"/>
              <a:t>“Godliness is in league with riches….Material prosperity is helping to make the national character sweeter, more joyous, more unselfish, more Christlike.”</a:t>
            </a:r>
            <a:endParaRPr lang="en-US"/>
          </a:p>
          <a:p>
            <a:r>
              <a:rPr lang="en-US"/>
              <a:t>- Bishop William Lawrence, 1900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Material Success, Hard Work, and Self-Discipline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Wealth was seen a reward for hard work and self-discipline. Inherited/easy wealth was frowned upon</a:t>
            </a:r>
            <a:endParaRPr lang="en-US"/>
          </a:p>
          <a:p>
            <a:r>
              <a:rPr lang="en-US"/>
              <a:t>These values contributed to the industrial success of America</a:t>
            </a:r>
            <a:endParaRPr lang="en-US"/>
          </a:p>
          <a:p>
            <a:r>
              <a:rPr lang="en-US"/>
              <a:t>Self-discipline was a ‘holy’ characteristic</a:t>
            </a:r>
            <a:endParaRPr lang="en-US"/>
          </a:p>
          <a:p>
            <a:r>
              <a:rPr lang="en-US"/>
              <a:t>E.g to save and invest money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7397" y="1387876"/>
            <a:ext cx="7968803" cy="98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sym typeface="+mn-ea"/>
              </a:rPr>
              <a:t>  American Culture 2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5040" y="3054773"/>
            <a:ext cx="7239000" cy="1094740"/>
          </a:xfrm>
        </p:spPr>
        <p:txBody>
          <a:bodyPr>
            <a:noAutofit/>
          </a:bodyPr>
          <a:lstStyle/>
          <a:p>
            <a:pPr algn="ctr"/>
            <a:r>
              <a:rPr lang="en-US" sz="3335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Lecturer</a:t>
            </a:r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sz="3335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Lam Phan, M.A</a:t>
            </a:r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Email: </a:t>
            </a:r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lamphan83@gmail.com</a:t>
            </a:r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sz="333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Phone: </a:t>
            </a:r>
            <a:r>
              <a:rPr lang="en-US" sz="3335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0983 685 405</a:t>
            </a:r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335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Material Success, Hard Work, and Self-Discipline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“The Protestant/Puritan work ethic”</a:t>
            </a:r>
            <a:endParaRPr lang="en-US"/>
          </a:p>
          <a:p>
            <a:r>
              <a:rPr lang="en-US"/>
              <a:t>Hard work</a:t>
            </a:r>
            <a:endParaRPr lang="en-US"/>
          </a:p>
          <a:p>
            <a:r>
              <a:rPr lang="en-US"/>
              <a:t>Self-discipline</a:t>
            </a:r>
            <a:endParaRPr lang="en-US"/>
          </a:p>
          <a:p>
            <a:r>
              <a:rPr lang="en-US"/>
              <a:t>Pursuit of wealth</a:t>
            </a:r>
            <a:endParaRPr lang="en-US"/>
          </a:p>
          <a:p>
            <a:r>
              <a:rPr lang="en-US"/>
              <a:t>This ethic is shared by many Americans, not just protestants</a:t>
            </a:r>
            <a:endParaRPr lang="en-US"/>
          </a:p>
          <a:p>
            <a:r>
              <a:rPr lang="en-US"/>
              <a:t>E.g. Americans take less vacation than many other countries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 Volunteerism and Humanitarianism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Self-improvement can also be achieved through helping others:</a:t>
            </a:r>
            <a:endParaRPr lang="en-US"/>
          </a:p>
          <a:p>
            <a:r>
              <a:rPr lang="en-US"/>
              <a:t>Charity work / donation</a:t>
            </a:r>
            <a:endParaRPr lang="en-US"/>
          </a:p>
          <a:p>
            <a:r>
              <a:rPr lang="en-US"/>
              <a:t>Educational causes</a:t>
            </a:r>
            <a:endParaRPr lang="en-US"/>
          </a:p>
          <a:p>
            <a:r>
              <a:rPr lang="en-US"/>
              <a:t>Religious causes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 Volunteerism and Humanitarianism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Many wealthy Americans give a lot of money to charities</a:t>
            </a:r>
            <a:endParaRPr lang="en-US"/>
          </a:p>
          <a:p>
            <a:r>
              <a:rPr lang="en-US"/>
              <a:t>Andrew Carnegie</a:t>
            </a:r>
            <a:endParaRPr lang="en-US"/>
          </a:p>
          <a:p>
            <a:r>
              <a:rPr lang="en-US"/>
              <a:t>John D. Rockefeller</a:t>
            </a:r>
            <a:endParaRPr lang="en-US"/>
          </a:p>
          <a:p>
            <a:r>
              <a:rPr lang="en-US"/>
              <a:t>Many Americans believe they should give to religious/ humanitarian causes to be accepted by God and other Americans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    Born-Again Christians and the Religious Right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People who (re)discover Christ at a late age are often called “born again” Christians</a:t>
            </a:r>
            <a:endParaRPr lang="en-US"/>
          </a:p>
          <a:p>
            <a:r>
              <a:rPr lang="en-US"/>
              <a:t>They are usually very conservative in their religious beliefs</a:t>
            </a:r>
            <a:endParaRPr lang="en-US"/>
          </a:p>
          <a:p>
            <a:r>
              <a:rPr lang="en-US"/>
              <a:t>Between 1/3 and 1/2 of Americans are religiously conservative</a:t>
            </a:r>
            <a:endParaRPr lang="en-US"/>
          </a:p>
          <a:p>
            <a:r>
              <a:rPr lang="en-US"/>
              <a:t>Religious conservatism = political conservatism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September 11, 2001, and the National Religion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 attack on the World Trade Center in New York had a profound effect on Americans</a:t>
            </a:r>
            <a:endParaRPr lang="en-US"/>
          </a:p>
          <a:p>
            <a:r>
              <a:rPr lang="en-US"/>
              <a:t>Most New Yorkers were not angry, but were very saddened by the event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September 11, 2001, and the National Religion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Americans became very patriotic following the attack</a:t>
            </a:r>
            <a:endParaRPr lang="en-US"/>
          </a:p>
          <a:p>
            <a:r>
              <a:rPr lang="en-US"/>
              <a:t>This was illustrated by:</a:t>
            </a:r>
            <a:endParaRPr lang="en-US"/>
          </a:p>
          <a:p>
            <a:r>
              <a:rPr lang="en-US"/>
              <a:t>Donations and fundraising for victims</a:t>
            </a:r>
            <a:endParaRPr lang="en-US"/>
          </a:p>
          <a:p>
            <a:r>
              <a:rPr lang="en-US"/>
              <a:t>Displaying the American flag</a:t>
            </a:r>
            <a:endParaRPr lang="en-US"/>
          </a:p>
          <a:p>
            <a:r>
              <a:rPr lang="en-US"/>
              <a:t>Singing patriotic songs e.g. “God Bless America”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September 11, 2001, and the National Religion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Even though there is no official national religion in America, one has developed</a:t>
            </a:r>
            <a:endParaRPr lang="en-US"/>
          </a:p>
          <a:p>
            <a:r>
              <a:rPr lang="en-US"/>
              <a:t>Religion mixed with patriotism has been called the “national religion” of America</a:t>
            </a:r>
            <a:endParaRPr lang="en-US"/>
          </a:p>
          <a:p>
            <a:r>
              <a:rPr lang="en-US"/>
              <a:t>This provides support for the dominant values, and comfort in a crisis.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September 11, 2001, and the National Religion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 national religion can sometimes be harmful, especially to those who don’t conform with national practices</a:t>
            </a:r>
            <a:endParaRPr lang="en-US"/>
          </a:p>
          <a:p>
            <a:r>
              <a:rPr lang="en-US"/>
              <a:t>EX: people who disagree with war may be called “unpatriotic”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0"/>
            <a:ext cx="11101070" cy="1040130"/>
          </a:xfrm>
        </p:spPr>
        <p:txBody>
          <a:bodyPr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Religious Diversity in the United States: A Spiritual Kaleidoscope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Freedom of religion has encouraged a tolerance and acceptance of many different religions</a:t>
            </a:r>
            <a:endParaRPr lang="en-US"/>
          </a:p>
          <a:p>
            <a:r>
              <a:rPr lang="en-US"/>
              <a:t>There are ~2000 distinct religious groups in the U.S.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0"/>
            <a:ext cx="11101070" cy="1040130"/>
          </a:xfrm>
        </p:spPr>
        <p:txBody>
          <a:bodyPr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Religious Diversity in the United States: A Spiritual Kaleidoscope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There are 4 trends in American Religion</a:t>
            </a:r>
            <a:endParaRPr lang="en-US"/>
          </a:p>
          <a:p>
            <a:r>
              <a:rPr lang="en-US"/>
              <a:t>Protestant, Catholic, Jewish, multiple religions</a:t>
            </a:r>
            <a:endParaRPr lang="en-US"/>
          </a:p>
          <a:p>
            <a:r>
              <a:rPr lang="en-US"/>
              <a:t>Expressive individualism (pick’n’mix)</a:t>
            </a:r>
            <a:endParaRPr lang="en-US"/>
          </a:p>
          <a:p>
            <a:r>
              <a:rPr lang="en-US"/>
              <a:t>Emergence of new religious organizational structures for a specific purpose e.g. help the homeless</a:t>
            </a:r>
            <a:endParaRPr lang="en-US"/>
          </a:p>
          <a:p>
            <a:r>
              <a:rPr lang="en-US"/>
              <a:t>Spiritual rather than religious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415" y="1701800"/>
            <a:ext cx="10392410" cy="1082675"/>
          </a:xfrm>
        </p:spPr>
        <p:txBody>
          <a:bodyPr/>
          <a:lstStyle/>
          <a:p>
            <a:pPr algn="ctr"/>
            <a:r>
              <a:rPr lang="en-US" sz="4500" u="sng" dirty="0"/>
              <a:t>CHAPTER 3</a:t>
            </a:r>
            <a:br>
              <a:rPr lang="en-US" sz="4500" u="sng" dirty="0"/>
            </a:br>
            <a:r>
              <a:rPr lang="en-US" sz="5400" dirty="0"/>
              <a:t>The American Religious Heritage</a:t>
            </a:r>
            <a:endParaRPr lang="en-US" sz="5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0"/>
            <a:ext cx="11101070" cy="1040130"/>
          </a:xfrm>
        </p:spPr>
        <p:txBody>
          <a:bodyPr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Religious Diversity in the United States: A Spiritual Kaleidoscope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Religious freedom is a basic American right</a:t>
            </a:r>
            <a:endParaRPr lang="en-US"/>
          </a:p>
          <a:p>
            <a:r>
              <a:rPr lang="en-US"/>
              <a:t>Majority religions do not wish to impose their beliefs on other groups</a:t>
            </a:r>
            <a:endParaRPr lang="en-US"/>
          </a:p>
          <a:p>
            <a:r>
              <a:rPr lang="en-US"/>
              <a:t>The basic values of America are acceptable to many diverse faiths i.e. people can still practice their own religion and still be 100% “American”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/>
              <a:t>DISCUSSION </a:t>
            </a:r>
            <a:endParaRPr lang="en-US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92855" y="3439795"/>
            <a:ext cx="4606290" cy="27641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23265" y="1332230"/>
            <a:ext cx="110928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1. What religions are popular in all over the world?</a:t>
            </a:r>
            <a:endParaRPr lang="en-US" sz="3600"/>
          </a:p>
          <a:p>
            <a:r>
              <a:rPr lang="en-US" sz="3600"/>
              <a:t>2. </a:t>
            </a:r>
            <a:r>
              <a:rPr lang="en-US" sz="3600">
                <a:sym typeface="+mn-ea"/>
              </a:rPr>
              <a:t>What religions are popular in Vietnam?</a:t>
            </a:r>
            <a:endParaRPr lang="en-US" sz="3600">
              <a:sym typeface="+mn-ea"/>
            </a:endParaRPr>
          </a:p>
          <a:p>
            <a:r>
              <a:rPr lang="en-US" sz="3600"/>
              <a:t>3. </a:t>
            </a:r>
            <a:r>
              <a:rPr lang="en-US" sz="3600">
                <a:sym typeface="+mn-ea"/>
              </a:rPr>
              <a:t>What religions are popular in America?</a:t>
            </a:r>
            <a:endParaRPr 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9" descr="Screen Shot 2016-02-20 at 10.19.12 AM.pn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19867" y="0"/>
            <a:ext cx="91522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Freedom of Religion in the United States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Individual freedom allows Americans to practice any religion</a:t>
            </a:r>
            <a:endParaRPr lang="en-US"/>
          </a:p>
          <a:p>
            <a:r>
              <a:rPr lang="en-US"/>
              <a:t>The high level of cultural diversity means there is a lot of religious diversity</a:t>
            </a:r>
            <a:endParaRPr lang="en-US"/>
          </a:p>
          <a:p>
            <a:r>
              <a:rPr lang="en-US"/>
              <a:t>90% of Americans believe in “God”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Freedom of Religion in the United States</a:t>
            </a:r>
            <a:endParaRPr lang="en-US"/>
          </a:p>
        </p:txBody>
      </p:sp>
      <p:pic>
        <p:nvPicPr>
          <p:cNvPr id="4" name="Content Placeholder 3" descr="Screenshot (14)"/>
          <p:cNvPicPr>
            <a:picLocks noChangeAspect="1"/>
          </p:cNvPicPr>
          <p:nvPr>
            <p:ph idx="1"/>
          </p:nvPr>
        </p:nvPicPr>
        <p:blipFill>
          <a:blip r:embed="rId1"/>
          <a:srcRect l="31343" t="25692" r="22775" b="28731"/>
          <a:stretch>
            <a:fillRect/>
          </a:stretch>
        </p:blipFill>
        <p:spPr>
          <a:xfrm>
            <a:off x="845185" y="773430"/>
            <a:ext cx="10502265" cy="58693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2430" y="203835"/>
            <a:ext cx="8056245" cy="6264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Freedom of Religion in the United States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Most Americans are Christians</a:t>
            </a:r>
            <a:endParaRPr lang="en-US"/>
          </a:p>
          <a:p>
            <a:r>
              <a:rPr lang="en-US"/>
              <a:t>However, other religions also contribute to American culture:</a:t>
            </a:r>
            <a:endParaRPr lang="en-US"/>
          </a:p>
          <a:p>
            <a:r>
              <a:rPr lang="en-US"/>
              <a:t>Muslims (Islam)</a:t>
            </a:r>
            <a:endParaRPr lang="en-US"/>
          </a:p>
          <a:p>
            <a:r>
              <a:rPr lang="en-US"/>
              <a:t>Jews (Judaism)</a:t>
            </a:r>
            <a:endParaRPr lang="en-US"/>
          </a:p>
          <a:p>
            <a:r>
              <a:rPr lang="en-US"/>
              <a:t>Daoism (Taoism)</a:t>
            </a:r>
            <a:endParaRPr lang="en-US"/>
          </a:p>
          <a:p>
            <a:r>
              <a:rPr lang="en-US"/>
              <a:t>Confucianism</a:t>
            </a:r>
            <a:endParaRPr lang="en-US"/>
          </a:p>
          <a:p>
            <a:r>
              <a:rPr lang="en-US"/>
              <a:t>Shintoism</a:t>
            </a:r>
            <a:endParaRPr lang="en-US"/>
          </a:p>
          <a:p>
            <a:r>
              <a:rPr lang="en-US"/>
              <a:t>Buddhism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6226</Words>
  <Application>WPS Presentation</Application>
  <PresentationFormat>Widescreen</PresentationFormat>
  <Paragraphs>179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SimSun</vt:lpstr>
      <vt:lpstr>Wingdings</vt:lpstr>
      <vt:lpstr>Wingdings 3</vt:lpstr>
      <vt:lpstr>Arial</vt:lpstr>
      <vt:lpstr>Times New Roman</vt:lpstr>
      <vt:lpstr>Trebuchet MS</vt:lpstr>
      <vt:lpstr>Microsoft YaHei</vt:lpstr>
      <vt:lpstr>Arial Unicode MS</vt:lpstr>
      <vt:lpstr>Calibri</vt:lpstr>
      <vt:lpstr>Communications and Dialogues</vt:lpstr>
      <vt:lpstr>Facet</vt:lpstr>
      <vt:lpstr>5_Default Design</vt:lpstr>
      <vt:lpstr>PowerPoint 演示文稿</vt:lpstr>
      <vt:lpstr>  American Culture 2</vt:lpstr>
      <vt:lpstr>CHAPTER 3 The American Religious Heritage</vt:lpstr>
      <vt:lpstr>DISCUSSION </vt:lpstr>
      <vt:lpstr>PowerPoint 演示文稿</vt:lpstr>
      <vt:lpstr>Freedom of Religion in the United States </vt:lpstr>
      <vt:lpstr>Freedom of Religion in the United States</vt:lpstr>
      <vt:lpstr>PowerPoint 演示文稿</vt:lpstr>
      <vt:lpstr> Freedom of Religion in the United States  </vt:lpstr>
      <vt:lpstr>Freedom of Religion in the United States</vt:lpstr>
      <vt:lpstr>The Development of Protestantism </vt:lpstr>
      <vt:lpstr>The Development of Protestantism</vt:lpstr>
      <vt:lpstr>The Development of Protestantism</vt:lpstr>
      <vt:lpstr>The Development of Protestantism</vt:lpstr>
      <vt:lpstr>The Development of Protestantism</vt:lpstr>
      <vt:lpstr>The Protestant Heritage: Self-Improvement </vt:lpstr>
      <vt:lpstr>The Protestant Heritage: Self-Improvement </vt:lpstr>
      <vt:lpstr>Material Success, Hard Work, and Self-Discipline</vt:lpstr>
      <vt:lpstr>Material Success, Hard Work, and Self-Discipline</vt:lpstr>
      <vt:lpstr>Material Success, Hard Work, and Self-Discipline</vt:lpstr>
      <vt:lpstr> Volunteerism and Humanitarianism</vt:lpstr>
      <vt:lpstr> Volunteerism and Humanitarianism</vt:lpstr>
      <vt:lpstr>    Born-Again Christians and the Religious Right </vt:lpstr>
      <vt:lpstr> September 11, 2001, and the National Religion</vt:lpstr>
      <vt:lpstr> September 11, 2001, and the National Religion</vt:lpstr>
      <vt:lpstr> September 11, 2001, and the National Religion</vt:lpstr>
      <vt:lpstr> September 11, 2001, and the National Religion</vt:lpstr>
      <vt:lpstr> Religious Diversity in the United States: A Spiritual Kaleidoscope</vt:lpstr>
      <vt:lpstr> Religious Diversity in the United States: A Spiritual Kaleidoscope</vt:lpstr>
      <vt:lpstr> Religious Diversity in the United States: A Spiritual Kaleidoscope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The American Religious Heritage</dc:title>
  <dc:creator/>
  <cp:lastModifiedBy>Admin</cp:lastModifiedBy>
  <cp:revision>6</cp:revision>
  <dcterms:created xsi:type="dcterms:W3CDTF">2022-04-26T14:09:00Z</dcterms:created>
  <dcterms:modified xsi:type="dcterms:W3CDTF">2024-04-02T08:08:59Z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3BD15B6B0A02406CAE467B6144940FC5</vt:lpwstr>
  </property>
  <property fmtid="{D5CDD505-2E9C-101B-9397-08002B2CF9AE}" pid="3" name="KSOProductBuildVer">
    <vt:lpwstr>1033-12.2.0.13489</vt:lpwstr>
  </property>
</Properties>
</file>