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78" r:id="rId5"/>
    <p:sldId id="280" r:id="rId6"/>
    <p:sldId id="258" r:id="rId7"/>
    <p:sldId id="260" r:id="rId8"/>
    <p:sldId id="27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  <a:t>3/1/22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3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1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0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FUNCTIONAL GRAMMAR</a:t>
            </a:r>
            <a:r>
              <a:rPr lang="mr-IN" sz="6000" dirty="0"/>
              <a:t>–</a:t>
            </a:r>
            <a:r>
              <a:rPr lang="en-US" sz="6000" dirty="0"/>
              <a:t> chapter SEVEN</a:t>
            </a:r>
            <a:br>
              <a:rPr lang="en-US" sz="6000" dirty="0"/>
            </a:br>
            <a:r>
              <a:rPr lang="en-US" sz="3600" dirty="0"/>
              <a:t>COMBINING CLAUSES INTO SENTENCES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en-US" sz="2400" dirty="0"/>
              <a:t>lecturer: </a:t>
            </a:r>
            <a:r>
              <a:rPr lang="en-US" sz="2400" b="1" dirty="0" err="1"/>
              <a:t>Ph</a:t>
            </a:r>
            <a:r>
              <a:rPr lang="vi-VN" sz="2400" b="1" dirty="0"/>
              <a:t>ạm hồng anh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31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SEVEN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Clause combining: the complex sentence</a:t>
            </a:r>
          </a:p>
          <a:p>
            <a:r>
              <a:rPr lang="en-US" sz="2400" dirty="0"/>
              <a:t>Relationships of equivalence between clauses</a:t>
            </a:r>
          </a:p>
          <a:p>
            <a:r>
              <a:rPr lang="en-US" sz="2400" dirty="0"/>
              <a:t>Relationships of non-equivalence between clauses</a:t>
            </a:r>
          </a:p>
          <a:p>
            <a:r>
              <a:rPr lang="en-US" sz="2400" dirty="0"/>
              <a:t>Subordination and subordinators</a:t>
            </a:r>
          </a:p>
        </p:txBody>
      </p:sp>
    </p:spTree>
    <p:extLst>
      <p:ext uri="{BB962C8B-B14F-4D97-AF65-F5344CB8AC3E}">
        <p14:creationId xmlns:p14="http://schemas.microsoft.com/office/powerpoint/2010/main" val="143343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COMBINING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08587F-023A-6147-A95C-2E6036CCFFB9}"/>
              </a:ext>
            </a:extLst>
          </p:cNvPr>
          <p:cNvSpPr txBox="1"/>
          <p:nvPr/>
        </p:nvSpPr>
        <p:spPr>
          <a:xfrm>
            <a:off x="1374395" y="1957386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Independent and dependent clauses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917F4E-BA8D-EA46-AD62-43E16EB84920}"/>
              </a:ext>
            </a:extLst>
          </p:cNvPr>
          <p:cNvSpPr txBox="1"/>
          <p:nvPr/>
        </p:nvSpPr>
        <p:spPr>
          <a:xfrm>
            <a:off x="1374395" y="2595561"/>
            <a:ext cx="1097000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The complex sentence</a:t>
            </a:r>
          </a:p>
          <a:p>
            <a:r>
              <a:rPr lang="en-VN" sz="2200" dirty="0"/>
              <a:t>Examples:</a:t>
            </a:r>
          </a:p>
          <a:p>
            <a:r>
              <a:rPr lang="en-VN" sz="2200" i="1" dirty="0"/>
              <a:t>Sam bought the tickets.</a:t>
            </a:r>
          </a:p>
          <a:p>
            <a:r>
              <a:rPr lang="en-VN" sz="2200" i="1" dirty="0"/>
              <a:t>Sam bought the tickets while Sue parked the car.</a:t>
            </a:r>
          </a:p>
          <a:p>
            <a:r>
              <a:rPr lang="en-VN" sz="2200" i="1" dirty="0"/>
              <a:t>A boy of six saved the lives of his brother and two sisters yesterday (1) when fire broke out (2) while they were at home alone (3).</a:t>
            </a:r>
          </a:p>
        </p:txBody>
      </p:sp>
    </p:spTree>
    <p:extLst>
      <p:ext uri="{BB962C8B-B14F-4D97-AF65-F5344CB8AC3E}">
        <p14:creationId xmlns:p14="http://schemas.microsoft.com/office/powerpoint/2010/main" val="17468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OF EQUIVALENCE BETWEEN CLAUSES</a:t>
            </a:r>
            <a:endParaRPr lang="en-V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B46A20-B83B-1744-94AD-C2B89CD5A380}"/>
              </a:ext>
            </a:extLst>
          </p:cNvPr>
          <p:cNvSpPr txBox="1"/>
          <p:nvPr/>
        </p:nvSpPr>
        <p:spPr>
          <a:xfrm>
            <a:off x="1374395" y="1853754"/>
            <a:ext cx="109700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000" dirty="0"/>
              <a:t>Coordination and coordinators </a:t>
            </a:r>
            <a:r>
              <a:rPr lang="en-VN" sz="2000" i="1" dirty="0"/>
              <a:t>and, or, but</a:t>
            </a:r>
          </a:p>
          <a:p>
            <a:r>
              <a:rPr lang="en-VN" sz="2000" dirty="0"/>
              <a:t>Examples:</a:t>
            </a:r>
          </a:p>
          <a:p>
            <a:r>
              <a:rPr lang="en-VN" sz="2000" i="1" dirty="0"/>
              <a:t>I don’t like it </a:t>
            </a:r>
            <a:r>
              <a:rPr lang="en-VN" sz="2000" b="1" i="1" dirty="0"/>
              <a:t>and</a:t>
            </a:r>
            <a:r>
              <a:rPr lang="en-VN" sz="2000" i="1" dirty="0"/>
              <a:t> I don’t want it.</a:t>
            </a:r>
          </a:p>
          <a:p>
            <a:r>
              <a:rPr lang="en-VN" sz="2000" i="1" dirty="0"/>
              <a:t>You can keep it </a:t>
            </a:r>
            <a:r>
              <a:rPr lang="en-VN" sz="2000" b="1" i="1" dirty="0"/>
              <a:t>or</a:t>
            </a:r>
            <a:r>
              <a:rPr lang="en-VN" sz="2000" i="1" dirty="0"/>
              <a:t> you can give it away.</a:t>
            </a:r>
          </a:p>
          <a:p>
            <a:r>
              <a:rPr lang="en-VN" sz="2000" i="1" dirty="0"/>
              <a:t>It’s a fine piece of furniture, </a:t>
            </a:r>
            <a:r>
              <a:rPr lang="en-VN" sz="2000" b="1" i="1" dirty="0"/>
              <a:t>but</a:t>
            </a:r>
            <a:r>
              <a:rPr lang="en-VN" sz="2000" i="1" dirty="0"/>
              <a:t> (it is) too large for this room.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000" dirty="0"/>
              <a:t>Correlative coordination</a:t>
            </a:r>
          </a:p>
          <a:p>
            <a:r>
              <a:rPr lang="en-VN" sz="2000" dirty="0"/>
              <a:t>Examples:</a:t>
            </a:r>
          </a:p>
          <a:p>
            <a:r>
              <a:rPr lang="en-VN" sz="2000" i="1" dirty="0"/>
              <a:t>You should </a:t>
            </a:r>
            <a:r>
              <a:rPr lang="en-VN" sz="2000" b="1" i="1" dirty="0"/>
              <a:t>either</a:t>
            </a:r>
            <a:r>
              <a:rPr lang="en-VN" sz="2000" i="1" dirty="0"/>
              <a:t> accept his offer </a:t>
            </a:r>
            <a:r>
              <a:rPr lang="en-VN" sz="2000" b="1" i="1" dirty="0"/>
              <a:t>or (else) </a:t>
            </a:r>
            <a:r>
              <a:rPr lang="en-VN" sz="2000" i="1" dirty="0"/>
              <a:t>never see him again.</a:t>
            </a:r>
          </a:p>
          <a:p>
            <a:r>
              <a:rPr lang="en-VN" sz="2000" b="1" i="1" dirty="0"/>
              <a:t>Either</a:t>
            </a:r>
            <a:r>
              <a:rPr lang="en-VN" sz="2000" i="1" dirty="0"/>
              <a:t> we give the tickets back </a:t>
            </a:r>
            <a:r>
              <a:rPr lang="en-VN" sz="2000" b="1" i="1" dirty="0"/>
              <a:t>or (else) </a:t>
            </a:r>
            <a:r>
              <a:rPr lang="en-VN" sz="2000" i="1" dirty="0"/>
              <a:t>you drop everything and go.</a:t>
            </a:r>
          </a:p>
          <a:p>
            <a:r>
              <a:rPr lang="en-VN" sz="2000" i="1" dirty="0"/>
              <a:t>You should </a:t>
            </a:r>
            <a:r>
              <a:rPr lang="en-VN" sz="2000" b="1" i="1" dirty="0"/>
              <a:t>neither</a:t>
            </a:r>
            <a:r>
              <a:rPr lang="en-VN" sz="2000" i="1" dirty="0"/>
              <a:t> ask him for money </a:t>
            </a:r>
            <a:r>
              <a:rPr lang="en-VN" sz="2000" b="1" i="1" dirty="0"/>
              <a:t>nor</a:t>
            </a:r>
            <a:r>
              <a:rPr lang="en-VN" sz="2000" i="1" dirty="0"/>
              <a:t> accept it if he offers.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000" dirty="0"/>
              <a:t>Unlinked coordination</a:t>
            </a:r>
          </a:p>
          <a:p>
            <a:r>
              <a:rPr lang="en-VN" sz="2000" i="1" dirty="0"/>
              <a:t>Examples:</a:t>
            </a:r>
          </a:p>
          <a:p>
            <a:r>
              <a:rPr lang="en-VN" sz="2000" i="1" dirty="0"/>
              <a:t>It must be genuine; it has the hallmark.</a:t>
            </a:r>
          </a:p>
          <a:p>
            <a:r>
              <a:rPr lang="en-VN" sz="2000" i="1" dirty="0"/>
              <a:t>He had been drinking very hard – onlky I knew how hard.</a:t>
            </a:r>
            <a:endParaRPr lang="en-VN" sz="2200" i="1" dirty="0"/>
          </a:p>
        </p:txBody>
      </p:sp>
    </p:spTree>
    <p:extLst>
      <p:ext uri="{BB962C8B-B14F-4D97-AF65-F5344CB8AC3E}">
        <p14:creationId xmlns:p14="http://schemas.microsoft.com/office/powerpoint/2010/main" val="312011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OF NON-EQUIVALENCE BETWEEN CLAUSES</a:t>
            </a:r>
            <a:endParaRPr lang="en-V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B46A20-B83B-1744-94AD-C2B89CD5A380}"/>
              </a:ext>
            </a:extLst>
          </p:cNvPr>
          <p:cNvSpPr txBox="1"/>
          <p:nvPr/>
        </p:nvSpPr>
        <p:spPr>
          <a:xfrm>
            <a:off x="1345820" y="1996629"/>
            <a:ext cx="1097000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000" dirty="0"/>
              <a:t>Sentence relative clauses</a:t>
            </a:r>
          </a:p>
          <a:p>
            <a:r>
              <a:rPr lang="en-VN" sz="2000" dirty="0"/>
              <a:t>Examples:</a:t>
            </a:r>
          </a:p>
          <a:p>
            <a:r>
              <a:rPr lang="en-VN" sz="2000" dirty="0"/>
              <a:t>They decided not to go</a:t>
            </a:r>
            <a:r>
              <a:rPr lang="en-VN" sz="2000" i="1" dirty="0"/>
              <a:t>, which turned out to be a mistake.</a:t>
            </a:r>
          </a:p>
          <a:p>
            <a:r>
              <a:rPr lang="en-VN" sz="2000" dirty="0"/>
              <a:t>He’ll probably forget I ever mentioned it. </a:t>
            </a:r>
            <a:r>
              <a:rPr lang="en-VN" sz="2000" i="1" dirty="0"/>
              <a:t>Which suits me fine.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000" dirty="0"/>
              <a:t>Non-finite supplementive clauses</a:t>
            </a:r>
          </a:p>
          <a:p>
            <a:r>
              <a:rPr lang="en-VN" sz="2000" dirty="0"/>
              <a:t>Examples:</a:t>
            </a:r>
          </a:p>
          <a:p>
            <a:r>
              <a:rPr lang="en-VN" sz="2000" dirty="0"/>
              <a:t>The mountains were invisible, </a:t>
            </a:r>
            <a:r>
              <a:rPr lang="en-VN" sz="2000" i="1" dirty="0"/>
              <a:t>enveloped in a thick mist.</a:t>
            </a:r>
          </a:p>
          <a:p>
            <a:r>
              <a:rPr lang="en-VN" sz="2000" dirty="0"/>
              <a:t>The soldiers filled the couches, </a:t>
            </a:r>
            <a:r>
              <a:rPr lang="en-VN" sz="2000" i="1" dirty="0"/>
              <a:t>the younger ones eating sandwiches and chocolate.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000" dirty="0"/>
              <a:t>Contrastive dependency: </a:t>
            </a:r>
            <a:r>
              <a:rPr lang="en-VN" sz="2000" i="1" dirty="0"/>
              <a:t>while, whereas, but for the fact that</a:t>
            </a:r>
          </a:p>
          <a:p>
            <a:r>
              <a:rPr lang="en-VN" sz="2000" dirty="0"/>
              <a:t>Examples:</a:t>
            </a:r>
          </a:p>
          <a:p>
            <a:r>
              <a:rPr lang="en-VN" sz="2000" dirty="0"/>
              <a:t>Jamie already speaks two foreign languages, </a:t>
            </a:r>
            <a:r>
              <a:rPr lang="en-VN" sz="2000" i="1" dirty="0"/>
              <a:t>whereas </a:t>
            </a:r>
            <a:r>
              <a:rPr lang="en-VN" sz="2000" dirty="0"/>
              <a:t>her brother hasn’t yet learned any.</a:t>
            </a:r>
          </a:p>
          <a:p>
            <a:r>
              <a:rPr lang="en-VN" sz="2000" dirty="0"/>
              <a:t>It would have been a disaster, </a:t>
            </a:r>
            <a:r>
              <a:rPr lang="en-VN" sz="2000" i="1" dirty="0"/>
              <a:t>but for the fact that </a:t>
            </a:r>
            <a:r>
              <a:rPr lang="en-VN" sz="2000" dirty="0"/>
              <a:t>everyone helped to save the situation.</a:t>
            </a:r>
          </a:p>
          <a:p>
            <a:endParaRPr lang="en-VN" sz="2200" i="1" dirty="0"/>
          </a:p>
        </p:txBody>
      </p:sp>
    </p:spTree>
    <p:extLst>
      <p:ext uri="{BB962C8B-B14F-4D97-AF65-F5344CB8AC3E}">
        <p14:creationId xmlns:p14="http://schemas.microsoft.com/office/powerpoint/2010/main" val="66878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SUBORDINATION AND SUBORDINATORS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F17891-FDB7-3040-91EB-F0E288F97060}"/>
              </a:ext>
            </a:extLst>
          </p:cNvPr>
          <p:cNvSpPr txBox="1"/>
          <p:nvPr/>
        </p:nvSpPr>
        <p:spPr>
          <a:xfrm>
            <a:off x="1451579" y="2000677"/>
            <a:ext cx="109715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Subordinators are of three types: simple (consisting of one word, e.g. </a:t>
            </a:r>
            <a:r>
              <a:rPr lang="en-US" sz="2200" i="1" dirty="0"/>
              <a:t>when, if, until</a:t>
            </a:r>
            <a:r>
              <a:rPr lang="en-US" sz="2200" dirty="0"/>
              <a:t>, etc.), </a:t>
            </a:r>
          </a:p>
          <a:p>
            <a:r>
              <a:rPr lang="en-US" sz="2200" dirty="0"/>
              <a:t>conjunctive groups (two words, e.g. </a:t>
            </a:r>
            <a:r>
              <a:rPr lang="en-US" sz="2200" i="1" dirty="0"/>
              <a:t>as if, even though</a:t>
            </a:r>
            <a:r>
              <a:rPr lang="en-US" sz="2200" dirty="0"/>
              <a:t>, etc.), and complex (derived from verbs, </a:t>
            </a:r>
          </a:p>
          <a:p>
            <a:r>
              <a:rPr lang="en-US" sz="2200" dirty="0"/>
              <a:t>e.g. </a:t>
            </a:r>
            <a:r>
              <a:rPr lang="en-US" sz="2200" i="1" dirty="0"/>
              <a:t>provided that, supposing that</a:t>
            </a:r>
            <a:r>
              <a:rPr lang="en-US" sz="2200" dirty="0"/>
              <a:t>, etc.)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09E746-9A99-554E-81B4-04AC715432C6}"/>
              </a:ext>
            </a:extLst>
          </p:cNvPr>
          <p:cNvSpPr txBox="1"/>
          <p:nvPr/>
        </p:nvSpPr>
        <p:spPr>
          <a:xfrm>
            <a:off x="1457031" y="3198167"/>
            <a:ext cx="88592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Adverbial clauses of time, concession, reason, purpose, result, and manner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76FFF5-8946-0241-AFC1-6DDE19719253}"/>
              </a:ext>
            </a:extLst>
          </p:cNvPr>
          <p:cNvSpPr txBox="1"/>
          <p:nvPr/>
        </p:nvSpPr>
        <p:spPr>
          <a:xfrm>
            <a:off x="1451579" y="3755331"/>
            <a:ext cx="26917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/>
              <a:t>Conditional clauses</a:t>
            </a:r>
            <a:endParaRPr lang="en-VN" sz="2200" dirty="0"/>
          </a:p>
        </p:txBody>
      </p:sp>
    </p:spTree>
    <p:extLst>
      <p:ext uri="{BB962C8B-B14F-4D97-AF65-F5344CB8AC3E}">
        <p14:creationId xmlns:p14="http://schemas.microsoft.com/office/powerpoint/2010/main" val="86597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THE INTERPLAY OF THEME-RHEME AND GIVEN-NEW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571598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Thematic progression:</a:t>
            </a:r>
          </a:p>
          <a:p>
            <a:r>
              <a:rPr lang="en-VN" sz="2200" dirty="0"/>
              <a:t>Simple linear: T1 – R1</a:t>
            </a:r>
          </a:p>
          <a:p>
            <a:r>
              <a:rPr lang="en-VN" sz="2200" dirty="0"/>
              <a:t>                            T2 – R2</a:t>
            </a:r>
          </a:p>
          <a:p>
            <a:r>
              <a:rPr lang="en-VN" sz="2200" dirty="0"/>
              <a:t>Continuous: T1 – R1</a:t>
            </a:r>
          </a:p>
          <a:p>
            <a:r>
              <a:rPr lang="en-VN" sz="2200" dirty="0"/>
              <a:t>                  T1 – R2</a:t>
            </a:r>
          </a:p>
          <a:p>
            <a:r>
              <a:rPr lang="en-VN" sz="2200" dirty="0"/>
              <a:t>                  T1 – R3</a:t>
            </a:r>
          </a:p>
          <a:p>
            <a:r>
              <a:rPr lang="en-VN" sz="2200" dirty="0"/>
              <a:t>Derived: Hypertheme: T1 – R1, T2 – R2, T3 – R3,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90C58D-E47D-5B4D-8D09-BEC952AA9D11}"/>
              </a:ext>
            </a:extLst>
          </p:cNvPr>
          <p:cNvSpPr txBox="1"/>
          <p:nvPr/>
        </p:nvSpPr>
        <p:spPr>
          <a:xfrm>
            <a:off x="1485900" y="4606931"/>
            <a:ext cx="3850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Theme-Rheme = Given-New</a:t>
            </a:r>
          </a:p>
        </p:txBody>
      </p:sp>
    </p:spTree>
    <p:extLst>
      <p:ext uri="{BB962C8B-B14F-4D97-AF65-F5344CB8AC3E}">
        <p14:creationId xmlns:p14="http://schemas.microsoft.com/office/powerpoint/2010/main" val="154455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THE INTERPLAY OF THEME-RHEME AND GIVEN-NEW (CONT’D)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4029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dirty="0"/>
              <a:t>Thematisation/thematic fronting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Clefting: It-clefts and Wh-clefts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A6D1B7-6543-E34C-A5C3-B9174D48A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769691"/>
            <a:ext cx="4279900" cy="60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95B989-17DF-0441-BB92-A1686FE086C9}"/>
              </a:ext>
            </a:extLst>
          </p:cNvPr>
          <p:cNvSpPr txBox="1"/>
          <p:nvPr/>
        </p:nvSpPr>
        <p:spPr>
          <a:xfrm>
            <a:off x="1614488" y="3557588"/>
            <a:ext cx="36654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Active - Passtive alternative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Extraposition of clauses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B0B4BD-2FE3-C343-9BC4-861C7625B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4327029"/>
            <a:ext cx="7899400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826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5286</TotalTime>
  <Words>504</Words>
  <Application>Microsoft Macintosh PowerPoint</Application>
  <PresentationFormat>Widescreen</PresentationFormat>
  <Paragraphs>66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Times New Roman</vt:lpstr>
      <vt:lpstr>Gallery</vt:lpstr>
      <vt:lpstr>FUNCTIONAL GRAMMAR– chapter SEVEN COMBINING CLAUSES INTO SENTENCES</vt:lpstr>
      <vt:lpstr>CHAPTER SEVEN OUTLINE</vt:lpstr>
      <vt:lpstr>CLAUSE COMBINING</vt:lpstr>
      <vt:lpstr>RELATIONSHIPS OF EQUIVALENCE BETWEEN CLAUSES</vt:lpstr>
      <vt:lpstr>RELATIONSHIPS OF NON-EQUIVALENCE BETWEEN CLAUSES</vt:lpstr>
      <vt:lpstr>SUBORDINATION AND SUBORDINATORS</vt:lpstr>
      <vt:lpstr>THE INTERPLAY OF THEME-RHEME AND GIVEN-NEW</vt:lpstr>
      <vt:lpstr>THE INTERPLAY OF THEME-RHEME AND GIVEN-NEW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pham hong anh</cp:lastModifiedBy>
  <cp:revision>34</cp:revision>
  <dcterms:created xsi:type="dcterms:W3CDTF">2018-08-29T14:27:33Z</dcterms:created>
  <dcterms:modified xsi:type="dcterms:W3CDTF">2022-03-01T14:49:16Z</dcterms:modified>
</cp:coreProperties>
</file>