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78" r:id="rId5"/>
    <p:sldId id="258" r:id="rId6"/>
    <p:sldId id="260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15174-C330-7D44-80F6-FDAFA0DEC612}" type="datetimeFigureOut">
              <a:rPr lang="en-US" smtClean="0"/>
              <a:t>2/28/22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466D3-63D6-A044-885D-3DF738EC2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3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1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A466D3-63D6-A044-885D-3DF738EC27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13" y="499610"/>
            <a:ext cx="9597643" cy="2541431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FUNCTIONAL GRAMMAR</a:t>
            </a:r>
            <a:r>
              <a:rPr lang="mr-IN" sz="6000" dirty="0"/>
              <a:t>–</a:t>
            </a:r>
            <a:r>
              <a:rPr lang="en-US" sz="6000" dirty="0"/>
              <a:t> chapter SIX</a:t>
            </a:r>
            <a:br>
              <a:rPr lang="en-US" sz="6000" dirty="0"/>
            </a:br>
            <a:r>
              <a:rPr lang="en-US" sz="3600" dirty="0"/>
              <a:t>ORGANISING THE MESSAGE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665674"/>
            <a:ext cx="8637072" cy="977621"/>
          </a:xfrm>
        </p:spPr>
        <p:txBody>
          <a:bodyPr>
            <a:normAutofit/>
          </a:bodyPr>
          <a:lstStyle/>
          <a:p>
            <a:r>
              <a:rPr lang="en-US" sz="2400" dirty="0"/>
              <a:t>lecturer: </a:t>
            </a:r>
            <a:r>
              <a:rPr lang="en-US" sz="2400" b="1" dirty="0" err="1"/>
              <a:t>Ph</a:t>
            </a:r>
            <a:r>
              <a:rPr lang="vi-VN" sz="2400" b="1" dirty="0"/>
              <a:t>ạm hồng anh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31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SIX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Theme: the point of departure of the message</a:t>
            </a:r>
          </a:p>
          <a:p>
            <a:r>
              <a:rPr lang="en-US" sz="2400" dirty="0"/>
              <a:t>The distribution and focus of information</a:t>
            </a:r>
          </a:p>
          <a:p>
            <a:r>
              <a:rPr lang="en-US" sz="2400" dirty="0"/>
              <a:t>The interplay of Theme-Rheme and Given-New</a:t>
            </a:r>
          </a:p>
        </p:txBody>
      </p:sp>
    </p:spTree>
    <p:extLst>
      <p:ext uri="{BB962C8B-B14F-4D97-AF65-F5344CB8AC3E}">
        <p14:creationId xmlns:p14="http://schemas.microsoft.com/office/powerpoint/2010/main" val="143343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C8B62-B370-4F46-AEE7-CDE3BDC8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THEME: THE POINT OF DEPARTURE OF THE MESSAGE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08587F-023A-6147-A95C-2E6036CCFFB9}"/>
              </a:ext>
            </a:extLst>
          </p:cNvPr>
          <p:cNvSpPr txBox="1"/>
          <p:nvPr/>
        </p:nvSpPr>
        <p:spPr>
          <a:xfrm>
            <a:off x="1374395" y="1957386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Theme and rheme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ACE3FC-BB8F-7346-8AE4-2F249BD1EBA0}"/>
              </a:ext>
            </a:extLst>
          </p:cNvPr>
          <p:cNvSpPr txBox="1"/>
          <p:nvPr/>
        </p:nvSpPr>
        <p:spPr>
          <a:xfrm>
            <a:off x="1374395" y="3873048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Unmarked theme and marked theme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E5C493-A21B-5F4D-96EC-AC0BFD37E9BE}"/>
              </a:ext>
            </a:extLst>
          </p:cNvPr>
          <p:cNvSpPr txBox="1"/>
          <p:nvPr/>
        </p:nvSpPr>
        <p:spPr>
          <a:xfrm>
            <a:off x="1374395" y="4525962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Topic and subject as theme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A7139A-1953-794C-A16E-291B8BA54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425" y="2416848"/>
            <a:ext cx="6565900" cy="132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0FC8B62-B370-4F46-AEE7-CDE3BDC81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THEME: THE POINT OF DEPARTURE OF THE MESSAGE (CONT’D)</a:t>
            </a:r>
            <a:endParaRPr lang="en-V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B46A20-B83B-1744-94AD-C2B89CD5A380}"/>
              </a:ext>
            </a:extLst>
          </p:cNvPr>
          <p:cNvSpPr txBox="1"/>
          <p:nvPr/>
        </p:nvSpPr>
        <p:spPr>
          <a:xfrm>
            <a:off x="1451579" y="2085058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Circumstantial adjuncts as themes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125366D-9BC1-AB44-8A0C-F7B7A4E60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362" y="2579420"/>
            <a:ext cx="7931151" cy="9495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22FBE3F-F572-7D48-869B-8ECF043918B0}"/>
              </a:ext>
            </a:extLst>
          </p:cNvPr>
          <p:cNvSpPr txBox="1"/>
          <p:nvPr/>
        </p:nvSpPr>
        <p:spPr>
          <a:xfrm>
            <a:off x="1451579" y="3595082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Objects and Complements as themes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3078D9-476A-E344-874B-D62DCEB086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774" y="4092039"/>
            <a:ext cx="6502400" cy="7239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CA27DF-2C88-DA47-B10A-E11E5EF6F638}"/>
              </a:ext>
            </a:extLst>
          </p:cNvPr>
          <p:cNvSpPr txBox="1"/>
          <p:nvPr/>
        </p:nvSpPr>
        <p:spPr>
          <a:xfrm>
            <a:off x="1451579" y="4889662"/>
            <a:ext cx="109700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Clauses as themes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DD9931-3EA5-574D-A798-74B06A8FA3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2774" y="5477193"/>
            <a:ext cx="66675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1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670049"/>
            <a:ext cx="9603275" cy="1049235"/>
          </a:xfrm>
        </p:spPr>
        <p:txBody>
          <a:bodyPr/>
          <a:lstStyle/>
          <a:p>
            <a:r>
              <a:rPr lang="en-US" dirty="0"/>
              <a:t>THE DISTRIBUTION AND FOCUS OF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F17891-FDB7-3040-91EB-F0E288F97060}"/>
              </a:ext>
            </a:extLst>
          </p:cNvPr>
          <p:cNvSpPr txBox="1"/>
          <p:nvPr/>
        </p:nvSpPr>
        <p:spPr>
          <a:xfrm>
            <a:off x="1451579" y="2000677"/>
            <a:ext cx="37620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Information units, tone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Given and new information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A6CA3C-634D-2847-95A1-529A6244F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579" y="2830478"/>
            <a:ext cx="8229600" cy="106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09E746-9A99-554E-81B4-04AC715432C6}"/>
              </a:ext>
            </a:extLst>
          </p:cNvPr>
          <p:cNvSpPr txBox="1"/>
          <p:nvPr/>
        </p:nvSpPr>
        <p:spPr>
          <a:xfrm>
            <a:off x="1451579" y="3957638"/>
            <a:ext cx="4796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VN" sz="2400" dirty="0"/>
              <a:t>Unmarked focus and marked focus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9A1FAE-EAD5-654C-A30C-0E83EDC517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1579" y="4419303"/>
            <a:ext cx="4800600" cy="723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B6A3EA3-382A-A049-BD0F-EE9C1F2F4F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1579" y="5143203"/>
            <a:ext cx="52324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97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THE INTERPLAY OF THEME-RHEME AND GIVEN-NEW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571598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Thematic progression:</a:t>
            </a:r>
          </a:p>
          <a:p>
            <a:r>
              <a:rPr lang="en-VN" sz="2200" dirty="0"/>
              <a:t>Simple linear: T1 – R1</a:t>
            </a:r>
          </a:p>
          <a:p>
            <a:r>
              <a:rPr lang="en-VN" sz="2200" dirty="0"/>
              <a:t>                            T2 – R2</a:t>
            </a:r>
          </a:p>
          <a:p>
            <a:r>
              <a:rPr lang="en-VN" sz="2200" dirty="0"/>
              <a:t>Continuous: T1 – R1</a:t>
            </a:r>
          </a:p>
          <a:p>
            <a:r>
              <a:rPr lang="en-VN" sz="2200" dirty="0"/>
              <a:t>                  T1 – R2</a:t>
            </a:r>
          </a:p>
          <a:p>
            <a:r>
              <a:rPr lang="en-VN" sz="2200" dirty="0"/>
              <a:t>                  T1 – R3</a:t>
            </a:r>
          </a:p>
          <a:p>
            <a:r>
              <a:rPr lang="en-VN" sz="2200" dirty="0"/>
              <a:t>Derived: Hypertheme: T1 – R1, T2 – R2, T3 – R3,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90C58D-E47D-5B4D-8D09-BEC952AA9D11}"/>
              </a:ext>
            </a:extLst>
          </p:cNvPr>
          <p:cNvSpPr txBox="1"/>
          <p:nvPr/>
        </p:nvSpPr>
        <p:spPr>
          <a:xfrm>
            <a:off x="1485900" y="4606931"/>
            <a:ext cx="3850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Theme-Rheme = Given-New</a:t>
            </a:r>
          </a:p>
        </p:txBody>
      </p:sp>
    </p:spTree>
    <p:extLst>
      <p:ext uri="{BB962C8B-B14F-4D97-AF65-F5344CB8AC3E}">
        <p14:creationId xmlns:p14="http://schemas.microsoft.com/office/powerpoint/2010/main" val="1544551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DB46E79-B08A-3743-81EB-076D4502A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THE INTERPLAY OF THEME-RHEME AND GIVEN-NEW (CONT’D)</a:t>
            </a:r>
            <a:endParaRPr lang="en-V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BC7A-ADB5-3E43-BE25-F2F9E6408DF0}"/>
              </a:ext>
            </a:extLst>
          </p:cNvPr>
          <p:cNvSpPr txBox="1"/>
          <p:nvPr/>
        </p:nvSpPr>
        <p:spPr>
          <a:xfrm>
            <a:off x="1485900" y="2000250"/>
            <a:ext cx="4029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VN" sz="2200" dirty="0"/>
              <a:t>Thematisation/thematic fronting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Clefting: It-clefts and Wh-clefts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A6D1B7-6543-E34C-A5C3-B9174D48A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769691"/>
            <a:ext cx="4279900" cy="60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95B989-17DF-0441-BB92-A1686FE086C9}"/>
              </a:ext>
            </a:extLst>
          </p:cNvPr>
          <p:cNvSpPr txBox="1"/>
          <p:nvPr/>
        </p:nvSpPr>
        <p:spPr>
          <a:xfrm>
            <a:off x="1614488" y="3557588"/>
            <a:ext cx="36654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Active - Passtive alternative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VN" sz="2200" dirty="0"/>
              <a:t>Extraposition of clauses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B0B4BD-2FE3-C343-9BC4-861C7625B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4327029"/>
            <a:ext cx="78994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826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4649</TotalTime>
  <Words>184</Words>
  <Application>Microsoft Macintosh PowerPoint</Application>
  <PresentationFormat>Widescreen</PresentationFormat>
  <Paragraphs>35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Gallery</vt:lpstr>
      <vt:lpstr>FUNCTIONAL GRAMMAR– chapter SIX ORGANISING THE MESSAGE</vt:lpstr>
      <vt:lpstr>CHAPTER SIX OUTLINE</vt:lpstr>
      <vt:lpstr>THEME: THE POINT OF DEPARTURE OF THE MESSAGE</vt:lpstr>
      <vt:lpstr>THEME: THE POINT OF DEPARTURE OF THE MESSAGE (CONT’D)</vt:lpstr>
      <vt:lpstr>THE DISTRIBUTION AND FOCUS OF INFORMATION</vt:lpstr>
      <vt:lpstr>THE INTERPLAY OF THEME-RHEME AND GIVEN-NEW</vt:lpstr>
      <vt:lpstr>THE INTERPLAY OF THEME-RHEME AND GIVEN-NEW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Microsoft Office User</dc:creator>
  <cp:lastModifiedBy>pham hong anh</cp:lastModifiedBy>
  <cp:revision>31</cp:revision>
  <dcterms:created xsi:type="dcterms:W3CDTF">2018-08-29T14:27:33Z</dcterms:created>
  <dcterms:modified xsi:type="dcterms:W3CDTF">2022-02-28T14:18:02Z</dcterms:modified>
</cp:coreProperties>
</file>