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76" r:id="rId7"/>
    <p:sldId id="273" r:id="rId8"/>
    <p:sldId id="274" r:id="rId9"/>
    <p:sldId id="27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5"/>
  </p:normalViewPr>
  <p:slideViewPr>
    <p:cSldViewPr snapToGrid="0" snapToObjects="1">
      <p:cViewPr varScale="1">
        <p:scale>
          <a:sx n="76" d="100"/>
          <a:sy n="76" d="100"/>
        </p:scale>
        <p:origin x="216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  <a:t>2/20/22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33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4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FUNCTIONAL GRAMMAR</a:t>
            </a:r>
            <a:r>
              <a:rPr lang="mr-IN" sz="6000" dirty="0"/>
              <a:t>–</a:t>
            </a:r>
            <a:r>
              <a:rPr lang="en-US" sz="6000" dirty="0"/>
              <a:t> chapter FIVE</a:t>
            </a:r>
            <a:br>
              <a:rPr lang="en-US" sz="6000" dirty="0"/>
            </a:br>
            <a:r>
              <a:rPr lang="en-US" sz="3600" dirty="0"/>
              <a:t>CONCEPTUALISING PATTERNS OF EXPERIENCE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en-US" sz="2400" dirty="0"/>
              <a:t>lecturer: </a:t>
            </a:r>
            <a:r>
              <a:rPr lang="en-US" sz="2400" b="1" dirty="0" err="1"/>
              <a:t>Ph</a:t>
            </a:r>
            <a:r>
              <a:rPr lang="vi-VN" sz="2400" b="1" dirty="0"/>
              <a:t>ạm hồng anh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31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Five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/>
              <a:t>Conceptualising</a:t>
            </a:r>
            <a:r>
              <a:rPr lang="en-US" sz="2400" dirty="0"/>
              <a:t> experiences expressed as situation types</a:t>
            </a:r>
          </a:p>
          <a:p>
            <a:r>
              <a:rPr lang="en-US" sz="2400" dirty="0"/>
              <a:t>Material processes of doing and happening</a:t>
            </a:r>
          </a:p>
          <a:p>
            <a:r>
              <a:rPr lang="en-US" sz="2400" dirty="0"/>
              <a:t>Causative processes</a:t>
            </a:r>
          </a:p>
          <a:p>
            <a:r>
              <a:rPr lang="en-US" sz="2400" dirty="0"/>
              <a:t>Processes of transfer</a:t>
            </a:r>
          </a:p>
          <a:p>
            <a:r>
              <a:rPr lang="en-US" sz="2400" dirty="0" err="1"/>
              <a:t>Conceptualising</a:t>
            </a:r>
            <a:r>
              <a:rPr lang="en-US" sz="2400" dirty="0"/>
              <a:t> what we think, perceive and feel</a:t>
            </a:r>
          </a:p>
          <a:p>
            <a:r>
              <a:rPr lang="en-US" sz="2400" dirty="0"/>
              <a:t>Relational processes of being and becoming</a:t>
            </a:r>
          </a:p>
          <a:p>
            <a:r>
              <a:rPr lang="en-US" sz="2400" dirty="0"/>
              <a:t>Processes of saying, behaving and existing</a:t>
            </a:r>
          </a:p>
        </p:txBody>
      </p:sp>
    </p:spTree>
    <p:extLst>
      <p:ext uri="{BB962C8B-B14F-4D97-AF65-F5344CB8AC3E}">
        <p14:creationId xmlns:p14="http://schemas.microsoft.com/office/powerpoint/2010/main" val="143343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CONCEPTUALISING EXPERIENCES EXPRESSED AS SITUATION TYPES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08587F-023A-6147-A95C-2E6036CCFFB9}"/>
              </a:ext>
            </a:extLst>
          </p:cNvPr>
          <p:cNvSpPr txBox="1"/>
          <p:nvPr/>
        </p:nvSpPr>
        <p:spPr>
          <a:xfrm>
            <a:off x="1374395" y="1957386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Processes, participants, and circumstances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059392-80DB-B045-A2BE-42EACE38E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9" y="2322399"/>
            <a:ext cx="7366000" cy="723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CACE3FC-BB8F-7346-8AE4-2F249BD1EBA0}"/>
              </a:ext>
            </a:extLst>
          </p:cNvPr>
          <p:cNvSpPr txBox="1"/>
          <p:nvPr/>
        </p:nvSpPr>
        <p:spPr>
          <a:xfrm>
            <a:off x="1374395" y="3213556"/>
            <a:ext cx="10970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Types of processes:</a:t>
            </a:r>
          </a:p>
          <a:p>
            <a:r>
              <a:rPr lang="en-VN" sz="2200" dirty="0"/>
              <a:t>Material processes are processes of ‘doing’</a:t>
            </a:r>
          </a:p>
          <a:p>
            <a:r>
              <a:rPr lang="en-VN" sz="2200" dirty="0"/>
              <a:t>Mental processes, or processes of ‘experiencing’ or ‘sensing’</a:t>
            </a:r>
          </a:p>
          <a:p>
            <a:r>
              <a:rPr lang="en-VN" sz="2200" dirty="0"/>
              <a:t>Relational processes, or processes of ‘being or ‘becoming’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E5C493-A21B-5F4D-96EC-AC0BFD37E9BE}"/>
              </a:ext>
            </a:extLst>
          </p:cNvPr>
          <p:cNvSpPr txBox="1"/>
          <p:nvPr/>
        </p:nvSpPr>
        <p:spPr>
          <a:xfrm>
            <a:off x="1374395" y="4552162"/>
            <a:ext cx="109700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Inherent participants and actualised participants</a:t>
            </a:r>
          </a:p>
          <a:p>
            <a:r>
              <a:rPr lang="en-VN" sz="2200" dirty="0"/>
              <a:t>E.g. Do you drive? (a car); Have you eaten yet? (lunch, dinner)</a:t>
            </a:r>
          </a:p>
        </p:txBody>
      </p:sp>
    </p:spTree>
    <p:extLst>
      <p:ext uri="{BB962C8B-B14F-4D97-AF65-F5344CB8AC3E}">
        <p14:creationId xmlns:p14="http://schemas.microsoft.com/office/powerpoint/2010/main" val="174686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MATERIAL PROCESSES OF DOING AND HAPPENING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F17891-FDB7-3040-91EB-F0E288F97060}"/>
              </a:ext>
            </a:extLst>
          </p:cNvPr>
          <p:cNvSpPr txBox="1"/>
          <p:nvPr/>
        </p:nvSpPr>
        <p:spPr>
          <a:xfrm>
            <a:off x="1451579" y="2107486"/>
            <a:ext cx="9954520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Agent and Affected in voluntary processes of “doing”</a:t>
            </a:r>
          </a:p>
          <a:p>
            <a:r>
              <a:rPr lang="en-US" sz="2200" dirty="0"/>
              <a:t>E.g.: The Prime Minister (Agent) resigned (Process). (</a:t>
            </a:r>
            <a:r>
              <a:rPr lang="en-US" sz="2200" i="1" dirty="0"/>
              <a:t>What did X do?</a:t>
            </a:r>
            <a:r>
              <a:rPr lang="en-US" sz="2200" dirty="0"/>
              <a:t>)</a:t>
            </a:r>
          </a:p>
          <a:p>
            <a:r>
              <a:rPr lang="en-US" sz="2200" dirty="0"/>
              <a:t>      Ted (Agent) hit (Process) Bill (Affected).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Force</a:t>
            </a:r>
          </a:p>
          <a:p>
            <a:r>
              <a:rPr lang="en-US" sz="2200" dirty="0"/>
              <a:t>E.g.: The earthquake (Force) destroyed (Process) most of the city (Affected)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Affected subject of involuntary processes of “happening”</a:t>
            </a:r>
          </a:p>
          <a:p>
            <a:r>
              <a:rPr lang="en-US" sz="2200" dirty="0"/>
              <a:t>E.g.: Jordan (Affected subject) slipped (Involuntary Process) on the ice (Circumstance)</a:t>
            </a:r>
          </a:p>
        </p:txBody>
      </p:sp>
    </p:spTree>
    <p:extLst>
      <p:ext uri="{BB962C8B-B14F-4D97-AF65-F5344CB8AC3E}">
        <p14:creationId xmlns:p14="http://schemas.microsoft.com/office/powerpoint/2010/main" val="86597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CAUSATIVE PROCESSES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64340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b="1" dirty="0"/>
              <a:t>Causative material processes and ergative pairs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B733E9C-AD62-CA45-BA8D-EA70D3708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550" y="2588745"/>
            <a:ext cx="3657600" cy="1511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800CA3E-AE3A-C54E-81E7-B12243AA3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263" y="2626845"/>
            <a:ext cx="53213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5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PROCESSES OF TRANSFER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9833654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dirty="0"/>
              <a:t>PROCESSES THAT ENCODE TRANSFER: GIVE, LEND, CHARGE, PAY, OFFER OWE</a:t>
            </a:r>
          </a:p>
          <a:p>
            <a:r>
              <a:rPr lang="en-VN" sz="2200" dirty="0"/>
              <a:t>Examples:</a:t>
            </a:r>
          </a:p>
          <a:p>
            <a:r>
              <a:rPr lang="en-VN" sz="2200" dirty="0"/>
              <a:t>Ed gave </a:t>
            </a:r>
            <a:r>
              <a:rPr lang="en-VN" sz="2200" i="1" dirty="0"/>
              <a:t>the cat</a:t>
            </a:r>
            <a:r>
              <a:rPr lang="en-VN" sz="2200" dirty="0"/>
              <a:t> a bit of tuna.</a:t>
            </a:r>
          </a:p>
          <a:p>
            <a:r>
              <a:rPr lang="en-VN" sz="2200" dirty="0"/>
              <a:t>Bill’s father has lent </a:t>
            </a:r>
            <a:r>
              <a:rPr lang="en-VN" sz="2200" i="1" dirty="0"/>
              <a:t>us</a:t>
            </a:r>
            <a:r>
              <a:rPr lang="en-VN" sz="2200" dirty="0"/>
              <a:t> his car.</a:t>
            </a:r>
          </a:p>
          <a:p>
            <a:r>
              <a:rPr lang="en-VN" sz="2200" dirty="0"/>
              <a:t>Have you paid the </a:t>
            </a:r>
            <a:r>
              <a:rPr lang="en-VN" sz="2200" i="1" dirty="0"/>
              <a:t>taxi-driver</a:t>
            </a:r>
            <a:r>
              <a:rPr lang="en-VN" sz="2200" dirty="0"/>
              <a:t> the right amount?</a:t>
            </a:r>
          </a:p>
        </p:txBody>
      </p:sp>
    </p:spTree>
    <p:extLst>
      <p:ext uri="{BB962C8B-B14F-4D97-AF65-F5344CB8AC3E}">
        <p14:creationId xmlns:p14="http://schemas.microsoft.com/office/powerpoint/2010/main" val="404671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CONCEPTUALISING WHAT WE THINK, PERCEIVE, AND FEEL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116029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MENTAL PROCESSES: COGNITION (know, understand), PERCEPTION (see, notice, hear, feel), AFFECTIVITY</a:t>
            </a:r>
          </a:p>
          <a:p>
            <a:r>
              <a:rPr lang="en-VN" sz="2000" dirty="0"/>
              <a:t>(like, love, admire, miss), and DESIDERATION (hope, want, desire)</a:t>
            </a:r>
          </a:p>
          <a:p>
            <a:endParaRPr lang="en-VN" sz="2200" b="1" dirty="0"/>
          </a:p>
          <a:p>
            <a:endParaRPr lang="en-VN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43BA5E-A9F2-5140-8B41-BECB2E64B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4789140"/>
            <a:ext cx="7378700" cy="1524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ACF13C-885A-004F-BF83-BE4418DFC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9" y="2693640"/>
            <a:ext cx="73787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RELATIONAL PROCESSES OF BEING AND BECOMING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375469" y="1565388"/>
            <a:ext cx="31477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VN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The attributive pattern</a:t>
            </a:r>
          </a:p>
          <a:p>
            <a:endParaRPr lang="en-V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B5DAE9-2685-2E4C-BC15-2B428F2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291333"/>
            <a:ext cx="7378700" cy="1600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E87163-9663-444B-BF85-D3E7D8C8DFDC}"/>
              </a:ext>
            </a:extLst>
          </p:cNvPr>
          <p:cNvSpPr txBox="1"/>
          <p:nvPr/>
        </p:nvSpPr>
        <p:spPr>
          <a:xfrm>
            <a:off x="1451579" y="3898225"/>
            <a:ext cx="30716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The identifying pattern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0FCE0A-3C4B-D04B-A883-14AEB8178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048" y="4329112"/>
            <a:ext cx="62357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48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PROCESSES OF SAYING, BEHAVING, AND EXISTING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8808117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400" b="1" dirty="0"/>
              <a:t>Verbal processes:</a:t>
            </a:r>
          </a:p>
          <a:p>
            <a:r>
              <a:rPr lang="en-VN" sz="2400" dirty="0"/>
              <a:t>Silvia (Sayer) had to say (Verbal process) her name twice (Said)</a:t>
            </a:r>
          </a:p>
          <a:p>
            <a:r>
              <a:rPr lang="en-VN" sz="2400" dirty="0"/>
              <a:t>Jill (Sayer) told (Verbal process) him (Recipient) what she knew (Said)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400" b="1" dirty="0"/>
              <a:t>Behavioural processes:</a:t>
            </a:r>
          </a:p>
          <a:p>
            <a:r>
              <a:rPr lang="en-VN" sz="2400" dirty="0"/>
              <a:t>He yawned rudely.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400" b="1" dirty="0"/>
              <a:t>Existential processes:</a:t>
            </a:r>
          </a:p>
          <a:p>
            <a:r>
              <a:rPr lang="en-VN" sz="2400" dirty="0"/>
              <a:t>There is a good film on at t</a:t>
            </a:r>
            <a:r>
              <a:rPr lang="en-US" sz="2400" dirty="0"/>
              <a:t>he</a:t>
            </a:r>
            <a:r>
              <a:rPr lang="en-VN" sz="2400" dirty="0"/>
              <a:t> Scala.</a:t>
            </a:r>
          </a:p>
          <a:p>
            <a:endParaRPr lang="en-VN" sz="2200" dirty="0"/>
          </a:p>
        </p:txBody>
      </p:sp>
    </p:spTree>
    <p:extLst>
      <p:ext uri="{BB962C8B-B14F-4D97-AF65-F5344CB8AC3E}">
        <p14:creationId xmlns:p14="http://schemas.microsoft.com/office/powerpoint/2010/main" val="87818770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4269</TotalTime>
  <Words>415</Words>
  <Application>Microsoft Macintosh PowerPoint</Application>
  <PresentationFormat>Widescreen</PresentationFormat>
  <Paragraphs>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Times New Roman</vt:lpstr>
      <vt:lpstr>Gallery</vt:lpstr>
      <vt:lpstr>FUNCTIONAL GRAMMAR– chapter FIVE CONCEPTUALISING PATTERNS OF EXPERIENCE</vt:lpstr>
      <vt:lpstr>CHAPTER Five OUTLINE</vt:lpstr>
      <vt:lpstr>CONCEPTUALISING EXPERIENCES EXPRESSED AS SITUATION TYPES</vt:lpstr>
      <vt:lpstr>MATERIAL PROCESSES OF DOING AND HAPPENING</vt:lpstr>
      <vt:lpstr>CAUSATIVE PROCESSES</vt:lpstr>
      <vt:lpstr>PROCESSES OF TRANSFER</vt:lpstr>
      <vt:lpstr>CONCEPTUALISING WHAT WE THINK, PERCEIVE, AND FEEL</vt:lpstr>
      <vt:lpstr>RELATIONAL PROCESSES OF BEING AND BECOMING</vt:lpstr>
      <vt:lpstr>PROCESSES OF SAYING, BEHAVING, AND EXISTING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pham hong anh</cp:lastModifiedBy>
  <cp:revision>29</cp:revision>
  <dcterms:created xsi:type="dcterms:W3CDTF">2018-08-29T14:27:33Z</dcterms:created>
  <dcterms:modified xsi:type="dcterms:W3CDTF">2022-02-20T02:40:53Z</dcterms:modified>
</cp:coreProperties>
</file>