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76" r:id="rId7"/>
    <p:sldId id="273" r:id="rId8"/>
    <p:sldId id="274" r:id="rId9"/>
    <p:sldId id="27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5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  <a:t>2/13/22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33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4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FUNCTIONAL GRAMMAR</a:t>
            </a:r>
            <a:r>
              <a:rPr lang="mr-IN" sz="6000" dirty="0"/>
              <a:t>–</a:t>
            </a:r>
            <a:r>
              <a:rPr lang="en-US" sz="6000" dirty="0"/>
              <a:t> chapter FOUR</a:t>
            </a:r>
            <a:br>
              <a:rPr lang="en-US" sz="6000" dirty="0"/>
            </a:br>
            <a:r>
              <a:rPr lang="en-US" sz="3600" dirty="0"/>
              <a:t>INTERACTION BETWEEN SPEAKER AND HEARER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en-US" sz="2400" dirty="0"/>
              <a:t>lecturer: </a:t>
            </a:r>
            <a:r>
              <a:rPr lang="en-US" sz="2400" b="1" dirty="0" err="1"/>
              <a:t>Ph</a:t>
            </a:r>
            <a:r>
              <a:rPr lang="vi-VN" sz="2400" b="1" dirty="0"/>
              <a:t>ạm hồng anh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31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FOUR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Speech acts and clause types</a:t>
            </a:r>
          </a:p>
          <a:p>
            <a:r>
              <a:rPr lang="en-US" sz="2400" dirty="0"/>
              <a:t>The declarative and interrogative clause types</a:t>
            </a:r>
          </a:p>
          <a:p>
            <a:r>
              <a:rPr lang="en-US" sz="2400" dirty="0"/>
              <a:t>The exclamative and imperative clause types</a:t>
            </a:r>
          </a:p>
          <a:p>
            <a:r>
              <a:rPr lang="en-US" sz="2400" dirty="0"/>
              <a:t>Indirect speech acts, clause types, and discourse functions</a:t>
            </a:r>
          </a:p>
          <a:p>
            <a:r>
              <a:rPr lang="en-US" sz="2400" dirty="0"/>
              <a:t>Questions, clause types and discourse functions</a:t>
            </a:r>
          </a:p>
          <a:p>
            <a:r>
              <a:rPr lang="en-US" sz="2400" dirty="0"/>
              <a:t>Directives</a:t>
            </a:r>
          </a:p>
        </p:txBody>
      </p:sp>
    </p:spTree>
    <p:extLst>
      <p:ext uri="{BB962C8B-B14F-4D97-AF65-F5344CB8AC3E}">
        <p14:creationId xmlns:p14="http://schemas.microsoft.com/office/powerpoint/2010/main" val="143343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0FC8B62-B370-4F46-AEE7-CDE3BDC8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SPEECH ACTS AND CLAUSE TYPES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08587F-023A-6147-A95C-2E6036CCFFB9}"/>
              </a:ext>
            </a:extLst>
          </p:cNvPr>
          <p:cNvSpPr txBox="1"/>
          <p:nvPr/>
        </p:nvSpPr>
        <p:spPr>
          <a:xfrm>
            <a:off x="1374395" y="1957386"/>
            <a:ext cx="109700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Speech acts are the acts we perform through words. Certain general types of speech acts</a:t>
            </a:r>
          </a:p>
          <a:p>
            <a:r>
              <a:rPr lang="en-US" sz="2200" dirty="0"/>
              <a:t>are basic to everyday interaction: statements, questions, exclamations, and directives.</a:t>
            </a:r>
            <a:endParaRPr lang="en-V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63AC90-0A51-BE4F-AB30-5976211411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4395" y="2830459"/>
            <a:ext cx="76835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86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THE DECLARATIVE AND INTERROGATIVE CLAUSE TYPES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F17891-FDB7-3040-91EB-F0E288F97060}"/>
              </a:ext>
            </a:extLst>
          </p:cNvPr>
          <p:cNvSpPr txBox="1"/>
          <p:nvPr/>
        </p:nvSpPr>
        <p:spPr>
          <a:xfrm>
            <a:off x="1451579" y="2107486"/>
            <a:ext cx="35670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SUBJECT-FINITE VARIATION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4409EC-D472-E04E-917D-2A1EC7499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9" y="2643188"/>
            <a:ext cx="75692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97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THE EXCLAMATIVE AND IMPERATIVE CLAUSE TYPES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23675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b="1" dirty="0"/>
              <a:t>The exclamative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89B0F7-F262-474A-A68E-53D7F46FE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2431137"/>
            <a:ext cx="4100513" cy="13668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38628ED-0208-C84A-AAA7-04BB8ACD7031}"/>
              </a:ext>
            </a:extLst>
          </p:cNvPr>
          <p:cNvSpPr txBox="1"/>
          <p:nvPr/>
        </p:nvSpPr>
        <p:spPr>
          <a:xfrm>
            <a:off x="1451579" y="3828359"/>
            <a:ext cx="22164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b="1" dirty="0"/>
              <a:t>The imperative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816D5B-1713-D848-9630-3D2EA2A39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9" y="4289632"/>
            <a:ext cx="61722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55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INDIRECT SPEECH ACTS, CLAUSE TYPES AND DISCOURSE FUNCTIONS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664957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b="1" dirty="0"/>
              <a:t>Performatives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Explicit performatives</a:t>
            </a:r>
          </a:p>
          <a:p>
            <a:r>
              <a:rPr lang="en-VN" sz="2200" dirty="0"/>
              <a:t>I </a:t>
            </a:r>
            <a:r>
              <a:rPr lang="en-VN" sz="2200" i="1" dirty="0"/>
              <a:t>promise</a:t>
            </a:r>
            <a:r>
              <a:rPr lang="en-VN" sz="2200" dirty="0"/>
              <a:t> I’ll be careful.</a:t>
            </a:r>
          </a:p>
          <a:p>
            <a:r>
              <a:rPr lang="en-VN" sz="2200" dirty="0"/>
              <a:t>We </a:t>
            </a:r>
            <a:r>
              <a:rPr lang="en-VN" sz="2200" i="1" dirty="0"/>
              <a:t>advise</a:t>
            </a:r>
            <a:r>
              <a:rPr lang="en-VN" sz="2200" dirty="0"/>
              <a:t> you to book early to avoid disappointment.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Less explicit performatives with modalisation</a:t>
            </a:r>
          </a:p>
          <a:p>
            <a:r>
              <a:rPr lang="en-VN" sz="2200" dirty="0"/>
              <a:t>I </a:t>
            </a:r>
            <a:r>
              <a:rPr lang="en-VN" sz="2200" i="1" dirty="0"/>
              <a:t>can offer </a:t>
            </a:r>
            <a:r>
              <a:rPr lang="en-VN" sz="2200" dirty="0"/>
              <a:t>you beer, whisky, gin, cola…</a:t>
            </a:r>
          </a:p>
          <a:p>
            <a:r>
              <a:rPr lang="en-VN" sz="2200" i="1" dirty="0"/>
              <a:t>Let me thank you </a:t>
            </a:r>
            <a:r>
              <a:rPr lang="en-VN" sz="2200" dirty="0"/>
              <a:t>once more for your collaboration.</a:t>
            </a:r>
          </a:p>
          <a:p>
            <a:r>
              <a:rPr lang="en-VN" sz="2200" i="1" dirty="0"/>
              <a:t>I am afraid I have to request </a:t>
            </a:r>
            <a:r>
              <a:rPr lang="en-VN" sz="2200" dirty="0"/>
              <a:t>you to move to another seat.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Negative declaratives</a:t>
            </a:r>
          </a:p>
          <a:p>
            <a:r>
              <a:rPr lang="en-VN" sz="2200" dirty="0"/>
              <a:t>I don’t need any more calendars, thank you.</a:t>
            </a:r>
          </a:p>
          <a:p>
            <a:r>
              <a:rPr lang="en-VN" sz="2200" dirty="0"/>
              <a:t>I don’t promise you that I’ll convince him.</a:t>
            </a:r>
          </a:p>
          <a:p>
            <a:r>
              <a:rPr lang="en-VN" sz="2200" dirty="0"/>
              <a:t>Smoking is not allowed here.</a:t>
            </a:r>
          </a:p>
        </p:txBody>
      </p:sp>
    </p:spTree>
    <p:extLst>
      <p:ext uri="{BB962C8B-B14F-4D97-AF65-F5344CB8AC3E}">
        <p14:creationId xmlns:p14="http://schemas.microsoft.com/office/powerpoint/2010/main" val="404671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QUESTIONS, CLAUSE TYPES AND DISCOURSE FUNCTIONS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8086701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b="1" dirty="0"/>
              <a:t>Rhetorical questions:</a:t>
            </a:r>
          </a:p>
          <a:p>
            <a:r>
              <a:rPr lang="en-VN" sz="2000" i="1" dirty="0"/>
              <a:t>Do you expect me to wait here all day?</a:t>
            </a:r>
          </a:p>
          <a:p>
            <a:r>
              <a:rPr lang="en-VN" sz="2000" i="1" dirty="0"/>
              <a:t>What could I say?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b="1" dirty="0"/>
              <a:t>Questions as preliminaries:</a:t>
            </a:r>
          </a:p>
          <a:p>
            <a:r>
              <a:rPr lang="en-VN" sz="2000" i="1" dirty="0"/>
              <a:t>Are you going to the hospital this morning?</a:t>
            </a:r>
          </a:p>
          <a:p>
            <a:r>
              <a:rPr lang="en-VN" sz="2000" i="1" dirty="0"/>
              <a:t>No.</a:t>
            </a:r>
          </a:p>
          <a:p>
            <a:r>
              <a:rPr lang="en-VN" sz="2000" i="1" dirty="0"/>
              <a:t>Well if you do it’ll give us a chance to find out whether he’s coming home.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b="1" dirty="0"/>
              <a:t>SOME, ANY, and NEGATIVES forms in biased questions:</a:t>
            </a:r>
          </a:p>
          <a:p>
            <a:r>
              <a:rPr lang="en-VN" sz="2000" i="1" dirty="0"/>
              <a:t>Do you know anyone in Westminster? </a:t>
            </a:r>
            <a:r>
              <a:rPr lang="en-US" sz="2000" i="1" dirty="0"/>
              <a:t>V</a:t>
            </a:r>
            <a:r>
              <a:rPr lang="en-VN" sz="2000" i="1" dirty="0"/>
              <a:t>s Do you know someone in Westminster?</a:t>
            </a:r>
          </a:p>
          <a:p>
            <a:r>
              <a:rPr lang="en-VN" sz="2000" i="1" dirty="0"/>
              <a:t>Is there no butter? </a:t>
            </a:r>
            <a:r>
              <a:rPr lang="en-VN" sz="2000" dirty="0"/>
              <a:t>(There should be some butter, but it seems there isn’t.)</a:t>
            </a:r>
          </a:p>
          <a:p>
            <a:r>
              <a:rPr lang="en-VN" sz="2000" i="1" dirty="0"/>
              <a:t>Isn’t there some butter somewhere? </a:t>
            </a:r>
            <a:r>
              <a:rPr lang="en-VN" sz="2000" dirty="0"/>
              <a:t>(It seems there isn’t, but I expect there is.)</a:t>
            </a:r>
          </a:p>
          <a:p>
            <a:r>
              <a:rPr lang="en-VN" sz="2000" i="1" dirty="0"/>
              <a:t>Would you like some more coffee?</a:t>
            </a:r>
          </a:p>
          <a:p>
            <a:r>
              <a:rPr lang="en-VN" sz="2000" i="1" dirty="0"/>
              <a:t>Do you want something, a soft drink before you go?</a:t>
            </a:r>
          </a:p>
          <a:p>
            <a:endParaRPr lang="en-VN" sz="2000" i="1" dirty="0"/>
          </a:p>
          <a:p>
            <a:endParaRPr lang="en-VN" sz="2200" b="1" dirty="0"/>
          </a:p>
          <a:p>
            <a:endParaRPr lang="en-VN" sz="2200" dirty="0"/>
          </a:p>
        </p:txBody>
      </p:sp>
    </p:spTree>
    <p:extLst>
      <p:ext uri="{BB962C8B-B14F-4D97-AF65-F5344CB8AC3E}">
        <p14:creationId xmlns:p14="http://schemas.microsoft.com/office/powerpoint/2010/main" val="3340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DIRECTIVES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VN" sz="2200" dirty="0"/>
          </a:p>
          <a:p>
            <a:endParaRPr lang="en-VN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84655C-D81A-3945-9219-524DF88CB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2384970"/>
            <a:ext cx="75057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448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DIRECTIVES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VN" sz="2200" dirty="0"/>
          </a:p>
          <a:p>
            <a:endParaRPr lang="en-VN" sz="2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DEF44A-0F42-2A4C-9990-55D5E72A0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1853754"/>
            <a:ext cx="6908800" cy="3352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5BBB5-E5FE-B248-9235-B09DE42434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879" y="5206554"/>
            <a:ext cx="69342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18770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4167</TotalTime>
  <Words>348</Words>
  <Application>Microsoft Macintosh PowerPoint</Application>
  <PresentationFormat>Widescreen</PresentationFormat>
  <Paragraphs>49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Times New Roman</vt:lpstr>
      <vt:lpstr>Gallery</vt:lpstr>
      <vt:lpstr>FUNCTIONAL GRAMMAR– chapter FOUR INTERACTION BETWEEN SPEAKER AND HEARER</vt:lpstr>
      <vt:lpstr>CHAPTER FOUR OUTLINE</vt:lpstr>
      <vt:lpstr>SPEECH ACTS AND CLAUSE TYPES</vt:lpstr>
      <vt:lpstr>THE DECLARATIVE AND INTERROGATIVE CLAUSE TYPES</vt:lpstr>
      <vt:lpstr>THE EXCLAMATIVE AND IMPERATIVE CLAUSE TYPES</vt:lpstr>
      <vt:lpstr>INDIRECT SPEECH ACTS, CLAUSE TYPES AND DISCOURSE FUNCTIONS</vt:lpstr>
      <vt:lpstr>QUESTIONS, CLAUSE TYPES AND DISCOURSE FUNCTIONS</vt:lpstr>
      <vt:lpstr>DIRECTIVES</vt:lpstr>
      <vt:lpstr>DIRECTIVES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pham hong anh</cp:lastModifiedBy>
  <cp:revision>27</cp:revision>
  <dcterms:created xsi:type="dcterms:W3CDTF">2018-08-29T14:27:33Z</dcterms:created>
  <dcterms:modified xsi:type="dcterms:W3CDTF">2022-02-13T14:05:04Z</dcterms:modified>
</cp:coreProperties>
</file>