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0" r:id="rId6"/>
    <p:sldId id="273" r:id="rId7"/>
    <p:sldId id="274" r:id="rId8"/>
    <p:sldId id="27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5"/>
  </p:normalViewPr>
  <p:slideViewPr>
    <p:cSldViewPr snapToGrid="0" snapToObjects="1">
      <p:cViewPr varScale="1">
        <p:scale>
          <a:sx n="89" d="100"/>
          <a:sy n="89" d="100"/>
        </p:scale>
        <p:origin x="8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15174-C330-7D44-80F6-FDAFA0DEC612}" type="datetimeFigureOut">
              <a:rPr lang="en-US" smtClean="0"/>
              <a:t>2/8/22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466D3-63D6-A044-885D-3DF738EC2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2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466D3-63D6-A044-885D-3DF738EC27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33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A466D3-63D6-A044-885D-3DF738EC27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44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vi-VN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8713" y="499610"/>
            <a:ext cx="9597643" cy="2541431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FUNCTIONAL GRAMMAR</a:t>
            </a:r>
            <a:r>
              <a:rPr lang="mr-IN" sz="6000" dirty="0"/>
              <a:t>–</a:t>
            </a:r>
            <a:r>
              <a:rPr lang="en-US" sz="6000" dirty="0"/>
              <a:t> chapter THREE</a:t>
            </a:r>
            <a:br>
              <a:rPr lang="en-US" sz="6000" dirty="0"/>
            </a:br>
            <a:r>
              <a:rPr lang="en-US" sz="3600" dirty="0"/>
              <a:t>THE DEVELOPMENT OF THE MESSAGE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665674"/>
            <a:ext cx="8637072" cy="977621"/>
          </a:xfrm>
        </p:spPr>
        <p:txBody>
          <a:bodyPr>
            <a:normAutofit/>
          </a:bodyPr>
          <a:lstStyle/>
          <a:p>
            <a:r>
              <a:rPr lang="en-US" sz="2400" dirty="0"/>
              <a:t>lecturer: </a:t>
            </a:r>
            <a:r>
              <a:rPr lang="en-US" sz="2400" b="1" dirty="0" err="1"/>
              <a:t>Ph</a:t>
            </a:r>
            <a:r>
              <a:rPr lang="vi-VN" sz="2400" b="1" dirty="0"/>
              <a:t>ạm hồng anh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3319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</a:t>
            </a:r>
            <a:r>
              <a:rPr lang="en-US" dirty="0" err="1"/>
              <a:t>tHREE</a:t>
            </a:r>
            <a:r>
              <a:rPr lang="en-US" dirty="0"/>
              <a:t>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Complementation of the verb and Valency</a:t>
            </a:r>
          </a:p>
          <a:p>
            <a:r>
              <a:rPr lang="en-US" sz="2400" dirty="0"/>
              <a:t>Intransitive and copular patterns</a:t>
            </a:r>
          </a:p>
          <a:p>
            <a:r>
              <a:rPr lang="en-US" sz="2400" dirty="0"/>
              <a:t>Transitive patterns</a:t>
            </a:r>
          </a:p>
          <a:p>
            <a:r>
              <a:rPr lang="en-US" sz="2400" dirty="0"/>
              <a:t>Complementation by finite clauses</a:t>
            </a:r>
          </a:p>
          <a:p>
            <a:r>
              <a:rPr lang="en-US" sz="2400" dirty="0"/>
              <a:t>Complementation by non-finite clauses</a:t>
            </a:r>
          </a:p>
        </p:txBody>
      </p:sp>
    </p:spTree>
    <p:extLst>
      <p:ext uri="{BB962C8B-B14F-4D97-AF65-F5344CB8AC3E}">
        <p14:creationId xmlns:p14="http://schemas.microsoft.com/office/powerpoint/2010/main" val="1433439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F0FC8B62-B370-4F46-AEE7-CDE3BDC81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COMPLEMENTATION OF THE VERB AND VALENCY</a:t>
            </a:r>
            <a:endParaRPr lang="en-VN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08587F-023A-6147-A95C-2E6036CCFFB9}"/>
              </a:ext>
            </a:extLst>
          </p:cNvPr>
          <p:cNvSpPr txBox="1"/>
          <p:nvPr/>
        </p:nvSpPr>
        <p:spPr>
          <a:xfrm>
            <a:off x="1374395" y="1957386"/>
            <a:ext cx="1097000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VN" sz="2200" dirty="0"/>
              <a:t>Complementation of the verb refers to the syntactic patterns made up by configurations of </a:t>
            </a:r>
          </a:p>
          <a:p>
            <a:r>
              <a:rPr lang="en-VN" sz="2200" dirty="0"/>
              <a:t>the clause elements. Each pattern contains a Subject and a Verb. The number and type of other </a:t>
            </a:r>
          </a:p>
          <a:p>
            <a:r>
              <a:rPr lang="en-US" sz="2200" dirty="0"/>
              <a:t>e</a:t>
            </a:r>
            <a:r>
              <a:rPr lang="en-VN" sz="2200" dirty="0"/>
              <a:t>lements in each pattern is determined by the verb.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9DE50C-22DA-8144-A7A9-D52AB886CD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1578" y="3065383"/>
            <a:ext cx="8292497" cy="213526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0729AF8-ADBF-4C44-A86E-A450A2AD92ED}"/>
              </a:ext>
            </a:extLst>
          </p:cNvPr>
          <p:cNvSpPr txBox="1"/>
          <p:nvPr/>
        </p:nvSpPr>
        <p:spPr>
          <a:xfrm>
            <a:off x="1377190" y="5284040"/>
            <a:ext cx="106424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2200" dirty="0"/>
              <a:t>The potential number of participants, including the Subject – that is, the number of places in </a:t>
            </a:r>
          </a:p>
          <a:p>
            <a:r>
              <a:rPr lang="en-VN" sz="2200" dirty="0"/>
              <a:t>the clause that the verb controls is referred to as its semantic </a:t>
            </a:r>
            <a:r>
              <a:rPr lang="en-VN" sz="2200" b="1" dirty="0"/>
              <a:t>valency.</a:t>
            </a:r>
          </a:p>
        </p:txBody>
      </p:sp>
    </p:spTree>
    <p:extLst>
      <p:ext uri="{BB962C8B-B14F-4D97-AF65-F5344CB8AC3E}">
        <p14:creationId xmlns:p14="http://schemas.microsoft.com/office/powerpoint/2010/main" val="1746861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670049"/>
            <a:ext cx="9603275" cy="1049235"/>
          </a:xfrm>
        </p:spPr>
        <p:txBody>
          <a:bodyPr/>
          <a:lstStyle/>
          <a:p>
            <a:r>
              <a:rPr lang="en-US" dirty="0"/>
              <a:t>Intransitive and copular patterns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F17891-FDB7-3040-91EB-F0E288F97060}"/>
              </a:ext>
            </a:extLst>
          </p:cNvPr>
          <p:cNvSpPr txBox="1"/>
          <p:nvPr/>
        </p:nvSpPr>
        <p:spPr>
          <a:xfrm>
            <a:off x="1451579" y="2107486"/>
            <a:ext cx="10890930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2200" dirty="0"/>
              <a:t>When there is no complementation, the verb is said to be intransitive. The structure is S-V</a:t>
            </a:r>
          </a:p>
          <a:p>
            <a:r>
              <a:rPr lang="en-VN" sz="2200" dirty="0"/>
              <a:t>Examples: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VN" sz="2200" i="1" dirty="0"/>
              <a:t>They laughed.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VN" sz="2200" i="1" dirty="0"/>
              <a:t>We walked home.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VN" sz="2200" i="1" dirty="0"/>
              <a:t>He retired last year.</a:t>
            </a:r>
          </a:p>
          <a:p>
            <a:endParaRPr lang="en-VN" sz="2200" i="1" dirty="0"/>
          </a:p>
          <a:p>
            <a:r>
              <a:rPr lang="en-VN" sz="2200" dirty="0"/>
              <a:t>The S-V-Cs pattern contains a copular verb that links the Subject to a Complement encoding </a:t>
            </a:r>
          </a:p>
          <a:p>
            <a:r>
              <a:rPr lang="en-VN" sz="2200" dirty="0"/>
              <a:t>what </a:t>
            </a:r>
            <a:r>
              <a:rPr lang="en-US" sz="2200" dirty="0"/>
              <a:t>t</a:t>
            </a:r>
            <a:r>
              <a:rPr lang="en-VN" sz="2200" dirty="0"/>
              <a:t>he Subject is or becomes. The most typical copula is </a:t>
            </a:r>
            <a:r>
              <a:rPr lang="en-VN" sz="2200" i="1" dirty="0"/>
              <a:t>be</a:t>
            </a:r>
            <a:r>
              <a:rPr lang="en-VN" sz="2200" dirty="0"/>
              <a:t>.</a:t>
            </a:r>
          </a:p>
          <a:p>
            <a:r>
              <a:rPr lang="en-VN" sz="2200" dirty="0"/>
              <a:t>Example:</a:t>
            </a:r>
            <a:br>
              <a:rPr lang="en-VN" sz="2200" dirty="0"/>
            </a:br>
            <a:r>
              <a:rPr lang="en-VN" sz="2200" i="1" dirty="0"/>
              <a:t>A couch potato is someone who lies watching  television all day.</a:t>
            </a:r>
          </a:p>
        </p:txBody>
      </p:sp>
    </p:spTree>
    <p:extLst>
      <p:ext uri="{BB962C8B-B14F-4D97-AF65-F5344CB8AC3E}">
        <p14:creationId xmlns:p14="http://schemas.microsoft.com/office/powerpoint/2010/main" val="865972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DB46E79-B08A-3743-81EB-076D4502A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US" dirty="0"/>
              <a:t>TRANSITIVE PATTERNS</a:t>
            </a:r>
            <a:endParaRPr lang="en-VN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62BC7A-ADB5-3E43-BE25-F2F9E6408DF0}"/>
              </a:ext>
            </a:extLst>
          </p:cNvPr>
          <p:cNvSpPr txBox="1"/>
          <p:nvPr/>
        </p:nvSpPr>
        <p:spPr>
          <a:xfrm>
            <a:off x="1485900" y="2000250"/>
            <a:ext cx="7170489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2200" b="1" dirty="0"/>
              <a:t>Monotransitive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VN" sz="2200" dirty="0"/>
              <a:t>S-V-Od</a:t>
            </a:r>
          </a:p>
          <a:p>
            <a:r>
              <a:rPr lang="en-VN" sz="2200" dirty="0"/>
              <a:t>E.g.: I (S) ate (V) a toasted cheese sandwich (Od)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VN" sz="2200" dirty="0"/>
              <a:t>Verbs used transitively and intransitively</a:t>
            </a:r>
          </a:p>
          <a:p>
            <a:r>
              <a:rPr lang="en-VN" sz="2200" dirty="0"/>
              <a:t>E.g.: Drinking and driving don’t match.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VN" sz="2200" dirty="0"/>
              <a:t>Causatives with an intransitive counterpart (ergative pairs)</a:t>
            </a:r>
          </a:p>
          <a:p>
            <a:r>
              <a:rPr lang="en-VN" sz="2200" dirty="0"/>
              <a:t>E.g. He opened the door; The door opened.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VN" sz="2200" dirty="0"/>
              <a:t>Verbs with a reflexive meaning</a:t>
            </a:r>
          </a:p>
          <a:p>
            <a:r>
              <a:rPr lang="en-VN" sz="2200" dirty="0"/>
              <a:t>E.g. He shaved (himself). She dressed (herself).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VN" sz="2200" dirty="0"/>
              <a:t>Verbs with a reciprocal meaning</a:t>
            </a:r>
          </a:p>
          <a:p>
            <a:r>
              <a:rPr lang="en-VN" sz="2200" dirty="0"/>
              <a:t>E.g. Tom and Jo met (each other) at a concert.</a:t>
            </a:r>
          </a:p>
        </p:txBody>
      </p:sp>
    </p:spTree>
    <p:extLst>
      <p:ext uri="{BB962C8B-B14F-4D97-AF65-F5344CB8AC3E}">
        <p14:creationId xmlns:p14="http://schemas.microsoft.com/office/powerpoint/2010/main" val="1544551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DB46E79-B08A-3743-81EB-076D4502A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US" dirty="0"/>
              <a:t>TRANSITIVE PATTERNS</a:t>
            </a:r>
            <a:endParaRPr lang="en-VN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62BC7A-ADB5-3E43-BE25-F2F9E6408DF0}"/>
              </a:ext>
            </a:extLst>
          </p:cNvPr>
          <p:cNvSpPr txBox="1"/>
          <p:nvPr/>
        </p:nvSpPr>
        <p:spPr>
          <a:xfrm>
            <a:off x="1485900" y="2000250"/>
            <a:ext cx="9481185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2200" b="1" dirty="0"/>
              <a:t>Ditransitive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VN" sz="2200" dirty="0"/>
              <a:t>S-V-Oi-Od</a:t>
            </a:r>
          </a:p>
          <a:p>
            <a:r>
              <a:rPr lang="en-VN" sz="2200" dirty="0"/>
              <a:t>E.g.: I (S) gave (V) her (Oi) a present (Od)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VN" sz="2200" dirty="0"/>
              <a:t>S-V-Od-Cprep</a:t>
            </a:r>
          </a:p>
          <a:p>
            <a:r>
              <a:rPr lang="en-VN" sz="2200" dirty="0"/>
              <a:t>E.g.: This sunblock (S) will protect (V) your skin (Od) from the sun’s rays (Cprep).</a:t>
            </a:r>
          </a:p>
          <a:p>
            <a:endParaRPr lang="en-VN" sz="2200" dirty="0"/>
          </a:p>
          <a:p>
            <a:r>
              <a:rPr lang="en-VN" sz="2200" b="1" dirty="0"/>
              <a:t>Complex-transitive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VN" sz="2200" dirty="0"/>
              <a:t>S-V-Od-Co</a:t>
            </a:r>
          </a:p>
          <a:p>
            <a:r>
              <a:rPr lang="en-VN" sz="2200" dirty="0"/>
              <a:t>E.g.: </a:t>
            </a:r>
          </a:p>
          <a:p>
            <a:r>
              <a:rPr lang="en-VN" sz="2200" dirty="0"/>
              <a:t>He (S) got (V) his shoes (Od) wet (Co)</a:t>
            </a:r>
          </a:p>
        </p:txBody>
      </p:sp>
    </p:spTree>
    <p:extLst>
      <p:ext uri="{BB962C8B-B14F-4D97-AF65-F5344CB8AC3E}">
        <p14:creationId xmlns:p14="http://schemas.microsoft.com/office/powerpoint/2010/main" val="33406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DB46E79-B08A-3743-81EB-076D4502A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US" dirty="0"/>
              <a:t>COMPLEMENTATION BY FINITE CLAUSES</a:t>
            </a:r>
            <a:endParaRPr lang="en-VN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62BC7A-ADB5-3E43-BE25-F2F9E6408DF0}"/>
              </a:ext>
            </a:extLst>
          </p:cNvPr>
          <p:cNvSpPr txBox="1"/>
          <p:nvPr/>
        </p:nvSpPr>
        <p:spPr>
          <a:xfrm>
            <a:off x="1485900" y="2000250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VN" sz="2200" dirty="0"/>
          </a:p>
          <a:p>
            <a:endParaRPr lang="en-VN" sz="2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7B1095-90D0-2E49-8E42-5B10875042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579" y="1853753"/>
            <a:ext cx="6763734" cy="4199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448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DB46E79-B08A-3743-81EB-076D4502A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US" dirty="0"/>
              <a:t>COMPLEMENTATION BY non-FINITE CLAUSES</a:t>
            </a:r>
            <a:endParaRPr lang="en-VN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62BC7A-ADB5-3E43-BE25-F2F9E6408DF0}"/>
              </a:ext>
            </a:extLst>
          </p:cNvPr>
          <p:cNvSpPr txBox="1"/>
          <p:nvPr/>
        </p:nvSpPr>
        <p:spPr>
          <a:xfrm>
            <a:off x="1485900" y="2000250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VN" sz="2200" dirty="0"/>
          </a:p>
          <a:p>
            <a:endParaRPr lang="en-VN" sz="2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0EBE06-69CB-9B45-866F-074F10EE95F4}"/>
              </a:ext>
            </a:extLst>
          </p:cNvPr>
          <p:cNvSpPr txBox="1"/>
          <p:nvPr/>
        </p:nvSpPr>
        <p:spPr>
          <a:xfrm>
            <a:off x="1451579" y="2000250"/>
            <a:ext cx="7702814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2200" dirty="0"/>
              <a:t>A catenative verb is a verb that controls a non-finite complement.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W</a:t>
            </a:r>
            <a:r>
              <a:rPr lang="en-VN" sz="2200" dirty="0"/>
              <a:t>ant, wish, intend, arrange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L</a:t>
            </a:r>
            <a:r>
              <a:rPr lang="en-VN" sz="2200" dirty="0"/>
              <a:t>ike, love, prefer, can’t bear, hate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VN" sz="2200" dirty="0"/>
              <a:t>Promise, agree, learn, forget, decide </a:t>
            </a:r>
          </a:p>
          <a:p>
            <a:endParaRPr lang="en-VN" sz="2200" dirty="0"/>
          </a:p>
          <a:p>
            <a:r>
              <a:rPr lang="en-VN" sz="2200" dirty="0"/>
              <a:t>Examples:</a:t>
            </a:r>
          </a:p>
          <a:p>
            <a:r>
              <a:rPr lang="en-VN" sz="2200" dirty="0"/>
              <a:t>He wants </a:t>
            </a:r>
            <a:r>
              <a:rPr lang="en-VN" sz="2200" i="1" dirty="0"/>
              <a:t>to stay.</a:t>
            </a:r>
          </a:p>
          <a:p>
            <a:r>
              <a:rPr lang="en-VN" sz="2200" dirty="0"/>
              <a:t>They believe </a:t>
            </a:r>
            <a:r>
              <a:rPr lang="en-VN" sz="2200" i="1" dirty="0"/>
              <a:t>him to be a genius.</a:t>
            </a:r>
          </a:p>
          <a:p>
            <a:r>
              <a:rPr lang="en-VN" sz="2200" dirty="0"/>
              <a:t>He made </a:t>
            </a:r>
            <a:r>
              <a:rPr lang="en-VN" sz="2200" i="1" dirty="0"/>
              <a:t>them stand up.</a:t>
            </a:r>
          </a:p>
          <a:p>
            <a:r>
              <a:rPr lang="en-VN" sz="2200" dirty="0"/>
              <a:t>She saw </a:t>
            </a:r>
            <a:r>
              <a:rPr lang="en-VN" sz="2200" i="1" dirty="0"/>
              <a:t>two men enter the shop.</a:t>
            </a:r>
          </a:p>
          <a:p>
            <a:r>
              <a:rPr lang="en-VN" sz="2200" dirty="0"/>
              <a:t>I heard </a:t>
            </a:r>
            <a:r>
              <a:rPr lang="en-VN" sz="2200" i="1" dirty="0"/>
              <a:t>two shots fired.</a:t>
            </a:r>
          </a:p>
        </p:txBody>
      </p:sp>
    </p:spTree>
    <p:extLst>
      <p:ext uri="{BB962C8B-B14F-4D97-AF65-F5344CB8AC3E}">
        <p14:creationId xmlns:p14="http://schemas.microsoft.com/office/powerpoint/2010/main" val="364912011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3716</TotalTime>
  <Words>463</Words>
  <Application>Microsoft Macintosh PowerPoint</Application>
  <PresentationFormat>Widescreen</PresentationFormat>
  <Paragraphs>62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Gill Sans MT</vt:lpstr>
      <vt:lpstr>Times New Roman</vt:lpstr>
      <vt:lpstr>Gallery</vt:lpstr>
      <vt:lpstr>FUNCTIONAL GRAMMAR– chapter THREE THE DEVELOPMENT OF THE MESSAGE</vt:lpstr>
      <vt:lpstr>CHAPTER tHREE OUTLINE</vt:lpstr>
      <vt:lpstr>COMPLEMENTATION OF THE VERB AND VALENCY</vt:lpstr>
      <vt:lpstr>Intransitive and copular patterns</vt:lpstr>
      <vt:lpstr>TRANSITIVE PATTERNS</vt:lpstr>
      <vt:lpstr>TRANSITIVE PATTERNS</vt:lpstr>
      <vt:lpstr>COMPLEMENTATION BY FINITE CLAUSES</vt:lpstr>
      <vt:lpstr>COMPLEMENTATION BY non-FINITE CLAUSES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semantics</dc:title>
  <dc:creator>Microsoft Office User</dc:creator>
  <cp:lastModifiedBy>pham hong anh</cp:lastModifiedBy>
  <cp:revision>24</cp:revision>
  <dcterms:created xsi:type="dcterms:W3CDTF">2018-08-29T14:27:33Z</dcterms:created>
  <dcterms:modified xsi:type="dcterms:W3CDTF">2022-02-08T15:09:49Z</dcterms:modified>
</cp:coreProperties>
</file>