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9" r:id="rId8"/>
    <p:sldId id="270" r:id="rId9"/>
    <p:sldId id="262" r:id="rId10"/>
    <p:sldId id="271" r:id="rId11"/>
    <p:sldId id="27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5"/>
  </p:normalViewPr>
  <p:slideViewPr>
    <p:cSldViewPr snapToGrid="0" snapToObjects="1">
      <p:cViewPr varScale="1">
        <p:scale>
          <a:sx n="89" d="100"/>
          <a:sy n="89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15174-C330-7D44-80F6-FDAFA0DEC612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466D3-63D6-A044-885D-3DF738EC27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466D3-63D6-A044-885D-3DF738EC27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vi-V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13" y="499610"/>
            <a:ext cx="9597643" cy="2541431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FUNCTIONAL GRAMMAR</a:t>
            </a:r>
            <a:r>
              <a:rPr lang="mr-IN" sz="6000" dirty="0"/>
              <a:t>–</a:t>
            </a:r>
            <a:r>
              <a:rPr lang="en-US" sz="6000" dirty="0"/>
              <a:t> chapter two</a:t>
            </a:r>
            <a:br>
              <a:rPr lang="en-US" sz="6000" dirty="0"/>
            </a:br>
            <a:r>
              <a:rPr lang="en-US" sz="3600" dirty="0"/>
              <a:t>THE SKELETON OF THE MESSAGE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665674"/>
            <a:ext cx="8637072" cy="977621"/>
          </a:xfrm>
        </p:spPr>
        <p:txBody>
          <a:bodyPr>
            <a:normAutofit/>
          </a:bodyPr>
          <a:lstStyle/>
          <a:p>
            <a:r>
              <a:rPr lang="en-US" sz="2400" dirty="0"/>
              <a:t>lecturer: </a:t>
            </a:r>
            <a:r>
              <a:rPr lang="en-US" sz="2400" b="1" dirty="0" err="1"/>
              <a:t>Ph</a:t>
            </a:r>
            <a:r>
              <a:rPr lang="vi-VN" sz="2400" b="1" dirty="0"/>
              <a:t>ạm hồng anh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3319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627D4F8-5946-A842-94D9-D33D5D47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DIRECT, INDIRECT, AND PREPOSITIONAL OBJECTS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7E4ADB-E5FB-6A47-8240-AD642451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dirty="0"/>
              <a:t>The Indirect Object (Oi): Syntactic and semantic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704C36-F14E-3647-81C0-74F0817F3A66}"/>
              </a:ext>
            </a:extLst>
          </p:cNvPr>
          <p:cNvSpPr txBox="1"/>
          <p:nvPr/>
        </p:nvSpPr>
        <p:spPr>
          <a:xfrm>
            <a:off x="1451579" y="2417599"/>
            <a:ext cx="34683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Examples: </a:t>
            </a:r>
          </a:p>
          <a:p>
            <a:r>
              <a:rPr lang="en-VN" sz="2000" dirty="0"/>
              <a:t>0. I am writing </a:t>
            </a:r>
            <a:r>
              <a:rPr lang="en-VN" sz="2000" i="1" dirty="0"/>
              <a:t>him</a:t>
            </a:r>
            <a:r>
              <a:rPr lang="en-VN" sz="2000" dirty="0"/>
              <a:t> a letter.</a:t>
            </a:r>
          </a:p>
          <a:p>
            <a:pPr marL="342900" indent="-342900">
              <a:buAutoNum type="arabicPeriod"/>
            </a:pPr>
            <a:r>
              <a:rPr lang="en-VN" sz="2000" dirty="0"/>
              <a:t>I am writing a letter to </a:t>
            </a:r>
            <a:r>
              <a:rPr lang="en-VN" sz="2000" i="1" dirty="0"/>
              <a:t>him</a:t>
            </a:r>
            <a:r>
              <a:rPr lang="en-VN" sz="2000" dirty="0"/>
              <a:t>.</a:t>
            </a:r>
          </a:p>
          <a:p>
            <a:pPr marL="342900" indent="-342900">
              <a:buAutoNum type="arabicPeriod"/>
            </a:pPr>
            <a:r>
              <a:rPr lang="en-VN" sz="2000" dirty="0"/>
              <a:t>I am writing a letter for </a:t>
            </a:r>
            <a:r>
              <a:rPr lang="en-VN" sz="2000" i="1" dirty="0"/>
              <a:t>him</a:t>
            </a:r>
            <a:r>
              <a:rPr lang="en-VN" sz="20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D67FB1-F48A-5243-B25A-67F9B76C1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3797235"/>
            <a:ext cx="8235346" cy="183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4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627D4F8-5946-A842-94D9-D33D5D47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DIRECT, INDIRECT, AND PREPOSITIONAL OBJECTS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7E4ADB-E5FB-6A47-8240-AD642451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dirty="0"/>
              <a:t>The Prepositional Object (PO): Syntactic and semantic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704C36-F14E-3647-81C0-74F0817F3A66}"/>
              </a:ext>
            </a:extLst>
          </p:cNvPr>
          <p:cNvSpPr txBox="1"/>
          <p:nvPr/>
        </p:nvSpPr>
        <p:spPr>
          <a:xfrm>
            <a:off x="1451579" y="2417599"/>
            <a:ext cx="442941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Examples: </a:t>
            </a:r>
          </a:p>
          <a:p>
            <a:pPr marL="342900" indent="-342900">
              <a:buAutoNum type="arabicPeriod"/>
            </a:pPr>
            <a:r>
              <a:rPr lang="en-VN" sz="2000" dirty="0"/>
              <a:t>I looked after their cat.</a:t>
            </a:r>
          </a:p>
          <a:p>
            <a:pPr marL="342900" indent="-342900">
              <a:buAutoNum type="arabicPeriod"/>
            </a:pPr>
            <a:r>
              <a:rPr lang="en-VN" sz="2000" dirty="0"/>
              <a:t>You can rely on Jane in an emergency.</a:t>
            </a:r>
          </a:p>
          <a:p>
            <a:endParaRPr lang="en-VN" sz="2000" dirty="0"/>
          </a:p>
          <a:p>
            <a:r>
              <a:rPr lang="en-VN" sz="2000" dirty="0"/>
              <a:t>Stranding the preposition: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43CB77-8CB2-FC45-ADF2-D3D4BD0E2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9" y="4048815"/>
            <a:ext cx="7518400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89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42FFFFF-A19D-0141-8644-7B7BFE8B5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VN"/>
              <a:t>SUBJECT AND OBJECT COMPLEMENTS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5ABE10-502C-9E41-943C-192BF3E5B7C9}"/>
              </a:ext>
            </a:extLst>
          </p:cNvPr>
          <p:cNvSpPr txBox="1"/>
          <p:nvPr/>
        </p:nvSpPr>
        <p:spPr>
          <a:xfrm>
            <a:off x="1557338" y="2057400"/>
            <a:ext cx="8344785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The Complement of the Subject (Cs):</a:t>
            </a:r>
          </a:p>
          <a:p>
            <a:pPr marL="285750" indent="-285750">
              <a:buFontTx/>
              <a:buChar char="-"/>
            </a:pPr>
            <a:r>
              <a:rPr lang="en-VN" sz="2200" dirty="0"/>
              <a:t>Attributive Complements (S-P-Cs); E.g </a:t>
            </a:r>
            <a:r>
              <a:rPr lang="en-VN" sz="2200" i="1" dirty="0"/>
              <a:t>She was ambitious</a:t>
            </a:r>
            <a:r>
              <a:rPr lang="en-VN" sz="2200" dirty="0"/>
              <a:t>.</a:t>
            </a:r>
          </a:p>
          <a:p>
            <a:pPr marL="285750" indent="-285750">
              <a:buFontTx/>
              <a:buChar char="-"/>
            </a:pPr>
            <a:r>
              <a:rPr lang="en-VN" sz="2200" dirty="0"/>
              <a:t>Identifying Complements (S-P-Cs); E.g. </a:t>
            </a:r>
            <a:r>
              <a:rPr lang="en-VN" sz="2200" i="1" dirty="0"/>
              <a:t>Her name was Betina</a:t>
            </a:r>
            <a:r>
              <a:rPr lang="en-VN" sz="2200" dirty="0"/>
              <a:t>.</a:t>
            </a:r>
          </a:p>
          <a:p>
            <a:pPr marL="285750" indent="-285750">
              <a:buFontTx/>
              <a:buChar char="-"/>
            </a:pPr>
            <a:endParaRPr lang="en-VN" sz="2200" dirty="0"/>
          </a:p>
          <a:p>
            <a:r>
              <a:rPr lang="en-VN" sz="2200" dirty="0"/>
              <a:t>The Complement of the Object</a:t>
            </a:r>
            <a:r>
              <a:rPr lang="en-VN" sz="2200" dirty="0">
                <a:sym typeface="Wingdings" pitchFamily="2" charset="2"/>
              </a:rPr>
              <a:t> (Co):</a:t>
            </a:r>
          </a:p>
          <a:p>
            <a:r>
              <a:rPr lang="en-VN" sz="2200" dirty="0">
                <a:sym typeface="Wingdings" pitchFamily="2" charset="2"/>
              </a:rPr>
              <a:t>You (S) are making (P) me (Od) angry (Co)</a:t>
            </a:r>
          </a:p>
          <a:p>
            <a:r>
              <a:rPr lang="en-VN" sz="2200" dirty="0">
                <a:sym typeface="Wingdings" pitchFamily="2" charset="2"/>
              </a:rPr>
              <a:t>Dye your hair </a:t>
            </a:r>
            <a:r>
              <a:rPr lang="en-VN" sz="2200" i="1" dirty="0">
                <a:sym typeface="Wingdings" pitchFamily="2" charset="2"/>
              </a:rPr>
              <a:t>blue</a:t>
            </a:r>
            <a:r>
              <a:rPr lang="en-VN" sz="2200" dirty="0">
                <a:sym typeface="Wingdings" pitchFamily="2" charset="2"/>
              </a:rPr>
              <a:t> (AdjG)/</a:t>
            </a:r>
            <a:r>
              <a:rPr lang="en-VN" sz="2200" i="1" dirty="0">
                <a:sym typeface="Wingdings" pitchFamily="2" charset="2"/>
              </a:rPr>
              <a:t>whatever colour you like </a:t>
            </a:r>
            <a:r>
              <a:rPr lang="en-VN" sz="2200" dirty="0">
                <a:sym typeface="Wingdings" pitchFamily="2" charset="2"/>
              </a:rPr>
              <a:t>(finite nominal clause)</a:t>
            </a:r>
            <a:endParaRPr lang="en-VN" sz="2200" dirty="0"/>
          </a:p>
        </p:txBody>
      </p:sp>
    </p:spTree>
    <p:extLst>
      <p:ext uri="{BB962C8B-B14F-4D97-AF65-F5344CB8AC3E}">
        <p14:creationId xmlns:p14="http://schemas.microsoft.com/office/powerpoint/2010/main" val="552671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507EF3-A410-2F49-B434-10D93CAF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39875"/>
          </a:xfrm>
        </p:spPr>
        <p:txBody>
          <a:bodyPr>
            <a:normAutofit/>
          </a:bodyPr>
          <a:lstStyle/>
          <a:p>
            <a:r>
              <a:rPr lang="en-VN" dirty="0"/>
              <a:t>ADJUNCTS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482AF-77CB-304E-9797-5A193D21655E}"/>
              </a:ext>
            </a:extLst>
          </p:cNvPr>
          <p:cNvSpPr txBox="1"/>
          <p:nvPr/>
        </p:nvSpPr>
        <p:spPr>
          <a:xfrm>
            <a:off x="1514475" y="2043113"/>
            <a:ext cx="108779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Circumstantial Adjuncts: information concerning time, place, manner, means,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Stance Adjuncts: information concerning the speaker’s attitude on the content of the clause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VN" sz="2200" dirty="0"/>
              <a:t>Connective Adjuncts: are not elements but connectors of the clause structure</a:t>
            </a:r>
          </a:p>
          <a:p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119684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two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Syntactic elements and structures of the clause</a:t>
            </a:r>
          </a:p>
          <a:p>
            <a:r>
              <a:rPr lang="en-US" sz="2400" dirty="0"/>
              <a:t>Subject and Predicator</a:t>
            </a:r>
          </a:p>
          <a:p>
            <a:r>
              <a:rPr lang="en-US" sz="2400" dirty="0"/>
              <a:t>Direct, Indirect, and Prepositional Objects</a:t>
            </a:r>
          </a:p>
          <a:p>
            <a:r>
              <a:rPr lang="en-US" sz="2400" dirty="0"/>
              <a:t>Subject and Object Complements</a:t>
            </a:r>
          </a:p>
          <a:p>
            <a:r>
              <a:rPr lang="en-US" sz="2400" dirty="0"/>
              <a:t>Adjuncts</a:t>
            </a:r>
          </a:p>
        </p:txBody>
      </p:sp>
    </p:spTree>
    <p:extLst>
      <p:ext uri="{BB962C8B-B14F-4D97-AF65-F5344CB8AC3E}">
        <p14:creationId xmlns:p14="http://schemas.microsoft.com/office/powerpoint/2010/main" val="143343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0FC8B62-B370-4F46-AEE7-CDE3BDC8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SYNTACTIC ELEMENTS AND STRUCTURES OF THE CLAUSE</a:t>
            </a:r>
            <a:endParaRPr lang="en-VN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08587F-023A-6147-A95C-2E6036CCFFB9}"/>
              </a:ext>
            </a:extLst>
          </p:cNvPr>
          <p:cNvSpPr txBox="1"/>
          <p:nvPr/>
        </p:nvSpPr>
        <p:spPr>
          <a:xfrm>
            <a:off x="1528763" y="2457450"/>
            <a:ext cx="809228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200" dirty="0"/>
              <a:t>Example:</a:t>
            </a:r>
          </a:p>
          <a:p>
            <a:r>
              <a:rPr lang="en-VN" sz="2200" dirty="0"/>
              <a:t>A crash involving four vehicles caused delays on the A14 yesterday.</a:t>
            </a:r>
          </a:p>
          <a:p>
            <a:pPr algn="r"/>
            <a:r>
              <a:rPr lang="en-VN" sz="2200" dirty="0"/>
              <a:t>(</a:t>
            </a:r>
            <a:r>
              <a:rPr lang="en-VN" sz="2200" i="1" dirty="0"/>
              <a:t>Cambridge News</a:t>
            </a:r>
            <a:r>
              <a:rPr lang="en-VN" sz="2200" dirty="0"/>
              <a:t>, 20 April, 2016)</a:t>
            </a:r>
          </a:p>
          <a:p>
            <a:endParaRPr lang="en-VN" sz="2200" dirty="0"/>
          </a:p>
          <a:p>
            <a:r>
              <a:rPr lang="en-VN" sz="2200" dirty="0"/>
              <a:t>A clause describes an event/situation/state.</a:t>
            </a:r>
          </a:p>
        </p:txBody>
      </p:sp>
    </p:spTree>
    <p:extLst>
      <p:ext uri="{BB962C8B-B14F-4D97-AF65-F5344CB8AC3E}">
        <p14:creationId xmlns:p14="http://schemas.microsoft.com/office/powerpoint/2010/main" val="1746861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670049"/>
            <a:ext cx="9603275" cy="1049235"/>
          </a:xfrm>
        </p:spPr>
        <p:txBody>
          <a:bodyPr/>
          <a:lstStyle/>
          <a:p>
            <a:r>
              <a:rPr lang="en-US" dirty="0"/>
              <a:t>SYNTACTIC ELEMENTS AND STRUCTURES OF THE CLAUSE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F17891-FDB7-3040-91EB-F0E288F97060}"/>
              </a:ext>
            </a:extLst>
          </p:cNvPr>
          <p:cNvSpPr txBox="1"/>
          <p:nvPr/>
        </p:nvSpPr>
        <p:spPr>
          <a:xfrm>
            <a:off x="1451579" y="1874054"/>
            <a:ext cx="2531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Subject and Predicator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17D865-020F-644A-B5B3-58CF2D12D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8" y="2304941"/>
            <a:ext cx="7543800" cy="1435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BC04E0-BFE6-2C40-920D-D34F49597257}"/>
              </a:ext>
            </a:extLst>
          </p:cNvPr>
          <p:cNvSpPr txBox="1"/>
          <p:nvPr/>
        </p:nvSpPr>
        <p:spPr>
          <a:xfrm>
            <a:off x="1451579" y="3819127"/>
            <a:ext cx="2771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VN" sz="2000" dirty="0"/>
              <a:t>Object and Complement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B5B48-385A-C342-BAC3-144AF6210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833" y="4279611"/>
            <a:ext cx="74676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97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DB46E79-B08A-3743-81EB-076D4502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US" dirty="0"/>
              <a:t>BASIC SYNTACTIC STRUCTURES OF THE CLAUSE</a:t>
            </a:r>
            <a:endParaRPr lang="en-V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1A98F5-1F6D-7C46-8FE8-E77111B03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578" y="2103436"/>
            <a:ext cx="6435121" cy="241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51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A6F5BA-4A4F-1F40-BE00-C299BCB6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SUBJECT AND PREDICATOR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AE06747-CDBA-BA4D-A1DD-E88A26B0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sz="2400" dirty="0"/>
              <a:t>The Subject (S)</a:t>
            </a:r>
          </a:p>
          <a:p>
            <a:pPr marL="0" indent="0">
              <a:buNone/>
            </a:pPr>
            <a:r>
              <a:rPr lang="en-VN" sz="2400" dirty="0"/>
              <a:t>Semantic and cognitive features</a:t>
            </a:r>
          </a:p>
          <a:p>
            <a:pPr marL="0" indent="0">
              <a:buNone/>
            </a:pPr>
            <a:endParaRPr lang="en-VN" sz="2400" dirty="0"/>
          </a:p>
          <a:p>
            <a:pPr marL="0" indent="0">
              <a:buNone/>
            </a:pPr>
            <a:endParaRPr lang="en-V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A1D700-60F3-1943-8D41-9C43FF9E0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878" y="3243263"/>
            <a:ext cx="6778021" cy="121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7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A6F5BA-4A4F-1F40-BE00-C299BCB6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SUBJECT AND PREDICATOR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AE06747-CDBA-BA4D-A1DD-E88A26B0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VN" sz="2400" dirty="0"/>
              <a:t>The Subject (S)</a:t>
            </a:r>
          </a:p>
          <a:p>
            <a:pPr marL="0" indent="0">
              <a:buNone/>
            </a:pPr>
            <a:r>
              <a:rPr lang="en-VN" sz="2400" dirty="0"/>
              <a:t>Realisations of the Subject:</a:t>
            </a:r>
          </a:p>
          <a:p>
            <a:r>
              <a:rPr lang="en-VN" sz="2400" dirty="0"/>
              <a:t>Nominal groups, e.g. </a:t>
            </a:r>
            <a:r>
              <a:rPr lang="en-VN" sz="2100" i="1" dirty="0"/>
              <a:t>That man is crazy; The handicapped are given special facilities in public areas.</a:t>
            </a:r>
          </a:p>
          <a:p>
            <a:r>
              <a:rPr lang="en-VN" sz="2400" dirty="0"/>
              <a:t>Finite and Non-finite clauses, e.g. </a:t>
            </a:r>
            <a:r>
              <a:rPr lang="en-VN" sz="2100" i="1" dirty="0"/>
              <a:t>That we’ve gotten to this point is astonishing to me; To take such a risk is rather foolish.</a:t>
            </a:r>
          </a:p>
          <a:p>
            <a:r>
              <a:rPr lang="en-VN" sz="2400" dirty="0"/>
              <a:t>Anticipatory It + end-placed subject, e.g. </a:t>
            </a:r>
            <a:r>
              <a:rPr lang="en-VN" sz="2100" i="1" dirty="0"/>
              <a:t>It was impossible for everyone to escape.</a:t>
            </a:r>
          </a:p>
          <a:p>
            <a:r>
              <a:rPr lang="en-VN" sz="2400" dirty="0"/>
              <a:t>Dummy It, e.g. </a:t>
            </a:r>
            <a:r>
              <a:rPr lang="en-VN" sz="2100" i="1" dirty="0"/>
              <a:t>It’s nearly three o’clock; It’s raining.</a:t>
            </a:r>
          </a:p>
          <a:p>
            <a:r>
              <a:rPr lang="en-VN" sz="2400" dirty="0"/>
              <a:t>Unstressed There, e.g. </a:t>
            </a:r>
            <a:r>
              <a:rPr lang="en-VN" sz="2100" i="1" dirty="0"/>
              <a:t>There was only one letter delivered today</a:t>
            </a:r>
            <a:r>
              <a:rPr lang="en-VN" sz="2400" dirty="0"/>
              <a:t>.</a:t>
            </a:r>
          </a:p>
          <a:p>
            <a:pPr marL="0" indent="0">
              <a:buNone/>
            </a:pPr>
            <a:endParaRPr lang="en-VN" sz="2400" dirty="0"/>
          </a:p>
          <a:p>
            <a:pPr marL="0" indent="0">
              <a:buNone/>
            </a:pPr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413695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BA6F5BA-4A4F-1F40-BE00-C299BCB69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SUBJECT AND PREDICATOR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AE06747-CDBA-BA4D-A1DD-E88A26B0B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sz="2400" dirty="0"/>
              <a:t>The Predicator (P)</a:t>
            </a:r>
          </a:p>
          <a:p>
            <a:pPr marL="0" indent="0">
              <a:buNone/>
            </a:pPr>
            <a:r>
              <a:rPr lang="en-VN" sz="2400" dirty="0"/>
              <a:t>Semantically, the predicator encodes the following main types of ‘processes’:</a:t>
            </a:r>
          </a:p>
          <a:p>
            <a:r>
              <a:rPr lang="en-VN" sz="2400" dirty="0"/>
              <a:t>Material processes of ‘doing’ with verbs like </a:t>
            </a:r>
            <a:r>
              <a:rPr lang="en-VN" sz="2400" i="1" dirty="0"/>
              <a:t>make, catch, go</a:t>
            </a:r>
            <a:r>
              <a:rPr lang="en-VN" sz="2400" dirty="0"/>
              <a:t>; </a:t>
            </a:r>
          </a:p>
          <a:p>
            <a:r>
              <a:rPr lang="en-VN" sz="2400" dirty="0"/>
              <a:t>Mental processes of ‘experiencing’ with cognitive verbs of perception (</a:t>
            </a:r>
            <a:r>
              <a:rPr lang="en-VN" sz="2400" i="1" dirty="0"/>
              <a:t>see</a:t>
            </a:r>
            <a:r>
              <a:rPr lang="en-VN" sz="2400" dirty="0"/>
              <a:t>), cognition (</a:t>
            </a:r>
            <a:r>
              <a:rPr lang="en-VN" sz="2400" i="1" dirty="0"/>
              <a:t>know</a:t>
            </a:r>
            <a:r>
              <a:rPr lang="en-VN" sz="2400" dirty="0"/>
              <a:t>), affectivity, (</a:t>
            </a:r>
            <a:r>
              <a:rPr lang="en-VN" sz="2400" i="1" dirty="0"/>
              <a:t>like</a:t>
            </a:r>
            <a:r>
              <a:rPr lang="en-VN" sz="2400" dirty="0"/>
              <a:t>) and desideration (</a:t>
            </a:r>
            <a:r>
              <a:rPr lang="en-VN" sz="2400" i="1" dirty="0"/>
              <a:t>hope</a:t>
            </a:r>
            <a:r>
              <a:rPr lang="en-VN" sz="2400" dirty="0"/>
              <a:t>)</a:t>
            </a:r>
          </a:p>
          <a:p>
            <a:r>
              <a:rPr lang="en-VN" sz="2400" dirty="0"/>
              <a:t>Relational processes of ‘being’ with verbs such as </a:t>
            </a:r>
            <a:r>
              <a:rPr lang="en-VN" sz="2400" i="1" dirty="0"/>
              <a:t>be</a:t>
            </a:r>
            <a:r>
              <a:rPr lang="en-VN" sz="2400" dirty="0"/>
              <a:t> and </a:t>
            </a:r>
            <a:r>
              <a:rPr lang="en-VN" sz="2400" i="1" dirty="0"/>
              <a:t>belong</a:t>
            </a:r>
            <a:r>
              <a:rPr lang="en-VN" sz="2400" dirty="0"/>
              <a:t>.</a:t>
            </a:r>
          </a:p>
          <a:p>
            <a:pPr marL="0" indent="0">
              <a:buNone/>
            </a:pPr>
            <a:endParaRPr lang="en-VN" sz="2400" dirty="0"/>
          </a:p>
          <a:p>
            <a:pPr marL="0" indent="0">
              <a:buNone/>
            </a:pPr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378665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627D4F8-5946-A842-94D9-D33D5D47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en-VN" dirty="0"/>
              <a:t>DIRECT, INDIRECT, AND PREPOSITIONAL OBJECTS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7E4ADB-E5FB-6A47-8240-AD6424518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VN" dirty="0"/>
              <a:t>The Direct Object (Od): Realisations</a:t>
            </a:r>
          </a:p>
          <a:p>
            <a:r>
              <a:rPr lang="en-VN" dirty="0"/>
              <a:t>Nominal group, e.g We hired a caravan.</a:t>
            </a:r>
          </a:p>
          <a:p>
            <a:r>
              <a:rPr lang="en-VN" dirty="0"/>
              <a:t>Anticipatory it, e.g. I find it strange that she left</a:t>
            </a:r>
          </a:p>
          <a:p>
            <a:r>
              <a:rPr lang="en-VN" dirty="0"/>
              <a:t>Finite clause, e.g. You know (that) I am right.</a:t>
            </a:r>
          </a:p>
          <a:p>
            <a:r>
              <a:rPr lang="en-VN" dirty="0"/>
              <a:t>Non-finite clause, e.g, They enjoy travelling by train.</a:t>
            </a:r>
          </a:p>
        </p:txBody>
      </p:sp>
    </p:spTree>
    <p:extLst>
      <p:ext uri="{BB962C8B-B14F-4D97-AF65-F5344CB8AC3E}">
        <p14:creationId xmlns:p14="http://schemas.microsoft.com/office/powerpoint/2010/main" val="106928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3006</TotalTime>
  <Words>575</Words>
  <Application>Microsoft Macintosh PowerPoint</Application>
  <PresentationFormat>Widescreen</PresentationFormat>
  <Paragraphs>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Gallery</vt:lpstr>
      <vt:lpstr>FUNCTIONAL GRAMMAR– chapter two THE SKELETON OF THE MESSAGE</vt:lpstr>
      <vt:lpstr>CHAPTER two OUTLINE</vt:lpstr>
      <vt:lpstr>SYNTACTIC ELEMENTS AND STRUCTURES OF THE CLAUSE</vt:lpstr>
      <vt:lpstr>SYNTACTIC ELEMENTS AND STRUCTURES OF THE CLAUSE</vt:lpstr>
      <vt:lpstr>BASIC SYNTACTIC STRUCTURES OF THE CLAUSE</vt:lpstr>
      <vt:lpstr>SUBJECT AND PREDICATOR</vt:lpstr>
      <vt:lpstr>SUBJECT AND PREDICATOR</vt:lpstr>
      <vt:lpstr>SUBJECT AND PREDICATOR</vt:lpstr>
      <vt:lpstr>DIRECT, INDIRECT, AND PREPOSITIONAL OBJECTS</vt:lpstr>
      <vt:lpstr>DIRECT, INDIRECT, AND PREPOSITIONAL OBJECTS</vt:lpstr>
      <vt:lpstr>DIRECT, INDIRECT, AND PREPOSITIONAL OBJECTS</vt:lpstr>
      <vt:lpstr>SUBJECT AND OBJECT COMPLEMENTS</vt:lpstr>
      <vt:lpstr>ADJUNCTS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semantics</dc:title>
  <dc:creator>Microsoft Office User</dc:creator>
  <cp:lastModifiedBy>pham hong anh</cp:lastModifiedBy>
  <cp:revision>23</cp:revision>
  <dcterms:created xsi:type="dcterms:W3CDTF">2018-08-29T14:27:33Z</dcterms:created>
  <dcterms:modified xsi:type="dcterms:W3CDTF">2022-02-07T10:04:34Z</dcterms:modified>
</cp:coreProperties>
</file>