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5"/>
  </p:normalViewPr>
  <p:slideViewPr>
    <p:cSldViewPr snapToGrid="0" snapToObjects="1">
      <p:cViewPr varScale="1">
        <p:scale>
          <a:sx n="89" d="100"/>
          <a:sy n="89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9751C9-E44E-0C41-AEC2-37D8E986C0B5}" type="doc">
      <dgm:prSet loTypeId="urn:microsoft.com/office/officeart/2005/8/layout/radial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CF53D8-B3C0-0846-A900-3BD4B374F975}">
      <dgm:prSet phldrT="[Text]"/>
      <dgm:spPr/>
      <dgm:t>
        <a:bodyPr/>
        <a:lstStyle/>
        <a:p>
          <a:r>
            <a:rPr lang="en-US" dirty="0"/>
            <a:t>Context</a:t>
          </a:r>
        </a:p>
      </dgm:t>
    </dgm:pt>
    <dgm:pt modelId="{FC0FDA2D-26B7-AE47-A9FD-45165FD28DA7}" type="parTrans" cxnId="{97F28799-2130-314B-8E52-FB5E5133B7C6}">
      <dgm:prSet/>
      <dgm:spPr/>
      <dgm:t>
        <a:bodyPr/>
        <a:lstStyle/>
        <a:p>
          <a:endParaRPr lang="en-US"/>
        </a:p>
      </dgm:t>
    </dgm:pt>
    <dgm:pt modelId="{BD6820AA-528C-994C-8E0E-D979A3539BA5}" type="sibTrans" cxnId="{97F28799-2130-314B-8E52-FB5E5133B7C6}">
      <dgm:prSet/>
      <dgm:spPr/>
      <dgm:t>
        <a:bodyPr/>
        <a:lstStyle/>
        <a:p>
          <a:endParaRPr lang="en-US"/>
        </a:p>
      </dgm:t>
    </dgm:pt>
    <dgm:pt modelId="{32A59047-E949-8C46-9A82-2585690E9889}">
      <dgm:prSet phldrT="[Text]" custT="1"/>
      <dgm:spPr/>
      <dgm:t>
        <a:bodyPr/>
        <a:lstStyle/>
        <a:p>
          <a:r>
            <a:rPr lang="en-US" sz="3000" dirty="0"/>
            <a:t>Form</a:t>
          </a:r>
        </a:p>
      </dgm:t>
    </dgm:pt>
    <dgm:pt modelId="{74721707-1B5A-C141-9448-1D463EB64D3F}" type="parTrans" cxnId="{A2B46C96-DF0C-704A-A48B-27D2620395E1}">
      <dgm:prSet/>
      <dgm:spPr/>
      <dgm:t>
        <a:bodyPr/>
        <a:lstStyle/>
        <a:p>
          <a:endParaRPr lang="en-US"/>
        </a:p>
      </dgm:t>
    </dgm:pt>
    <dgm:pt modelId="{CFEE11D0-C44F-614B-849D-22AA386A0C88}" type="sibTrans" cxnId="{A2B46C96-DF0C-704A-A48B-27D2620395E1}">
      <dgm:prSet/>
      <dgm:spPr/>
      <dgm:t>
        <a:bodyPr/>
        <a:lstStyle/>
        <a:p>
          <a:endParaRPr lang="en-US"/>
        </a:p>
      </dgm:t>
    </dgm:pt>
    <dgm:pt modelId="{C29410E9-7950-B948-BC6C-DFCF8C6F9EFC}">
      <dgm:prSet phldrT="[Text]" custT="1"/>
      <dgm:spPr/>
      <dgm:t>
        <a:bodyPr/>
        <a:lstStyle/>
        <a:p>
          <a:pPr algn="l"/>
          <a:r>
            <a:rPr lang="en-US" sz="3000" dirty="0"/>
            <a:t>Function</a:t>
          </a:r>
        </a:p>
      </dgm:t>
    </dgm:pt>
    <dgm:pt modelId="{56312E5F-23BA-DB47-A47B-C38A36FCE00A}" type="parTrans" cxnId="{95995F68-44EB-764F-B7A8-C388A3A8D8D1}">
      <dgm:prSet/>
      <dgm:spPr/>
      <dgm:t>
        <a:bodyPr/>
        <a:lstStyle/>
        <a:p>
          <a:endParaRPr lang="en-US"/>
        </a:p>
      </dgm:t>
    </dgm:pt>
    <dgm:pt modelId="{5FCBF60A-0150-8E46-A84C-14D592145F27}" type="sibTrans" cxnId="{95995F68-44EB-764F-B7A8-C388A3A8D8D1}">
      <dgm:prSet/>
      <dgm:spPr/>
      <dgm:t>
        <a:bodyPr/>
        <a:lstStyle/>
        <a:p>
          <a:endParaRPr lang="en-US"/>
        </a:p>
      </dgm:t>
    </dgm:pt>
    <dgm:pt modelId="{67D1D7E5-9563-AE4D-B88C-98201F6A1915}">
      <dgm:prSet phldrT="[Text]" custT="1"/>
      <dgm:spPr/>
      <dgm:t>
        <a:bodyPr/>
        <a:lstStyle/>
        <a:p>
          <a:r>
            <a:rPr lang="en-US" sz="3000" dirty="0"/>
            <a:t>Meaning</a:t>
          </a:r>
        </a:p>
      </dgm:t>
    </dgm:pt>
    <dgm:pt modelId="{A1EA1794-180C-7546-9E56-337A1C81627F}" type="parTrans" cxnId="{92426ADC-E0E0-E542-BA44-9BF9B891F683}">
      <dgm:prSet/>
      <dgm:spPr/>
      <dgm:t>
        <a:bodyPr/>
        <a:lstStyle/>
        <a:p>
          <a:endParaRPr lang="en-US"/>
        </a:p>
      </dgm:t>
    </dgm:pt>
    <dgm:pt modelId="{C41C971D-9A17-FF43-A1EF-F02BF2BC2425}" type="sibTrans" cxnId="{92426ADC-E0E0-E542-BA44-9BF9B891F683}">
      <dgm:prSet/>
      <dgm:spPr/>
      <dgm:t>
        <a:bodyPr/>
        <a:lstStyle/>
        <a:p>
          <a:endParaRPr lang="en-US"/>
        </a:p>
      </dgm:t>
    </dgm:pt>
    <dgm:pt modelId="{8BCD8FD3-3E00-D149-85D0-E9A271A74E09}" type="pres">
      <dgm:prSet presAssocID="{A19751C9-E44E-0C41-AEC2-37D8E986C0B5}" presName="composite" presStyleCnt="0">
        <dgm:presLayoutVars>
          <dgm:chMax val="1"/>
          <dgm:dir/>
          <dgm:resizeHandles val="exact"/>
        </dgm:presLayoutVars>
      </dgm:prSet>
      <dgm:spPr/>
    </dgm:pt>
    <dgm:pt modelId="{E772D43E-B1B9-B440-9006-EED15CB1DB76}" type="pres">
      <dgm:prSet presAssocID="{A19751C9-E44E-0C41-AEC2-37D8E986C0B5}" presName="radial" presStyleCnt="0">
        <dgm:presLayoutVars>
          <dgm:animLvl val="ctr"/>
        </dgm:presLayoutVars>
      </dgm:prSet>
      <dgm:spPr/>
    </dgm:pt>
    <dgm:pt modelId="{AC2E2BEA-33FC-194A-BE99-DB52DDF5C96A}" type="pres">
      <dgm:prSet presAssocID="{21CF53D8-B3C0-0846-A900-3BD4B374F975}" presName="centerShape" presStyleLbl="vennNode1" presStyleIdx="0" presStyleCnt="4"/>
      <dgm:spPr/>
    </dgm:pt>
    <dgm:pt modelId="{BC2418C7-FC19-CD49-95BE-D879ECCF07C7}" type="pres">
      <dgm:prSet presAssocID="{32A59047-E949-8C46-9A82-2585690E9889}" presName="node" presStyleLbl="vennNode1" presStyleIdx="1" presStyleCnt="4" custScaleX="161681" custScaleY="147284" custRadScaleRad="96873" custRadScaleInc="3943">
        <dgm:presLayoutVars>
          <dgm:bulletEnabled val="1"/>
        </dgm:presLayoutVars>
      </dgm:prSet>
      <dgm:spPr/>
    </dgm:pt>
    <dgm:pt modelId="{F2958256-0DC2-D24D-80E1-719CF46C484B}" type="pres">
      <dgm:prSet presAssocID="{C29410E9-7950-B948-BC6C-DFCF8C6F9EFC}" presName="node" presStyleLbl="vennNode1" presStyleIdx="2" presStyleCnt="4" custScaleX="157689" custScaleY="146835" custRadScaleRad="110132" custRadScaleInc="-4004">
        <dgm:presLayoutVars>
          <dgm:bulletEnabled val="1"/>
        </dgm:presLayoutVars>
      </dgm:prSet>
      <dgm:spPr/>
    </dgm:pt>
    <dgm:pt modelId="{7EC23A01-6BE1-4942-AD16-BF5474CBD144}" type="pres">
      <dgm:prSet presAssocID="{67D1D7E5-9563-AE4D-B88C-98201F6A1915}" presName="node" presStyleLbl="vennNode1" presStyleIdx="3" presStyleCnt="4" custScaleX="157833" custScaleY="153070" custRadScaleRad="105614" custRadScaleInc="4041">
        <dgm:presLayoutVars>
          <dgm:bulletEnabled val="1"/>
        </dgm:presLayoutVars>
      </dgm:prSet>
      <dgm:spPr/>
    </dgm:pt>
  </dgm:ptLst>
  <dgm:cxnLst>
    <dgm:cxn modelId="{D2C0B210-EC8C-CD41-80ED-8E6A9AA8C986}" type="presOf" srcId="{C29410E9-7950-B948-BC6C-DFCF8C6F9EFC}" destId="{F2958256-0DC2-D24D-80E1-719CF46C484B}" srcOrd="0" destOrd="0" presId="urn:microsoft.com/office/officeart/2005/8/layout/radial3"/>
    <dgm:cxn modelId="{4F722612-BA26-644C-BF7B-8517D0CE916A}" type="presOf" srcId="{21CF53D8-B3C0-0846-A900-3BD4B374F975}" destId="{AC2E2BEA-33FC-194A-BE99-DB52DDF5C96A}" srcOrd="0" destOrd="0" presId="urn:microsoft.com/office/officeart/2005/8/layout/radial3"/>
    <dgm:cxn modelId="{E65F8835-0D55-8441-B25A-D3584312F7FB}" type="presOf" srcId="{32A59047-E949-8C46-9A82-2585690E9889}" destId="{BC2418C7-FC19-CD49-95BE-D879ECCF07C7}" srcOrd="0" destOrd="0" presId="urn:microsoft.com/office/officeart/2005/8/layout/radial3"/>
    <dgm:cxn modelId="{86761453-48DF-EE45-BB4D-7EAA0128C894}" type="presOf" srcId="{67D1D7E5-9563-AE4D-B88C-98201F6A1915}" destId="{7EC23A01-6BE1-4942-AD16-BF5474CBD144}" srcOrd="0" destOrd="0" presId="urn:microsoft.com/office/officeart/2005/8/layout/radial3"/>
    <dgm:cxn modelId="{95995F68-44EB-764F-B7A8-C388A3A8D8D1}" srcId="{21CF53D8-B3C0-0846-A900-3BD4B374F975}" destId="{C29410E9-7950-B948-BC6C-DFCF8C6F9EFC}" srcOrd="1" destOrd="0" parTransId="{56312E5F-23BA-DB47-A47B-C38A36FCE00A}" sibTransId="{5FCBF60A-0150-8E46-A84C-14D592145F27}"/>
    <dgm:cxn modelId="{A2B46C96-DF0C-704A-A48B-27D2620395E1}" srcId="{21CF53D8-B3C0-0846-A900-3BD4B374F975}" destId="{32A59047-E949-8C46-9A82-2585690E9889}" srcOrd="0" destOrd="0" parTransId="{74721707-1B5A-C141-9448-1D463EB64D3F}" sibTransId="{CFEE11D0-C44F-614B-849D-22AA386A0C88}"/>
    <dgm:cxn modelId="{97F28799-2130-314B-8E52-FB5E5133B7C6}" srcId="{A19751C9-E44E-0C41-AEC2-37D8E986C0B5}" destId="{21CF53D8-B3C0-0846-A900-3BD4B374F975}" srcOrd="0" destOrd="0" parTransId="{FC0FDA2D-26B7-AE47-A9FD-45165FD28DA7}" sibTransId="{BD6820AA-528C-994C-8E0E-D979A3539BA5}"/>
    <dgm:cxn modelId="{92426ADC-E0E0-E542-BA44-9BF9B891F683}" srcId="{21CF53D8-B3C0-0846-A900-3BD4B374F975}" destId="{67D1D7E5-9563-AE4D-B88C-98201F6A1915}" srcOrd="2" destOrd="0" parTransId="{A1EA1794-180C-7546-9E56-337A1C81627F}" sibTransId="{C41C971D-9A17-FF43-A1EF-F02BF2BC2425}"/>
    <dgm:cxn modelId="{FA7791EE-A000-4541-BDE0-481D350B0F0E}" type="presOf" srcId="{A19751C9-E44E-0C41-AEC2-37D8E986C0B5}" destId="{8BCD8FD3-3E00-D149-85D0-E9A271A74E09}" srcOrd="0" destOrd="0" presId="urn:microsoft.com/office/officeart/2005/8/layout/radial3"/>
    <dgm:cxn modelId="{A5CEDF7A-FFBE-F04D-9D51-7C30B0AC920B}" type="presParOf" srcId="{8BCD8FD3-3E00-D149-85D0-E9A271A74E09}" destId="{E772D43E-B1B9-B440-9006-EED15CB1DB76}" srcOrd="0" destOrd="0" presId="urn:microsoft.com/office/officeart/2005/8/layout/radial3"/>
    <dgm:cxn modelId="{20731E8F-5ABB-3741-98BC-B39B275A0B66}" type="presParOf" srcId="{E772D43E-B1B9-B440-9006-EED15CB1DB76}" destId="{AC2E2BEA-33FC-194A-BE99-DB52DDF5C96A}" srcOrd="0" destOrd="0" presId="urn:microsoft.com/office/officeart/2005/8/layout/radial3"/>
    <dgm:cxn modelId="{7078F3B7-E822-194A-A985-4C342347F512}" type="presParOf" srcId="{E772D43E-B1B9-B440-9006-EED15CB1DB76}" destId="{BC2418C7-FC19-CD49-95BE-D879ECCF07C7}" srcOrd="1" destOrd="0" presId="urn:microsoft.com/office/officeart/2005/8/layout/radial3"/>
    <dgm:cxn modelId="{AE2564C0-A01C-2045-8A68-0396658122C0}" type="presParOf" srcId="{E772D43E-B1B9-B440-9006-EED15CB1DB76}" destId="{F2958256-0DC2-D24D-80E1-719CF46C484B}" srcOrd="2" destOrd="0" presId="urn:microsoft.com/office/officeart/2005/8/layout/radial3"/>
    <dgm:cxn modelId="{34F336A7-28C8-094F-B9FC-8D43A4C53C5B}" type="presParOf" srcId="{E772D43E-B1B9-B440-9006-EED15CB1DB76}" destId="{7EC23A01-6BE1-4942-AD16-BF5474CBD144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2E2BEA-33FC-194A-BE99-DB52DDF5C96A}">
      <dsp:nvSpPr>
        <dsp:cNvPr id="0" name=""/>
        <dsp:cNvSpPr/>
      </dsp:nvSpPr>
      <dsp:spPr>
        <a:xfrm>
          <a:off x="2860208" y="1223194"/>
          <a:ext cx="2605832" cy="26058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Context</a:t>
          </a:r>
        </a:p>
      </dsp:txBody>
      <dsp:txXfrm>
        <a:off x="3241823" y="1604809"/>
        <a:ext cx="1842602" cy="1842602"/>
      </dsp:txXfrm>
    </dsp:sp>
    <dsp:sp modelId="{BC2418C7-FC19-CD49-95BE-D879ECCF07C7}">
      <dsp:nvSpPr>
        <dsp:cNvPr id="0" name=""/>
        <dsp:cNvSpPr/>
      </dsp:nvSpPr>
      <dsp:spPr>
        <a:xfrm>
          <a:off x="3245312" y="-70110"/>
          <a:ext cx="2106568" cy="191898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Form</a:t>
          </a:r>
        </a:p>
      </dsp:txBody>
      <dsp:txXfrm>
        <a:off x="3553812" y="210919"/>
        <a:ext cx="1489568" cy="1356929"/>
      </dsp:txXfrm>
    </dsp:sp>
    <dsp:sp modelId="{F2958256-0DC2-D24D-80E1-719CF46C484B}">
      <dsp:nvSpPr>
        <dsp:cNvPr id="0" name=""/>
        <dsp:cNvSpPr/>
      </dsp:nvSpPr>
      <dsp:spPr>
        <a:xfrm>
          <a:off x="4825324" y="2364377"/>
          <a:ext cx="2054555" cy="19131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Function</a:t>
          </a:r>
        </a:p>
      </dsp:txBody>
      <dsp:txXfrm>
        <a:off x="5126207" y="2644549"/>
        <a:ext cx="1452789" cy="1352793"/>
      </dsp:txXfrm>
    </dsp:sp>
    <dsp:sp modelId="{7EC23A01-6BE1-4942-AD16-BF5474CBD144}">
      <dsp:nvSpPr>
        <dsp:cNvPr id="0" name=""/>
        <dsp:cNvSpPr/>
      </dsp:nvSpPr>
      <dsp:spPr>
        <a:xfrm>
          <a:off x="1514149" y="2289895"/>
          <a:ext cx="2056432" cy="19943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Meaning</a:t>
          </a:r>
        </a:p>
      </dsp:txBody>
      <dsp:txXfrm>
        <a:off x="1815306" y="2581964"/>
        <a:ext cx="1454118" cy="1410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15174-C330-7D44-80F6-FDAFA0DEC612}" type="datetimeFigureOut">
              <a:rPr lang="en-US" smtClean="0"/>
              <a:t>3/2/22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466D3-63D6-A044-885D-3DF738EC2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2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3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713" y="499610"/>
            <a:ext cx="9597643" cy="2541431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FUNCTIONAL GRAMMAR</a:t>
            </a:r>
            <a:r>
              <a:rPr lang="mr-IN" sz="6000" dirty="0"/>
              <a:t>–</a:t>
            </a:r>
            <a:r>
              <a:rPr lang="en-US" sz="6000" dirty="0"/>
              <a:t> chapter one:</a:t>
            </a:r>
            <a:br>
              <a:rPr lang="en-US" sz="6000" dirty="0"/>
            </a:br>
            <a:r>
              <a:rPr lang="en-US" sz="3600" dirty="0"/>
              <a:t>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665674"/>
            <a:ext cx="8637072" cy="977621"/>
          </a:xfrm>
        </p:spPr>
        <p:txBody>
          <a:bodyPr>
            <a:normAutofit/>
          </a:bodyPr>
          <a:lstStyle/>
          <a:p>
            <a:r>
              <a:rPr lang="en-US" sz="2400" dirty="0"/>
              <a:t>lecturer: </a:t>
            </a:r>
            <a:r>
              <a:rPr lang="en-US" sz="2400" b="1" dirty="0" err="1"/>
              <a:t>Ph</a:t>
            </a:r>
            <a:r>
              <a:rPr lang="vi-VN" sz="2400" b="1" dirty="0"/>
              <a:t>ạm hồng anh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3319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04C2F29-F059-CF42-81EA-8A6C6DF19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39875"/>
          </a:xfrm>
        </p:spPr>
        <p:txBody>
          <a:bodyPr>
            <a:normAutofit/>
          </a:bodyPr>
          <a:lstStyle/>
          <a:p>
            <a:r>
              <a:rPr lang="en-VN" dirty="0"/>
              <a:t>THE CLAUSE AS MESSAGE:  THEMATIC STRUCTURES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1CC993-7C03-964E-909F-65152B71EA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8" y="2057400"/>
            <a:ext cx="8860039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809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486431A-7B51-AD4B-A1B4-D75785003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39875"/>
          </a:xfrm>
        </p:spPr>
        <p:txBody>
          <a:bodyPr>
            <a:normAutofit/>
          </a:bodyPr>
          <a:lstStyle/>
          <a:p>
            <a:r>
              <a:rPr lang="en-VN" dirty="0"/>
              <a:t>SUBJECT, ACTOR (AGENT), THEME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D628B1-3F81-9544-9D73-7357AEFCDCC5}"/>
              </a:ext>
            </a:extLst>
          </p:cNvPr>
          <p:cNvSpPr txBox="1"/>
          <p:nvPr/>
        </p:nvSpPr>
        <p:spPr>
          <a:xfrm>
            <a:off x="1451579" y="1983544"/>
            <a:ext cx="95097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400" dirty="0"/>
              <a:t>The Theme functions in the structure of the clause as a message;</a:t>
            </a:r>
          </a:p>
          <a:p>
            <a:r>
              <a:rPr lang="en-VN" sz="2400" dirty="0"/>
              <a:t>The Subject functions in the structure of the clause as an exchange;</a:t>
            </a:r>
          </a:p>
          <a:p>
            <a:r>
              <a:rPr lang="en-VN" sz="2400" dirty="0"/>
              <a:t>The Actor/Agent functions in the structure of the clause as representation.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719D11D-3088-B44B-A4EF-FCC54B591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8" y="3329123"/>
            <a:ext cx="8775633" cy="272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663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5781E30-4542-1B49-9E22-30E013042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39875"/>
          </a:xfrm>
        </p:spPr>
        <p:txBody>
          <a:bodyPr>
            <a:normAutofit/>
          </a:bodyPr>
          <a:lstStyle/>
          <a:p>
            <a:r>
              <a:rPr lang="en-US" dirty="0"/>
              <a:t>L</a:t>
            </a:r>
            <a:r>
              <a:rPr lang="en-VN" dirty="0"/>
              <a:t>inguistic forms and syntactic functions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59AB5E-9B6B-854E-BB1D-A1058C551A4F}"/>
              </a:ext>
            </a:extLst>
          </p:cNvPr>
          <p:cNvSpPr txBox="1"/>
          <p:nvPr/>
        </p:nvSpPr>
        <p:spPr>
          <a:xfrm>
            <a:off x="1451579" y="1983544"/>
            <a:ext cx="96032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sz="2400" b="1" dirty="0"/>
              <a:t>Syntactic concepts:</a:t>
            </a:r>
          </a:p>
          <a:p>
            <a:r>
              <a:rPr lang="en-VN" sz="2400" dirty="0"/>
              <a:t>Structural units</a:t>
            </a:r>
          </a:p>
          <a:p>
            <a:r>
              <a:rPr lang="en-VN" sz="2400" dirty="0"/>
              <a:t>Ranks</a:t>
            </a:r>
          </a:p>
          <a:p>
            <a:r>
              <a:rPr lang="en-VN" sz="2400" dirty="0"/>
              <a:t>Classes</a:t>
            </a:r>
          </a:p>
          <a:p>
            <a:r>
              <a:rPr lang="en-VN" sz="2400" dirty="0"/>
              <a:t>Elements</a:t>
            </a:r>
          </a:p>
        </p:txBody>
      </p:sp>
    </p:spTree>
    <p:extLst>
      <p:ext uri="{BB962C8B-B14F-4D97-AF65-F5344CB8AC3E}">
        <p14:creationId xmlns:p14="http://schemas.microsoft.com/office/powerpoint/2010/main" val="1192247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A1F9222-58FC-A444-A638-0715E989F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39875"/>
          </a:xfrm>
        </p:spPr>
        <p:txBody>
          <a:bodyPr>
            <a:normAutofit/>
          </a:bodyPr>
          <a:lstStyle/>
          <a:p>
            <a:r>
              <a:rPr lang="en-US" dirty="0"/>
              <a:t>L</a:t>
            </a:r>
            <a:r>
              <a:rPr lang="en-VN" dirty="0"/>
              <a:t>inguistic forms and syntactic functions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43E985-4B44-B945-B802-88C819871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8" y="2171699"/>
            <a:ext cx="8874108" cy="294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86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ONE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Language and meaning</a:t>
            </a:r>
          </a:p>
          <a:p>
            <a:r>
              <a:rPr lang="en-US" sz="2400" dirty="0"/>
              <a:t>Three ways of interpreting clause structure</a:t>
            </a:r>
          </a:p>
          <a:p>
            <a:r>
              <a:rPr lang="en-US" sz="2400" dirty="0"/>
              <a:t>Grammatical units and ranks of units</a:t>
            </a:r>
          </a:p>
          <a:p>
            <a:r>
              <a:rPr lang="en-US" sz="2400" dirty="0"/>
              <a:t>Classes of units</a:t>
            </a:r>
          </a:p>
        </p:txBody>
      </p:sp>
    </p:spTree>
    <p:extLst>
      <p:ext uri="{BB962C8B-B14F-4D97-AF65-F5344CB8AC3E}">
        <p14:creationId xmlns:p14="http://schemas.microsoft.com/office/powerpoint/2010/main" val="1433439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670049"/>
            <a:ext cx="9603275" cy="1049235"/>
          </a:xfrm>
        </p:spPr>
        <p:txBody>
          <a:bodyPr/>
          <a:lstStyle/>
          <a:p>
            <a:r>
              <a:rPr lang="en-US" dirty="0"/>
              <a:t>LANGUAGE AND MEANING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47F8778-F2B2-2D42-B1D5-D15E48023B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5978407"/>
              </p:ext>
            </p:extLst>
          </p:nvPr>
        </p:nvGraphicFramePr>
        <p:xfrm>
          <a:off x="2173356" y="1853755"/>
          <a:ext cx="8325311" cy="4242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597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0FC8B62-B370-4F46-AEE7-CDE3BDC8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COMMUNICATIVE ACTS</a:t>
            </a:r>
            <a:br>
              <a:rPr lang="en-US" dirty="0"/>
            </a:br>
            <a:r>
              <a:rPr lang="en-US" dirty="0"/>
              <a:t>(SPEECH ACT)</a:t>
            </a:r>
            <a:endParaRPr lang="en-VN" dirty="0"/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62791C87-42A9-4D44-9F80-EFAFF7D45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579" y="1864473"/>
            <a:ext cx="594360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>
            <a:extLst>
              <a:ext uri="{FF2B5EF4-FFF2-40B4-BE49-F238E27FC236}">
                <a16:creationId xmlns:a16="http://schemas.microsoft.com/office/drawing/2014/main" id="{CCC59510-7B7B-054D-9F8F-17804C14D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579" y="5102973"/>
            <a:ext cx="59436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86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COMMUNICATIVE ACTS</a:t>
            </a:r>
            <a:br>
              <a:rPr lang="en-US" dirty="0"/>
            </a:br>
            <a:r>
              <a:rPr lang="en-US" dirty="0"/>
              <a:t>(SPEECH ACT)</a:t>
            </a:r>
            <a:endParaRPr lang="en-VN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7B5D23C0-FB4D-114A-80F0-4789478C7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/>
          <a:lstStyle/>
          <a:p>
            <a:pPr marL="0" indent="0">
              <a:buNone/>
            </a:pPr>
            <a:r>
              <a:rPr lang="en-VN" dirty="0"/>
              <a:t>The kind of meaning encoded as questions, statements, offers, reminders, and thanks is </a:t>
            </a:r>
            <a:r>
              <a:rPr lang="en-VN" b="1" dirty="0"/>
              <a:t>interpersonal meaning.</a:t>
            </a:r>
          </a:p>
        </p:txBody>
      </p:sp>
    </p:spTree>
    <p:extLst>
      <p:ext uri="{BB962C8B-B14F-4D97-AF65-F5344CB8AC3E}">
        <p14:creationId xmlns:p14="http://schemas.microsoft.com/office/powerpoint/2010/main" val="1544551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A6F5BA-4A4F-1F40-BE00-C299BCB69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VN" dirty="0"/>
              <a:t>THE CONTENT OF COMMUNICATION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AE06747-CDBA-BA4D-A1DD-E88A26B0B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VN" sz="2400" dirty="0"/>
              <a:t>Language and context (language operates in context)</a:t>
            </a:r>
          </a:p>
          <a:p>
            <a:pPr marL="0" indent="0">
              <a:buNone/>
            </a:pPr>
            <a:r>
              <a:rPr lang="en-VN" sz="2400" dirty="0"/>
              <a:t>Context has to do with one’s experience of life (the doings and happenings) in the real world or imaginary world (called </a:t>
            </a:r>
            <a:r>
              <a:rPr lang="en-VN" sz="2400" b="1" dirty="0"/>
              <a:t>situation</a:t>
            </a:r>
            <a:r>
              <a:rPr lang="en-VN" sz="2400" dirty="0"/>
              <a:t>).</a:t>
            </a:r>
          </a:p>
          <a:p>
            <a:pPr marL="0" indent="0">
              <a:buNone/>
            </a:pPr>
            <a:r>
              <a:rPr lang="en-VN" sz="2400" dirty="0"/>
              <a:t>The conceptualisation of the situation has such components as </a:t>
            </a:r>
            <a:r>
              <a:rPr lang="en-VN" sz="2400" b="1" dirty="0"/>
              <a:t>processes, participants, attributes</a:t>
            </a:r>
            <a:r>
              <a:rPr lang="en-VN" sz="2400" dirty="0"/>
              <a:t>, and </a:t>
            </a:r>
            <a:r>
              <a:rPr lang="en-VN" sz="2400" b="1" dirty="0"/>
              <a:t>circumstances</a:t>
            </a:r>
            <a:r>
              <a:rPr lang="en-VN" sz="2400" dirty="0"/>
              <a:t>.</a:t>
            </a:r>
          </a:p>
          <a:p>
            <a:pPr marL="0" indent="0">
              <a:buNone/>
            </a:pPr>
            <a:r>
              <a:rPr lang="en-VN" sz="2400" b="1" dirty="0"/>
              <a:t>Representational meaning </a:t>
            </a:r>
            <a:r>
              <a:rPr lang="en-VN" sz="2400" dirty="0"/>
              <a:t>is the meaning that has to do with the content of the message.</a:t>
            </a:r>
          </a:p>
          <a:p>
            <a:pPr marL="0" indent="0">
              <a:buNone/>
            </a:pPr>
            <a:endParaRPr lang="en-VN" dirty="0"/>
          </a:p>
        </p:txBody>
      </p:sp>
    </p:spTree>
    <p:extLst>
      <p:ext uri="{BB962C8B-B14F-4D97-AF65-F5344CB8AC3E}">
        <p14:creationId xmlns:p14="http://schemas.microsoft.com/office/powerpoint/2010/main" val="10447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627D4F8-5946-A842-94D9-D33D5D47F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VN" dirty="0"/>
              <a:t>THREE WAYS OF INTERPRETING CLAuse structure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E7E4ADB-E5FB-6A47-8240-AD6424518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VN" sz="2400" dirty="0"/>
              <a:t>A clause as</a:t>
            </a:r>
          </a:p>
          <a:p>
            <a:pPr marL="514350" indent="-514350">
              <a:buAutoNum type="romanLcPeriod"/>
            </a:pPr>
            <a:r>
              <a:rPr lang="en-US" sz="2400" dirty="0"/>
              <a:t>T</a:t>
            </a:r>
            <a:r>
              <a:rPr lang="en-VN" sz="2400" dirty="0"/>
              <a:t>he linguistic representation of our experience of the world;</a:t>
            </a:r>
          </a:p>
          <a:p>
            <a:pPr marL="514350" indent="-514350">
              <a:buAutoNum type="romanLcPeriod"/>
            </a:pPr>
            <a:r>
              <a:rPr lang="en-US" sz="2400" dirty="0"/>
              <a:t>A</a:t>
            </a:r>
            <a:r>
              <a:rPr lang="en-VN" sz="2400" dirty="0"/>
              <a:t> communicative exchange between persons;</a:t>
            </a:r>
          </a:p>
          <a:p>
            <a:pPr marL="514350" indent="-514350">
              <a:buAutoNum type="romanLcPeriod"/>
            </a:pPr>
            <a:r>
              <a:rPr lang="en-VN" sz="2400" dirty="0"/>
              <a:t>An organised message or text.</a:t>
            </a:r>
          </a:p>
          <a:p>
            <a:pPr marL="0" indent="0">
              <a:buNone/>
            </a:pPr>
            <a:endParaRPr lang="en-VN" dirty="0"/>
          </a:p>
        </p:txBody>
      </p:sp>
    </p:spTree>
    <p:extLst>
      <p:ext uri="{BB962C8B-B14F-4D97-AF65-F5344CB8AC3E}">
        <p14:creationId xmlns:p14="http://schemas.microsoft.com/office/powerpoint/2010/main" val="106928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42FFFFF-A19D-0141-8644-7B7BFE8B5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VN" dirty="0"/>
              <a:t>THE CLAUSE AS REPRESENTING SITUATIONS: TRANSITIVITY STRUCTURES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919AA0-D505-DA44-8995-0AD69C952A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8" y="2196905"/>
            <a:ext cx="9056987" cy="215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67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3507EF3-A410-2F49-B434-10D93CAFF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39875"/>
          </a:xfrm>
        </p:spPr>
        <p:txBody>
          <a:bodyPr>
            <a:normAutofit fontScale="90000"/>
          </a:bodyPr>
          <a:lstStyle/>
          <a:p>
            <a:r>
              <a:rPr lang="en-VN" dirty="0"/>
              <a:t>THE CLAUSE AS INTERACTION:  MOOD STRUCTURES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9A0634-172D-8842-B671-AEC8642A2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1927274"/>
            <a:ext cx="8550550" cy="412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84580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259</TotalTime>
  <Words>271</Words>
  <Application>Microsoft Macintosh PowerPoint</Application>
  <PresentationFormat>Widescreen</PresentationFormat>
  <Paragraphs>40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 MT</vt:lpstr>
      <vt:lpstr>Times New Roman</vt:lpstr>
      <vt:lpstr>Gallery</vt:lpstr>
      <vt:lpstr>FUNCTIONAL GRAMMAR– chapter one: INTRODUCTION</vt:lpstr>
      <vt:lpstr>CHAPTER ONE OUTLINE</vt:lpstr>
      <vt:lpstr>LANGUAGE AND MEANING</vt:lpstr>
      <vt:lpstr>COMMUNICATIVE ACTS (SPEECH ACT)</vt:lpstr>
      <vt:lpstr>COMMUNICATIVE ACTS (SPEECH ACT)</vt:lpstr>
      <vt:lpstr>THE CONTENT OF COMMUNICATION</vt:lpstr>
      <vt:lpstr>THREE WAYS OF INTERPRETING CLAuse structure</vt:lpstr>
      <vt:lpstr>THE CLAUSE AS REPRESENTING SITUATIONS: TRANSITIVITY STRUCTURES</vt:lpstr>
      <vt:lpstr>THE CLAUSE AS INTERACTION:  MOOD STRUCTURES</vt:lpstr>
      <vt:lpstr>THE CLAUSE AS MESSAGE:  THEMATIC STRUCTURES</vt:lpstr>
      <vt:lpstr>SUBJECT, ACTOR (AGENT), THEME</vt:lpstr>
      <vt:lpstr>Linguistic forms and syntactic functions</vt:lpstr>
      <vt:lpstr>Linguistic forms and syntactic functions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Microsoft Office User</dc:creator>
  <cp:lastModifiedBy>pham hong anh</cp:lastModifiedBy>
  <cp:revision>19</cp:revision>
  <dcterms:created xsi:type="dcterms:W3CDTF">2018-08-29T14:27:33Z</dcterms:created>
  <dcterms:modified xsi:type="dcterms:W3CDTF">2022-03-02T02:48:11Z</dcterms:modified>
</cp:coreProperties>
</file>