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61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4612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612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97498F-7B95-4E6F-93FD-33C8F7BF320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98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EC2AB-9058-49BB-85BD-25A4B5DDA4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62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53624-DB26-42F9-B173-BBB9D721AE8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98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E7C6D-21A5-4282-8BEF-DBFFF5E0C54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185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4612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612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97498F-7B95-4E6F-93FD-33C8F7BF320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482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6E9CA-BE20-4606-AA5D-193FE4AD783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623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237B0-A3CC-45A1-BCF1-D5578BB3F89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63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7A9DC-6168-4CA0-AB61-D8F31F36456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2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210A7-23F9-4C4B-A103-31027363A02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275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42D9E-F0F1-45C4-BC84-D5BF54697F6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94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4ACBA-6FEB-49A7-90A3-1E677F8E57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2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6E9CA-BE20-4606-AA5D-193FE4AD783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376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15971-149C-4D8C-AE2A-317AAF170B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532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D18D3-7232-40D5-9690-B5883B1880A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75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EC2AB-9058-49BB-85BD-25A4B5DDA4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4230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53624-DB26-42F9-B173-BBB9D721AE8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734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E7C6D-21A5-4282-8BEF-DBFFF5E0C54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237B0-A3CC-45A1-BCF1-D5578BB3F89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60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7A9DC-6168-4CA0-AB61-D8F31F36456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00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210A7-23F9-4C4B-A103-31027363A02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88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42D9E-F0F1-45C4-BC84-D5BF54697F6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2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4ACBA-6FEB-49A7-90A3-1E677F8E57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38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15971-149C-4D8C-AE2A-317AAF170B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D18D3-7232-40D5-9690-B5883B1880A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91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50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50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50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728E86-453B-4311-A292-9C80FD26BF8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5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50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50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50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728E86-453B-4311-A292-9C80FD26BF8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4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000" b="1" dirty="0" smtClean="0"/>
              <a:t>RESEARCH TOPICS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200" b="1" dirty="0" smtClean="0"/>
              <a:t>An Investigation into Issues relating to Sociolinguistics</a:t>
            </a:r>
            <a:endParaRPr lang="en-US" altLang="en-US" sz="2200" dirty="0" smtClean="0"/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1/ Idiolects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dirty="0" smtClean="0"/>
              <a:t>1.1.</a:t>
            </a:r>
            <a:r>
              <a:rPr lang="en-US" altLang="en-US" sz="1800" dirty="0" smtClean="0"/>
              <a:t> Favorite </a:t>
            </a:r>
            <a:r>
              <a:rPr lang="en-US" altLang="en-US" sz="1800" dirty="0"/>
              <a:t>topics  in everyday </a:t>
            </a:r>
            <a:r>
              <a:rPr lang="en-US" altLang="en-US" sz="1800" dirty="0" smtClean="0"/>
              <a:t>conversations.</a:t>
            </a:r>
          </a:p>
          <a:p>
            <a:pPr lvl="0" eaLnBrk="1" hangingPunct="1">
              <a:buClr>
                <a:srgbClr val="B2B2B2"/>
              </a:buClr>
              <a:buNone/>
            </a:pPr>
            <a:r>
              <a:rPr lang="en-US" sz="1800" b="1" dirty="0"/>
              <a:t>	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</a:rPr>
              <a:t>	</a:t>
            </a:r>
            <a:r>
              <a:rPr lang="en-US" altLang="en-US" sz="1800" dirty="0" smtClean="0">
                <a:solidFill>
                  <a:srgbClr val="000000"/>
                </a:solidFill>
              </a:rPr>
              <a:t>1.2.Favorite non-verbal </a:t>
            </a:r>
            <a:r>
              <a:rPr lang="en-US" altLang="en-US" sz="1800" dirty="0">
                <a:solidFill>
                  <a:srgbClr val="000000"/>
                </a:solidFill>
              </a:rPr>
              <a:t>means frequently used in </a:t>
            </a:r>
            <a:r>
              <a:rPr lang="en-US" altLang="en-US" sz="1800" dirty="0" smtClean="0">
                <a:solidFill>
                  <a:srgbClr val="000000"/>
                </a:solidFill>
              </a:rPr>
              <a:t>conversations.</a:t>
            </a:r>
            <a:endParaRPr lang="en-US" sz="1800" b="1" dirty="0" smtClean="0"/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2/ (Regional</a:t>
            </a:r>
            <a:r>
              <a:rPr lang="en-US" sz="1800" b="1" dirty="0"/>
              <a:t>) Dialects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2.1</a:t>
            </a:r>
            <a:r>
              <a:rPr lang="en-US" sz="1800" dirty="0"/>
              <a:t>. Regional / Territory Dialects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2.1.1 </a:t>
            </a:r>
            <a:r>
              <a:rPr lang="en-US" sz="1800" dirty="0"/>
              <a:t>Varieties of Vietnamese: Northern </a:t>
            </a:r>
            <a:r>
              <a:rPr lang="en-US" sz="1800" dirty="0" smtClean="0"/>
              <a:t>Vietnamese</a:t>
            </a:r>
            <a:r>
              <a:rPr lang="en-US" sz="1800" dirty="0"/>
              <a:t>						</a:t>
            </a:r>
            <a:r>
              <a:rPr lang="en-US" sz="1800" dirty="0" smtClean="0"/>
              <a:t>   Central Vietnamese</a:t>
            </a:r>
            <a:r>
              <a:rPr lang="en-US" sz="1800" dirty="0"/>
              <a:t>						</a:t>
            </a:r>
            <a:r>
              <a:rPr lang="en-US" sz="1800" dirty="0" smtClean="0"/>
              <a:t>   </a:t>
            </a:r>
            <a:r>
              <a:rPr lang="en-US" sz="1800" dirty="0"/>
              <a:t>Southern Vietnamese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 </a:t>
            </a:r>
            <a:r>
              <a:rPr lang="en-US" sz="1800" dirty="0" smtClean="0"/>
              <a:t>2.1.2</a:t>
            </a:r>
            <a:r>
              <a:rPr lang="en-US" sz="1800" dirty="0"/>
              <a:t>. Vietnamese English</a:t>
            </a:r>
          </a:p>
          <a:p>
            <a:pPr marL="0" indent="0">
              <a:buNone/>
            </a:pPr>
            <a:r>
              <a:rPr lang="en-US" sz="1800" dirty="0" smtClean="0"/>
              <a:t>	2.2. </a:t>
            </a:r>
            <a:r>
              <a:rPr lang="en-US" sz="1800" dirty="0"/>
              <a:t>International </a:t>
            </a:r>
            <a:r>
              <a:rPr lang="en-US" sz="1800" dirty="0" err="1"/>
              <a:t>Englishes</a:t>
            </a:r>
            <a:r>
              <a:rPr lang="en-US" sz="1800" dirty="0"/>
              <a:t>/Global </a:t>
            </a:r>
            <a:r>
              <a:rPr lang="en-US" sz="1800" dirty="0" err="1"/>
              <a:t>Englishes</a:t>
            </a:r>
            <a:endParaRPr lang="en-US" sz="1800" dirty="0"/>
          </a:p>
          <a:p>
            <a:pPr marL="0" indent="0">
              <a:buNone/>
            </a:pPr>
            <a:endParaRPr lang="en-US" sz="1800" b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11164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447800"/>
            <a:ext cx="8153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3/ </a:t>
            </a:r>
            <a:r>
              <a:rPr lang="en-US" b="1" dirty="0"/>
              <a:t>Social Dialects/ </a:t>
            </a:r>
            <a:r>
              <a:rPr lang="en-US" b="1" dirty="0" err="1"/>
              <a:t>Sociolects</a:t>
            </a:r>
            <a:endParaRPr lang="en-US" dirty="0"/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3.</a:t>
            </a:r>
            <a:r>
              <a:rPr lang="en-US" b="1" dirty="0" smtClean="0"/>
              <a:t>1</a:t>
            </a:r>
            <a:r>
              <a:rPr lang="en-US" b="1" dirty="0"/>
              <a:t>. Language and Gender</a:t>
            </a:r>
          </a:p>
          <a:p>
            <a:r>
              <a:rPr lang="en-US" dirty="0"/>
              <a:t>	</a:t>
            </a:r>
            <a:r>
              <a:rPr lang="en-US" dirty="0" smtClean="0"/>
              <a:t>3.1.1</a:t>
            </a:r>
            <a:r>
              <a:rPr lang="en-US" dirty="0"/>
              <a:t>. Women’s and Men’s Languages</a:t>
            </a:r>
            <a:r>
              <a:rPr lang="en-US" dirty="0" smtClean="0"/>
              <a:t>.</a:t>
            </a:r>
          </a:p>
          <a:p>
            <a:r>
              <a:rPr lang="en-US" dirty="0"/>
              <a:t>	</a:t>
            </a:r>
            <a:r>
              <a:rPr lang="en-US" dirty="0" smtClean="0"/>
              <a:t>3.1.2</a:t>
            </a:r>
            <a:r>
              <a:rPr lang="en-US" dirty="0"/>
              <a:t>. Contrasts in Male and Female Language Use</a:t>
            </a:r>
          </a:p>
          <a:p>
            <a:r>
              <a:rPr lang="en-US" dirty="0"/>
              <a:t>	</a:t>
            </a:r>
            <a:r>
              <a:rPr lang="en-US" dirty="0" smtClean="0"/>
              <a:t>3.1.3. </a:t>
            </a:r>
            <a:r>
              <a:rPr lang="en-US" dirty="0"/>
              <a:t>Gender and Politeness.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3. </a:t>
            </a:r>
            <a:r>
              <a:rPr lang="en-US" b="1" dirty="0" smtClean="0"/>
              <a:t>2</a:t>
            </a:r>
            <a:r>
              <a:rPr lang="en-US" b="1" dirty="0"/>
              <a:t>. Language and Age</a:t>
            </a:r>
          </a:p>
          <a:p>
            <a:r>
              <a:rPr lang="en-US" dirty="0"/>
              <a:t>	</a:t>
            </a:r>
            <a:r>
              <a:rPr lang="en-US" dirty="0" smtClean="0"/>
              <a:t>3. 2.1. Some widely </a:t>
            </a:r>
            <a:r>
              <a:rPr lang="en-US" dirty="0"/>
              <a:t>used baby talk words &amp; phrases in </a:t>
            </a:r>
            <a:r>
              <a:rPr lang="en-US" dirty="0" smtClean="0"/>
              <a:t>Vietnamese.</a:t>
            </a:r>
          </a:p>
          <a:p>
            <a:r>
              <a:rPr lang="en-US" dirty="0"/>
              <a:t>	</a:t>
            </a:r>
            <a:r>
              <a:rPr lang="en-US" dirty="0" smtClean="0"/>
              <a:t>3. 2.2. Teen-Talk</a:t>
            </a:r>
          </a:p>
          <a:p>
            <a:r>
              <a:rPr lang="en-US" dirty="0"/>
              <a:t>	</a:t>
            </a:r>
            <a:r>
              <a:rPr lang="en-US" dirty="0" smtClean="0"/>
              <a:t>3. 2.3. Slangs </a:t>
            </a:r>
            <a:r>
              <a:rPr lang="en-US" dirty="0"/>
              <a:t>(Teen, Criminals, Pollution, Fighting, Legal, Students</a:t>
            </a:r>
            <a:r>
              <a:rPr lang="en-US" dirty="0" smtClean="0"/>
              <a:t>.. )</a:t>
            </a:r>
          </a:p>
          <a:p>
            <a:r>
              <a:rPr lang="en-US" dirty="0" smtClean="0"/>
              <a:t>	</a:t>
            </a:r>
          </a:p>
          <a:p>
            <a:r>
              <a:rPr lang="en-US" b="1" dirty="0"/>
              <a:t>	</a:t>
            </a:r>
            <a:r>
              <a:rPr lang="en-US" b="1" dirty="0" smtClean="0"/>
              <a:t>3. 3. Language and interests</a:t>
            </a:r>
            <a:r>
              <a:rPr lang="en-US" dirty="0" smtClean="0"/>
              <a:t>	</a:t>
            </a:r>
          </a:p>
          <a:p>
            <a:r>
              <a:rPr lang="en-US" dirty="0" smtClean="0"/>
              <a:t>	3. 3.1. </a:t>
            </a:r>
            <a:r>
              <a:rPr lang="en-US" dirty="0"/>
              <a:t>Taboos		</a:t>
            </a:r>
            <a:r>
              <a:rPr lang="en-US" dirty="0" smtClean="0"/>
              <a:t>3. 3. 2. </a:t>
            </a:r>
            <a:r>
              <a:rPr lang="en-US" dirty="0"/>
              <a:t>Swearing</a:t>
            </a:r>
          </a:p>
          <a:p>
            <a:r>
              <a:rPr lang="en-US" dirty="0"/>
              <a:t>	</a:t>
            </a:r>
            <a:r>
              <a:rPr lang="en-US" dirty="0" smtClean="0"/>
              <a:t>3. 3.3. </a:t>
            </a:r>
            <a:r>
              <a:rPr lang="en-US" dirty="0"/>
              <a:t>Cursing		</a:t>
            </a:r>
            <a:r>
              <a:rPr lang="en-US" dirty="0" smtClean="0"/>
              <a:t>3. 3. 4. Euphemisms</a:t>
            </a:r>
            <a:endParaRPr lang="en-US" dirty="0"/>
          </a:p>
          <a:p>
            <a:r>
              <a:rPr lang="en-US" dirty="0" smtClean="0"/>
              <a:t>	3. 3. 5. Code-switching	3. 3. 6.  Bilingualism/</a:t>
            </a:r>
            <a:r>
              <a:rPr lang="en-US" dirty="0" err="1" smtClean="0"/>
              <a:t>Multilingualims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3. 3. 7. Pidgin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53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000" b="1" dirty="0" smtClean="0"/>
              <a:t>RESEARCH TOPICS (continued)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4/ Language </a:t>
            </a:r>
            <a:r>
              <a:rPr lang="en-US" sz="1800" b="1" dirty="0"/>
              <a:t>and Culture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4.1</a:t>
            </a:r>
            <a:r>
              <a:rPr lang="en-US" sz="1800" dirty="0"/>
              <a:t>. Language, Social Status, Social Role, Social Solidarity, </a:t>
            </a:r>
            <a:r>
              <a:rPr lang="en-US" sz="1800" dirty="0" smtClean="0"/>
              <a:t>	Social power </a:t>
            </a:r>
            <a:r>
              <a:rPr lang="en-US" sz="1800" dirty="0"/>
              <a:t>and Social </a:t>
            </a:r>
            <a:r>
              <a:rPr lang="en-US" sz="1800" dirty="0" smtClean="0"/>
              <a:t>Distance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4.2. The </a:t>
            </a:r>
            <a:r>
              <a:rPr lang="en-US" sz="1800" dirty="0"/>
              <a:t>factors </a:t>
            </a:r>
            <a:r>
              <a:rPr lang="en-US" sz="1800" dirty="0" smtClean="0"/>
              <a:t>influencing addressing people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4.3. The ways to  address people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4.4 The ways to name people</a:t>
            </a:r>
            <a:r>
              <a:rPr lang="en-US" sz="1800" dirty="0"/>
              <a:t>	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5/ Language and communication</a:t>
            </a:r>
            <a:r>
              <a:rPr lang="en-US" sz="1800" dirty="0"/>
              <a:t>	</a:t>
            </a:r>
            <a:endParaRPr lang="en-US" altLang="en-US" sz="1800" dirty="0" smtClean="0"/>
          </a:p>
          <a:p>
            <a:pPr marL="0" lvl="0" indent="0">
              <a:buClr>
                <a:srgbClr val="B2B2B2"/>
              </a:buClr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	5.1. The </a:t>
            </a:r>
            <a:r>
              <a:rPr lang="en-US" altLang="en-US" sz="1800" dirty="0">
                <a:solidFill>
                  <a:srgbClr val="000000"/>
                </a:solidFill>
              </a:rPr>
              <a:t>factors affecting talk and silence</a:t>
            </a:r>
          </a:p>
          <a:p>
            <a:pPr marL="0" lvl="0" indent="0">
              <a:buClr>
                <a:srgbClr val="B2B2B2"/>
              </a:buClr>
              <a:buNone/>
            </a:pPr>
            <a:r>
              <a:rPr lang="en-US" altLang="en-US" sz="1800" i="1" dirty="0">
                <a:solidFill>
                  <a:srgbClr val="000000"/>
                </a:solidFill>
              </a:rPr>
              <a:t>	</a:t>
            </a:r>
            <a:r>
              <a:rPr lang="en-US" altLang="en-US" sz="1800" dirty="0">
                <a:solidFill>
                  <a:srgbClr val="000000"/>
                </a:solidFill>
              </a:rPr>
              <a:t>(a) age;			(b) sex;		(c) family relations;	(d) social relations;	(e) positions;	(f) professions;	(g) events, situations;	(h) cultural rules;	(i) taboos</a:t>
            </a:r>
            <a:r>
              <a:rPr lang="en-US" altLang="en-US" sz="1800" dirty="0" smtClean="0">
                <a:solidFill>
                  <a:srgbClr val="000000"/>
                </a:solidFill>
              </a:rPr>
              <a:t>...</a:t>
            </a:r>
          </a:p>
          <a:p>
            <a:pPr marL="0" lvl="0" indent="0">
              <a:buClr>
                <a:srgbClr val="B2B2B2"/>
              </a:buClr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	</a:t>
            </a:r>
            <a:r>
              <a:rPr lang="en-US" altLang="en-US" sz="1800" dirty="0" smtClean="0">
                <a:solidFill>
                  <a:srgbClr val="000000"/>
                </a:solidFill>
              </a:rPr>
              <a:t>5.2. Linguistic routine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99279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828800"/>
            <a:ext cx="8001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</a:pPr>
            <a:r>
              <a:rPr lang="en-US" altLang="en-US" sz="2400" b="1" i="1" kern="0" dirty="0" smtClean="0">
                <a:solidFill>
                  <a:srgbClr val="000000"/>
                </a:solidFill>
              </a:rPr>
              <a:t> </a:t>
            </a:r>
            <a:r>
              <a:rPr lang="en-US" altLang="en-US" b="1" kern="0" dirty="0" smtClean="0">
                <a:solidFill>
                  <a:srgbClr val="000000"/>
                </a:solidFill>
              </a:rPr>
              <a:t>6.</a:t>
            </a:r>
            <a:r>
              <a:rPr lang="en-US" altLang="en-US" b="1" kern="0" dirty="0" smtClean="0">
                <a:solidFill>
                  <a:srgbClr val="000000"/>
                </a:solidFill>
              </a:rPr>
              <a:t> Changes in language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</a:pPr>
            <a:r>
              <a:rPr lang="en-US" altLang="en-US" b="1" kern="0" dirty="0">
                <a:solidFill>
                  <a:srgbClr val="000000"/>
                </a:solidFill>
              </a:rPr>
              <a:t>	</a:t>
            </a:r>
            <a:r>
              <a:rPr lang="en-US" altLang="en-US" b="1" kern="0" dirty="0" smtClean="0">
                <a:solidFill>
                  <a:srgbClr val="000000"/>
                </a:solidFill>
              </a:rPr>
              <a:t>6.</a:t>
            </a:r>
            <a:r>
              <a:rPr lang="en-US" altLang="en-US" kern="0" dirty="0" smtClean="0">
                <a:solidFill>
                  <a:srgbClr val="000000"/>
                </a:solidFill>
              </a:rPr>
              <a:t>1. Causes for language changes.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</a:pPr>
            <a:r>
              <a:rPr lang="en-US" altLang="en-US" b="1" kern="0" dirty="0">
                <a:solidFill>
                  <a:srgbClr val="000000"/>
                </a:solidFill>
              </a:rPr>
              <a:t>	</a:t>
            </a:r>
            <a:r>
              <a:rPr lang="en-US" altLang="en-US" b="1" kern="0" dirty="0" smtClean="0">
                <a:solidFill>
                  <a:srgbClr val="000000"/>
                </a:solidFill>
              </a:rPr>
              <a:t>6. </a:t>
            </a:r>
            <a:r>
              <a:rPr lang="en-US" altLang="en-US" kern="0" dirty="0" smtClean="0">
                <a:solidFill>
                  <a:srgbClr val="000000"/>
                </a:solidFill>
              </a:rPr>
              <a:t>2. Types </a:t>
            </a:r>
            <a:r>
              <a:rPr lang="en-US" altLang="en-US" kern="0" dirty="0">
                <a:solidFill>
                  <a:srgbClr val="000000"/>
                </a:solidFill>
              </a:rPr>
              <a:t>of </a:t>
            </a:r>
            <a:r>
              <a:rPr lang="en-US" altLang="en-US" kern="0" dirty="0" smtClean="0">
                <a:solidFill>
                  <a:srgbClr val="000000"/>
                </a:solidFill>
              </a:rPr>
              <a:t>changes: Phonetic, Grammatical, Semantic-Lexical, 	Borrowings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</a:pPr>
            <a:endParaRPr lang="en-US" altLang="en-US" b="1" kern="0" dirty="0" smtClean="0">
              <a:solidFill>
                <a:srgbClr val="000000"/>
              </a:solidFill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</a:pPr>
            <a:r>
              <a:rPr lang="en-US" altLang="en-US" b="1" kern="0" dirty="0" smtClean="0">
                <a:solidFill>
                  <a:srgbClr val="000000"/>
                </a:solidFill>
              </a:rPr>
              <a:t>7/ Ways and methods contributing to language development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</a:pPr>
            <a:r>
              <a:rPr lang="en-US" altLang="en-US" b="1" kern="0" dirty="0" smtClean="0">
                <a:solidFill>
                  <a:srgbClr val="000000"/>
                </a:solidFill>
              </a:rPr>
              <a:t>    Factors affecting language development.</a:t>
            </a:r>
            <a:endParaRPr lang="en-US" altLang="en-US" i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03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000" b="1" dirty="0" smtClean="0"/>
              <a:t>RESEARCH STRUCTURE</a:t>
            </a:r>
            <a:r>
              <a:rPr lang="en-US" altLang="en-US" dirty="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010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smtClean="0"/>
              <a:t>1.Full name:                     Class: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smtClean="0"/>
              <a:t>2.Title of the Research</a:t>
            </a:r>
            <a:endParaRPr lang="en-US" altLang="en-US" sz="20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smtClean="0"/>
              <a:t>3. Aims for the research: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smtClean="0"/>
              <a:t>4.Methods of doing the research: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smtClean="0"/>
              <a:t>	4.1.Number of target people, places involved in the research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smtClean="0"/>
              <a:t>	4.2.Techniques to do the research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5</a:t>
            </a:r>
            <a:r>
              <a:rPr lang="en-US" altLang="en-US" sz="2000" b="1" dirty="0" smtClean="0"/>
              <a:t>.Background Knowledge (from the textbooks):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6</a:t>
            </a:r>
            <a:r>
              <a:rPr lang="en-US" altLang="en-US" sz="2000" b="1" dirty="0" smtClean="0"/>
              <a:t>.Findings and Discussions: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7</a:t>
            </a:r>
            <a:r>
              <a:rPr lang="en-US" altLang="en-US" sz="2000" b="1" dirty="0" smtClean="0"/>
              <a:t>.Conclusion: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/>
              <a:t>8</a:t>
            </a:r>
            <a:r>
              <a:rPr lang="en-US" altLang="en-US" sz="2000" b="1" dirty="0" smtClean="0"/>
              <a:t>.References (Books, Articles, Websites):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FF0000"/>
                </a:solidFill>
              </a:rPr>
              <a:t>(</a:t>
            </a:r>
            <a:r>
              <a:rPr lang="en-US" altLang="en-US" sz="2000" u="sng" dirty="0" smtClean="0">
                <a:solidFill>
                  <a:srgbClr val="FF0000"/>
                </a:solidFill>
              </a:rPr>
              <a:t>Note</a:t>
            </a:r>
            <a:r>
              <a:rPr lang="en-US" altLang="en-US" sz="2000" dirty="0" smtClean="0">
                <a:solidFill>
                  <a:srgbClr val="FF0000"/>
                </a:solidFill>
              </a:rPr>
              <a:t>: The research should be written in at least 800 words and at most 1000 words in English.)</a:t>
            </a:r>
          </a:p>
        </p:txBody>
      </p:sp>
    </p:spTree>
    <p:extLst>
      <p:ext uri="{BB962C8B-B14F-4D97-AF65-F5344CB8AC3E}">
        <p14:creationId xmlns:p14="http://schemas.microsoft.com/office/powerpoint/2010/main" val="373496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58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Layers</vt:lpstr>
      <vt:lpstr>1_Layers</vt:lpstr>
      <vt:lpstr>RESEARCH TOPICS</vt:lpstr>
      <vt:lpstr>PowerPoint Presentation</vt:lpstr>
      <vt:lpstr>RESEARCH TOPICS (continued)</vt:lpstr>
      <vt:lpstr>PowerPoint Presentation</vt:lpstr>
      <vt:lpstr>RESEARCH STRUCTURE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TOPICS</dc:title>
  <dc:creator>ASUS</dc:creator>
  <cp:lastModifiedBy>ASUS</cp:lastModifiedBy>
  <cp:revision>23</cp:revision>
  <dcterms:created xsi:type="dcterms:W3CDTF">2020-09-05T15:44:10Z</dcterms:created>
  <dcterms:modified xsi:type="dcterms:W3CDTF">2021-10-30T05:06:56Z</dcterms:modified>
</cp:coreProperties>
</file>