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2021-07-26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00124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2021-07-26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68256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2021-07-26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43528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2021-07-26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020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2021-07-26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65547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2021-07-26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37514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2021-07-26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12943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2021-07-26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5808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2021-07-26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45406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2021-07-26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30053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2021-07-26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58587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2021-07-26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59730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3639" y="321972"/>
            <a:ext cx="11320530" cy="6259132"/>
          </a:xfrm>
          <a:blipFill>
            <a:blip r:embed="rId2"/>
            <a:tile tx="0" ty="0" sx="100000" sy="100000" flip="none" algn="tl"/>
          </a:blipFill>
        </p:spPr>
        <p:txBody>
          <a:bodyPr>
            <a:normAutofit lnSpcReduction="10000"/>
          </a:bodyPr>
          <a:lstStyle/>
          <a:p>
            <a:r>
              <a:rPr lang="en-US" sz="3200" b="1" dirty="0" smtClean="0">
                <a:solidFill>
                  <a:srgbClr val="FF0000"/>
                </a:solidFill>
              </a:rPr>
              <a:t>CHAPTER IV: PARTICIPANT ROLES/THEMATIC ROLES</a:t>
            </a:r>
          </a:p>
          <a:p>
            <a:pPr algn="just"/>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1/ The </a:t>
            </a:r>
            <a:r>
              <a:rPr lang="en-US" sz="2000" b="1" dirty="0" smtClean="0">
                <a:solidFill>
                  <a:srgbClr val="FF0000"/>
                </a:solidFill>
                <a:latin typeface="Arial" panose="020B0604020202020204" pitchFamily="34" charset="0"/>
                <a:cs typeface="Arial" panose="020B0604020202020204" pitchFamily="34" charset="0"/>
              </a:rPr>
              <a:t>AGENT</a:t>
            </a:r>
            <a:r>
              <a:rPr lang="en-US" sz="2000" dirty="0" smtClean="0">
                <a:latin typeface="Arial" panose="020B0604020202020204" pitchFamily="34" charset="0"/>
                <a:cs typeface="Arial" panose="020B0604020202020204" pitchFamily="34" charset="0"/>
              </a:rPr>
              <a:t> of a sentence is the </a:t>
            </a:r>
            <a:r>
              <a:rPr lang="en-US" sz="2000" b="1" dirty="0" smtClean="0">
                <a:solidFill>
                  <a:srgbClr val="FF0000"/>
                </a:solidFill>
                <a:latin typeface="Arial" panose="020B0604020202020204" pitchFamily="34" charset="0"/>
                <a:cs typeface="Arial" panose="020B0604020202020204" pitchFamily="34" charset="0"/>
              </a:rPr>
              <a:t>person</a:t>
            </a:r>
            <a:r>
              <a:rPr lang="en-US" sz="2000" dirty="0" smtClean="0">
                <a:latin typeface="Arial" panose="020B0604020202020204" pitchFamily="34" charset="0"/>
                <a:cs typeface="Arial" panose="020B0604020202020204" pitchFamily="34" charset="0"/>
              </a:rPr>
              <a:t> deliberately carrying out the action described.</a:t>
            </a:r>
          </a:p>
          <a:p>
            <a:pPr algn="just"/>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e.g. </a:t>
            </a:r>
            <a:r>
              <a:rPr lang="en-US" sz="2000" dirty="0" smtClean="0">
                <a:solidFill>
                  <a:srgbClr val="FF0000"/>
                </a:solidFill>
                <a:latin typeface="Arial" panose="020B0604020202020204" pitchFamily="34" charset="0"/>
                <a:cs typeface="Arial" panose="020B0604020202020204" pitchFamily="34" charset="0"/>
              </a:rPr>
              <a:t>John</a:t>
            </a:r>
            <a:r>
              <a:rPr lang="en-US" sz="2000" dirty="0" smtClean="0">
                <a:latin typeface="Arial" panose="020B0604020202020204" pitchFamily="34" charset="0"/>
                <a:cs typeface="Arial" panose="020B0604020202020204" pitchFamily="34" charset="0"/>
              </a:rPr>
              <a:t> opened the door with a key. (John -&gt; the AGENT)</a:t>
            </a:r>
          </a:p>
          <a:p>
            <a:pPr algn="just"/>
            <a:r>
              <a:rPr lang="en-US" sz="2000" dirty="0" smtClean="0">
                <a:latin typeface="Arial" panose="020B0604020202020204" pitchFamily="34" charset="0"/>
                <a:cs typeface="Arial" panose="020B0604020202020204" pitchFamily="34" charset="0"/>
              </a:rPr>
              <a:t>2/ The </a:t>
            </a:r>
            <a:r>
              <a:rPr lang="en-US" sz="2000" b="1" dirty="0" smtClean="0">
                <a:solidFill>
                  <a:srgbClr val="FF0000"/>
                </a:solidFill>
                <a:latin typeface="Arial" panose="020B0604020202020204" pitchFamily="34" charset="0"/>
                <a:cs typeface="Arial" panose="020B0604020202020204" pitchFamily="34" charset="0"/>
              </a:rPr>
              <a:t>AFFECTED</a:t>
            </a:r>
            <a:r>
              <a:rPr lang="en-US" sz="2000" dirty="0" smtClean="0">
                <a:latin typeface="Arial" panose="020B0604020202020204" pitchFamily="34" charset="0"/>
                <a:cs typeface="Arial" panose="020B0604020202020204" pitchFamily="34" charset="0"/>
              </a:rPr>
              <a:t> participant is the </a:t>
            </a:r>
            <a:r>
              <a:rPr lang="en-US" sz="2000" b="1" dirty="0" smtClean="0">
                <a:solidFill>
                  <a:srgbClr val="FF0000"/>
                </a:solidFill>
                <a:latin typeface="Arial" panose="020B0604020202020204" pitchFamily="34" charset="0"/>
                <a:cs typeface="Arial" panose="020B0604020202020204" pitchFamily="34" charset="0"/>
              </a:rPr>
              <a:t>thing</a:t>
            </a:r>
            <a:r>
              <a:rPr lang="en-US" sz="2000" dirty="0" smtClean="0">
                <a:latin typeface="Arial" panose="020B0604020202020204" pitchFamily="34" charset="0"/>
                <a:cs typeface="Arial" panose="020B0604020202020204" pitchFamily="34" charset="0"/>
              </a:rPr>
              <a:t> (</a:t>
            </a:r>
            <a:r>
              <a:rPr lang="en-US" sz="2000" dirty="0" smtClean="0">
                <a:solidFill>
                  <a:srgbClr val="FF0000"/>
                </a:solidFill>
                <a:latin typeface="Arial" panose="020B0604020202020204" pitchFamily="34" charset="0"/>
                <a:cs typeface="Arial" panose="020B0604020202020204" pitchFamily="34" charset="0"/>
              </a:rPr>
              <a:t>not usually a person, although it may be</a:t>
            </a:r>
            <a:r>
              <a:rPr lang="en-US" sz="2000" dirty="0" smtClean="0">
                <a:latin typeface="Arial" panose="020B0604020202020204" pitchFamily="34" charset="0"/>
                <a:cs typeface="Arial" panose="020B0604020202020204" pitchFamily="34" charset="0"/>
              </a:rPr>
              <a:t>) upon which the action is carried out, </a:t>
            </a:r>
            <a:r>
              <a:rPr lang="en-US" sz="2000" u="sng" dirty="0" smtClean="0">
                <a:latin typeface="Arial" panose="020B0604020202020204" pitchFamily="34" charset="0"/>
                <a:cs typeface="Arial" panose="020B0604020202020204" pitchFamily="34" charset="0"/>
              </a:rPr>
              <a:t>in many cases the thing changed by the action in the most obvious way</a:t>
            </a:r>
            <a:r>
              <a:rPr lang="en-US" sz="2000" dirty="0" smtClean="0">
                <a:latin typeface="Arial" panose="020B0604020202020204" pitchFamily="34" charset="0"/>
                <a:cs typeface="Arial" panose="020B0604020202020204" pitchFamily="34" charset="0"/>
              </a:rPr>
              <a:t>.</a:t>
            </a:r>
          </a:p>
          <a:p>
            <a:pPr algn="just"/>
            <a:r>
              <a:rPr lang="en-US" sz="2000" dirty="0">
                <a:latin typeface="Arial" panose="020B0604020202020204" pitchFamily="34" charset="0"/>
                <a:cs typeface="Arial" panose="020B0604020202020204" pitchFamily="34" charset="0"/>
              </a:rPr>
              <a:t>	e.g. John opened the </a:t>
            </a:r>
            <a:r>
              <a:rPr lang="en-US" sz="2000" dirty="0" smtClean="0">
                <a:solidFill>
                  <a:srgbClr val="FF0000"/>
                </a:solidFill>
                <a:latin typeface="Arial" panose="020B0604020202020204" pitchFamily="34" charset="0"/>
                <a:cs typeface="Arial" panose="020B0604020202020204" pitchFamily="34" charset="0"/>
              </a:rPr>
              <a:t>door</a:t>
            </a:r>
            <a:r>
              <a:rPr lang="en-US" sz="2000" dirty="0" smtClean="0">
                <a:latin typeface="Arial" panose="020B0604020202020204" pitchFamily="34" charset="0"/>
                <a:cs typeface="Arial" panose="020B0604020202020204" pitchFamily="34" charset="0"/>
              </a:rPr>
              <a:t> with a key. (the door </a:t>
            </a:r>
            <a:r>
              <a:rPr lang="en-US" sz="2000" dirty="0">
                <a:latin typeface="Arial" panose="020B0604020202020204" pitchFamily="34" charset="0"/>
                <a:cs typeface="Arial" panose="020B0604020202020204" pitchFamily="34" charset="0"/>
              </a:rPr>
              <a:t>-&gt; the </a:t>
            </a:r>
            <a:r>
              <a:rPr lang="en-US" sz="2000" dirty="0" smtClean="0">
                <a:latin typeface="Arial" panose="020B0604020202020204" pitchFamily="34" charset="0"/>
                <a:cs typeface="Arial" panose="020B0604020202020204" pitchFamily="34" charset="0"/>
              </a:rPr>
              <a:t>AFFECTED)</a:t>
            </a:r>
          </a:p>
          <a:p>
            <a:pPr algn="just"/>
            <a:r>
              <a:rPr lang="en-US" sz="2000" dirty="0" smtClean="0">
                <a:latin typeface="Arial" panose="020B0604020202020204" pitchFamily="34" charset="0"/>
                <a:cs typeface="Arial" panose="020B0604020202020204" pitchFamily="34" charset="0"/>
              </a:rPr>
              <a:t>3/ The </a:t>
            </a:r>
            <a:r>
              <a:rPr lang="en-US" sz="2000" b="1" dirty="0" smtClean="0">
                <a:solidFill>
                  <a:srgbClr val="FF0000"/>
                </a:solidFill>
                <a:latin typeface="Arial" panose="020B0604020202020204" pitchFamily="34" charset="0"/>
                <a:cs typeface="Arial" panose="020B0604020202020204" pitchFamily="34" charset="0"/>
              </a:rPr>
              <a:t>INSTRUMENT</a:t>
            </a:r>
            <a:r>
              <a:rPr lang="en-US" sz="2000" dirty="0" smtClean="0">
                <a:latin typeface="Arial" panose="020B0604020202020204" pitchFamily="34" charset="0"/>
                <a:cs typeface="Arial" panose="020B0604020202020204" pitchFamily="34" charset="0"/>
              </a:rPr>
              <a:t> is the </a:t>
            </a:r>
            <a:r>
              <a:rPr lang="en-US" sz="2000" b="1" dirty="0" smtClean="0">
                <a:solidFill>
                  <a:srgbClr val="FF0000"/>
                </a:solidFill>
                <a:latin typeface="Arial" panose="020B0604020202020204" pitchFamily="34" charset="0"/>
                <a:cs typeface="Arial" panose="020B0604020202020204" pitchFamily="34" charset="0"/>
              </a:rPr>
              <a:t>thing</a:t>
            </a:r>
            <a:r>
              <a:rPr lang="en-US" sz="2000" dirty="0" smtClean="0">
                <a:solidFill>
                  <a:srgbClr val="FF0000"/>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t>
            </a:r>
            <a:r>
              <a:rPr lang="en-US" sz="2000" dirty="0" smtClean="0">
                <a:solidFill>
                  <a:srgbClr val="FF0000"/>
                </a:solidFill>
                <a:latin typeface="Arial" panose="020B0604020202020204" pitchFamily="34" charset="0"/>
                <a:cs typeface="Arial" panose="020B0604020202020204" pitchFamily="34" charset="0"/>
              </a:rPr>
              <a:t>hardly ever a person</a:t>
            </a:r>
            <a:r>
              <a:rPr lang="en-US" sz="2000" dirty="0" smtClean="0">
                <a:latin typeface="Arial" panose="020B0604020202020204" pitchFamily="34" charset="0"/>
                <a:cs typeface="Arial" panose="020B0604020202020204" pitchFamily="34" charset="0"/>
              </a:rPr>
              <a:t>) by means of which the action is carried out</a:t>
            </a:r>
          </a:p>
          <a:p>
            <a:pPr algn="just"/>
            <a:r>
              <a:rPr lang="en-US" sz="2000" dirty="0">
                <a:latin typeface="Arial" panose="020B0604020202020204" pitchFamily="34" charset="0"/>
                <a:cs typeface="Arial" panose="020B0604020202020204" pitchFamily="34" charset="0"/>
              </a:rPr>
              <a:t>	e.g. John opened the </a:t>
            </a:r>
            <a:r>
              <a:rPr lang="en-US" sz="2000" dirty="0" smtClean="0">
                <a:latin typeface="Arial" panose="020B0604020202020204" pitchFamily="34" charset="0"/>
                <a:cs typeface="Arial" panose="020B0604020202020204" pitchFamily="34" charset="0"/>
              </a:rPr>
              <a:t>door with a </a:t>
            </a:r>
            <a:r>
              <a:rPr lang="en-US" sz="2000" dirty="0" smtClean="0">
                <a:solidFill>
                  <a:srgbClr val="FF0000"/>
                </a:solidFill>
                <a:latin typeface="Arial" panose="020B0604020202020204" pitchFamily="34" charset="0"/>
                <a:cs typeface="Arial" panose="020B0604020202020204" pitchFamily="34" charset="0"/>
              </a:rPr>
              <a:t>key</a:t>
            </a:r>
            <a:r>
              <a:rPr lang="en-US" sz="2000" dirty="0" smtClean="0">
                <a:latin typeface="Arial" panose="020B0604020202020204" pitchFamily="34" charset="0"/>
                <a:cs typeface="Arial" panose="020B0604020202020204" pitchFamily="34" charset="0"/>
              </a:rPr>
              <a:t>. ( the key-&gt; </a:t>
            </a:r>
            <a:r>
              <a:rPr lang="en-US" sz="2000" dirty="0">
                <a:latin typeface="Arial" panose="020B0604020202020204" pitchFamily="34" charset="0"/>
                <a:cs typeface="Arial" panose="020B0604020202020204" pitchFamily="34" charset="0"/>
              </a:rPr>
              <a:t>the </a:t>
            </a:r>
            <a:r>
              <a:rPr lang="en-US" sz="2000" dirty="0" smtClean="0">
                <a:latin typeface="Arial" panose="020B0604020202020204" pitchFamily="34" charset="0"/>
                <a:cs typeface="Arial" panose="020B0604020202020204" pitchFamily="34" charset="0"/>
              </a:rPr>
              <a:t>INSTRUMENT)</a:t>
            </a:r>
          </a:p>
          <a:p>
            <a:pPr algn="just"/>
            <a:r>
              <a:rPr lang="en-US" sz="2000" dirty="0" smtClean="0">
                <a:latin typeface="Arial" panose="020B0604020202020204" pitchFamily="34" charset="0"/>
                <a:cs typeface="Arial" panose="020B0604020202020204" pitchFamily="34" charset="0"/>
              </a:rPr>
              <a:t>4/ The role of </a:t>
            </a:r>
            <a:r>
              <a:rPr lang="en-US" sz="2000" b="1" dirty="0" smtClean="0">
                <a:solidFill>
                  <a:srgbClr val="FF0000"/>
                </a:solidFill>
                <a:latin typeface="Arial" panose="020B0604020202020204" pitchFamily="34" charset="0"/>
                <a:cs typeface="Arial" panose="020B0604020202020204" pitchFamily="34" charset="0"/>
              </a:rPr>
              <a:t>LOCATION</a:t>
            </a:r>
            <a:r>
              <a:rPr lang="en-US" sz="2000" dirty="0" smtClean="0">
                <a:latin typeface="Arial" panose="020B0604020202020204" pitchFamily="34" charset="0"/>
                <a:cs typeface="Arial" panose="020B0604020202020204" pitchFamily="34" charset="0"/>
              </a:rPr>
              <a:t> is played by </a:t>
            </a:r>
            <a:r>
              <a:rPr lang="en-US" sz="2000" dirty="0" smtClean="0">
                <a:solidFill>
                  <a:srgbClr val="FF0000"/>
                </a:solidFill>
                <a:latin typeface="Arial" panose="020B0604020202020204" pitchFamily="34" charset="0"/>
                <a:cs typeface="Arial" panose="020B0604020202020204" pitchFamily="34" charset="0"/>
              </a:rPr>
              <a:t>any expression referring to the place </a:t>
            </a:r>
            <a:r>
              <a:rPr lang="en-US" sz="2000" dirty="0" smtClean="0">
                <a:latin typeface="Arial" panose="020B0604020202020204" pitchFamily="34" charset="0"/>
                <a:cs typeface="Arial" panose="020B0604020202020204" pitchFamily="34" charset="0"/>
              </a:rPr>
              <a:t>where the action described by a sentence takes place.</a:t>
            </a: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	e.g. Caesar was assassinated in </a:t>
            </a:r>
            <a:r>
              <a:rPr lang="en-US" sz="2000" b="1" dirty="0" smtClean="0">
                <a:solidFill>
                  <a:srgbClr val="FF0000"/>
                </a:solidFill>
                <a:latin typeface="Arial" panose="020B0604020202020204" pitchFamily="34" charset="0"/>
                <a:cs typeface="Arial" panose="020B0604020202020204" pitchFamily="34" charset="0"/>
              </a:rPr>
              <a:t>Rome</a:t>
            </a:r>
            <a:r>
              <a:rPr lang="en-US" sz="2000" dirty="0" smtClean="0">
                <a:latin typeface="Arial" panose="020B0604020202020204" pitchFamily="34" charset="0"/>
                <a:cs typeface="Arial" panose="020B0604020202020204" pitchFamily="34" charset="0"/>
              </a:rPr>
              <a:t>. (Rome -&gt; LOCATION)</a:t>
            </a:r>
          </a:p>
          <a:p>
            <a:pPr algn="just"/>
            <a:r>
              <a:rPr lang="en-US" sz="2000" dirty="0" smtClean="0">
                <a:latin typeface="Arial" panose="020B0604020202020204" pitchFamily="34" charset="0"/>
                <a:cs typeface="Arial" panose="020B0604020202020204" pitchFamily="34" charset="0"/>
              </a:rPr>
              <a:t>5/ The </a:t>
            </a:r>
            <a:r>
              <a:rPr lang="en-US" sz="2000" b="1" dirty="0" smtClean="0">
                <a:solidFill>
                  <a:srgbClr val="FF0000"/>
                </a:solidFill>
                <a:latin typeface="Arial" panose="020B0604020202020204" pitchFamily="34" charset="0"/>
                <a:cs typeface="Arial" panose="020B0604020202020204" pitchFamily="34" charset="0"/>
              </a:rPr>
              <a:t>BENEFICIARY</a:t>
            </a:r>
            <a:r>
              <a:rPr lang="en-US" sz="2000" dirty="0" smtClean="0">
                <a:latin typeface="Arial" panose="020B0604020202020204" pitchFamily="34" charset="0"/>
                <a:cs typeface="Arial" panose="020B0604020202020204" pitchFamily="34" charset="0"/>
              </a:rPr>
              <a:t> is the </a:t>
            </a:r>
            <a:r>
              <a:rPr lang="en-US" sz="2000" b="1" dirty="0" smtClean="0">
                <a:solidFill>
                  <a:srgbClr val="FF0000"/>
                </a:solidFill>
                <a:latin typeface="Arial" panose="020B0604020202020204" pitchFamily="34" charset="0"/>
                <a:cs typeface="Arial" panose="020B0604020202020204" pitchFamily="34" charset="0"/>
              </a:rPr>
              <a:t>person</a:t>
            </a:r>
            <a:r>
              <a:rPr lang="en-US" sz="2000" dirty="0" smtClean="0">
                <a:solidFill>
                  <a:srgbClr val="FF0000"/>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for whose benefit or to whose detriment the action described by the sentence is carried out. It is usually assumed that the Beneficiary, if mentioned, is distinct from both the Agent and the Affected.</a:t>
            </a:r>
          </a:p>
          <a:p>
            <a:pPr algn="just"/>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e.g. The terrorists sent the Prime Minister a letter bomb.</a:t>
            </a:r>
          </a:p>
          <a:p>
            <a:pPr algn="just"/>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AGENT		BENEFICIARY	AFFECTED </a:t>
            </a:r>
            <a:endParaRPr lang="en-US" sz="2000" dirty="0">
              <a:latin typeface="Arial" panose="020B0604020202020204" pitchFamily="34" charset="0"/>
              <a:cs typeface="Arial" panose="020B0604020202020204" pitchFamily="34" charset="0"/>
            </a:endParaRPr>
          </a:p>
          <a:p>
            <a:pPr algn="just"/>
            <a:endParaRPr lang="en-US" sz="2000" dirty="0"/>
          </a:p>
        </p:txBody>
      </p:sp>
    </p:spTree>
    <p:extLst>
      <p:ext uri="{BB962C8B-B14F-4D97-AF65-F5344CB8AC3E}">
        <p14:creationId xmlns:p14="http://schemas.microsoft.com/office/powerpoint/2010/main" val="3072013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ircle(in)">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ircle(in)">
                                      <p:cBhvr>
                                        <p:cTn id="6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3335" y="334851"/>
            <a:ext cx="11526591" cy="6246253"/>
          </a:xfrm>
          <a:blipFill>
            <a:blip r:embed="rId2"/>
            <a:tile tx="0" ty="0" sx="100000" sy="100000" flip="none" algn="tl"/>
          </a:blipFill>
        </p:spPr>
        <p:txBody>
          <a:bodyPr>
            <a:normAutofit fontScale="92500" lnSpcReduction="20000"/>
          </a:bodyPr>
          <a:lstStyle/>
          <a:p>
            <a:pPr algn="just">
              <a:lnSpc>
                <a:spcPct val="80000"/>
              </a:lnSpc>
            </a:pPr>
            <a:endParaRPr lang="en-US" altLang="en-US" sz="2000" dirty="0" smtClean="0">
              <a:latin typeface="Arial" panose="020B0604020202020204" pitchFamily="34" charset="0"/>
              <a:cs typeface="Arial" panose="020B0604020202020204" pitchFamily="34" charset="0"/>
            </a:endParaRPr>
          </a:p>
          <a:p>
            <a:pPr algn="just">
              <a:lnSpc>
                <a:spcPct val="80000"/>
              </a:lnSpc>
            </a:pPr>
            <a:r>
              <a:rPr lang="en-US" altLang="en-US" sz="2000" dirty="0" smtClean="0">
                <a:latin typeface="Arial" panose="020B0604020202020204" pitchFamily="34" charset="0"/>
                <a:cs typeface="Arial" panose="020B0604020202020204" pitchFamily="34" charset="0"/>
              </a:rPr>
              <a:t>6/ The </a:t>
            </a:r>
            <a:r>
              <a:rPr lang="en-US" altLang="en-US" sz="2000" b="1" dirty="0" smtClean="0">
                <a:solidFill>
                  <a:srgbClr val="FF0000"/>
                </a:solidFill>
                <a:latin typeface="Arial" panose="020B0604020202020204" pitchFamily="34" charset="0"/>
                <a:cs typeface="Arial" panose="020B0604020202020204" pitchFamily="34" charset="0"/>
              </a:rPr>
              <a:t>THEME</a:t>
            </a:r>
            <a:r>
              <a:rPr lang="en-US" altLang="en-US" sz="2000" b="1" i="1"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is a</a:t>
            </a:r>
            <a:r>
              <a:rPr lang="en-US" sz="2000" dirty="0">
                <a:latin typeface="Arial" panose="020B0604020202020204" pitchFamily="34" charset="0"/>
                <a:cs typeface="Arial" panose="020B0604020202020204" pitchFamily="34" charset="0"/>
              </a:rPr>
              <a:t> THING or sometimes a PERSON often used after VERBS OF PERCEPTION </a:t>
            </a:r>
            <a:r>
              <a:rPr lang="en-US" sz="2000" dirty="0" smtClean="0">
                <a:latin typeface="Arial" panose="020B0604020202020204" pitchFamily="34" charset="0"/>
                <a:cs typeface="Arial" panose="020B0604020202020204" pitchFamily="34" charset="0"/>
              </a:rPr>
              <a:t>or</a:t>
            </a:r>
          </a:p>
          <a:p>
            <a:pPr algn="just">
              <a:lnSpc>
                <a:spcPct val="80000"/>
              </a:lnSpc>
            </a:pP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STATE VERBS</a:t>
            </a:r>
            <a:endParaRPr lang="en-US" altLang="en-US" sz="2000" b="1" i="1" dirty="0">
              <a:latin typeface="Arial" panose="020B0604020202020204" pitchFamily="34" charset="0"/>
              <a:cs typeface="Arial" panose="020B0604020202020204" pitchFamily="34" charset="0"/>
            </a:endParaRPr>
          </a:p>
          <a:p>
            <a:pPr algn="just">
              <a:lnSpc>
                <a:spcPct val="80000"/>
              </a:lnSpc>
            </a:pPr>
            <a:r>
              <a:rPr lang="en-US" altLang="en-US" sz="2000" dirty="0" smtClean="0">
                <a:latin typeface="Arial" panose="020B0604020202020204" pitchFamily="34" charset="0"/>
                <a:cs typeface="Arial" panose="020B0604020202020204" pitchFamily="34" charset="0"/>
              </a:rPr>
              <a:t>In </a:t>
            </a:r>
            <a:r>
              <a:rPr lang="en-US" altLang="en-US" sz="2000" dirty="0">
                <a:latin typeface="Arial" panose="020B0604020202020204" pitchFamily="34" charset="0"/>
                <a:cs typeface="Arial" panose="020B0604020202020204" pitchFamily="34" charset="0"/>
              </a:rPr>
              <a:t>an </a:t>
            </a:r>
            <a:r>
              <a:rPr lang="en-US" altLang="en-US" sz="2000" dirty="0">
                <a:solidFill>
                  <a:srgbClr val="FF0000"/>
                </a:solidFill>
                <a:latin typeface="Arial" panose="020B0604020202020204" pitchFamily="34" charset="0"/>
                <a:cs typeface="Arial" panose="020B0604020202020204" pitchFamily="34" charset="0"/>
              </a:rPr>
              <a:t>active voice sentence, the theme is typically </a:t>
            </a:r>
            <a:r>
              <a:rPr lang="en-US" altLang="en-US" sz="2000" dirty="0" smtClean="0">
                <a:solidFill>
                  <a:srgbClr val="FF0000"/>
                </a:solidFill>
                <a:latin typeface="Arial" panose="020B0604020202020204" pitchFamily="34" charset="0"/>
                <a:cs typeface="Arial" panose="020B0604020202020204" pitchFamily="34" charset="0"/>
              </a:rPr>
              <a:t>the </a:t>
            </a:r>
            <a:r>
              <a:rPr lang="en-US" altLang="en-US" sz="2000" dirty="0">
                <a:solidFill>
                  <a:srgbClr val="FF0000"/>
                </a:solidFill>
                <a:latin typeface="Arial" panose="020B0604020202020204" pitchFamily="34" charset="0"/>
                <a:cs typeface="Arial" panose="020B0604020202020204" pitchFamily="34" charset="0"/>
              </a:rPr>
              <a:t>direct object of a verb.</a:t>
            </a:r>
          </a:p>
          <a:p>
            <a:pPr algn="just"/>
            <a:r>
              <a:rPr lang="en-US" sz="2000" dirty="0">
                <a:latin typeface="Arial" pitchFamily="34" charset="0"/>
                <a:cs typeface="Arial" pitchFamily="34" charset="0"/>
              </a:rPr>
              <a:t>	</a:t>
            </a:r>
            <a:r>
              <a:rPr lang="en-US" sz="2000" dirty="0" err="1" smtClean="0">
                <a:latin typeface="Arial" pitchFamily="34" charset="0"/>
                <a:cs typeface="Arial" pitchFamily="34" charset="0"/>
              </a:rPr>
              <a:t>e.g</a:t>
            </a:r>
            <a:r>
              <a:rPr lang="en-US" sz="2000" dirty="0" smtClean="0">
                <a:latin typeface="Arial" pitchFamily="34" charset="0"/>
                <a:cs typeface="Arial" pitchFamily="34" charset="0"/>
              </a:rPr>
              <a:t>: </a:t>
            </a:r>
            <a:r>
              <a:rPr lang="en-US" sz="2000" u="sng" dirty="0" smtClean="0">
                <a:latin typeface="Arial" pitchFamily="34" charset="0"/>
                <a:cs typeface="Arial" pitchFamily="34" charset="0"/>
              </a:rPr>
              <a:t>Mary</a:t>
            </a:r>
            <a:r>
              <a:rPr lang="en-US" sz="2000" dirty="0" smtClean="0">
                <a:latin typeface="Arial" pitchFamily="34" charset="0"/>
                <a:cs typeface="Arial" pitchFamily="34" charset="0"/>
              </a:rPr>
              <a:t>                   smelled        </a:t>
            </a:r>
            <a:r>
              <a:rPr lang="en-US" sz="2000" u="sng" dirty="0">
                <a:latin typeface="Arial" pitchFamily="34" charset="0"/>
                <a:cs typeface="Arial" pitchFamily="34" charset="0"/>
              </a:rPr>
              <a:t>the burning cake</a:t>
            </a:r>
            <a:r>
              <a:rPr lang="en-US" sz="2000" dirty="0">
                <a:latin typeface="Arial" pitchFamily="34" charset="0"/>
                <a:cs typeface="Arial" pitchFamily="34" charset="0"/>
              </a:rPr>
              <a:t> </a:t>
            </a:r>
            <a:r>
              <a:rPr lang="en-US" sz="2000" dirty="0" smtClean="0">
                <a:latin typeface="Arial" pitchFamily="34" charset="0"/>
                <a:cs typeface="Arial" pitchFamily="34" charset="0"/>
              </a:rPr>
              <a:t>    from </a:t>
            </a:r>
            <a:r>
              <a:rPr lang="en-US" sz="2000" u="sng" dirty="0" smtClean="0">
                <a:latin typeface="Arial" pitchFamily="34" charset="0"/>
                <a:cs typeface="Arial" pitchFamily="34" charset="0"/>
              </a:rPr>
              <a:t>the </a:t>
            </a:r>
            <a:r>
              <a:rPr lang="en-US" sz="2000" u="sng" dirty="0">
                <a:latin typeface="Arial" pitchFamily="34" charset="0"/>
                <a:cs typeface="Arial" pitchFamily="34" charset="0"/>
              </a:rPr>
              <a:t>oven</a:t>
            </a:r>
            <a:r>
              <a:rPr lang="en-US" sz="2000" dirty="0" smtClean="0">
                <a:latin typeface="Arial" pitchFamily="34" charset="0"/>
                <a:cs typeface="Arial" pitchFamily="34" charset="0"/>
              </a:rPr>
              <a:t>.</a:t>
            </a:r>
          </a:p>
          <a:p>
            <a:pPr algn="just"/>
            <a:r>
              <a:rPr lang="en-US" sz="2000" dirty="0">
                <a:latin typeface="Arial" pitchFamily="34" charset="0"/>
                <a:cs typeface="Arial" pitchFamily="34" charset="0"/>
              </a:rPr>
              <a:t>	</a:t>
            </a:r>
            <a:r>
              <a:rPr lang="en-US" sz="2000" dirty="0" smtClean="0">
                <a:latin typeface="Arial" pitchFamily="34" charset="0"/>
                <a:cs typeface="Arial" pitchFamily="34" charset="0"/>
              </a:rPr>
              <a:t>      Experiencer                                   Theme                       Location</a:t>
            </a:r>
            <a:endParaRPr lang="en-US" sz="2000" dirty="0">
              <a:latin typeface="Arial" pitchFamily="34" charset="0"/>
              <a:cs typeface="Arial" pitchFamily="34" charset="0"/>
            </a:endParaRPr>
          </a:p>
          <a:p>
            <a:pPr algn="just"/>
            <a:r>
              <a:rPr lang="en-US" sz="2000" dirty="0" smtClean="0">
                <a:latin typeface="Arial" pitchFamily="34" charset="0"/>
                <a:cs typeface="Arial" pitchFamily="34" charset="0"/>
              </a:rPr>
              <a:t>	</a:t>
            </a:r>
            <a:r>
              <a:rPr lang="en-US" sz="2000" u="sng" dirty="0" smtClean="0">
                <a:latin typeface="Arial" pitchFamily="34" charset="0"/>
                <a:cs typeface="Arial" pitchFamily="34" charset="0"/>
              </a:rPr>
              <a:t>We</a:t>
            </a:r>
            <a:r>
              <a:rPr lang="en-US" sz="2000" dirty="0" smtClean="0">
                <a:latin typeface="Arial" pitchFamily="34" charset="0"/>
                <a:cs typeface="Arial" pitchFamily="34" charset="0"/>
              </a:rPr>
              <a:t>               saw         </a:t>
            </a:r>
            <a:r>
              <a:rPr lang="en-US" sz="2000" u="sng" dirty="0" smtClean="0">
                <a:latin typeface="Arial" pitchFamily="34" charset="0"/>
                <a:cs typeface="Arial" pitchFamily="34" charset="0"/>
              </a:rPr>
              <a:t>our </a:t>
            </a:r>
            <a:r>
              <a:rPr lang="en-US" sz="2000" u="sng" dirty="0">
                <a:latin typeface="Arial" pitchFamily="34" charset="0"/>
                <a:cs typeface="Arial" pitchFamily="34" charset="0"/>
              </a:rPr>
              <a:t>former teacher</a:t>
            </a:r>
            <a:r>
              <a:rPr lang="en-US" sz="2000" dirty="0">
                <a:latin typeface="Arial" pitchFamily="34" charset="0"/>
                <a:cs typeface="Arial" pitchFamily="34" charset="0"/>
              </a:rPr>
              <a:t> </a:t>
            </a:r>
            <a:r>
              <a:rPr lang="en-US" sz="2000" dirty="0" smtClean="0">
                <a:latin typeface="Arial" pitchFamily="34" charset="0"/>
                <a:cs typeface="Arial" pitchFamily="34" charset="0"/>
              </a:rPr>
              <a:t>                      in </a:t>
            </a:r>
            <a:r>
              <a:rPr lang="en-US" sz="2000" u="sng" dirty="0">
                <a:latin typeface="Arial" pitchFamily="34" charset="0"/>
                <a:cs typeface="Arial" pitchFamily="34" charset="0"/>
              </a:rPr>
              <a:t>Paris</a:t>
            </a:r>
            <a:r>
              <a:rPr lang="en-US" sz="2000" dirty="0" smtClean="0">
                <a:latin typeface="Arial" pitchFamily="34" charset="0"/>
                <a:cs typeface="Arial" pitchFamily="34" charset="0"/>
              </a:rPr>
              <a:t>.</a:t>
            </a:r>
          </a:p>
          <a:p>
            <a:pPr algn="just"/>
            <a:r>
              <a:rPr lang="en-US" sz="2000" dirty="0">
                <a:latin typeface="Arial" pitchFamily="34" charset="0"/>
                <a:cs typeface="Arial" pitchFamily="34" charset="0"/>
              </a:rPr>
              <a:t>	</a:t>
            </a:r>
            <a:r>
              <a:rPr lang="en-US" sz="2000" dirty="0" smtClean="0">
                <a:latin typeface="Arial" pitchFamily="34" charset="0"/>
                <a:cs typeface="Arial" pitchFamily="34" charset="0"/>
              </a:rPr>
              <a:t>Experiencer                        Theme                                   Location</a:t>
            </a:r>
            <a:endParaRPr lang="en-US" sz="2000" dirty="0">
              <a:latin typeface="Arial" pitchFamily="34" charset="0"/>
              <a:cs typeface="Arial" pitchFamily="34" charset="0"/>
            </a:endParaRPr>
          </a:p>
          <a:p>
            <a:pPr algn="just"/>
            <a:r>
              <a:rPr lang="en-US" altLang="en-US" sz="2000" dirty="0" smtClean="0">
                <a:latin typeface="Arial" panose="020B0604020202020204" pitchFamily="34" charset="0"/>
                <a:cs typeface="Arial" panose="020B0604020202020204" pitchFamily="34" charset="0"/>
              </a:rPr>
              <a:t>7/ The </a:t>
            </a:r>
            <a:r>
              <a:rPr lang="en-US" altLang="en-US" sz="2000" b="1" dirty="0" smtClean="0">
                <a:solidFill>
                  <a:srgbClr val="FF0000"/>
                </a:solidFill>
                <a:latin typeface="Arial" panose="020B0604020202020204" pitchFamily="34" charset="0"/>
                <a:cs typeface="Arial" panose="020B0604020202020204" pitchFamily="34" charset="0"/>
              </a:rPr>
              <a:t>SOURCE</a:t>
            </a: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refers to the location from which someone or something originates</a:t>
            </a:r>
          </a:p>
          <a:p>
            <a:pPr algn="just"/>
            <a:endParaRPr lang="en-US" altLang="en-US" sz="2000" dirty="0" smtClean="0">
              <a:latin typeface="Arial" panose="020B0604020202020204" pitchFamily="34" charset="0"/>
              <a:cs typeface="Arial" panose="020B0604020202020204" pitchFamily="34" charset="0"/>
            </a:endParaRPr>
          </a:p>
          <a:p>
            <a:pPr algn="just"/>
            <a:r>
              <a:rPr lang="en-US" altLang="en-US" sz="2000" dirty="0" smtClean="0">
                <a:latin typeface="Arial" panose="020B0604020202020204" pitchFamily="34" charset="0"/>
                <a:cs typeface="Arial" panose="020B0604020202020204" pitchFamily="34" charset="0"/>
              </a:rPr>
              <a:t>8/ The </a:t>
            </a:r>
            <a:r>
              <a:rPr lang="en-US" altLang="en-US" sz="2000" b="1" dirty="0" smtClean="0">
                <a:solidFill>
                  <a:srgbClr val="FF0000"/>
                </a:solidFill>
                <a:latin typeface="Arial" panose="020B0604020202020204" pitchFamily="34" charset="0"/>
                <a:cs typeface="Arial" panose="020B0604020202020204" pitchFamily="34" charset="0"/>
              </a:rPr>
              <a:t>GOAL</a:t>
            </a: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refers to the location that serves or should serve as the destination.</a:t>
            </a:r>
          </a:p>
          <a:p>
            <a:pPr algn="just"/>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e.g</a:t>
            </a: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	The </a:t>
            </a:r>
            <a:r>
              <a:rPr lang="en-US" altLang="en-US" sz="2000" dirty="0">
                <a:latin typeface="Arial" panose="020B0604020202020204" pitchFamily="34" charset="0"/>
                <a:cs typeface="Arial" panose="020B0604020202020204" pitchFamily="34" charset="0"/>
              </a:rPr>
              <a:t>delegates left </a:t>
            </a:r>
            <a:r>
              <a:rPr lang="en-US" altLang="en-US" sz="2000" b="1" i="1" u="sng" dirty="0">
                <a:latin typeface="Arial" panose="020B0604020202020204" pitchFamily="34" charset="0"/>
                <a:cs typeface="Arial" panose="020B0604020202020204" pitchFamily="34" charset="0"/>
              </a:rPr>
              <a:t>Mexico City</a:t>
            </a:r>
            <a:r>
              <a:rPr lang="en-US" altLang="en-US" sz="2000" dirty="0">
                <a:latin typeface="Arial" panose="020B0604020202020204" pitchFamily="34" charset="0"/>
                <a:cs typeface="Arial" panose="020B0604020202020204" pitchFamily="34" charset="0"/>
              </a:rPr>
              <a:t> (source) for </a:t>
            </a:r>
            <a:r>
              <a:rPr lang="en-US" altLang="en-US" sz="2000" b="1" i="1" u="sng" dirty="0">
                <a:latin typeface="Arial" panose="020B0604020202020204" pitchFamily="34" charset="0"/>
                <a:cs typeface="Arial" panose="020B0604020202020204" pitchFamily="34" charset="0"/>
              </a:rPr>
              <a:t>Buenos Aires</a:t>
            </a:r>
            <a:r>
              <a:rPr lang="en-US" altLang="en-US" sz="2000" dirty="0">
                <a:latin typeface="Arial" panose="020B0604020202020204" pitchFamily="34" charset="0"/>
                <a:cs typeface="Arial" panose="020B0604020202020204" pitchFamily="34" charset="0"/>
              </a:rPr>
              <a:t> (goal).</a:t>
            </a:r>
          </a:p>
          <a:p>
            <a:pPr algn="just"/>
            <a:r>
              <a:rPr lang="en-US" altLang="en-US" sz="2000" dirty="0">
                <a:latin typeface="Arial" panose="020B0604020202020204" pitchFamily="34" charset="0"/>
                <a:cs typeface="Arial" panose="020B0604020202020204" pitchFamily="34" charset="0"/>
              </a:rPr>
              <a:t>		</a:t>
            </a:r>
            <a:r>
              <a:rPr lang="en-US" altLang="en-US" sz="2000" b="1" i="1" u="sng" dirty="0">
                <a:latin typeface="Arial" panose="020B0604020202020204" pitchFamily="34" charset="0"/>
                <a:cs typeface="Arial" panose="020B0604020202020204" pitchFamily="34" charset="0"/>
              </a:rPr>
              <a:t>The government</a:t>
            </a:r>
            <a:r>
              <a:rPr lang="en-US" altLang="en-US" sz="2000" dirty="0">
                <a:latin typeface="Arial" panose="020B0604020202020204" pitchFamily="34" charset="0"/>
                <a:cs typeface="Arial" panose="020B0604020202020204" pitchFamily="34" charset="0"/>
              </a:rPr>
              <a:t> (agent) took over </a:t>
            </a:r>
            <a:r>
              <a:rPr lang="en-US" altLang="en-US" sz="2000" b="1" i="1" u="sng" dirty="0">
                <a:latin typeface="Arial" panose="020B0604020202020204" pitchFamily="34" charset="0"/>
                <a:cs typeface="Arial" panose="020B0604020202020204" pitchFamily="34" charset="0"/>
              </a:rPr>
              <a:t>a billion dollars</a:t>
            </a:r>
            <a:r>
              <a:rPr lang="en-US" altLang="en-US" sz="2000" dirty="0">
                <a:latin typeface="Arial" panose="020B0604020202020204" pitchFamily="34" charset="0"/>
                <a:cs typeface="Arial" panose="020B0604020202020204" pitchFamily="34" charset="0"/>
              </a:rPr>
              <a:t> (theme) from </a:t>
            </a:r>
            <a:r>
              <a:rPr lang="en-US" altLang="en-US" sz="2000" b="1" i="1" u="sng" dirty="0">
                <a:latin typeface="Arial" panose="020B0604020202020204" pitchFamily="34" charset="0"/>
                <a:cs typeface="Arial" panose="020B0604020202020204" pitchFamily="34" charset="0"/>
              </a:rPr>
              <a:t>the poor</a:t>
            </a:r>
            <a:r>
              <a:rPr lang="en-US" altLang="en-US" sz="2000" dirty="0">
                <a:latin typeface="Arial" panose="020B0604020202020204" pitchFamily="34" charset="0"/>
                <a:cs typeface="Arial" panose="020B0604020202020204" pitchFamily="34" charset="0"/>
              </a:rPr>
              <a:t> (source</a:t>
            </a:r>
            <a:r>
              <a:rPr lang="en-US" altLang="en-US" sz="2000" dirty="0" smtClean="0">
                <a:latin typeface="Arial" panose="020B0604020202020204" pitchFamily="34" charset="0"/>
                <a:cs typeface="Arial" panose="020B0604020202020204" pitchFamily="34" charset="0"/>
              </a:rPr>
              <a:t>)</a:t>
            </a:r>
          </a:p>
          <a:p>
            <a:pPr algn="just"/>
            <a:endParaRPr lang="en-US" altLang="en-US" sz="2000" dirty="0" smtClean="0">
              <a:latin typeface="Arial" panose="020B0604020202020204" pitchFamily="34" charset="0"/>
              <a:cs typeface="Arial" panose="020B0604020202020204" pitchFamily="34" charset="0"/>
            </a:endParaRPr>
          </a:p>
          <a:p>
            <a:pPr algn="just"/>
            <a:r>
              <a:rPr lang="en-US" altLang="en-US" sz="2000" dirty="0" smtClean="0">
                <a:latin typeface="Arial" panose="020B0604020202020204" pitchFamily="34" charset="0"/>
                <a:cs typeface="Arial" panose="020B0604020202020204" pitchFamily="34" charset="0"/>
              </a:rPr>
              <a:t>9/ The</a:t>
            </a:r>
            <a:r>
              <a:rPr lang="en-US" altLang="en-US" sz="2000" b="1" i="1" dirty="0" smtClean="0">
                <a:latin typeface="Arial" panose="020B0604020202020204" pitchFamily="34" charset="0"/>
                <a:cs typeface="Arial" panose="020B0604020202020204" pitchFamily="34" charset="0"/>
              </a:rPr>
              <a:t> </a:t>
            </a:r>
            <a:r>
              <a:rPr lang="en-US" altLang="en-US" sz="2000" b="1" dirty="0" smtClean="0">
                <a:solidFill>
                  <a:srgbClr val="FF0000"/>
                </a:solidFill>
                <a:latin typeface="Arial" panose="020B0604020202020204" pitchFamily="34" charset="0"/>
                <a:cs typeface="Arial" panose="020B0604020202020204" pitchFamily="34" charset="0"/>
              </a:rPr>
              <a:t>EXPERIENCER</a:t>
            </a:r>
            <a:r>
              <a:rPr lang="en-US" altLang="en-US" sz="2000" b="1" i="1"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The experiencer is the one </a:t>
            </a:r>
            <a:r>
              <a:rPr lang="en-US" altLang="en-US" sz="2000" dirty="0">
                <a:solidFill>
                  <a:srgbClr val="FF0000"/>
                </a:solidFill>
                <a:latin typeface="Arial" panose="020B0604020202020204" pitchFamily="34" charset="0"/>
                <a:cs typeface="Arial" panose="020B0604020202020204" pitchFamily="34" charset="0"/>
              </a:rPr>
              <a:t>who experiences a mental state or process</a:t>
            </a:r>
            <a:r>
              <a:rPr lang="en-US" altLang="en-US" sz="2000" dirty="0">
                <a:latin typeface="Arial" panose="020B0604020202020204" pitchFamily="34" charset="0"/>
                <a:cs typeface="Arial" panose="020B0604020202020204" pitchFamily="34" charset="0"/>
              </a:rPr>
              <a:t> such as thinking, knowing, believing, understanding, seeing, hearing, fearing, hoping, being surprised </a:t>
            </a:r>
            <a:r>
              <a:rPr lang="en-US" altLang="en-US" sz="2000" dirty="0" smtClean="0">
                <a:latin typeface="Arial" panose="020B0604020202020204" pitchFamily="34" charset="0"/>
                <a:cs typeface="Arial" panose="020B0604020202020204" pitchFamily="34" charset="0"/>
              </a:rPr>
              <a:t>etc.</a:t>
            </a:r>
          </a:p>
          <a:p>
            <a:pPr algn="just"/>
            <a:r>
              <a:rPr lang="en-US" altLang="en-US" sz="2000" dirty="0">
                <a:latin typeface="Arial" panose="020B0604020202020204" pitchFamily="34" charset="0"/>
                <a:cs typeface="Arial" panose="020B0604020202020204" pitchFamily="34" charset="0"/>
              </a:rPr>
              <a:t>	</a:t>
            </a:r>
            <a:r>
              <a:rPr lang="en-US" altLang="en-US" sz="2000" dirty="0" err="1" smtClean="0">
                <a:latin typeface="Arial" panose="020B0604020202020204" pitchFamily="34" charset="0"/>
                <a:cs typeface="Arial" panose="020B0604020202020204" pitchFamily="34" charset="0"/>
              </a:rPr>
              <a:t>e.g</a:t>
            </a:r>
            <a:r>
              <a:rPr lang="en-US" altLang="en-US" sz="2000" dirty="0">
                <a:latin typeface="Arial" panose="020B0604020202020204" pitchFamily="34" charset="0"/>
                <a:cs typeface="Arial" panose="020B0604020202020204" pitchFamily="34" charset="0"/>
              </a:rPr>
              <a:t>: </a:t>
            </a:r>
            <a:r>
              <a:rPr lang="en-US" altLang="en-US" sz="2000" b="1" i="1" u="sng" dirty="0">
                <a:latin typeface="Arial" panose="020B0604020202020204" pitchFamily="34" charset="0"/>
                <a:cs typeface="Arial" panose="020B0604020202020204" pitchFamily="34" charset="0"/>
              </a:rPr>
              <a:t>The trooper</a:t>
            </a:r>
            <a:r>
              <a:rPr lang="en-US" altLang="en-US" sz="2000" dirty="0">
                <a:latin typeface="Arial" panose="020B0604020202020204" pitchFamily="34" charset="0"/>
                <a:cs typeface="Arial" panose="020B0604020202020204" pitchFamily="34" charset="0"/>
              </a:rPr>
              <a:t> hoped for a </a:t>
            </a:r>
            <a:r>
              <a:rPr lang="en-US" altLang="en-US" sz="2000" dirty="0" smtClean="0">
                <a:latin typeface="Arial" panose="020B0604020202020204" pitchFamily="34" charset="0"/>
                <a:cs typeface="Arial" panose="020B0604020202020204" pitchFamily="34" charset="0"/>
              </a:rPr>
              <a:t>promotion.</a:t>
            </a:r>
          </a:p>
          <a:p>
            <a:pPr algn="just"/>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        Montaigne’s </a:t>
            </a:r>
            <a:r>
              <a:rPr lang="en-US" altLang="en-US" sz="2000" dirty="0">
                <a:latin typeface="Arial" panose="020B0604020202020204" pitchFamily="34" charset="0"/>
                <a:cs typeface="Arial" panose="020B0604020202020204" pitchFamily="34" charset="0"/>
              </a:rPr>
              <a:t>words inspired </a:t>
            </a:r>
            <a:r>
              <a:rPr lang="en-US" altLang="en-US" sz="2000" b="1" i="1" u="sng" dirty="0">
                <a:latin typeface="Arial" panose="020B0604020202020204" pitchFamily="34" charset="0"/>
                <a:cs typeface="Arial" panose="020B0604020202020204" pitchFamily="34" charset="0"/>
              </a:rPr>
              <a:t>the young </a:t>
            </a:r>
            <a:r>
              <a:rPr lang="en-US" altLang="en-US" sz="2000" b="1" i="1" u="sng" dirty="0" smtClean="0">
                <a:latin typeface="Arial" panose="020B0604020202020204" pitchFamily="34" charset="0"/>
                <a:cs typeface="Arial" panose="020B0604020202020204" pitchFamily="34" charset="0"/>
              </a:rPr>
              <a:t>poet.</a:t>
            </a:r>
          </a:p>
          <a:p>
            <a:pPr algn="just"/>
            <a:r>
              <a:rPr lang="en-US" altLang="en-US" sz="2000" b="1" i="1" dirty="0" smtClean="0">
                <a:latin typeface="Arial" panose="020B0604020202020204" pitchFamily="34" charset="0"/>
                <a:cs typeface="Arial" panose="020B0604020202020204" pitchFamily="34" charset="0"/>
              </a:rPr>
              <a:t>	        </a:t>
            </a:r>
            <a:r>
              <a:rPr lang="en-US" altLang="en-US" sz="2000" b="1" i="1" u="sng" dirty="0" smtClean="0">
                <a:latin typeface="Arial" panose="020B0604020202020204" pitchFamily="34" charset="0"/>
                <a:cs typeface="Arial" panose="020B0604020202020204" pitchFamily="34" charset="0"/>
              </a:rPr>
              <a:t>They</a:t>
            </a:r>
            <a:r>
              <a:rPr lang="en-US" altLang="en-US" sz="2000" dirty="0" smtClean="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rPr>
              <a:t>will see a huge bronze gates between two pillars.</a:t>
            </a:r>
          </a:p>
          <a:p>
            <a:pPr algn="just"/>
            <a:endParaRPr lang="en-US" altLang="en-US" sz="2000" dirty="0"/>
          </a:p>
          <a:p>
            <a:pPr algn="just">
              <a:lnSpc>
                <a:spcPct val="80000"/>
              </a:lnSpc>
            </a:pPr>
            <a:endParaRPr lang="en-US" sz="2000" dirty="0"/>
          </a:p>
        </p:txBody>
      </p:sp>
    </p:spTree>
    <p:extLst>
      <p:ext uri="{BB962C8B-B14F-4D97-AF65-F5344CB8AC3E}">
        <p14:creationId xmlns:p14="http://schemas.microsoft.com/office/powerpoint/2010/main" val="10206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circle(in)">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circle(in)">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circle(in)">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circle(in)">
                                      <p:cBhvr>
                                        <p:cTn id="67" dur="20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circle(in)">
                                      <p:cBhvr>
                                        <p:cTn id="72" dur="20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circle(in)">
                                      <p:cBhvr>
                                        <p:cTn id="77" dur="2000"/>
                                        <p:tgtEl>
                                          <p:spTgt spid="3">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Effect transition="in" filter="circle(in)">
                                      <p:cBhvr>
                                        <p:cTn id="82"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3639" y="399245"/>
            <a:ext cx="11436439" cy="6091707"/>
          </a:xfrm>
          <a:blipFill>
            <a:blip r:embed="rId2"/>
            <a:tile tx="0" ty="0" sx="100000" sy="100000" flip="none" algn="tl"/>
          </a:blipFill>
        </p:spPr>
        <p:txBody>
          <a:bodyPr>
            <a:noAutofit/>
          </a:bodyPr>
          <a:lstStyle/>
          <a:p>
            <a:r>
              <a:rPr lang="en-US" b="1" dirty="0" smtClean="0"/>
              <a:t>More examples</a:t>
            </a:r>
            <a:r>
              <a:rPr lang="en-US" dirty="0" smtClean="0"/>
              <a:t>	</a:t>
            </a:r>
          </a:p>
          <a:p>
            <a:pPr algn="just"/>
            <a:r>
              <a:rPr lang="en-US" dirty="0"/>
              <a:t>	</a:t>
            </a:r>
            <a:endParaRPr lang="en-US" dirty="0" smtClean="0"/>
          </a:p>
          <a:p>
            <a:pPr algn="just"/>
            <a:r>
              <a:rPr lang="en-US" dirty="0"/>
              <a:t>	</a:t>
            </a:r>
            <a:r>
              <a:rPr lang="en-US" dirty="0" smtClean="0"/>
              <a:t>1/ </a:t>
            </a:r>
            <a:r>
              <a:rPr lang="en-US" u="sng" dirty="0" smtClean="0"/>
              <a:t>Mary</a:t>
            </a:r>
            <a:r>
              <a:rPr lang="en-US" dirty="0" smtClean="0"/>
              <a:t> put </a:t>
            </a:r>
            <a:r>
              <a:rPr lang="en-US" u="sng" dirty="0" smtClean="0"/>
              <a:t>the new book </a:t>
            </a:r>
            <a:r>
              <a:rPr lang="en-US" dirty="0" smtClean="0"/>
              <a:t>on </a:t>
            </a:r>
            <a:r>
              <a:rPr lang="en-US" u="sng" dirty="0" smtClean="0"/>
              <a:t>the shelf</a:t>
            </a:r>
            <a:r>
              <a:rPr lang="en-US" dirty="0" smtClean="0"/>
              <a:t>.</a:t>
            </a:r>
          </a:p>
          <a:p>
            <a:pPr algn="just"/>
            <a:r>
              <a:rPr lang="en-US" dirty="0"/>
              <a:t>	</a:t>
            </a:r>
            <a:r>
              <a:rPr lang="en-US" dirty="0" smtClean="0"/>
              <a:t>      Agent	Affected	</a:t>
            </a:r>
            <a:r>
              <a:rPr lang="en-US" dirty="0"/>
              <a:t> </a:t>
            </a:r>
            <a:r>
              <a:rPr lang="en-US" dirty="0" smtClean="0"/>
              <a:t>     Location</a:t>
            </a:r>
          </a:p>
          <a:p>
            <a:pPr algn="just"/>
            <a:r>
              <a:rPr lang="en-US" dirty="0"/>
              <a:t>	</a:t>
            </a:r>
            <a:r>
              <a:rPr lang="en-US" dirty="0" smtClean="0"/>
              <a:t>2/ </a:t>
            </a:r>
            <a:r>
              <a:rPr lang="en-US" u="sng" dirty="0" smtClean="0"/>
              <a:t>Charles</a:t>
            </a:r>
            <a:r>
              <a:rPr lang="en-US" dirty="0" smtClean="0"/>
              <a:t> built </a:t>
            </a:r>
            <a:r>
              <a:rPr lang="en-US" u="sng" dirty="0" smtClean="0"/>
              <a:t>Emily</a:t>
            </a:r>
            <a:r>
              <a:rPr lang="en-US" dirty="0" smtClean="0"/>
              <a:t> </a:t>
            </a:r>
            <a:r>
              <a:rPr lang="en-US" u="sng" dirty="0" smtClean="0"/>
              <a:t>a bookcase</a:t>
            </a:r>
            <a:r>
              <a:rPr lang="en-US" dirty="0" smtClean="0"/>
              <a:t>.</a:t>
            </a:r>
          </a:p>
          <a:p>
            <a:pPr algn="just"/>
            <a:r>
              <a:rPr lang="en-US" dirty="0" smtClean="0"/>
              <a:t>	     Agent           Beneficiary Affected</a:t>
            </a:r>
          </a:p>
          <a:p>
            <a:pPr algn="just"/>
            <a:r>
              <a:rPr lang="en-US" dirty="0"/>
              <a:t>	</a:t>
            </a:r>
            <a:r>
              <a:rPr lang="en-US" dirty="0" smtClean="0"/>
              <a:t>3/ </a:t>
            </a:r>
            <a:r>
              <a:rPr lang="en-US" u="sng" dirty="0" smtClean="0"/>
              <a:t>We</a:t>
            </a:r>
            <a:r>
              <a:rPr lang="en-US" dirty="0" smtClean="0"/>
              <a:t> removed </a:t>
            </a:r>
            <a:r>
              <a:rPr lang="en-US" u="sng" dirty="0" smtClean="0"/>
              <a:t>the stones</a:t>
            </a:r>
            <a:r>
              <a:rPr lang="en-US" dirty="0" smtClean="0"/>
              <a:t> from </a:t>
            </a:r>
            <a:r>
              <a:rPr lang="en-US" u="sng" dirty="0" smtClean="0"/>
              <a:t>the stove</a:t>
            </a:r>
            <a:r>
              <a:rPr lang="en-US" dirty="0" smtClean="0"/>
              <a:t>.</a:t>
            </a:r>
          </a:p>
          <a:p>
            <a:pPr algn="just"/>
            <a:r>
              <a:rPr lang="en-US" dirty="0" smtClean="0"/>
              <a:t>	     Agent	</a:t>
            </a:r>
            <a:r>
              <a:rPr lang="en-US" dirty="0"/>
              <a:t> </a:t>
            </a:r>
            <a:r>
              <a:rPr lang="en-US" dirty="0" smtClean="0"/>
              <a:t>  Affected            Source</a:t>
            </a:r>
          </a:p>
          <a:p>
            <a:pPr algn="just"/>
            <a:r>
              <a:rPr lang="en-US" dirty="0"/>
              <a:t>	</a:t>
            </a:r>
            <a:r>
              <a:rPr lang="en-US" dirty="0" smtClean="0"/>
              <a:t>4/ </a:t>
            </a:r>
            <a:r>
              <a:rPr lang="en-US" u="sng" dirty="0" smtClean="0"/>
              <a:t>The climber </a:t>
            </a:r>
            <a:r>
              <a:rPr lang="en-US" dirty="0" smtClean="0"/>
              <a:t>finally reached </a:t>
            </a:r>
            <a:r>
              <a:rPr lang="en-US" u="sng" dirty="0" smtClean="0"/>
              <a:t>the summit </a:t>
            </a:r>
            <a:r>
              <a:rPr lang="en-US" dirty="0" smtClean="0"/>
              <a:t>of </a:t>
            </a:r>
            <a:r>
              <a:rPr lang="en-US" u="sng" dirty="0" smtClean="0"/>
              <a:t>the mountain</a:t>
            </a:r>
            <a:r>
              <a:rPr lang="en-US" dirty="0" smtClean="0"/>
              <a:t>.</a:t>
            </a:r>
          </a:p>
          <a:p>
            <a:pPr algn="just"/>
            <a:r>
              <a:rPr lang="en-US" dirty="0"/>
              <a:t>	</a:t>
            </a:r>
            <a:r>
              <a:rPr lang="en-US" dirty="0" smtClean="0"/>
              <a:t>          Agent			        Goal               Location</a:t>
            </a:r>
          </a:p>
          <a:p>
            <a:pPr algn="just"/>
            <a:r>
              <a:rPr lang="en-US" dirty="0"/>
              <a:t>	</a:t>
            </a:r>
            <a:r>
              <a:rPr lang="en-US" dirty="0" smtClean="0"/>
              <a:t>5</a:t>
            </a:r>
            <a:r>
              <a:rPr lang="en-US" dirty="0"/>
              <a:t>/ </a:t>
            </a:r>
            <a:r>
              <a:rPr lang="en-US" u="sng" dirty="0"/>
              <a:t>Mary</a:t>
            </a:r>
            <a:r>
              <a:rPr lang="en-US" dirty="0"/>
              <a:t> cut </a:t>
            </a:r>
            <a:r>
              <a:rPr lang="en-US" u="sng" dirty="0"/>
              <a:t>the cake </a:t>
            </a:r>
            <a:r>
              <a:rPr lang="en-US" dirty="0"/>
              <a:t>with </a:t>
            </a:r>
            <a:r>
              <a:rPr lang="en-US" u="sng" dirty="0"/>
              <a:t>a knife</a:t>
            </a:r>
            <a:r>
              <a:rPr lang="en-US" dirty="0"/>
              <a:t>.</a:t>
            </a:r>
          </a:p>
          <a:p>
            <a:pPr algn="just"/>
            <a:r>
              <a:rPr lang="en-US" dirty="0"/>
              <a:t>	      Agent       </a:t>
            </a:r>
            <a:r>
              <a:rPr lang="en-US" dirty="0" smtClean="0"/>
              <a:t>Affected</a:t>
            </a:r>
            <a:r>
              <a:rPr lang="en-US" dirty="0"/>
              <a:t>	</a:t>
            </a:r>
            <a:r>
              <a:rPr lang="en-US" dirty="0" smtClean="0"/>
              <a:t>     Instrument</a:t>
            </a:r>
            <a:endParaRPr lang="en-US" dirty="0"/>
          </a:p>
          <a:p>
            <a:pPr algn="just"/>
            <a:r>
              <a:rPr lang="en-US" dirty="0"/>
              <a:t>	</a:t>
            </a:r>
          </a:p>
        </p:txBody>
      </p:sp>
    </p:spTree>
    <p:extLst>
      <p:ext uri="{BB962C8B-B14F-4D97-AF65-F5344CB8AC3E}">
        <p14:creationId xmlns:p14="http://schemas.microsoft.com/office/powerpoint/2010/main" val="1382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circle(in)">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circle(in)">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circle(in)">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circle(in)">
                                      <p:cBhvr>
                                        <p:cTn id="7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1972" y="309093"/>
            <a:ext cx="11539470" cy="6349284"/>
          </a:xfrm>
          <a:blipFill>
            <a:blip r:embed="rId2"/>
            <a:tile tx="0" ty="0" sx="100000" sy="100000" flip="none" algn="tl"/>
          </a:blipFill>
        </p:spPr>
        <p:txBody>
          <a:bodyPr>
            <a:normAutofit/>
          </a:bodyPr>
          <a:lstStyle/>
          <a:p>
            <a:pPr algn="just"/>
            <a:r>
              <a:rPr lang="en-US" sz="2000" dirty="0" smtClean="0"/>
              <a:t>	</a:t>
            </a:r>
          </a:p>
          <a:p>
            <a:pPr algn="just"/>
            <a:r>
              <a:rPr lang="en-US" sz="2000" dirty="0"/>
              <a:t>	</a:t>
            </a:r>
            <a:r>
              <a:rPr lang="en-US" dirty="0" smtClean="0"/>
              <a:t>6</a:t>
            </a:r>
            <a:r>
              <a:rPr lang="en-US" dirty="0"/>
              <a:t>/ </a:t>
            </a:r>
            <a:r>
              <a:rPr lang="en-US" u="sng" dirty="0"/>
              <a:t>The window </a:t>
            </a:r>
            <a:r>
              <a:rPr lang="en-US" dirty="0"/>
              <a:t>was broken by </a:t>
            </a:r>
            <a:r>
              <a:rPr lang="en-US" u="sng" dirty="0"/>
              <a:t>Charlie</a:t>
            </a:r>
            <a:r>
              <a:rPr lang="en-US" dirty="0" smtClean="0"/>
              <a:t>.</a:t>
            </a:r>
          </a:p>
          <a:p>
            <a:pPr algn="just"/>
            <a:r>
              <a:rPr lang="en-US" dirty="0"/>
              <a:t>	 </a:t>
            </a:r>
            <a:r>
              <a:rPr lang="en-US" dirty="0" smtClean="0"/>
              <a:t>        Affected		         Agent</a:t>
            </a:r>
            <a:endParaRPr lang="en-US" dirty="0"/>
          </a:p>
          <a:p>
            <a:pPr algn="just"/>
            <a:r>
              <a:rPr lang="en-US" dirty="0"/>
              <a:t>	</a:t>
            </a:r>
            <a:r>
              <a:rPr lang="en-US" dirty="0" smtClean="0"/>
              <a:t>7</a:t>
            </a:r>
            <a:r>
              <a:rPr lang="en-US" dirty="0"/>
              <a:t>/ </a:t>
            </a:r>
            <a:r>
              <a:rPr lang="en-US" u="sng" dirty="0"/>
              <a:t>Mary</a:t>
            </a:r>
            <a:r>
              <a:rPr lang="en-US" dirty="0"/>
              <a:t> smelled </a:t>
            </a:r>
            <a:r>
              <a:rPr lang="en-US" u="sng" dirty="0"/>
              <a:t>the burning cake </a:t>
            </a:r>
            <a:r>
              <a:rPr lang="en-US" dirty="0"/>
              <a:t>from </a:t>
            </a:r>
            <a:r>
              <a:rPr lang="en-US" u="sng" dirty="0"/>
              <a:t>the oven</a:t>
            </a:r>
            <a:r>
              <a:rPr lang="en-US" dirty="0" smtClean="0"/>
              <a:t>.</a:t>
            </a:r>
          </a:p>
          <a:p>
            <a:pPr algn="just"/>
            <a:r>
              <a:rPr lang="en-US" dirty="0" smtClean="0"/>
              <a:t>	     Experiencer        Theme		            Location</a:t>
            </a:r>
            <a:endParaRPr lang="en-US" dirty="0"/>
          </a:p>
          <a:p>
            <a:pPr algn="just"/>
            <a:r>
              <a:rPr lang="en-US" dirty="0"/>
              <a:t>	</a:t>
            </a:r>
            <a:r>
              <a:rPr lang="en-US" dirty="0" smtClean="0"/>
              <a:t>8</a:t>
            </a:r>
            <a:r>
              <a:rPr lang="en-US" dirty="0"/>
              <a:t>/ </a:t>
            </a:r>
            <a:r>
              <a:rPr lang="en-US" u="sng" dirty="0"/>
              <a:t>We</a:t>
            </a:r>
            <a:r>
              <a:rPr lang="en-US" dirty="0"/>
              <a:t> saw </a:t>
            </a:r>
            <a:r>
              <a:rPr lang="en-US" u="sng" dirty="0"/>
              <a:t>our former teacher </a:t>
            </a:r>
            <a:r>
              <a:rPr lang="en-US" dirty="0"/>
              <a:t>in </a:t>
            </a:r>
            <a:r>
              <a:rPr lang="en-US" u="sng" dirty="0"/>
              <a:t>Paris</a:t>
            </a:r>
            <a:r>
              <a:rPr lang="en-US" dirty="0"/>
              <a:t>.</a:t>
            </a:r>
          </a:p>
          <a:p>
            <a:pPr algn="just"/>
            <a:r>
              <a:rPr lang="en-US" dirty="0" smtClean="0"/>
              <a:t>	Experiencer	Theme		Location</a:t>
            </a:r>
          </a:p>
          <a:p>
            <a:pPr algn="just"/>
            <a:r>
              <a:rPr lang="en-US" dirty="0" smtClean="0"/>
              <a:t>	9/ </a:t>
            </a:r>
            <a:r>
              <a:rPr lang="en-US" u="sng" dirty="0" smtClean="0"/>
              <a:t>Andrea</a:t>
            </a:r>
            <a:r>
              <a:rPr lang="en-US" dirty="0" smtClean="0"/>
              <a:t> sent </a:t>
            </a:r>
            <a:r>
              <a:rPr lang="en-US" u="sng" dirty="0" smtClean="0"/>
              <a:t>the package </a:t>
            </a:r>
            <a:r>
              <a:rPr lang="en-US" dirty="0" smtClean="0"/>
              <a:t>to </a:t>
            </a:r>
            <a:r>
              <a:rPr lang="en-US" u="sng" dirty="0" smtClean="0"/>
              <a:t>her mother</a:t>
            </a:r>
            <a:r>
              <a:rPr lang="en-US" dirty="0" smtClean="0"/>
              <a:t>.</a:t>
            </a:r>
          </a:p>
          <a:p>
            <a:pPr algn="just"/>
            <a:r>
              <a:rPr lang="en-US" dirty="0"/>
              <a:t>	</a:t>
            </a:r>
            <a:r>
              <a:rPr lang="en-US" dirty="0" smtClean="0"/>
              <a:t>     Agent	Affected	</a:t>
            </a:r>
            <a:r>
              <a:rPr lang="en-US" dirty="0"/>
              <a:t> </a:t>
            </a:r>
            <a:r>
              <a:rPr lang="en-US" dirty="0" smtClean="0"/>
              <a:t>       Beneficiary</a:t>
            </a:r>
          </a:p>
          <a:p>
            <a:pPr algn="just"/>
            <a:r>
              <a:rPr lang="en-US" dirty="0"/>
              <a:t>	</a:t>
            </a:r>
            <a:r>
              <a:rPr lang="en-US" dirty="0" smtClean="0"/>
              <a:t>10/ </a:t>
            </a:r>
            <a:r>
              <a:rPr lang="en-US" u="sng" dirty="0" smtClean="0"/>
              <a:t>Jane</a:t>
            </a:r>
            <a:r>
              <a:rPr lang="en-US" dirty="0" smtClean="0"/>
              <a:t> sliced </a:t>
            </a:r>
            <a:r>
              <a:rPr lang="en-US" u="sng" dirty="0" smtClean="0"/>
              <a:t>the sausage </a:t>
            </a:r>
            <a:r>
              <a:rPr lang="en-US" dirty="0" smtClean="0"/>
              <a:t>with </a:t>
            </a:r>
            <a:r>
              <a:rPr lang="en-US" u="sng" dirty="0" smtClean="0"/>
              <a:t>a knife</a:t>
            </a:r>
            <a:r>
              <a:rPr lang="en-US" dirty="0" smtClean="0"/>
              <a:t>.</a:t>
            </a:r>
          </a:p>
          <a:p>
            <a:pPr algn="just"/>
            <a:r>
              <a:rPr lang="en-US" dirty="0"/>
              <a:t>	</a:t>
            </a:r>
            <a:r>
              <a:rPr lang="en-US" dirty="0" smtClean="0"/>
              <a:t>      Agent	Affected	</a:t>
            </a:r>
            <a:r>
              <a:rPr lang="en-US" dirty="0"/>
              <a:t> </a:t>
            </a:r>
            <a:r>
              <a:rPr lang="en-US" dirty="0" smtClean="0"/>
              <a:t>      Instrument</a:t>
            </a:r>
          </a:p>
        </p:txBody>
      </p:sp>
    </p:spTree>
    <p:extLst>
      <p:ext uri="{BB962C8B-B14F-4D97-AF65-F5344CB8AC3E}">
        <p14:creationId xmlns:p14="http://schemas.microsoft.com/office/powerpoint/2010/main" val="249571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circle(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circle(in)">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circle(in)">
                                      <p:cBhvr>
                                        <p:cTn id="6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0609" y="347730"/>
            <a:ext cx="11539470" cy="6233374"/>
          </a:xfrm>
          <a:blipFill>
            <a:blip r:embed="rId2"/>
            <a:tile tx="0" ty="0" sx="100000" sy="100000" flip="none" algn="tl"/>
          </a:blipFill>
        </p:spPr>
        <p:txBody>
          <a:bodyPr>
            <a:normAutofit lnSpcReduction="10000"/>
          </a:bodyPr>
          <a:lstStyle/>
          <a:p>
            <a:r>
              <a:rPr lang="en-US" sz="3200" b="1" dirty="0" smtClean="0"/>
              <a:t>PRACTICE</a:t>
            </a:r>
          </a:p>
          <a:p>
            <a:pPr algn="just"/>
            <a:r>
              <a:rPr lang="en-US" dirty="0" smtClean="0"/>
              <a:t>Identify AGENTS, AFFECTED, BENEFICIARIES, INSTRUMENTS, LOCATIONS THEMES, SOURCES or GOALS in the following sentences:</a:t>
            </a:r>
          </a:p>
          <a:p>
            <a:pPr algn="just"/>
            <a:endParaRPr lang="en-US" dirty="0" smtClean="0"/>
          </a:p>
          <a:p>
            <a:pPr algn="just"/>
            <a:r>
              <a:rPr lang="en-US" dirty="0" smtClean="0"/>
              <a:t>	1/ The workmen spoiled the carpet with their boots.</a:t>
            </a:r>
          </a:p>
          <a:p>
            <a:pPr algn="just"/>
            <a:r>
              <a:rPr lang="en-US" dirty="0" smtClean="0"/>
              <a:t>	2/ My mother’s </a:t>
            </a:r>
            <a:r>
              <a:rPr lang="en-US" dirty="0" err="1" smtClean="0"/>
              <a:t>Imari</a:t>
            </a:r>
            <a:r>
              <a:rPr lang="en-US" dirty="0" smtClean="0"/>
              <a:t> bowl was broken by a thief.</a:t>
            </a:r>
          </a:p>
          <a:p>
            <a:pPr algn="just"/>
            <a:r>
              <a:rPr lang="en-US" dirty="0" smtClean="0"/>
              <a:t>	3/ Muriel dealt the cards carefully to each player.</a:t>
            </a:r>
          </a:p>
          <a:p>
            <a:pPr algn="just"/>
            <a:r>
              <a:rPr lang="en-US" dirty="0" smtClean="0"/>
              <a:t>	4/ The tree was felled by a single blow from Paul’s axe.</a:t>
            </a:r>
          </a:p>
          <a:p>
            <a:pPr algn="just"/>
            <a:r>
              <a:rPr lang="en-US" dirty="0" smtClean="0"/>
              <a:t>	5/ Seymour sliced the salami with a knife.</a:t>
            </a:r>
          </a:p>
          <a:p>
            <a:pPr algn="just"/>
            <a:r>
              <a:rPr lang="en-US" dirty="0" smtClean="0"/>
              <a:t>	6/ </a:t>
            </a:r>
            <a:r>
              <a:rPr lang="en-US" dirty="0" err="1" smtClean="0"/>
              <a:t>Harmish</a:t>
            </a:r>
            <a:r>
              <a:rPr lang="en-US" dirty="0" smtClean="0"/>
              <a:t> used a screwdriver to open the tin.</a:t>
            </a:r>
          </a:p>
          <a:p>
            <a:pPr algn="just"/>
            <a:r>
              <a:rPr lang="en-US" dirty="0" smtClean="0"/>
              <a:t>	7/ </a:t>
            </a:r>
            <a:r>
              <a:rPr lang="en-US" dirty="0" err="1" smtClean="0"/>
              <a:t>Crippen</a:t>
            </a:r>
            <a:r>
              <a:rPr lang="en-US" dirty="0" smtClean="0"/>
              <a:t> dissolved the body with the acid.</a:t>
            </a:r>
          </a:p>
          <a:p>
            <a:pPr algn="just"/>
            <a:r>
              <a:rPr lang="en-US" dirty="0" smtClean="0"/>
              <a:t>	8/ The dynamite blew the safe open.</a:t>
            </a:r>
          </a:p>
          <a:p>
            <a:pPr algn="just"/>
            <a:r>
              <a:rPr lang="en-US" dirty="0" smtClean="0"/>
              <a:t>	9/ The hut was set alight by a vandals.</a:t>
            </a:r>
          </a:p>
          <a:p>
            <a:pPr algn="just"/>
            <a:r>
              <a:rPr lang="en-US" dirty="0" smtClean="0"/>
              <a:t>	10/ Charles built Emily a mahogany bookcase.</a:t>
            </a:r>
          </a:p>
          <a:p>
            <a:pPr algn="just"/>
            <a:r>
              <a:rPr lang="en-US" dirty="0" smtClean="0"/>
              <a:t>	</a:t>
            </a:r>
            <a:endParaRPr lang="en-US" dirty="0"/>
          </a:p>
        </p:txBody>
      </p:sp>
    </p:spTree>
    <p:extLst>
      <p:ext uri="{BB962C8B-B14F-4D97-AF65-F5344CB8AC3E}">
        <p14:creationId xmlns:p14="http://schemas.microsoft.com/office/powerpoint/2010/main" val="218414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ircle(in)">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circle(in)">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circle(in)">
                                      <p:cBhvr>
                                        <p:cTn id="7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8186" y="437882"/>
            <a:ext cx="11088710" cy="6027312"/>
          </a:xfrm>
          <a:blipFill>
            <a:blip r:embed="rId2"/>
            <a:tile tx="0" ty="0" sx="100000" sy="100000" flip="none" algn="tl"/>
          </a:blipFill>
        </p:spPr>
        <p:txBody>
          <a:bodyPr>
            <a:normAutofit/>
          </a:bodyPr>
          <a:lstStyle/>
          <a:p>
            <a:pPr algn="just"/>
            <a:r>
              <a:rPr lang="en-US" sz="2000" dirty="0" smtClean="0"/>
              <a:t>	</a:t>
            </a:r>
          </a:p>
          <a:p>
            <a:pPr algn="just"/>
            <a:r>
              <a:rPr lang="en-US" dirty="0" smtClean="0"/>
              <a:t>	11</a:t>
            </a:r>
            <a:r>
              <a:rPr lang="en-US" dirty="0"/>
              <a:t>/ Sidney </a:t>
            </a:r>
            <a:r>
              <a:rPr lang="en-US" dirty="0" err="1"/>
              <a:t>swotted</a:t>
            </a:r>
            <a:r>
              <a:rPr lang="en-US" dirty="0"/>
              <a:t> the fly with his hat</a:t>
            </a:r>
          </a:p>
          <a:p>
            <a:pPr algn="just"/>
            <a:r>
              <a:rPr lang="en-US" dirty="0"/>
              <a:t>	12/ Keith gave Gill a replica of the Venus de Milo.</a:t>
            </a:r>
          </a:p>
          <a:p>
            <a:pPr algn="just"/>
            <a:r>
              <a:rPr lang="en-US" dirty="0"/>
              <a:t>	13/ I’m meeting Dick at </a:t>
            </a:r>
            <a:r>
              <a:rPr lang="en-US" dirty="0" err="1"/>
              <a:t>Wavely</a:t>
            </a:r>
            <a:r>
              <a:rPr lang="en-US" dirty="0"/>
              <a:t> Station.</a:t>
            </a:r>
          </a:p>
          <a:p>
            <a:pPr algn="just"/>
            <a:r>
              <a:rPr lang="en-US" sz="2000" dirty="0"/>
              <a:t>	</a:t>
            </a:r>
            <a:r>
              <a:rPr lang="en-US" dirty="0" smtClean="0"/>
              <a:t>14</a:t>
            </a:r>
            <a:r>
              <a:rPr lang="en-US" dirty="0"/>
              <a:t>/ Tallahassee is humid in summer. </a:t>
            </a:r>
          </a:p>
          <a:p>
            <a:pPr algn="just"/>
            <a:r>
              <a:rPr lang="en-US" dirty="0"/>
              <a:t>	15/ Ruth knitted Bryan a sweater.</a:t>
            </a:r>
          </a:p>
          <a:p>
            <a:pPr algn="just"/>
            <a:r>
              <a:rPr lang="en-US" dirty="0"/>
              <a:t>	16/ Alan was sent a special offer from the Reader’s Digest.</a:t>
            </a:r>
          </a:p>
          <a:p>
            <a:pPr algn="just"/>
            <a:r>
              <a:rPr lang="en-US" dirty="0"/>
              <a:t>	17/ Glen bought a micro-computer for his son at the electronic shop.</a:t>
            </a:r>
          </a:p>
          <a:p>
            <a:pPr algn="just"/>
            <a:r>
              <a:rPr lang="en-US" dirty="0"/>
              <a:t>	18/ </a:t>
            </a:r>
            <a:r>
              <a:rPr lang="en-US" dirty="0" err="1"/>
              <a:t>Vacek</a:t>
            </a:r>
            <a:r>
              <a:rPr lang="en-US" dirty="0"/>
              <a:t> blew up the tank with a hand grenade.</a:t>
            </a:r>
          </a:p>
          <a:p>
            <a:pPr algn="just"/>
            <a:r>
              <a:rPr lang="en-US" dirty="0"/>
              <a:t>	19/ John chased the ball to the bottom of the hill.</a:t>
            </a:r>
          </a:p>
          <a:p>
            <a:pPr algn="just"/>
            <a:r>
              <a:rPr lang="en-US" dirty="0"/>
              <a:t>	20/ Lucy put a log on the fire with the tongs.</a:t>
            </a:r>
          </a:p>
          <a:p>
            <a:pPr algn="just"/>
            <a:endParaRPr lang="en-US" sz="2000" dirty="0"/>
          </a:p>
        </p:txBody>
      </p:sp>
    </p:spTree>
    <p:extLst>
      <p:ext uri="{BB962C8B-B14F-4D97-AF65-F5344CB8AC3E}">
        <p14:creationId xmlns:p14="http://schemas.microsoft.com/office/powerpoint/2010/main" val="88278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TotalTime>
  <Words>85</Words>
  <Application>Microsoft Office PowerPoint</Application>
  <PresentationFormat>Custom</PresentationFormat>
  <Paragraphs>80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PHAN QUANG BAO</dc:creator>
  <cp:lastModifiedBy>ASUS</cp:lastModifiedBy>
  <cp:revision>32</cp:revision>
  <dcterms:created xsi:type="dcterms:W3CDTF">2019-08-22T03:01:17Z</dcterms:created>
  <dcterms:modified xsi:type="dcterms:W3CDTF">2021-07-26T09:35:57Z</dcterms:modified>
</cp:coreProperties>
</file>