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2"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2021-07-26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4001249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2021-07-26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682560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2021-07-26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435286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2021-07-26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14020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2021-07-26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1965547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t>2021-07-26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2375149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t>2021-07-26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412943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t>2021-07-26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558084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2021-07-26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2454063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2021-07-26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300537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2021-07-26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585876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2021-07-26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extLst>
      <p:ext uri="{BB962C8B-B14F-4D97-AF65-F5344CB8AC3E}">
        <p14:creationId xmlns:p14="http://schemas.microsoft.com/office/powerpoint/2010/main" val="3597300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3639" y="321972"/>
            <a:ext cx="11320530" cy="6259132"/>
          </a:xfrm>
          <a:blipFill>
            <a:blip r:embed="rId2"/>
            <a:tile tx="0" ty="0" sx="100000" sy="100000" flip="none" algn="tl"/>
          </a:blipFill>
        </p:spPr>
        <p:txBody>
          <a:bodyPr>
            <a:normAutofit lnSpcReduction="10000"/>
          </a:bodyPr>
          <a:lstStyle/>
          <a:p>
            <a:r>
              <a:rPr lang="en-US" sz="3200" b="1" dirty="0" smtClean="0">
                <a:solidFill>
                  <a:srgbClr val="FF0000"/>
                </a:solidFill>
              </a:rPr>
              <a:t>CHAPTER IV: PARTICIPANT ROLES/THEMATIC ROLES</a:t>
            </a:r>
          </a:p>
          <a:p>
            <a:pPr algn="just"/>
            <a:endParaRPr lang="en-US" sz="2000" dirty="0" smtClean="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1/ The </a:t>
            </a:r>
            <a:r>
              <a:rPr lang="en-US" sz="2000" b="1" dirty="0" smtClean="0">
                <a:solidFill>
                  <a:srgbClr val="FF0000"/>
                </a:solidFill>
                <a:latin typeface="Arial" panose="020B0604020202020204" pitchFamily="34" charset="0"/>
                <a:cs typeface="Arial" panose="020B0604020202020204" pitchFamily="34" charset="0"/>
              </a:rPr>
              <a:t>AGENT</a:t>
            </a:r>
            <a:r>
              <a:rPr lang="en-US" sz="2000" dirty="0" smtClean="0">
                <a:latin typeface="Arial" panose="020B0604020202020204" pitchFamily="34" charset="0"/>
                <a:cs typeface="Arial" panose="020B0604020202020204" pitchFamily="34" charset="0"/>
              </a:rPr>
              <a:t> of a sentence is the </a:t>
            </a:r>
            <a:r>
              <a:rPr lang="en-US" sz="2000" b="1" dirty="0" smtClean="0">
                <a:solidFill>
                  <a:srgbClr val="FF0000"/>
                </a:solidFill>
                <a:latin typeface="Arial" panose="020B0604020202020204" pitchFamily="34" charset="0"/>
                <a:cs typeface="Arial" panose="020B0604020202020204" pitchFamily="34" charset="0"/>
              </a:rPr>
              <a:t>person</a:t>
            </a:r>
            <a:r>
              <a:rPr lang="en-US" sz="2000" dirty="0" smtClean="0">
                <a:latin typeface="Arial" panose="020B0604020202020204" pitchFamily="34" charset="0"/>
                <a:cs typeface="Arial" panose="020B0604020202020204" pitchFamily="34" charset="0"/>
              </a:rPr>
              <a:t> deliberately carrying out the action described.</a:t>
            </a:r>
          </a:p>
          <a:p>
            <a:pPr algn="just"/>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e.g. </a:t>
            </a:r>
            <a:r>
              <a:rPr lang="en-US" sz="2000" dirty="0" smtClean="0">
                <a:solidFill>
                  <a:srgbClr val="FF0000"/>
                </a:solidFill>
                <a:latin typeface="Arial" panose="020B0604020202020204" pitchFamily="34" charset="0"/>
                <a:cs typeface="Arial" panose="020B0604020202020204" pitchFamily="34" charset="0"/>
              </a:rPr>
              <a:t>John</a:t>
            </a:r>
            <a:r>
              <a:rPr lang="en-US" sz="2000" dirty="0" smtClean="0">
                <a:latin typeface="Arial" panose="020B0604020202020204" pitchFamily="34" charset="0"/>
                <a:cs typeface="Arial" panose="020B0604020202020204" pitchFamily="34" charset="0"/>
              </a:rPr>
              <a:t> opened the door with a key. (John -&gt; the AGENT)</a:t>
            </a:r>
          </a:p>
          <a:p>
            <a:pPr algn="just"/>
            <a:r>
              <a:rPr lang="en-US" sz="2000" dirty="0" smtClean="0">
                <a:latin typeface="Arial" panose="020B0604020202020204" pitchFamily="34" charset="0"/>
                <a:cs typeface="Arial" panose="020B0604020202020204" pitchFamily="34" charset="0"/>
              </a:rPr>
              <a:t>2/ The </a:t>
            </a:r>
            <a:r>
              <a:rPr lang="en-US" sz="2000" b="1" dirty="0" smtClean="0">
                <a:solidFill>
                  <a:srgbClr val="FF0000"/>
                </a:solidFill>
                <a:latin typeface="Arial" panose="020B0604020202020204" pitchFamily="34" charset="0"/>
                <a:cs typeface="Arial" panose="020B0604020202020204" pitchFamily="34" charset="0"/>
              </a:rPr>
              <a:t>AFFECTED</a:t>
            </a:r>
            <a:r>
              <a:rPr lang="en-US" sz="2000" dirty="0" smtClean="0">
                <a:latin typeface="Arial" panose="020B0604020202020204" pitchFamily="34" charset="0"/>
                <a:cs typeface="Arial" panose="020B0604020202020204" pitchFamily="34" charset="0"/>
              </a:rPr>
              <a:t> participant is the </a:t>
            </a:r>
            <a:r>
              <a:rPr lang="en-US" sz="2000" b="1" dirty="0" smtClean="0">
                <a:solidFill>
                  <a:srgbClr val="FF0000"/>
                </a:solidFill>
                <a:latin typeface="Arial" panose="020B0604020202020204" pitchFamily="34" charset="0"/>
                <a:cs typeface="Arial" panose="020B0604020202020204" pitchFamily="34" charset="0"/>
              </a:rPr>
              <a:t>thing</a:t>
            </a:r>
            <a:r>
              <a:rPr lang="en-US" sz="2000" dirty="0" smtClean="0">
                <a:latin typeface="Arial" panose="020B0604020202020204" pitchFamily="34" charset="0"/>
                <a:cs typeface="Arial" panose="020B0604020202020204" pitchFamily="34" charset="0"/>
              </a:rPr>
              <a:t> (</a:t>
            </a:r>
            <a:r>
              <a:rPr lang="en-US" sz="2000" dirty="0" smtClean="0">
                <a:solidFill>
                  <a:srgbClr val="FF0000"/>
                </a:solidFill>
                <a:latin typeface="Arial" panose="020B0604020202020204" pitchFamily="34" charset="0"/>
                <a:cs typeface="Arial" panose="020B0604020202020204" pitchFamily="34" charset="0"/>
              </a:rPr>
              <a:t>not usually a person, although it may be</a:t>
            </a:r>
            <a:r>
              <a:rPr lang="en-US" sz="2000" dirty="0" smtClean="0">
                <a:latin typeface="Arial" panose="020B0604020202020204" pitchFamily="34" charset="0"/>
                <a:cs typeface="Arial" panose="020B0604020202020204" pitchFamily="34" charset="0"/>
              </a:rPr>
              <a:t>) upon which the action is carried out, </a:t>
            </a:r>
            <a:r>
              <a:rPr lang="en-US" sz="2000" u="sng" dirty="0" smtClean="0">
                <a:latin typeface="Arial" panose="020B0604020202020204" pitchFamily="34" charset="0"/>
                <a:cs typeface="Arial" panose="020B0604020202020204" pitchFamily="34" charset="0"/>
              </a:rPr>
              <a:t>in many cases the thing changed by the action in the most obvious way</a:t>
            </a:r>
            <a:r>
              <a:rPr lang="en-US" sz="2000" dirty="0" smtClean="0">
                <a:latin typeface="Arial" panose="020B0604020202020204" pitchFamily="34" charset="0"/>
                <a:cs typeface="Arial" panose="020B0604020202020204" pitchFamily="34" charset="0"/>
              </a:rPr>
              <a:t>.</a:t>
            </a:r>
          </a:p>
          <a:p>
            <a:pPr algn="just"/>
            <a:r>
              <a:rPr lang="en-US" sz="2000" dirty="0">
                <a:latin typeface="Arial" panose="020B0604020202020204" pitchFamily="34" charset="0"/>
                <a:cs typeface="Arial" panose="020B0604020202020204" pitchFamily="34" charset="0"/>
              </a:rPr>
              <a:t>	e.g. John opened the </a:t>
            </a:r>
            <a:r>
              <a:rPr lang="en-US" sz="2000" dirty="0" smtClean="0">
                <a:solidFill>
                  <a:srgbClr val="FF0000"/>
                </a:solidFill>
                <a:latin typeface="Arial" panose="020B0604020202020204" pitchFamily="34" charset="0"/>
                <a:cs typeface="Arial" panose="020B0604020202020204" pitchFamily="34" charset="0"/>
              </a:rPr>
              <a:t>door</a:t>
            </a:r>
            <a:r>
              <a:rPr lang="en-US" sz="2000" dirty="0" smtClean="0">
                <a:latin typeface="Arial" panose="020B0604020202020204" pitchFamily="34" charset="0"/>
                <a:cs typeface="Arial" panose="020B0604020202020204" pitchFamily="34" charset="0"/>
              </a:rPr>
              <a:t> with a key. (the door </a:t>
            </a:r>
            <a:r>
              <a:rPr lang="en-US" sz="2000" dirty="0">
                <a:latin typeface="Arial" panose="020B0604020202020204" pitchFamily="34" charset="0"/>
                <a:cs typeface="Arial" panose="020B0604020202020204" pitchFamily="34" charset="0"/>
              </a:rPr>
              <a:t>-&gt; the </a:t>
            </a:r>
            <a:r>
              <a:rPr lang="en-US" sz="2000" dirty="0" smtClean="0">
                <a:latin typeface="Arial" panose="020B0604020202020204" pitchFamily="34" charset="0"/>
                <a:cs typeface="Arial" panose="020B0604020202020204" pitchFamily="34" charset="0"/>
              </a:rPr>
              <a:t>AFFECTED)</a:t>
            </a:r>
          </a:p>
          <a:p>
            <a:pPr algn="just"/>
            <a:r>
              <a:rPr lang="en-US" sz="2000" dirty="0" smtClean="0">
                <a:latin typeface="Arial" panose="020B0604020202020204" pitchFamily="34" charset="0"/>
                <a:cs typeface="Arial" panose="020B0604020202020204" pitchFamily="34" charset="0"/>
              </a:rPr>
              <a:t>3/ The </a:t>
            </a:r>
            <a:r>
              <a:rPr lang="en-US" sz="2000" b="1" dirty="0" smtClean="0">
                <a:solidFill>
                  <a:srgbClr val="FF0000"/>
                </a:solidFill>
                <a:latin typeface="Arial" panose="020B0604020202020204" pitchFamily="34" charset="0"/>
                <a:cs typeface="Arial" panose="020B0604020202020204" pitchFamily="34" charset="0"/>
              </a:rPr>
              <a:t>INSTRUMENT</a:t>
            </a:r>
            <a:r>
              <a:rPr lang="en-US" sz="2000" dirty="0" smtClean="0">
                <a:latin typeface="Arial" panose="020B0604020202020204" pitchFamily="34" charset="0"/>
                <a:cs typeface="Arial" panose="020B0604020202020204" pitchFamily="34" charset="0"/>
              </a:rPr>
              <a:t> is the </a:t>
            </a:r>
            <a:r>
              <a:rPr lang="en-US" sz="2000" b="1" dirty="0" smtClean="0">
                <a:solidFill>
                  <a:srgbClr val="FF0000"/>
                </a:solidFill>
                <a:latin typeface="Arial" panose="020B0604020202020204" pitchFamily="34" charset="0"/>
                <a:cs typeface="Arial" panose="020B0604020202020204" pitchFamily="34" charset="0"/>
              </a:rPr>
              <a:t>thing</a:t>
            </a:r>
            <a:r>
              <a:rPr lang="en-US" sz="2000" dirty="0" smtClean="0">
                <a:solidFill>
                  <a:srgbClr val="FF0000"/>
                </a:solidFill>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a:t>
            </a:r>
            <a:r>
              <a:rPr lang="en-US" sz="2000" dirty="0" smtClean="0">
                <a:solidFill>
                  <a:srgbClr val="FF0000"/>
                </a:solidFill>
                <a:latin typeface="Arial" panose="020B0604020202020204" pitchFamily="34" charset="0"/>
                <a:cs typeface="Arial" panose="020B0604020202020204" pitchFamily="34" charset="0"/>
              </a:rPr>
              <a:t>hardly ever a person</a:t>
            </a:r>
            <a:r>
              <a:rPr lang="en-US" sz="2000" dirty="0" smtClean="0">
                <a:latin typeface="Arial" panose="020B0604020202020204" pitchFamily="34" charset="0"/>
                <a:cs typeface="Arial" panose="020B0604020202020204" pitchFamily="34" charset="0"/>
              </a:rPr>
              <a:t>) by means of which the action is carried out</a:t>
            </a:r>
          </a:p>
          <a:p>
            <a:pPr algn="just"/>
            <a:r>
              <a:rPr lang="en-US" sz="2000" dirty="0">
                <a:latin typeface="Arial" panose="020B0604020202020204" pitchFamily="34" charset="0"/>
                <a:cs typeface="Arial" panose="020B0604020202020204" pitchFamily="34" charset="0"/>
              </a:rPr>
              <a:t>	e.g. John opened the </a:t>
            </a:r>
            <a:r>
              <a:rPr lang="en-US" sz="2000" dirty="0" smtClean="0">
                <a:latin typeface="Arial" panose="020B0604020202020204" pitchFamily="34" charset="0"/>
                <a:cs typeface="Arial" panose="020B0604020202020204" pitchFamily="34" charset="0"/>
              </a:rPr>
              <a:t>door with a </a:t>
            </a:r>
            <a:r>
              <a:rPr lang="en-US" sz="2000" dirty="0" smtClean="0">
                <a:solidFill>
                  <a:srgbClr val="FF0000"/>
                </a:solidFill>
                <a:latin typeface="Arial" panose="020B0604020202020204" pitchFamily="34" charset="0"/>
                <a:cs typeface="Arial" panose="020B0604020202020204" pitchFamily="34" charset="0"/>
              </a:rPr>
              <a:t>key</a:t>
            </a:r>
            <a:r>
              <a:rPr lang="en-US" sz="2000" dirty="0" smtClean="0">
                <a:latin typeface="Arial" panose="020B0604020202020204" pitchFamily="34" charset="0"/>
                <a:cs typeface="Arial" panose="020B0604020202020204" pitchFamily="34" charset="0"/>
              </a:rPr>
              <a:t>. ( the key-&gt; </a:t>
            </a:r>
            <a:r>
              <a:rPr lang="en-US" sz="2000" dirty="0">
                <a:latin typeface="Arial" panose="020B0604020202020204" pitchFamily="34" charset="0"/>
                <a:cs typeface="Arial" panose="020B0604020202020204" pitchFamily="34" charset="0"/>
              </a:rPr>
              <a:t>the </a:t>
            </a:r>
            <a:r>
              <a:rPr lang="en-US" sz="2000" dirty="0" smtClean="0">
                <a:latin typeface="Arial" panose="020B0604020202020204" pitchFamily="34" charset="0"/>
                <a:cs typeface="Arial" panose="020B0604020202020204" pitchFamily="34" charset="0"/>
              </a:rPr>
              <a:t>INSTRUMENT)</a:t>
            </a:r>
          </a:p>
          <a:p>
            <a:pPr algn="just"/>
            <a:r>
              <a:rPr lang="en-US" sz="2000" dirty="0" smtClean="0">
                <a:latin typeface="Arial" panose="020B0604020202020204" pitchFamily="34" charset="0"/>
                <a:cs typeface="Arial" panose="020B0604020202020204" pitchFamily="34" charset="0"/>
              </a:rPr>
              <a:t>4/ The role of </a:t>
            </a:r>
            <a:r>
              <a:rPr lang="en-US" sz="2000" b="1" dirty="0" smtClean="0">
                <a:solidFill>
                  <a:srgbClr val="FF0000"/>
                </a:solidFill>
                <a:latin typeface="Arial" panose="020B0604020202020204" pitchFamily="34" charset="0"/>
                <a:cs typeface="Arial" panose="020B0604020202020204" pitchFamily="34" charset="0"/>
              </a:rPr>
              <a:t>LOCATION</a:t>
            </a:r>
            <a:r>
              <a:rPr lang="en-US" sz="2000" dirty="0" smtClean="0">
                <a:latin typeface="Arial" panose="020B0604020202020204" pitchFamily="34" charset="0"/>
                <a:cs typeface="Arial" panose="020B0604020202020204" pitchFamily="34" charset="0"/>
              </a:rPr>
              <a:t> is played by </a:t>
            </a:r>
            <a:r>
              <a:rPr lang="en-US" sz="2000" dirty="0" smtClean="0">
                <a:solidFill>
                  <a:srgbClr val="FF0000"/>
                </a:solidFill>
                <a:latin typeface="Arial" panose="020B0604020202020204" pitchFamily="34" charset="0"/>
                <a:cs typeface="Arial" panose="020B0604020202020204" pitchFamily="34" charset="0"/>
              </a:rPr>
              <a:t>any expression referring to the place </a:t>
            </a:r>
            <a:r>
              <a:rPr lang="en-US" sz="2000" dirty="0" smtClean="0">
                <a:latin typeface="Arial" panose="020B0604020202020204" pitchFamily="34" charset="0"/>
                <a:cs typeface="Arial" panose="020B0604020202020204" pitchFamily="34" charset="0"/>
              </a:rPr>
              <a:t>where the action described by a sentence takes place.</a:t>
            </a:r>
            <a:endParaRPr lang="en-US" sz="2000" dirty="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	e.g. Caesar was assassinated in </a:t>
            </a:r>
            <a:r>
              <a:rPr lang="en-US" sz="2000" b="1" dirty="0" smtClean="0">
                <a:solidFill>
                  <a:srgbClr val="FF0000"/>
                </a:solidFill>
                <a:latin typeface="Arial" panose="020B0604020202020204" pitchFamily="34" charset="0"/>
                <a:cs typeface="Arial" panose="020B0604020202020204" pitchFamily="34" charset="0"/>
              </a:rPr>
              <a:t>Rome</a:t>
            </a:r>
            <a:r>
              <a:rPr lang="en-US" sz="2000" dirty="0" smtClean="0">
                <a:latin typeface="Arial" panose="020B0604020202020204" pitchFamily="34" charset="0"/>
                <a:cs typeface="Arial" panose="020B0604020202020204" pitchFamily="34" charset="0"/>
              </a:rPr>
              <a:t>. (Rome -&gt; LOCATION)</a:t>
            </a:r>
          </a:p>
          <a:p>
            <a:pPr algn="just"/>
            <a:r>
              <a:rPr lang="en-US" sz="2000" dirty="0" smtClean="0">
                <a:latin typeface="Arial" panose="020B0604020202020204" pitchFamily="34" charset="0"/>
                <a:cs typeface="Arial" panose="020B0604020202020204" pitchFamily="34" charset="0"/>
              </a:rPr>
              <a:t>5/ The </a:t>
            </a:r>
            <a:r>
              <a:rPr lang="en-US" sz="2000" b="1" dirty="0" smtClean="0">
                <a:solidFill>
                  <a:srgbClr val="FF0000"/>
                </a:solidFill>
                <a:latin typeface="Arial" panose="020B0604020202020204" pitchFamily="34" charset="0"/>
                <a:cs typeface="Arial" panose="020B0604020202020204" pitchFamily="34" charset="0"/>
              </a:rPr>
              <a:t>BENEFICIARY</a:t>
            </a:r>
            <a:r>
              <a:rPr lang="en-US" sz="2000" dirty="0" smtClean="0">
                <a:latin typeface="Arial" panose="020B0604020202020204" pitchFamily="34" charset="0"/>
                <a:cs typeface="Arial" panose="020B0604020202020204" pitchFamily="34" charset="0"/>
              </a:rPr>
              <a:t> is the </a:t>
            </a:r>
            <a:r>
              <a:rPr lang="en-US" sz="2000" b="1" dirty="0" smtClean="0">
                <a:solidFill>
                  <a:srgbClr val="FF0000"/>
                </a:solidFill>
                <a:latin typeface="Arial" panose="020B0604020202020204" pitchFamily="34" charset="0"/>
                <a:cs typeface="Arial" panose="020B0604020202020204" pitchFamily="34" charset="0"/>
              </a:rPr>
              <a:t>person</a:t>
            </a:r>
            <a:r>
              <a:rPr lang="en-US" sz="2000" dirty="0" smtClean="0">
                <a:solidFill>
                  <a:srgbClr val="FF0000"/>
                </a:solidFill>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for whose benefit or to whose detriment the action described by the sentence is carried out. It is usually assumed that the Beneficiary, if mentioned, is distinct from both the Agent and the Affected.</a:t>
            </a:r>
          </a:p>
          <a:p>
            <a:pPr algn="just"/>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e.g. The terrorists sent the Prime Minister a letter bomb.</a:t>
            </a:r>
          </a:p>
          <a:p>
            <a:pPr algn="just"/>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	AGENT		BENEFICIARY	AFFECTED </a:t>
            </a:r>
            <a:endParaRPr lang="en-US" sz="2000" dirty="0">
              <a:latin typeface="Arial" panose="020B0604020202020204" pitchFamily="34" charset="0"/>
              <a:cs typeface="Arial" panose="020B0604020202020204" pitchFamily="34" charset="0"/>
            </a:endParaRPr>
          </a:p>
          <a:p>
            <a:pPr algn="just"/>
            <a:endParaRPr lang="en-US" sz="2000" dirty="0"/>
          </a:p>
        </p:txBody>
      </p:sp>
    </p:spTree>
    <p:extLst>
      <p:ext uri="{BB962C8B-B14F-4D97-AF65-F5344CB8AC3E}">
        <p14:creationId xmlns:p14="http://schemas.microsoft.com/office/powerpoint/2010/main" val="3072013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circle(in)">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ircle(in)">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ircle(in)">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circle(in)">
                                      <p:cBhvr>
                                        <p:cTn id="52" dur="20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circle(in)">
                                      <p:cBhvr>
                                        <p:cTn id="57" dur="20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circle(in)">
                                      <p:cBhvr>
                                        <p:cTn id="62" dur="20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6" presetClass="entr" presetSubtype="16"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circle(in)">
                                      <p:cBhvr>
                                        <p:cTn id="67" dur="20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3335" y="334851"/>
            <a:ext cx="11526591" cy="6246253"/>
          </a:xfrm>
          <a:blipFill>
            <a:blip r:embed="rId2"/>
            <a:tile tx="0" ty="0" sx="100000" sy="100000" flip="none" algn="tl"/>
          </a:blipFill>
        </p:spPr>
        <p:txBody>
          <a:bodyPr>
            <a:normAutofit fontScale="92500" lnSpcReduction="20000"/>
          </a:bodyPr>
          <a:lstStyle/>
          <a:p>
            <a:pPr algn="just">
              <a:lnSpc>
                <a:spcPct val="80000"/>
              </a:lnSpc>
            </a:pPr>
            <a:endParaRPr lang="en-US" altLang="en-US" sz="2000" dirty="0" smtClean="0">
              <a:latin typeface="Arial" panose="020B0604020202020204" pitchFamily="34" charset="0"/>
              <a:cs typeface="Arial" panose="020B0604020202020204" pitchFamily="34" charset="0"/>
            </a:endParaRPr>
          </a:p>
          <a:p>
            <a:pPr algn="just">
              <a:lnSpc>
                <a:spcPct val="80000"/>
              </a:lnSpc>
            </a:pPr>
            <a:r>
              <a:rPr lang="en-US" altLang="en-US" sz="2000" dirty="0" smtClean="0">
                <a:latin typeface="Arial" panose="020B0604020202020204" pitchFamily="34" charset="0"/>
                <a:cs typeface="Arial" panose="020B0604020202020204" pitchFamily="34" charset="0"/>
              </a:rPr>
              <a:t>6/ The </a:t>
            </a:r>
            <a:r>
              <a:rPr lang="en-US" altLang="en-US" sz="2000" b="1" dirty="0" smtClean="0">
                <a:solidFill>
                  <a:srgbClr val="FF0000"/>
                </a:solidFill>
                <a:latin typeface="Arial" panose="020B0604020202020204" pitchFamily="34" charset="0"/>
                <a:cs typeface="Arial" panose="020B0604020202020204" pitchFamily="34" charset="0"/>
              </a:rPr>
              <a:t>THEME</a:t>
            </a:r>
            <a:r>
              <a:rPr lang="en-US" altLang="en-US" sz="2000" b="1" i="1" dirty="0" smtClean="0">
                <a:latin typeface="Arial" panose="020B0604020202020204" pitchFamily="34" charset="0"/>
                <a:cs typeface="Arial" panose="020B0604020202020204" pitchFamily="34" charset="0"/>
              </a:rPr>
              <a:t>: </a:t>
            </a:r>
            <a:r>
              <a:rPr lang="en-US" altLang="en-US" sz="2000" dirty="0">
                <a:latin typeface="Arial" panose="020B0604020202020204" pitchFamily="34" charset="0"/>
                <a:cs typeface="Arial" panose="020B0604020202020204" pitchFamily="34" charset="0"/>
              </a:rPr>
              <a:t>is a</a:t>
            </a:r>
            <a:r>
              <a:rPr lang="en-US" sz="2000" dirty="0">
                <a:latin typeface="Arial" panose="020B0604020202020204" pitchFamily="34" charset="0"/>
                <a:cs typeface="Arial" panose="020B0604020202020204" pitchFamily="34" charset="0"/>
              </a:rPr>
              <a:t> THING or sometimes a PERSON often used after VERBS OF PERCEPTION </a:t>
            </a:r>
            <a:r>
              <a:rPr lang="en-US" sz="2000" dirty="0" smtClean="0">
                <a:latin typeface="Arial" panose="020B0604020202020204" pitchFamily="34" charset="0"/>
                <a:cs typeface="Arial" panose="020B0604020202020204" pitchFamily="34" charset="0"/>
              </a:rPr>
              <a:t>or</a:t>
            </a:r>
          </a:p>
          <a:p>
            <a:pPr algn="just">
              <a:lnSpc>
                <a:spcPct val="80000"/>
              </a:lnSpc>
            </a:pP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STATE VERBS</a:t>
            </a:r>
            <a:endParaRPr lang="en-US" altLang="en-US" sz="2000" b="1" i="1" dirty="0">
              <a:latin typeface="Arial" panose="020B0604020202020204" pitchFamily="34" charset="0"/>
              <a:cs typeface="Arial" panose="020B0604020202020204" pitchFamily="34" charset="0"/>
            </a:endParaRPr>
          </a:p>
          <a:p>
            <a:pPr algn="just">
              <a:lnSpc>
                <a:spcPct val="80000"/>
              </a:lnSpc>
            </a:pPr>
            <a:r>
              <a:rPr lang="en-US" altLang="en-US" sz="2000" dirty="0" smtClean="0">
                <a:latin typeface="Arial" panose="020B0604020202020204" pitchFamily="34" charset="0"/>
                <a:cs typeface="Arial" panose="020B0604020202020204" pitchFamily="34" charset="0"/>
              </a:rPr>
              <a:t>In </a:t>
            </a:r>
            <a:r>
              <a:rPr lang="en-US" altLang="en-US" sz="2000" dirty="0">
                <a:latin typeface="Arial" panose="020B0604020202020204" pitchFamily="34" charset="0"/>
                <a:cs typeface="Arial" panose="020B0604020202020204" pitchFamily="34" charset="0"/>
              </a:rPr>
              <a:t>an </a:t>
            </a:r>
            <a:r>
              <a:rPr lang="en-US" altLang="en-US" sz="2000" dirty="0">
                <a:solidFill>
                  <a:srgbClr val="FF0000"/>
                </a:solidFill>
                <a:latin typeface="Arial" panose="020B0604020202020204" pitchFamily="34" charset="0"/>
                <a:cs typeface="Arial" panose="020B0604020202020204" pitchFamily="34" charset="0"/>
              </a:rPr>
              <a:t>active voice sentence, the theme is typically </a:t>
            </a:r>
            <a:r>
              <a:rPr lang="en-US" altLang="en-US" sz="2000" dirty="0" smtClean="0">
                <a:solidFill>
                  <a:srgbClr val="FF0000"/>
                </a:solidFill>
                <a:latin typeface="Arial" panose="020B0604020202020204" pitchFamily="34" charset="0"/>
                <a:cs typeface="Arial" panose="020B0604020202020204" pitchFamily="34" charset="0"/>
              </a:rPr>
              <a:t>the </a:t>
            </a:r>
            <a:r>
              <a:rPr lang="en-US" altLang="en-US" sz="2000" dirty="0">
                <a:solidFill>
                  <a:srgbClr val="FF0000"/>
                </a:solidFill>
                <a:latin typeface="Arial" panose="020B0604020202020204" pitchFamily="34" charset="0"/>
                <a:cs typeface="Arial" panose="020B0604020202020204" pitchFamily="34" charset="0"/>
              </a:rPr>
              <a:t>direct object of a verb.</a:t>
            </a:r>
          </a:p>
          <a:p>
            <a:pPr algn="just"/>
            <a:r>
              <a:rPr lang="en-US" sz="2000" dirty="0">
                <a:latin typeface="Arial" pitchFamily="34" charset="0"/>
                <a:cs typeface="Arial" pitchFamily="34" charset="0"/>
              </a:rPr>
              <a:t>	</a:t>
            </a:r>
            <a:r>
              <a:rPr lang="en-US" sz="2000" dirty="0" err="1" smtClean="0">
                <a:latin typeface="Arial" pitchFamily="34" charset="0"/>
                <a:cs typeface="Arial" pitchFamily="34" charset="0"/>
              </a:rPr>
              <a:t>e.g</a:t>
            </a:r>
            <a:r>
              <a:rPr lang="en-US" sz="2000" dirty="0" smtClean="0">
                <a:latin typeface="Arial" pitchFamily="34" charset="0"/>
                <a:cs typeface="Arial" pitchFamily="34" charset="0"/>
              </a:rPr>
              <a:t>: </a:t>
            </a:r>
            <a:r>
              <a:rPr lang="en-US" sz="2000" u="sng" dirty="0" smtClean="0">
                <a:latin typeface="Arial" pitchFamily="34" charset="0"/>
                <a:cs typeface="Arial" pitchFamily="34" charset="0"/>
              </a:rPr>
              <a:t>Mary</a:t>
            </a:r>
            <a:r>
              <a:rPr lang="en-US" sz="2000" dirty="0" smtClean="0">
                <a:latin typeface="Arial" pitchFamily="34" charset="0"/>
                <a:cs typeface="Arial" pitchFamily="34" charset="0"/>
              </a:rPr>
              <a:t>                   smelled        </a:t>
            </a:r>
            <a:r>
              <a:rPr lang="en-US" sz="2000" u="sng" dirty="0">
                <a:latin typeface="Arial" pitchFamily="34" charset="0"/>
                <a:cs typeface="Arial" pitchFamily="34" charset="0"/>
              </a:rPr>
              <a:t>the burning cake</a:t>
            </a:r>
            <a:r>
              <a:rPr lang="en-US" sz="2000" dirty="0">
                <a:latin typeface="Arial" pitchFamily="34" charset="0"/>
                <a:cs typeface="Arial" pitchFamily="34" charset="0"/>
              </a:rPr>
              <a:t> </a:t>
            </a:r>
            <a:r>
              <a:rPr lang="en-US" sz="2000" dirty="0" smtClean="0">
                <a:latin typeface="Arial" pitchFamily="34" charset="0"/>
                <a:cs typeface="Arial" pitchFamily="34" charset="0"/>
              </a:rPr>
              <a:t>    from </a:t>
            </a:r>
            <a:r>
              <a:rPr lang="en-US" sz="2000" u="sng" dirty="0" smtClean="0">
                <a:latin typeface="Arial" pitchFamily="34" charset="0"/>
                <a:cs typeface="Arial" pitchFamily="34" charset="0"/>
              </a:rPr>
              <a:t>the </a:t>
            </a:r>
            <a:r>
              <a:rPr lang="en-US" sz="2000" u="sng" dirty="0">
                <a:latin typeface="Arial" pitchFamily="34" charset="0"/>
                <a:cs typeface="Arial" pitchFamily="34" charset="0"/>
              </a:rPr>
              <a:t>oven</a:t>
            </a:r>
            <a:r>
              <a:rPr lang="en-US" sz="2000" dirty="0" smtClean="0">
                <a:latin typeface="Arial" pitchFamily="34" charset="0"/>
                <a:cs typeface="Arial" pitchFamily="34" charset="0"/>
              </a:rPr>
              <a:t>.</a:t>
            </a:r>
          </a:p>
          <a:p>
            <a:pPr algn="just"/>
            <a:r>
              <a:rPr lang="en-US" sz="2000" dirty="0">
                <a:latin typeface="Arial" pitchFamily="34" charset="0"/>
                <a:cs typeface="Arial" pitchFamily="34" charset="0"/>
              </a:rPr>
              <a:t>	</a:t>
            </a:r>
            <a:r>
              <a:rPr lang="en-US" sz="2000" dirty="0" smtClean="0">
                <a:latin typeface="Arial" pitchFamily="34" charset="0"/>
                <a:cs typeface="Arial" pitchFamily="34" charset="0"/>
              </a:rPr>
              <a:t>      Experiencer                                   Theme                       Location</a:t>
            </a:r>
            <a:endParaRPr lang="en-US" sz="2000" dirty="0">
              <a:latin typeface="Arial" pitchFamily="34" charset="0"/>
              <a:cs typeface="Arial" pitchFamily="34" charset="0"/>
            </a:endParaRPr>
          </a:p>
          <a:p>
            <a:pPr algn="just"/>
            <a:r>
              <a:rPr lang="en-US" sz="2000" dirty="0" smtClean="0">
                <a:latin typeface="Arial" pitchFamily="34" charset="0"/>
                <a:cs typeface="Arial" pitchFamily="34" charset="0"/>
              </a:rPr>
              <a:t>	</a:t>
            </a:r>
            <a:r>
              <a:rPr lang="en-US" sz="2000" u="sng" dirty="0" smtClean="0">
                <a:latin typeface="Arial" pitchFamily="34" charset="0"/>
                <a:cs typeface="Arial" pitchFamily="34" charset="0"/>
              </a:rPr>
              <a:t>We</a:t>
            </a:r>
            <a:r>
              <a:rPr lang="en-US" sz="2000" dirty="0" smtClean="0">
                <a:latin typeface="Arial" pitchFamily="34" charset="0"/>
                <a:cs typeface="Arial" pitchFamily="34" charset="0"/>
              </a:rPr>
              <a:t>               saw         </a:t>
            </a:r>
            <a:r>
              <a:rPr lang="en-US" sz="2000" u="sng" dirty="0" smtClean="0">
                <a:latin typeface="Arial" pitchFamily="34" charset="0"/>
                <a:cs typeface="Arial" pitchFamily="34" charset="0"/>
              </a:rPr>
              <a:t>our </a:t>
            </a:r>
            <a:r>
              <a:rPr lang="en-US" sz="2000" u="sng" dirty="0">
                <a:latin typeface="Arial" pitchFamily="34" charset="0"/>
                <a:cs typeface="Arial" pitchFamily="34" charset="0"/>
              </a:rPr>
              <a:t>former teacher</a:t>
            </a:r>
            <a:r>
              <a:rPr lang="en-US" sz="2000" dirty="0">
                <a:latin typeface="Arial" pitchFamily="34" charset="0"/>
                <a:cs typeface="Arial" pitchFamily="34" charset="0"/>
              </a:rPr>
              <a:t> </a:t>
            </a:r>
            <a:r>
              <a:rPr lang="en-US" sz="2000" dirty="0" smtClean="0">
                <a:latin typeface="Arial" pitchFamily="34" charset="0"/>
                <a:cs typeface="Arial" pitchFamily="34" charset="0"/>
              </a:rPr>
              <a:t>                      in </a:t>
            </a:r>
            <a:r>
              <a:rPr lang="en-US" sz="2000" u="sng" dirty="0">
                <a:latin typeface="Arial" pitchFamily="34" charset="0"/>
                <a:cs typeface="Arial" pitchFamily="34" charset="0"/>
              </a:rPr>
              <a:t>Paris</a:t>
            </a:r>
            <a:r>
              <a:rPr lang="en-US" sz="2000" dirty="0" smtClean="0">
                <a:latin typeface="Arial" pitchFamily="34" charset="0"/>
                <a:cs typeface="Arial" pitchFamily="34" charset="0"/>
              </a:rPr>
              <a:t>.</a:t>
            </a:r>
          </a:p>
          <a:p>
            <a:pPr algn="just"/>
            <a:r>
              <a:rPr lang="en-US" sz="2000" dirty="0">
                <a:latin typeface="Arial" pitchFamily="34" charset="0"/>
                <a:cs typeface="Arial" pitchFamily="34" charset="0"/>
              </a:rPr>
              <a:t>	</a:t>
            </a:r>
            <a:r>
              <a:rPr lang="en-US" sz="2000" dirty="0" smtClean="0">
                <a:latin typeface="Arial" pitchFamily="34" charset="0"/>
                <a:cs typeface="Arial" pitchFamily="34" charset="0"/>
              </a:rPr>
              <a:t>Experiencer                        Theme                                   Location</a:t>
            </a:r>
            <a:endParaRPr lang="en-US" sz="2000" dirty="0">
              <a:latin typeface="Arial" pitchFamily="34" charset="0"/>
              <a:cs typeface="Arial" pitchFamily="34" charset="0"/>
            </a:endParaRPr>
          </a:p>
          <a:p>
            <a:pPr algn="just"/>
            <a:r>
              <a:rPr lang="en-US" altLang="en-US" sz="2000" dirty="0" smtClean="0">
                <a:latin typeface="Arial" panose="020B0604020202020204" pitchFamily="34" charset="0"/>
                <a:cs typeface="Arial" panose="020B0604020202020204" pitchFamily="34" charset="0"/>
              </a:rPr>
              <a:t>7/ The </a:t>
            </a:r>
            <a:r>
              <a:rPr lang="en-US" altLang="en-US" sz="2000" b="1" dirty="0" smtClean="0">
                <a:solidFill>
                  <a:srgbClr val="FF0000"/>
                </a:solidFill>
                <a:latin typeface="Arial" panose="020B0604020202020204" pitchFamily="34" charset="0"/>
                <a:cs typeface="Arial" panose="020B0604020202020204" pitchFamily="34" charset="0"/>
              </a:rPr>
              <a:t>SOURCE</a:t>
            </a:r>
            <a:r>
              <a:rPr lang="en-US" altLang="en-US" sz="2000" dirty="0" smtClean="0">
                <a:latin typeface="Arial" panose="020B0604020202020204" pitchFamily="34" charset="0"/>
                <a:cs typeface="Arial" panose="020B0604020202020204" pitchFamily="34" charset="0"/>
              </a:rPr>
              <a:t>: </a:t>
            </a:r>
            <a:r>
              <a:rPr lang="en-US" altLang="en-US" sz="2000" dirty="0">
                <a:latin typeface="Arial" panose="020B0604020202020204" pitchFamily="34" charset="0"/>
                <a:cs typeface="Arial" panose="020B0604020202020204" pitchFamily="34" charset="0"/>
              </a:rPr>
              <a:t>refers to the location from which someone or something originates</a:t>
            </a:r>
          </a:p>
          <a:p>
            <a:pPr algn="just"/>
            <a:endParaRPr lang="en-US" altLang="en-US" sz="2000" dirty="0" smtClean="0">
              <a:latin typeface="Arial" panose="020B0604020202020204" pitchFamily="34" charset="0"/>
              <a:cs typeface="Arial" panose="020B0604020202020204" pitchFamily="34" charset="0"/>
            </a:endParaRPr>
          </a:p>
          <a:p>
            <a:pPr algn="just"/>
            <a:r>
              <a:rPr lang="en-US" altLang="en-US" sz="2000" dirty="0" smtClean="0">
                <a:latin typeface="Arial" panose="020B0604020202020204" pitchFamily="34" charset="0"/>
                <a:cs typeface="Arial" panose="020B0604020202020204" pitchFamily="34" charset="0"/>
              </a:rPr>
              <a:t>8/ The </a:t>
            </a:r>
            <a:r>
              <a:rPr lang="en-US" altLang="en-US" sz="2000" b="1" dirty="0" smtClean="0">
                <a:solidFill>
                  <a:srgbClr val="FF0000"/>
                </a:solidFill>
                <a:latin typeface="Arial" panose="020B0604020202020204" pitchFamily="34" charset="0"/>
                <a:cs typeface="Arial" panose="020B0604020202020204" pitchFamily="34" charset="0"/>
              </a:rPr>
              <a:t>GOAL</a:t>
            </a:r>
            <a:r>
              <a:rPr lang="en-US" altLang="en-US" sz="2000" dirty="0" smtClean="0">
                <a:latin typeface="Arial" panose="020B0604020202020204" pitchFamily="34" charset="0"/>
                <a:cs typeface="Arial" panose="020B0604020202020204" pitchFamily="34" charset="0"/>
              </a:rPr>
              <a:t>: </a:t>
            </a:r>
            <a:r>
              <a:rPr lang="en-US" altLang="en-US" sz="2000" dirty="0">
                <a:latin typeface="Arial" panose="020B0604020202020204" pitchFamily="34" charset="0"/>
                <a:cs typeface="Arial" panose="020B0604020202020204" pitchFamily="34" charset="0"/>
              </a:rPr>
              <a:t>refers to the location that serves or should serve as the destination.</a:t>
            </a:r>
          </a:p>
          <a:p>
            <a:pPr algn="just"/>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e.g</a:t>
            </a:r>
            <a:r>
              <a:rPr lang="en-US" altLang="en-US" sz="2000" dirty="0">
                <a:latin typeface="Arial" panose="020B0604020202020204" pitchFamily="34" charset="0"/>
                <a:cs typeface="Arial" panose="020B0604020202020204" pitchFamily="34" charset="0"/>
              </a:rPr>
              <a:t>: </a:t>
            </a:r>
            <a:r>
              <a:rPr lang="en-US" altLang="en-US" sz="2000" dirty="0" smtClean="0">
                <a:latin typeface="Arial" panose="020B0604020202020204" pitchFamily="34" charset="0"/>
                <a:cs typeface="Arial" panose="020B0604020202020204" pitchFamily="34" charset="0"/>
              </a:rPr>
              <a:t>	The </a:t>
            </a:r>
            <a:r>
              <a:rPr lang="en-US" altLang="en-US" sz="2000" dirty="0">
                <a:latin typeface="Arial" panose="020B0604020202020204" pitchFamily="34" charset="0"/>
                <a:cs typeface="Arial" panose="020B0604020202020204" pitchFamily="34" charset="0"/>
              </a:rPr>
              <a:t>delegates left </a:t>
            </a:r>
            <a:r>
              <a:rPr lang="en-US" altLang="en-US" sz="2000" b="1" i="1" u="sng" dirty="0">
                <a:latin typeface="Arial" panose="020B0604020202020204" pitchFamily="34" charset="0"/>
                <a:cs typeface="Arial" panose="020B0604020202020204" pitchFamily="34" charset="0"/>
              </a:rPr>
              <a:t>Mexico City</a:t>
            </a:r>
            <a:r>
              <a:rPr lang="en-US" altLang="en-US" sz="2000" dirty="0">
                <a:latin typeface="Arial" panose="020B0604020202020204" pitchFamily="34" charset="0"/>
                <a:cs typeface="Arial" panose="020B0604020202020204" pitchFamily="34" charset="0"/>
              </a:rPr>
              <a:t> (source) for </a:t>
            </a:r>
            <a:r>
              <a:rPr lang="en-US" altLang="en-US" sz="2000" b="1" i="1" u="sng" dirty="0">
                <a:latin typeface="Arial" panose="020B0604020202020204" pitchFamily="34" charset="0"/>
                <a:cs typeface="Arial" panose="020B0604020202020204" pitchFamily="34" charset="0"/>
              </a:rPr>
              <a:t>Buenos Aires</a:t>
            </a:r>
            <a:r>
              <a:rPr lang="en-US" altLang="en-US" sz="2000" dirty="0">
                <a:latin typeface="Arial" panose="020B0604020202020204" pitchFamily="34" charset="0"/>
                <a:cs typeface="Arial" panose="020B0604020202020204" pitchFamily="34" charset="0"/>
              </a:rPr>
              <a:t> (goal).</a:t>
            </a:r>
          </a:p>
          <a:p>
            <a:pPr algn="just"/>
            <a:r>
              <a:rPr lang="en-US" altLang="en-US" sz="2000" dirty="0">
                <a:latin typeface="Arial" panose="020B0604020202020204" pitchFamily="34" charset="0"/>
                <a:cs typeface="Arial" panose="020B0604020202020204" pitchFamily="34" charset="0"/>
              </a:rPr>
              <a:t>		</a:t>
            </a:r>
            <a:r>
              <a:rPr lang="en-US" altLang="en-US" sz="2000" b="1" i="1" u="sng" dirty="0">
                <a:latin typeface="Arial" panose="020B0604020202020204" pitchFamily="34" charset="0"/>
                <a:cs typeface="Arial" panose="020B0604020202020204" pitchFamily="34" charset="0"/>
              </a:rPr>
              <a:t>The government</a:t>
            </a:r>
            <a:r>
              <a:rPr lang="en-US" altLang="en-US" sz="2000" dirty="0">
                <a:latin typeface="Arial" panose="020B0604020202020204" pitchFamily="34" charset="0"/>
                <a:cs typeface="Arial" panose="020B0604020202020204" pitchFamily="34" charset="0"/>
              </a:rPr>
              <a:t> (agent) took over </a:t>
            </a:r>
            <a:r>
              <a:rPr lang="en-US" altLang="en-US" sz="2000" b="1" i="1" u="sng" dirty="0">
                <a:latin typeface="Arial" panose="020B0604020202020204" pitchFamily="34" charset="0"/>
                <a:cs typeface="Arial" panose="020B0604020202020204" pitchFamily="34" charset="0"/>
              </a:rPr>
              <a:t>a billion dollars</a:t>
            </a:r>
            <a:r>
              <a:rPr lang="en-US" altLang="en-US" sz="2000" dirty="0">
                <a:latin typeface="Arial" panose="020B0604020202020204" pitchFamily="34" charset="0"/>
                <a:cs typeface="Arial" panose="020B0604020202020204" pitchFamily="34" charset="0"/>
              </a:rPr>
              <a:t> (theme) from </a:t>
            </a:r>
            <a:r>
              <a:rPr lang="en-US" altLang="en-US" sz="2000" b="1" i="1" u="sng" dirty="0">
                <a:latin typeface="Arial" panose="020B0604020202020204" pitchFamily="34" charset="0"/>
                <a:cs typeface="Arial" panose="020B0604020202020204" pitchFamily="34" charset="0"/>
              </a:rPr>
              <a:t>the poor</a:t>
            </a:r>
            <a:r>
              <a:rPr lang="en-US" altLang="en-US" sz="2000" dirty="0">
                <a:latin typeface="Arial" panose="020B0604020202020204" pitchFamily="34" charset="0"/>
                <a:cs typeface="Arial" panose="020B0604020202020204" pitchFamily="34" charset="0"/>
              </a:rPr>
              <a:t> (source</a:t>
            </a:r>
            <a:r>
              <a:rPr lang="en-US" altLang="en-US" sz="2000" dirty="0" smtClean="0">
                <a:latin typeface="Arial" panose="020B0604020202020204" pitchFamily="34" charset="0"/>
                <a:cs typeface="Arial" panose="020B0604020202020204" pitchFamily="34" charset="0"/>
              </a:rPr>
              <a:t>)</a:t>
            </a:r>
          </a:p>
          <a:p>
            <a:pPr algn="just"/>
            <a:endParaRPr lang="en-US" altLang="en-US" sz="2000" dirty="0" smtClean="0">
              <a:latin typeface="Arial" panose="020B0604020202020204" pitchFamily="34" charset="0"/>
              <a:cs typeface="Arial" panose="020B0604020202020204" pitchFamily="34" charset="0"/>
            </a:endParaRPr>
          </a:p>
          <a:p>
            <a:pPr algn="just"/>
            <a:r>
              <a:rPr lang="en-US" altLang="en-US" sz="2000" dirty="0" smtClean="0">
                <a:latin typeface="Arial" panose="020B0604020202020204" pitchFamily="34" charset="0"/>
                <a:cs typeface="Arial" panose="020B0604020202020204" pitchFamily="34" charset="0"/>
              </a:rPr>
              <a:t>9/ The</a:t>
            </a:r>
            <a:r>
              <a:rPr lang="en-US" altLang="en-US" sz="2000" b="1" i="1" dirty="0" smtClean="0">
                <a:latin typeface="Arial" panose="020B0604020202020204" pitchFamily="34" charset="0"/>
                <a:cs typeface="Arial" panose="020B0604020202020204" pitchFamily="34" charset="0"/>
              </a:rPr>
              <a:t> </a:t>
            </a:r>
            <a:r>
              <a:rPr lang="en-US" altLang="en-US" sz="2000" b="1" dirty="0" smtClean="0">
                <a:solidFill>
                  <a:srgbClr val="FF0000"/>
                </a:solidFill>
                <a:latin typeface="Arial" panose="020B0604020202020204" pitchFamily="34" charset="0"/>
                <a:cs typeface="Arial" panose="020B0604020202020204" pitchFamily="34" charset="0"/>
              </a:rPr>
              <a:t>EXPERIENCER</a:t>
            </a:r>
            <a:r>
              <a:rPr lang="en-US" altLang="en-US" sz="2000" b="1" i="1" dirty="0" smtClean="0">
                <a:latin typeface="Arial" panose="020B0604020202020204" pitchFamily="34" charset="0"/>
                <a:cs typeface="Arial" panose="020B0604020202020204" pitchFamily="34" charset="0"/>
              </a:rPr>
              <a:t>: </a:t>
            </a:r>
            <a:r>
              <a:rPr lang="en-US" altLang="en-US" sz="2000" dirty="0">
                <a:latin typeface="Arial" panose="020B0604020202020204" pitchFamily="34" charset="0"/>
                <a:cs typeface="Arial" panose="020B0604020202020204" pitchFamily="34" charset="0"/>
              </a:rPr>
              <a:t>The experiencer is the one </a:t>
            </a:r>
            <a:r>
              <a:rPr lang="en-US" altLang="en-US" sz="2000" dirty="0">
                <a:solidFill>
                  <a:srgbClr val="FF0000"/>
                </a:solidFill>
                <a:latin typeface="Arial" panose="020B0604020202020204" pitchFamily="34" charset="0"/>
                <a:cs typeface="Arial" panose="020B0604020202020204" pitchFamily="34" charset="0"/>
              </a:rPr>
              <a:t>who experiences a mental state or process</a:t>
            </a:r>
            <a:r>
              <a:rPr lang="en-US" altLang="en-US" sz="2000" dirty="0">
                <a:latin typeface="Arial" panose="020B0604020202020204" pitchFamily="34" charset="0"/>
                <a:cs typeface="Arial" panose="020B0604020202020204" pitchFamily="34" charset="0"/>
              </a:rPr>
              <a:t> such as thinking, knowing, believing, understanding, seeing, hearing, fearing, hoping, being surprised </a:t>
            </a:r>
            <a:r>
              <a:rPr lang="en-US" altLang="en-US" sz="2000" dirty="0" smtClean="0">
                <a:latin typeface="Arial" panose="020B0604020202020204" pitchFamily="34" charset="0"/>
                <a:cs typeface="Arial" panose="020B0604020202020204" pitchFamily="34" charset="0"/>
              </a:rPr>
              <a:t>etc.</a:t>
            </a:r>
          </a:p>
          <a:p>
            <a:pPr algn="just"/>
            <a:r>
              <a:rPr lang="en-US" altLang="en-US" sz="2000" dirty="0">
                <a:latin typeface="Arial" panose="020B0604020202020204" pitchFamily="34" charset="0"/>
                <a:cs typeface="Arial" panose="020B0604020202020204" pitchFamily="34" charset="0"/>
              </a:rPr>
              <a:t>	</a:t>
            </a:r>
            <a:r>
              <a:rPr lang="en-US" altLang="en-US" sz="2000" dirty="0" err="1" smtClean="0">
                <a:latin typeface="Arial" panose="020B0604020202020204" pitchFamily="34" charset="0"/>
                <a:cs typeface="Arial" panose="020B0604020202020204" pitchFamily="34" charset="0"/>
              </a:rPr>
              <a:t>e.g</a:t>
            </a:r>
            <a:r>
              <a:rPr lang="en-US" altLang="en-US" sz="2000" dirty="0">
                <a:latin typeface="Arial" panose="020B0604020202020204" pitchFamily="34" charset="0"/>
                <a:cs typeface="Arial" panose="020B0604020202020204" pitchFamily="34" charset="0"/>
              </a:rPr>
              <a:t>: </a:t>
            </a:r>
            <a:r>
              <a:rPr lang="en-US" altLang="en-US" sz="2000" b="1" i="1" u="sng" dirty="0">
                <a:latin typeface="Arial" panose="020B0604020202020204" pitchFamily="34" charset="0"/>
                <a:cs typeface="Arial" panose="020B0604020202020204" pitchFamily="34" charset="0"/>
              </a:rPr>
              <a:t>The trooper</a:t>
            </a:r>
            <a:r>
              <a:rPr lang="en-US" altLang="en-US" sz="2000" dirty="0">
                <a:latin typeface="Arial" panose="020B0604020202020204" pitchFamily="34" charset="0"/>
                <a:cs typeface="Arial" panose="020B0604020202020204" pitchFamily="34" charset="0"/>
              </a:rPr>
              <a:t> hoped for a </a:t>
            </a:r>
            <a:r>
              <a:rPr lang="en-US" altLang="en-US" sz="2000" dirty="0" smtClean="0">
                <a:latin typeface="Arial" panose="020B0604020202020204" pitchFamily="34" charset="0"/>
                <a:cs typeface="Arial" panose="020B0604020202020204" pitchFamily="34" charset="0"/>
              </a:rPr>
              <a:t>promotion.</a:t>
            </a:r>
          </a:p>
          <a:p>
            <a:pPr algn="just"/>
            <a:r>
              <a:rPr lang="en-US" altLang="en-US" sz="2000" dirty="0">
                <a:latin typeface="Arial" panose="020B0604020202020204" pitchFamily="34" charset="0"/>
                <a:cs typeface="Arial" panose="020B0604020202020204" pitchFamily="34" charset="0"/>
              </a:rPr>
              <a:t>	</a:t>
            </a:r>
            <a:r>
              <a:rPr lang="en-US" altLang="en-US" sz="2000" dirty="0" smtClean="0">
                <a:latin typeface="Arial" panose="020B0604020202020204" pitchFamily="34" charset="0"/>
                <a:cs typeface="Arial" panose="020B0604020202020204" pitchFamily="34" charset="0"/>
              </a:rPr>
              <a:t>        Montaigne’s </a:t>
            </a:r>
            <a:r>
              <a:rPr lang="en-US" altLang="en-US" sz="2000" dirty="0">
                <a:latin typeface="Arial" panose="020B0604020202020204" pitchFamily="34" charset="0"/>
                <a:cs typeface="Arial" panose="020B0604020202020204" pitchFamily="34" charset="0"/>
              </a:rPr>
              <a:t>words inspired </a:t>
            </a:r>
            <a:r>
              <a:rPr lang="en-US" altLang="en-US" sz="2000" b="1" i="1" u="sng" dirty="0">
                <a:latin typeface="Arial" panose="020B0604020202020204" pitchFamily="34" charset="0"/>
                <a:cs typeface="Arial" panose="020B0604020202020204" pitchFamily="34" charset="0"/>
              </a:rPr>
              <a:t>the young </a:t>
            </a:r>
            <a:r>
              <a:rPr lang="en-US" altLang="en-US" sz="2000" b="1" i="1" u="sng" dirty="0" smtClean="0">
                <a:latin typeface="Arial" panose="020B0604020202020204" pitchFamily="34" charset="0"/>
                <a:cs typeface="Arial" panose="020B0604020202020204" pitchFamily="34" charset="0"/>
              </a:rPr>
              <a:t>poet.</a:t>
            </a:r>
          </a:p>
          <a:p>
            <a:pPr algn="just"/>
            <a:r>
              <a:rPr lang="en-US" altLang="en-US" sz="2000" b="1" i="1" dirty="0" smtClean="0">
                <a:latin typeface="Arial" panose="020B0604020202020204" pitchFamily="34" charset="0"/>
                <a:cs typeface="Arial" panose="020B0604020202020204" pitchFamily="34" charset="0"/>
              </a:rPr>
              <a:t>	        </a:t>
            </a:r>
            <a:r>
              <a:rPr lang="en-US" altLang="en-US" sz="2000" b="1" i="1" u="sng" dirty="0" smtClean="0">
                <a:latin typeface="Arial" panose="020B0604020202020204" pitchFamily="34" charset="0"/>
                <a:cs typeface="Arial" panose="020B0604020202020204" pitchFamily="34" charset="0"/>
              </a:rPr>
              <a:t>They</a:t>
            </a:r>
            <a:r>
              <a:rPr lang="en-US" altLang="en-US" sz="2000" dirty="0" smtClean="0">
                <a:latin typeface="Arial" panose="020B0604020202020204" pitchFamily="34" charset="0"/>
                <a:cs typeface="Arial" panose="020B0604020202020204" pitchFamily="34" charset="0"/>
              </a:rPr>
              <a:t> </a:t>
            </a:r>
            <a:r>
              <a:rPr lang="en-US" altLang="en-US" sz="2000" dirty="0">
                <a:latin typeface="Arial" panose="020B0604020202020204" pitchFamily="34" charset="0"/>
                <a:cs typeface="Arial" panose="020B0604020202020204" pitchFamily="34" charset="0"/>
              </a:rPr>
              <a:t>will see a huge bronze gates between two pillars.</a:t>
            </a:r>
          </a:p>
          <a:p>
            <a:pPr algn="just"/>
            <a:endParaRPr lang="en-US" altLang="en-US" sz="2000" dirty="0"/>
          </a:p>
          <a:p>
            <a:pPr algn="just">
              <a:lnSpc>
                <a:spcPct val="80000"/>
              </a:lnSpc>
            </a:pPr>
            <a:endParaRPr lang="en-US" sz="2000" dirty="0"/>
          </a:p>
        </p:txBody>
      </p:sp>
    </p:spTree>
    <p:extLst>
      <p:ext uri="{BB962C8B-B14F-4D97-AF65-F5344CB8AC3E}">
        <p14:creationId xmlns:p14="http://schemas.microsoft.com/office/powerpoint/2010/main" val="10206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circle(in)">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ircle(in)">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ircle(in)">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circle(in)">
                                      <p:cBhvr>
                                        <p:cTn id="52" dur="200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circle(in)">
                                      <p:cBhvr>
                                        <p:cTn id="57" dur="2000"/>
                                        <p:tgtEl>
                                          <p:spTgt spid="3">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grpId="0" nodeType="clickEffect">
                                  <p:stCondLst>
                                    <p:cond delay="0"/>
                                  </p:stCondLst>
                                  <p:childTnLst>
                                    <p:set>
                                      <p:cBhvr>
                                        <p:cTn id="61" dur="1" fill="hold">
                                          <p:stCondLst>
                                            <p:cond delay="0"/>
                                          </p:stCondLst>
                                        </p:cTn>
                                        <p:tgtEl>
                                          <p:spTgt spid="3">
                                            <p:txEl>
                                              <p:pRg st="12" end="12"/>
                                            </p:txEl>
                                          </p:spTgt>
                                        </p:tgtEl>
                                        <p:attrNameLst>
                                          <p:attrName>style.visibility</p:attrName>
                                        </p:attrNameLst>
                                      </p:cBhvr>
                                      <p:to>
                                        <p:strVal val="visible"/>
                                      </p:to>
                                    </p:set>
                                    <p:animEffect transition="in" filter="circle(in)">
                                      <p:cBhvr>
                                        <p:cTn id="62" dur="2000"/>
                                        <p:tgtEl>
                                          <p:spTgt spid="3">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6" presetClass="entr" presetSubtype="16" fill="hold" grpId="0" nodeType="clickEffect">
                                  <p:stCondLst>
                                    <p:cond delay="0"/>
                                  </p:stCondLst>
                                  <p:childTnLst>
                                    <p:set>
                                      <p:cBhvr>
                                        <p:cTn id="66" dur="1" fill="hold">
                                          <p:stCondLst>
                                            <p:cond delay="0"/>
                                          </p:stCondLst>
                                        </p:cTn>
                                        <p:tgtEl>
                                          <p:spTgt spid="3">
                                            <p:txEl>
                                              <p:pRg st="14" end="14"/>
                                            </p:txEl>
                                          </p:spTgt>
                                        </p:tgtEl>
                                        <p:attrNameLst>
                                          <p:attrName>style.visibility</p:attrName>
                                        </p:attrNameLst>
                                      </p:cBhvr>
                                      <p:to>
                                        <p:strVal val="visible"/>
                                      </p:to>
                                    </p:set>
                                    <p:animEffect transition="in" filter="circle(in)">
                                      <p:cBhvr>
                                        <p:cTn id="67" dur="2000"/>
                                        <p:tgtEl>
                                          <p:spTgt spid="3">
                                            <p:txEl>
                                              <p:pRg st="14" end="1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6" presetClass="entr" presetSubtype="16" fill="hold" grpId="0" nodeType="clickEffect">
                                  <p:stCondLst>
                                    <p:cond delay="0"/>
                                  </p:stCondLst>
                                  <p:childTnLst>
                                    <p:set>
                                      <p:cBhvr>
                                        <p:cTn id="71" dur="1" fill="hold">
                                          <p:stCondLst>
                                            <p:cond delay="0"/>
                                          </p:stCondLst>
                                        </p:cTn>
                                        <p:tgtEl>
                                          <p:spTgt spid="3">
                                            <p:txEl>
                                              <p:pRg st="15" end="15"/>
                                            </p:txEl>
                                          </p:spTgt>
                                        </p:tgtEl>
                                        <p:attrNameLst>
                                          <p:attrName>style.visibility</p:attrName>
                                        </p:attrNameLst>
                                      </p:cBhvr>
                                      <p:to>
                                        <p:strVal val="visible"/>
                                      </p:to>
                                    </p:set>
                                    <p:animEffect transition="in" filter="circle(in)">
                                      <p:cBhvr>
                                        <p:cTn id="72" dur="2000"/>
                                        <p:tgtEl>
                                          <p:spTgt spid="3">
                                            <p:txEl>
                                              <p:pRg st="15" end="15"/>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6" presetClass="entr" presetSubtype="16" fill="hold" grpId="0" nodeType="clickEffect">
                                  <p:stCondLst>
                                    <p:cond delay="0"/>
                                  </p:stCondLst>
                                  <p:childTnLst>
                                    <p:set>
                                      <p:cBhvr>
                                        <p:cTn id="76" dur="1" fill="hold">
                                          <p:stCondLst>
                                            <p:cond delay="0"/>
                                          </p:stCondLst>
                                        </p:cTn>
                                        <p:tgtEl>
                                          <p:spTgt spid="3">
                                            <p:txEl>
                                              <p:pRg st="16" end="16"/>
                                            </p:txEl>
                                          </p:spTgt>
                                        </p:tgtEl>
                                        <p:attrNameLst>
                                          <p:attrName>style.visibility</p:attrName>
                                        </p:attrNameLst>
                                      </p:cBhvr>
                                      <p:to>
                                        <p:strVal val="visible"/>
                                      </p:to>
                                    </p:set>
                                    <p:animEffect transition="in" filter="circle(in)">
                                      <p:cBhvr>
                                        <p:cTn id="77" dur="2000"/>
                                        <p:tgtEl>
                                          <p:spTgt spid="3">
                                            <p:txEl>
                                              <p:pRg st="16" end="16"/>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6" presetClass="entr" presetSubtype="16" fill="hold" grpId="0" nodeType="clickEffect">
                                  <p:stCondLst>
                                    <p:cond delay="0"/>
                                  </p:stCondLst>
                                  <p:childTnLst>
                                    <p:set>
                                      <p:cBhvr>
                                        <p:cTn id="81" dur="1" fill="hold">
                                          <p:stCondLst>
                                            <p:cond delay="0"/>
                                          </p:stCondLst>
                                        </p:cTn>
                                        <p:tgtEl>
                                          <p:spTgt spid="3">
                                            <p:txEl>
                                              <p:pRg st="17" end="17"/>
                                            </p:txEl>
                                          </p:spTgt>
                                        </p:tgtEl>
                                        <p:attrNameLst>
                                          <p:attrName>style.visibility</p:attrName>
                                        </p:attrNameLst>
                                      </p:cBhvr>
                                      <p:to>
                                        <p:strVal val="visible"/>
                                      </p:to>
                                    </p:set>
                                    <p:animEffect transition="in" filter="circle(in)">
                                      <p:cBhvr>
                                        <p:cTn id="82" dur="2000"/>
                                        <p:tgtEl>
                                          <p:spTgt spid="3">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3639" y="399245"/>
            <a:ext cx="11436439" cy="6091707"/>
          </a:xfrm>
          <a:blipFill>
            <a:blip r:embed="rId2"/>
            <a:tile tx="0" ty="0" sx="100000" sy="100000" flip="none" algn="tl"/>
          </a:blipFill>
        </p:spPr>
        <p:txBody>
          <a:bodyPr>
            <a:noAutofit/>
          </a:bodyPr>
          <a:lstStyle/>
          <a:p>
            <a:r>
              <a:rPr lang="en-US" b="1" dirty="0" smtClean="0"/>
              <a:t>More examples</a:t>
            </a:r>
            <a:r>
              <a:rPr lang="en-US" dirty="0" smtClean="0"/>
              <a:t>	</a:t>
            </a:r>
          </a:p>
          <a:p>
            <a:pPr algn="just"/>
            <a:r>
              <a:rPr lang="en-US" dirty="0"/>
              <a:t>	</a:t>
            </a:r>
            <a:endParaRPr lang="en-US" dirty="0" smtClean="0"/>
          </a:p>
          <a:p>
            <a:pPr algn="just"/>
            <a:r>
              <a:rPr lang="en-US" dirty="0"/>
              <a:t>	</a:t>
            </a:r>
            <a:r>
              <a:rPr lang="en-US" dirty="0" smtClean="0"/>
              <a:t>1/ </a:t>
            </a:r>
            <a:r>
              <a:rPr lang="en-US" u="sng" dirty="0" smtClean="0"/>
              <a:t>Mary</a:t>
            </a:r>
            <a:r>
              <a:rPr lang="en-US" dirty="0" smtClean="0"/>
              <a:t> put </a:t>
            </a:r>
            <a:r>
              <a:rPr lang="en-US" u="sng" dirty="0" smtClean="0"/>
              <a:t>the new book </a:t>
            </a:r>
            <a:r>
              <a:rPr lang="en-US" dirty="0" smtClean="0"/>
              <a:t>on </a:t>
            </a:r>
            <a:r>
              <a:rPr lang="en-US" u="sng" dirty="0" smtClean="0"/>
              <a:t>the shelf</a:t>
            </a:r>
            <a:r>
              <a:rPr lang="en-US" dirty="0" smtClean="0"/>
              <a:t>.</a:t>
            </a:r>
          </a:p>
          <a:p>
            <a:pPr algn="just"/>
            <a:r>
              <a:rPr lang="en-US" dirty="0"/>
              <a:t>	</a:t>
            </a:r>
            <a:r>
              <a:rPr lang="en-US" dirty="0" smtClean="0"/>
              <a:t>      Agent	Affected	</a:t>
            </a:r>
            <a:r>
              <a:rPr lang="en-US" dirty="0"/>
              <a:t> </a:t>
            </a:r>
            <a:r>
              <a:rPr lang="en-US" dirty="0" smtClean="0"/>
              <a:t>     Location</a:t>
            </a:r>
          </a:p>
          <a:p>
            <a:pPr algn="just"/>
            <a:r>
              <a:rPr lang="en-US" dirty="0"/>
              <a:t>	</a:t>
            </a:r>
            <a:r>
              <a:rPr lang="en-US" dirty="0" smtClean="0"/>
              <a:t>2/ </a:t>
            </a:r>
            <a:r>
              <a:rPr lang="en-US" u="sng" dirty="0" smtClean="0"/>
              <a:t>Charles</a:t>
            </a:r>
            <a:r>
              <a:rPr lang="en-US" dirty="0" smtClean="0"/>
              <a:t> built </a:t>
            </a:r>
            <a:r>
              <a:rPr lang="en-US" u="sng" dirty="0" smtClean="0"/>
              <a:t>Emily</a:t>
            </a:r>
            <a:r>
              <a:rPr lang="en-US" dirty="0" smtClean="0"/>
              <a:t> </a:t>
            </a:r>
            <a:r>
              <a:rPr lang="en-US" u="sng" dirty="0" smtClean="0"/>
              <a:t>a bookcase</a:t>
            </a:r>
            <a:r>
              <a:rPr lang="en-US" dirty="0" smtClean="0"/>
              <a:t>.</a:t>
            </a:r>
          </a:p>
          <a:p>
            <a:pPr algn="just"/>
            <a:r>
              <a:rPr lang="en-US" dirty="0" smtClean="0"/>
              <a:t>	     Agent           Beneficiary Affected</a:t>
            </a:r>
          </a:p>
          <a:p>
            <a:pPr algn="just"/>
            <a:r>
              <a:rPr lang="en-US" dirty="0"/>
              <a:t>	</a:t>
            </a:r>
            <a:r>
              <a:rPr lang="en-US" dirty="0" smtClean="0"/>
              <a:t>3/ </a:t>
            </a:r>
            <a:r>
              <a:rPr lang="en-US" u="sng" dirty="0" smtClean="0"/>
              <a:t>We</a:t>
            </a:r>
            <a:r>
              <a:rPr lang="en-US" dirty="0" smtClean="0"/>
              <a:t> removed </a:t>
            </a:r>
            <a:r>
              <a:rPr lang="en-US" u="sng" dirty="0" smtClean="0"/>
              <a:t>the stones</a:t>
            </a:r>
            <a:r>
              <a:rPr lang="en-US" dirty="0" smtClean="0"/>
              <a:t> from </a:t>
            </a:r>
            <a:r>
              <a:rPr lang="en-US" u="sng" dirty="0" smtClean="0"/>
              <a:t>the stove</a:t>
            </a:r>
            <a:r>
              <a:rPr lang="en-US" dirty="0" smtClean="0"/>
              <a:t>.</a:t>
            </a:r>
          </a:p>
          <a:p>
            <a:pPr algn="just"/>
            <a:r>
              <a:rPr lang="en-US" dirty="0" smtClean="0"/>
              <a:t>	     Agent	</a:t>
            </a:r>
            <a:r>
              <a:rPr lang="en-US" dirty="0"/>
              <a:t> </a:t>
            </a:r>
            <a:r>
              <a:rPr lang="en-US" dirty="0" smtClean="0"/>
              <a:t>  Affected            Source</a:t>
            </a:r>
          </a:p>
          <a:p>
            <a:pPr algn="just"/>
            <a:r>
              <a:rPr lang="en-US" dirty="0"/>
              <a:t>	</a:t>
            </a:r>
            <a:r>
              <a:rPr lang="en-US" dirty="0" smtClean="0"/>
              <a:t>4/ </a:t>
            </a:r>
            <a:r>
              <a:rPr lang="en-US" u="sng" dirty="0" smtClean="0"/>
              <a:t>The climber </a:t>
            </a:r>
            <a:r>
              <a:rPr lang="en-US" dirty="0" smtClean="0"/>
              <a:t>finally reached </a:t>
            </a:r>
            <a:r>
              <a:rPr lang="en-US" u="sng" dirty="0" smtClean="0"/>
              <a:t>the summit </a:t>
            </a:r>
            <a:r>
              <a:rPr lang="en-US" dirty="0" smtClean="0"/>
              <a:t>of </a:t>
            </a:r>
            <a:r>
              <a:rPr lang="en-US" u="sng" dirty="0" smtClean="0"/>
              <a:t>the mountain</a:t>
            </a:r>
            <a:r>
              <a:rPr lang="en-US" dirty="0" smtClean="0"/>
              <a:t>.</a:t>
            </a:r>
          </a:p>
          <a:p>
            <a:pPr algn="just"/>
            <a:r>
              <a:rPr lang="en-US" dirty="0"/>
              <a:t>	</a:t>
            </a:r>
            <a:r>
              <a:rPr lang="en-US" dirty="0" smtClean="0"/>
              <a:t>          Agent			        Goal               Location</a:t>
            </a:r>
          </a:p>
          <a:p>
            <a:pPr algn="just"/>
            <a:r>
              <a:rPr lang="en-US" dirty="0"/>
              <a:t>	</a:t>
            </a:r>
            <a:r>
              <a:rPr lang="en-US" dirty="0" smtClean="0"/>
              <a:t>5</a:t>
            </a:r>
            <a:r>
              <a:rPr lang="en-US" dirty="0"/>
              <a:t>/ </a:t>
            </a:r>
            <a:r>
              <a:rPr lang="en-US" u="sng" dirty="0"/>
              <a:t>Mary</a:t>
            </a:r>
            <a:r>
              <a:rPr lang="en-US" dirty="0"/>
              <a:t> cut </a:t>
            </a:r>
            <a:r>
              <a:rPr lang="en-US" u="sng" dirty="0"/>
              <a:t>the cake </a:t>
            </a:r>
            <a:r>
              <a:rPr lang="en-US" dirty="0"/>
              <a:t>with </a:t>
            </a:r>
            <a:r>
              <a:rPr lang="en-US" u="sng" dirty="0"/>
              <a:t>a knife</a:t>
            </a:r>
            <a:r>
              <a:rPr lang="en-US" dirty="0"/>
              <a:t>.</a:t>
            </a:r>
          </a:p>
          <a:p>
            <a:pPr algn="just"/>
            <a:r>
              <a:rPr lang="en-US" dirty="0"/>
              <a:t>	      Agent       </a:t>
            </a:r>
            <a:r>
              <a:rPr lang="en-US" dirty="0" smtClean="0"/>
              <a:t>Affected</a:t>
            </a:r>
            <a:r>
              <a:rPr lang="en-US" dirty="0"/>
              <a:t>	</a:t>
            </a:r>
            <a:r>
              <a:rPr lang="en-US" dirty="0" smtClean="0"/>
              <a:t>     Instrument</a:t>
            </a:r>
            <a:endParaRPr lang="en-US" dirty="0"/>
          </a:p>
          <a:p>
            <a:pPr algn="just"/>
            <a:r>
              <a:rPr lang="en-US" dirty="0"/>
              <a:t>	</a:t>
            </a:r>
          </a:p>
        </p:txBody>
      </p:sp>
    </p:spTree>
    <p:extLst>
      <p:ext uri="{BB962C8B-B14F-4D97-AF65-F5344CB8AC3E}">
        <p14:creationId xmlns:p14="http://schemas.microsoft.com/office/powerpoint/2010/main" val="13825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circle(in)">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ircle(in)">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circle(in)">
                                      <p:cBhvr>
                                        <p:cTn id="42" dur="2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circle(in)">
                                      <p:cBhvr>
                                        <p:cTn id="47" dur="20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circle(in)">
                                      <p:cBhvr>
                                        <p:cTn id="52" dur="20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circle(in)">
                                      <p:cBhvr>
                                        <p:cTn id="57" dur="2000"/>
                                        <p:tgtEl>
                                          <p:spTgt spid="3">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grpId="0" nodeType="click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circle(in)">
                                      <p:cBhvr>
                                        <p:cTn id="62" dur="2000"/>
                                        <p:tgtEl>
                                          <p:spTgt spid="3">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6" presetClass="entr" presetSubtype="16" fill="hold" grpId="0"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Effect transition="in" filter="circle(in)">
                                      <p:cBhvr>
                                        <p:cTn id="67" dur="2000"/>
                                        <p:tgtEl>
                                          <p:spTgt spid="3">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6" presetClass="entr" presetSubtype="16" fill="hold" grpId="0" nodeType="clickEffect">
                                  <p:stCondLst>
                                    <p:cond delay="0"/>
                                  </p:stCondLst>
                                  <p:childTnLst>
                                    <p:set>
                                      <p:cBhvr>
                                        <p:cTn id="71" dur="1" fill="hold">
                                          <p:stCondLst>
                                            <p:cond delay="0"/>
                                          </p:stCondLst>
                                        </p:cTn>
                                        <p:tgtEl>
                                          <p:spTgt spid="3">
                                            <p:txEl>
                                              <p:pRg st="12" end="12"/>
                                            </p:txEl>
                                          </p:spTgt>
                                        </p:tgtEl>
                                        <p:attrNameLst>
                                          <p:attrName>style.visibility</p:attrName>
                                        </p:attrNameLst>
                                      </p:cBhvr>
                                      <p:to>
                                        <p:strVal val="visible"/>
                                      </p:to>
                                    </p:set>
                                    <p:animEffect transition="in" filter="circle(in)">
                                      <p:cBhvr>
                                        <p:cTn id="72" dur="20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1972" y="309093"/>
            <a:ext cx="11539470" cy="6349284"/>
          </a:xfrm>
          <a:blipFill>
            <a:blip r:embed="rId2"/>
            <a:tile tx="0" ty="0" sx="100000" sy="100000" flip="none" algn="tl"/>
          </a:blipFill>
        </p:spPr>
        <p:txBody>
          <a:bodyPr>
            <a:normAutofit/>
          </a:bodyPr>
          <a:lstStyle/>
          <a:p>
            <a:pPr algn="just"/>
            <a:r>
              <a:rPr lang="en-US" sz="2000" dirty="0" smtClean="0"/>
              <a:t>	</a:t>
            </a:r>
          </a:p>
          <a:p>
            <a:pPr algn="just"/>
            <a:r>
              <a:rPr lang="en-US" sz="2000" dirty="0"/>
              <a:t>	</a:t>
            </a:r>
            <a:r>
              <a:rPr lang="en-US" dirty="0" smtClean="0"/>
              <a:t>6</a:t>
            </a:r>
            <a:r>
              <a:rPr lang="en-US" dirty="0"/>
              <a:t>/ </a:t>
            </a:r>
            <a:r>
              <a:rPr lang="en-US" u="sng" dirty="0"/>
              <a:t>The window </a:t>
            </a:r>
            <a:r>
              <a:rPr lang="en-US" dirty="0"/>
              <a:t>was broken by </a:t>
            </a:r>
            <a:r>
              <a:rPr lang="en-US" u="sng" dirty="0"/>
              <a:t>Charlie</a:t>
            </a:r>
            <a:r>
              <a:rPr lang="en-US" dirty="0" smtClean="0"/>
              <a:t>.</a:t>
            </a:r>
          </a:p>
          <a:p>
            <a:pPr algn="just"/>
            <a:r>
              <a:rPr lang="en-US" dirty="0"/>
              <a:t>	 </a:t>
            </a:r>
            <a:r>
              <a:rPr lang="en-US" dirty="0" smtClean="0"/>
              <a:t>        Affected		         Agent</a:t>
            </a:r>
            <a:endParaRPr lang="en-US" dirty="0"/>
          </a:p>
          <a:p>
            <a:pPr algn="just"/>
            <a:r>
              <a:rPr lang="en-US" dirty="0"/>
              <a:t>	</a:t>
            </a:r>
            <a:r>
              <a:rPr lang="en-US" dirty="0" smtClean="0"/>
              <a:t>7</a:t>
            </a:r>
            <a:r>
              <a:rPr lang="en-US" dirty="0"/>
              <a:t>/ </a:t>
            </a:r>
            <a:r>
              <a:rPr lang="en-US" u="sng" dirty="0"/>
              <a:t>Mary</a:t>
            </a:r>
            <a:r>
              <a:rPr lang="en-US" dirty="0"/>
              <a:t> smelled </a:t>
            </a:r>
            <a:r>
              <a:rPr lang="en-US" u="sng" dirty="0"/>
              <a:t>the burning cake </a:t>
            </a:r>
            <a:r>
              <a:rPr lang="en-US" dirty="0"/>
              <a:t>from </a:t>
            </a:r>
            <a:r>
              <a:rPr lang="en-US" u="sng" dirty="0"/>
              <a:t>the oven</a:t>
            </a:r>
            <a:r>
              <a:rPr lang="en-US" dirty="0" smtClean="0"/>
              <a:t>.</a:t>
            </a:r>
          </a:p>
          <a:p>
            <a:pPr algn="just"/>
            <a:r>
              <a:rPr lang="en-US" dirty="0" smtClean="0"/>
              <a:t>	     Experiencer        Theme		            Location</a:t>
            </a:r>
            <a:endParaRPr lang="en-US" dirty="0"/>
          </a:p>
          <a:p>
            <a:pPr algn="just"/>
            <a:r>
              <a:rPr lang="en-US" dirty="0"/>
              <a:t>	</a:t>
            </a:r>
            <a:r>
              <a:rPr lang="en-US" dirty="0" smtClean="0"/>
              <a:t>8</a:t>
            </a:r>
            <a:r>
              <a:rPr lang="en-US" dirty="0"/>
              <a:t>/ </a:t>
            </a:r>
            <a:r>
              <a:rPr lang="en-US" u="sng" dirty="0"/>
              <a:t>We</a:t>
            </a:r>
            <a:r>
              <a:rPr lang="en-US" dirty="0"/>
              <a:t> saw </a:t>
            </a:r>
            <a:r>
              <a:rPr lang="en-US" u="sng" dirty="0"/>
              <a:t>our former teacher </a:t>
            </a:r>
            <a:r>
              <a:rPr lang="en-US" dirty="0"/>
              <a:t>in </a:t>
            </a:r>
            <a:r>
              <a:rPr lang="en-US" u="sng" dirty="0"/>
              <a:t>Paris</a:t>
            </a:r>
            <a:r>
              <a:rPr lang="en-US" dirty="0"/>
              <a:t>.</a:t>
            </a:r>
          </a:p>
          <a:p>
            <a:pPr algn="just"/>
            <a:r>
              <a:rPr lang="en-US" dirty="0" smtClean="0"/>
              <a:t>	Experiencer	Theme		Location</a:t>
            </a:r>
          </a:p>
          <a:p>
            <a:pPr algn="just"/>
            <a:r>
              <a:rPr lang="en-US" dirty="0" smtClean="0"/>
              <a:t>	9/ </a:t>
            </a:r>
            <a:r>
              <a:rPr lang="en-US" u="sng" dirty="0" smtClean="0"/>
              <a:t>Andrea</a:t>
            </a:r>
            <a:r>
              <a:rPr lang="en-US" dirty="0" smtClean="0"/>
              <a:t> sent </a:t>
            </a:r>
            <a:r>
              <a:rPr lang="en-US" u="sng" dirty="0" smtClean="0"/>
              <a:t>the package </a:t>
            </a:r>
            <a:r>
              <a:rPr lang="en-US" dirty="0" smtClean="0"/>
              <a:t>to </a:t>
            </a:r>
            <a:r>
              <a:rPr lang="en-US" u="sng" dirty="0" smtClean="0"/>
              <a:t>her mother</a:t>
            </a:r>
            <a:r>
              <a:rPr lang="en-US" dirty="0" smtClean="0"/>
              <a:t>.</a:t>
            </a:r>
          </a:p>
          <a:p>
            <a:pPr algn="just"/>
            <a:r>
              <a:rPr lang="en-US" dirty="0"/>
              <a:t>	</a:t>
            </a:r>
            <a:r>
              <a:rPr lang="en-US" dirty="0" smtClean="0"/>
              <a:t>     Agent	Affected	</a:t>
            </a:r>
            <a:r>
              <a:rPr lang="en-US" dirty="0"/>
              <a:t> </a:t>
            </a:r>
            <a:r>
              <a:rPr lang="en-US" dirty="0" smtClean="0"/>
              <a:t>       Beneficiary</a:t>
            </a:r>
          </a:p>
          <a:p>
            <a:pPr algn="just"/>
            <a:r>
              <a:rPr lang="en-US" dirty="0"/>
              <a:t>	</a:t>
            </a:r>
            <a:r>
              <a:rPr lang="en-US" dirty="0" smtClean="0"/>
              <a:t>10/ </a:t>
            </a:r>
            <a:r>
              <a:rPr lang="en-US" u="sng" dirty="0" smtClean="0"/>
              <a:t>Jane</a:t>
            </a:r>
            <a:r>
              <a:rPr lang="en-US" dirty="0" smtClean="0"/>
              <a:t> sliced </a:t>
            </a:r>
            <a:r>
              <a:rPr lang="en-US" u="sng" dirty="0" smtClean="0"/>
              <a:t>the sausage </a:t>
            </a:r>
            <a:r>
              <a:rPr lang="en-US" dirty="0" smtClean="0"/>
              <a:t>with </a:t>
            </a:r>
            <a:r>
              <a:rPr lang="en-US" u="sng" dirty="0" smtClean="0"/>
              <a:t>a knife</a:t>
            </a:r>
            <a:r>
              <a:rPr lang="en-US" dirty="0" smtClean="0"/>
              <a:t>.</a:t>
            </a:r>
          </a:p>
          <a:p>
            <a:pPr algn="just"/>
            <a:r>
              <a:rPr lang="en-US" dirty="0"/>
              <a:t>	</a:t>
            </a:r>
            <a:r>
              <a:rPr lang="en-US" dirty="0" smtClean="0"/>
              <a:t>      Agent	Affected	</a:t>
            </a:r>
            <a:r>
              <a:rPr lang="en-US" dirty="0"/>
              <a:t> </a:t>
            </a:r>
            <a:r>
              <a:rPr lang="en-US" dirty="0" smtClean="0"/>
              <a:t>      Instrument</a:t>
            </a:r>
          </a:p>
        </p:txBody>
      </p:sp>
    </p:spTree>
    <p:extLst>
      <p:ext uri="{BB962C8B-B14F-4D97-AF65-F5344CB8AC3E}">
        <p14:creationId xmlns:p14="http://schemas.microsoft.com/office/powerpoint/2010/main" val="2495711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circle(in)">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ircle(in)">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circle(in)">
                                      <p:cBhvr>
                                        <p:cTn id="42" dur="2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circle(in)">
                                      <p:cBhvr>
                                        <p:cTn id="47" dur="20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circle(in)">
                                      <p:cBhvr>
                                        <p:cTn id="52" dur="20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circle(in)">
                                      <p:cBhvr>
                                        <p:cTn id="57" dur="2000"/>
                                        <p:tgtEl>
                                          <p:spTgt spid="3">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grpId="0" nodeType="click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circle(in)">
                                      <p:cBhvr>
                                        <p:cTn id="62"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0609" y="347730"/>
            <a:ext cx="11539470" cy="6233374"/>
          </a:xfrm>
          <a:blipFill>
            <a:blip r:embed="rId2"/>
            <a:tile tx="0" ty="0" sx="100000" sy="100000" flip="none" algn="tl"/>
          </a:blipFill>
        </p:spPr>
        <p:txBody>
          <a:bodyPr>
            <a:normAutofit lnSpcReduction="10000"/>
          </a:bodyPr>
          <a:lstStyle/>
          <a:p>
            <a:r>
              <a:rPr lang="en-US" sz="3200" b="1" dirty="0" smtClean="0"/>
              <a:t>PRACTICE</a:t>
            </a:r>
          </a:p>
          <a:p>
            <a:pPr algn="just"/>
            <a:r>
              <a:rPr lang="en-US" dirty="0" smtClean="0"/>
              <a:t>Identify AGENTS, AFFECTED, BENEFICIARIES, INSTRUMENTS, LOCATIONS THEMES, SOURCES or GOALS in the following sentences:</a:t>
            </a:r>
          </a:p>
          <a:p>
            <a:pPr algn="just"/>
            <a:endParaRPr lang="en-US" dirty="0" smtClean="0"/>
          </a:p>
          <a:p>
            <a:pPr algn="just"/>
            <a:r>
              <a:rPr lang="en-US" dirty="0" smtClean="0"/>
              <a:t>	1/ The workmen spoiled the carpet with their boots.</a:t>
            </a:r>
          </a:p>
          <a:p>
            <a:pPr algn="just"/>
            <a:r>
              <a:rPr lang="en-US" dirty="0" smtClean="0"/>
              <a:t>	2/ My mother’s </a:t>
            </a:r>
            <a:r>
              <a:rPr lang="en-US" dirty="0" err="1" smtClean="0"/>
              <a:t>Imari</a:t>
            </a:r>
            <a:r>
              <a:rPr lang="en-US" dirty="0" smtClean="0"/>
              <a:t> bowl was broken by a thief.</a:t>
            </a:r>
          </a:p>
          <a:p>
            <a:pPr algn="just"/>
            <a:r>
              <a:rPr lang="en-US" dirty="0" smtClean="0"/>
              <a:t>	3/ Muriel dealt the cards carefully to each player.</a:t>
            </a:r>
          </a:p>
          <a:p>
            <a:pPr algn="just"/>
            <a:r>
              <a:rPr lang="en-US" dirty="0" smtClean="0"/>
              <a:t>	4/ The tree was felled by a single blow from Paul’s axe.</a:t>
            </a:r>
          </a:p>
          <a:p>
            <a:pPr algn="just"/>
            <a:r>
              <a:rPr lang="en-US" dirty="0" smtClean="0"/>
              <a:t>	5/ Seymour sliced the salami with a knife.</a:t>
            </a:r>
          </a:p>
          <a:p>
            <a:pPr algn="just"/>
            <a:r>
              <a:rPr lang="en-US" dirty="0" smtClean="0"/>
              <a:t>	6/ </a:t>
            </a:r>
            <a:r>
              <a:rPr lang="en-US" dirty="0" err="1" smtClean="0"/>
              <a:t>Harmish</a:t>
            </a:r>
            <a:r>
              <a:rPr lang="en-US" dirty="0" smtClean="0"/>
              <a:t> used a screwdriver to open the tin.</a:t>
            </a:r>
          </a:p>
          <a:p>
            <a:pPr algn="just"/>
            <a:r>
              <a:rPr lang="en-US" dirty="0" smtClean="0"/>
              <a:t>	7/ </a:t>
            </a:r>
            <a:r>
              <a:rPr lang="en-US" dirty="0" err="1" smtClean="0"/>
              <a:t>Crippen</a:t>
            </a:r>
            <a:r>
              <a:rPr lang="en-US" dirty="0" smtClean="0"/>
              <a:t> dissolved the body with the acid.</a:t>
            </a:r>
          </a:p>
          <a:p>
            <a:pPr algn="just"/>
            <a:r>
              <a:rPr lang="en-US" dirty="0" smtClean="0"/>
              <a:t>	8/ The dynamite blew the safe open.</a:t>
            </a:r>
          </a:p>
          <a:p>
            <a:pPr algn="just"/>
            <a:r>
              <a:rPr lang="en-US" dirty="0" smtClean="0"/>
              <a:t>	9/ The hut was set alight by a vandals.</a:t>
            </a:r>
          </a:p>
          <a:p>
            <a:pPr algn="just"/>
            <a:r>
              <a:rPr lang="en-US" dirty="0" smtClean="0"/>
              <a:t>	10/ Charles built Emily a mahogany bookcase.</a:t>
            </a:r>
          </a:p>
          <a:p>
            <a:pPr algn="just"/>
            <a:r>
              <a:rPr lang="en-US" dirty="0" smtClean="0"/>
              <a:t>	</a:t>
            </a:r>
            <a:endParaRPr lang="en-US" dirty="0"/>
          </a:p>
        </p:txBody>
      </p:sp>
    </p:spTree>
    <p:extLst>
      <p:ext uri="{BB962C8B-B14F-4D97-AF65-F5344CB8AC3E}">
        <p14:creationId xmlns:p14="http://schemas.microsoft.com/office/powerpoint/2010/main" val="2184147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circle(in)">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ircle(in)">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ircle(in)">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circle(in)">
                                      <p:cBhvr>
                                        <p:cTn id="52" dur="20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circle(in)">
                                      <p:cBhvr>
                                        <p:cTn id="57" dur="20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circle(in)">
                                      <p:cBhvr>
                                        <p:cTn id="62" dur="20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6" presetClass="entr" presetSubtype="16"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circle(in)">
                                      <p:cBhvr>
                                        <p:cTn id="67" dur="20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6" presetClass="entr" presetSubtype="16" fill="hold" grpId="0"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circle(in)">
                                      <p:cBhvr>
                                        <p:cTn id="72" dur="20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8186" y="437882"/>
            <a:ext cx="11088710" cy="6027312"/>
          </a:xfrm>
          <a:blipFill>
            <a:blip r:embed="rId2"/>
            <a:tile tx="0" ty="0" sx="100000" sy="100000" flip="none" algn="tl"/>
          </a:blipFill>
        </p:spPr>
        <p:txBody>
          <a:bodyPr>
            <a:normAutofit/>
          </a:bodyPr>
          <a:lstStyle/>
          <a:p>
            <a:pPr algn="just"/>
            <a:r>
              <a:rPr lang="en-US" sz="2000" dirty="0" smtClean="0"/>
              <a:t>	</a:t>
            </a:r>
          </a:p>
          <a:p>
            <a:pPr algn="just"/>
            <a:r>
              <a:rPr lang="en-US" dirty="0" smtClean="0"/>
              <a:t>	11</a:t>
            </a:r>
            <a:r>
              <a:rPr lang="en-US" dirty="0"/>
              <a:t>/ Sidney </a:t>
            </a:r>
            <a:r>
              <a:rPr lang="en-US" dirty="0" err="1"/>
              <a:t>swotted</a:t>
            </a:r>
            <a:r>
              <a:rPr lang="en-US" dirty="0"/>
              <a:t> the fly with his hat</a:t>
            </a:r>
          </a:p>
          <a:p>
            <a:pPr algn="just"/>
            <a:r>
              <a:rPr lang="en-US" dirty="0"/>
              <a:t>	12/ Keith gave Gill a replica of the Venus de Milo.</a:t>
            </a:r>
          </a:p>
          <a:p>
            <a:pPr algn="just"/>
            <a:r>
              <a:rPr lang="en-US" dirty="0"/>
              <a:t>	13/ I’m meeting Dick at </a:t>
            </a:r>
            <a:r>
              <a:rPr lang="en-US" dirty="0" err="1"/>
              <a:t>Wavely</a:t>
            </a:r>
            <a:r>
              <a:rPr lang="en-US" dirty="0"/>
              <a:t> Station.</a:t>
            </a:r>
          </a:p>
          <a:p>
            <a:pPr algn="just"/>
            <a:r>
              <a:rPr lang="en-US" sz="2000" dirty="0"/>
              <a:t>	</a:t>
            </a:r>
            <a:r>
              <a:rPr lang="en-US" dirty="0" smtClean="0"/>
              <a:t>14</a:t>
            </a:r>
            <a:r>
              <a:rPr lang="en-US" dirty="0"/>
              <a:t>/ Tallahassee is humid in summer. </a:t>
            </a:r>
          </a:p>
          <a:p>
            <a:pPr algn="just"/>
            <a:r>
              <a:rPr lang="en-US" dirty="0"/>
              <a:t>	15/ Ruth knitted Bryan a sweater.</a:t>
            </a:r>
          </a:p>
          <a:p>
            <a:pPr algn="just"/>
            <a:r>
              <a:rPr lang="en-US" dirty="0"/>
              <a:t>	16/ Alan was sent a special offer from the Reader’s Digest.</a:t>
            </a:r>
          </a:p>
          <a:p>
            <a:pPr algn="just"/>
            <a:r>
              <a:rPr lang="en-US" dirty="0"/>
              <a:t>	17/ Glen bought a micro-computer for his son at the electronic shop.</a:t>
            </a:r>
          </a:p>
          <a:p>
            <a:pPr algn="just"/>
            <a:r>
              <a:rPr lang="en-US" dirty="0"/>
              <a:t>	18/ </a:t>
            </a:r>
            <a:r>
              <a:rPr lang="en-US" dirty="0" err="1"/>
              <a:t>Vacek</a:t>
            </a:r>
            <a:r>
              <a:rPr lang="en-US" dirty="0"/>
              <a:t> blew up the tank with a hand grenade.</a:t>
            </a:r>
          </a:p>
          <a:p>
            <a:pPr algn="just"/>
            <a:r>
              <a:rPr lang="en-US" dirty="0"/>
              <a:t>	19/ John chased the ball to the bottom of the hill.</a:t>
            </a:r>
          </a:p>
          <a:p>
            <a:pPr algn="just"/>
            <a:r>
              <a:rPr lang="en-US" dirty="0"/>
              <a:t>	20/ Lucy put a log on the fire with the tongs.</a:t>
            </a:r>
          </a:p>
          <a:p>
            <a:pPr algn="just"/>
            <a:endParaRPr lang="en-US" sz="2000" dirty="0"/>
          </a:p>
        </p:txBody>
      </p:sp>
    </p:spTree>
    <p:extLst>
      <p:ext uri="{BB962C8B-B14F-4D97-AF65-F5344CB8AC3E}">
        <p14:creationId xmlns:p14="http://schemas.microsoft.com/office/powerpoint/2010/main" val="882781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Effect transition="in" filter="fade">
                                      <p:cBhvr>
                                        <p:cTn id="56" dur="1000"/>
                                        <p:tgtEl>
                                          <p:spTgt spid="3">
                                            <p:txEl>
                                              <p:pRg st="6" end="6"/>
                                            </p:txEl>
                                          </p:spTgt>
                                        </p:tgtEl>
                                      </p:cBhvr>
                                    </p:animEffect>
                                    <p:anim calcmode="lin" valueType="num">
                                      <p:cBhvr>
                                        <p:cTn id="5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Effect transition="in" filter="fade">
                                      <p:cBhvr>
                                        <p:cTn id="63" dur="1000"/>
                                        <p:tgtEl>
                                          <p:spTgt spid="3">
                                            <p:txEl>
                                              <p:pRg st="7" end="7"/>
                                            </p:txEl>
                                          </p:spTgt>
                                        </p:tgtEl>
                                      </p:cBhvr>
                                    </p:animEffect>
                                    <p:anim calcmode="lin" valueType="num">
                                      <p:cBhvr>
                                        <p:cTn id="6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8" end="8"/>
                                            </p:txEl>
                                          </p:spTgt>
                                        </p:tgtEl>
                                        <p:attrNameLst>
                                          <p:attrName>style.visibility</p:attrName>
                                        </p:attrNameLst>
                                      </p:cBhvr>
                                      <p:to>
                                        <p:strVal val="visible"/>
                                      </p:to>
                                    </p:set>
                                    <p:animEffect transition="in" filter="fade">
                                      <p:cBhvr>
                                        <p:cTn id="70" dur="1000"/>
                                        <p:tgtEl>
                                          <p:spTgt spid="3">
                                            <p:txEl>
                                              <p:pRg st="8" end="8"/>
                                            </p:txEl>
                                          </p:spTgt>
                                        </p:tgtEl>
                                      </p:cBhvr>
                                    </p:animEffect>
                                    <p:anim calcmode="lin" valueType="num">
                                      <p:cBhvr>
                                        <p:cTn id="71"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9" end="9"/>
                                            </p:txEl>
                                          </p:spTgt>
                                        </p:tgtEl>
                                        <p:attrNameLst>
                                          <p:attrName>style.visibility</p:attrName>
                                        </p:attrNameLst>
                                      </p:cBhvr>
                                      <p:to>
                                        <p:strVal val="visible"/>
                                      </p:to>
                                    </p:set>
                                    <p:animEffect transition="in" filter="fade">
                                      <p:cBhvr>
                                        <p:cTn id="77" dur="1000"/>
                                        <p:tgtEl>
                                          <p:spTgt spid="3">
                                            <p:txEl>
                                              <p:pRg st="9" end="9"/>
                                            </p:txEl>
                                          </p:spTgt>
                                        </p:tgtEl>
                                      </p:cBhvr>
                                    </p:animEffect>
                                    <p:anim calcmode="lin" valueType="num">
                                      <p:cBhvr>
                                        <p:cTn id="78"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0" end="10"/>
                                            </p:txEl>
                                          </p:spTgt>
                                        </p:tgtEl>
                                        <p:attrNameLst>
                                          <p:attrName>style.visibility</p:attrName>
                                        </p:attrNameLst>
                                      </p:cBhvr>
                                      <p:to>
                                        <p:strVal val="visible"/>
                                      </p:to>
                                    </p:set>
                                    <p:animEffect transition="in" filter="fade">
                                      <p:cBhvr>
                                        <p:cTn id="84" dur="1000"/>
                                        <p:tgtEl>
                                          <p:spTgt spid="3">
                                            <p:txEl>
                                              <p:pRg st="10" end="10"/>
                                            </p:txEl>
                                          </p:spTgt>
                                        </p:tgtEl>
                                      </p:cBhvr>
                                    </p:animEffect>
                                    <p:anim calcmode="lin" valueType="num">
                                      <p:cBhvr>
                                        <p:cTn id="85"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845</TotalTime>
  <Words>85</Words>
  <Application>Microsoft Office PowerPoint</Application>
  <PresentationFormat>Custom</PresentationFormat>
  <Paragraphs>80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PHAN QUANG BAO</dc:creator>
  <cp:lastModifiedBy>ASUS</cp:lastModifiedBy>
  <cp:revision>32</cp:revision>
  <dcterms:created xsi:type="dcterms:W3CDTF">2019-08-22T03:01:17Z</dcterms:created>
  <dcterms:modified xsi:type="dcterms:W3CDTF">2021-07-26T09:35:57Z</dcterms:modified>
</cp:coreProperties>
</file>