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1" r:id="rId5"/>
    <p:sldId id="263" r:id="rId6"/>
    <p:sldId id="257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12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2021-07-31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2021-07-31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2021-07-31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2021-07-31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2021-07-31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2021-07-31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2021-07-31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2021-07-31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2021-07-31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2021-07-31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2021-07-31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2021-07-31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382018"/>
            <a:ext cx="8382000" cy="5475982"/>
          </a:xfrm>
          <a:blipFill>
            <a:blip r:embed="rId2"/>
            <a:tile tx="0" ty="0" sx="100000" sy="100000" flip="none" algn="tl"/>
          </a:blipFill>
        </p:spPr>
        <p:txBody>
          <a:bodyPr>
            <a:noAutofit/>
          </a:bodyPr>
          <a:lstStyle/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1/ Sentence</a:t>
            </a:r>
          </a:p>
          <a:p>
            <a:pPr marL="342900" indent="-342900" algn="just">
              <a:buFont typeface="Symbol" panose="05050102010706020507" pitchFamily="18" charset="2"/>
              <a:buChar char="Þ"/>
            </a:pPr>
            <a:r>
              <a:rPr lang="en-US" sz="2000" b="1" dirty="0" smtClean="0">
                <a:solidFill>
                  <a:schemeClr val="tx1"/>
                </a:solidFill>
              </a:rPr>
              <a:t>A sentence is a grammatically complete string of word expressing a complete thought.</a:t>
            </a:r>
          </a:p>
          <a:p>
            <a:pPr marL="342900" indent="-342900" algn="just">
              <a:buFont typeface="Symbol" panose="05050102010706020507" pitchFamily="18" charset="2"/>
              <a:buChar char="Þ"/>
            </a:pPr>
            <a:r>
              <a:rPr lang="en-US" sz="2000" b="1" dirty="0">
                <a:solidFill>
                  <a:schemeClr val="tx1"/>
                </a:solidFill>
              </a:rPr>
              <a:t>=&gt; A sentence is neither a physical event nor a physical object. It is, conceived abstractly, a string of words put together by the grammatical rules of a language. A sentence can be thought of as the IDEAL string of words behind various realizations in utterances and </a:t>
            </a:r>
            <a:r>
              <a:rPr lang="en-US" sz="2000" b="1" dirty="0" smtClean="0">
                <a:solidFill>
                  <a:schemeClr val="tx1"/>
                </a:solidFill>
              </a:rPr>
              <a:t>inscriptions</a:t>
            </a:r>
          </a:p>
          <a:p>
            <a:pPr algn="just"/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=&gt; </a:t>
            </a:r>
            <a:r>
              <a:rPr lang="en-US" sz="2000" b="1" dirty="0" smtClean="0">
                <a:solidFill>
                  <a:srgbClr val="FF0000"/>
                </a:solidFill>
              </a:rPr>
              <a:t>A generic sentence </a:t>
            </a:r>
            <a:r>
              <a:rPr lang="en-US" sz="2000" b="1" dirty="0" smtClean="0">
                <a:solidFill>
                  <a:schemeClr val="tx1"/>
                </a:solidFill>
              </a:rPr>
              <a:t>is a sentence in which some statement is made about </a:t>
            </a:r>
            <a:r>
              <a:rPr lang="en-US" sz="2000" b="1" dirty="0" smtClean="0">
                <a:solidFill>
                  <a:srgbClr val="FF0000"/>
                </a:solidFill>
              </a:rPr>
              <a:t>a whole unrestricted class of individual.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	e.g., Men like beautiful women.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	        Dog is an intelligent animal.</a:t>
            </a:r>
          </a:p>
          <a:p>
            <a:pPr algn="just"/>
            <a:r>
              <a:rPr lang="en-US" sz="2000" b="1" dirty="0" smtClean="0">
                <a:solidFill>
                  <a:srgbClr val="FF0000"/>
                </a:solidFill>
              </a:rPr>
              <a:t>=&gt; An </a:t>
            </a:r>
            <a:r>
              <a:rPr lang="en-US" sz="2000" b="1" dirty="0" err="1" smtClean="0">
                <a:solidFill>
                  <a:srgbClr val="FF0000"/>
                </a:solidFill>
              </a:rPr>
              <a:t>equative</a:t>
            </a:r>
            <a:r>
              <a:rPr lang="en-US" sz="2000" b="1" dirty="0" smtClean="0">
                <a:solidFill>
                  <a:srgbClr val="FF0000"/>
                </a:solidFill>
              </a:rPr>
              <a:t> sentence </a:t>
            </a:r>
            <a:r>
              <a:rPr lang="en-US" sz="2000" b="1" dirty="0" smtClean="0">
                <a:solidFill>
                  <a:schemeClr val="tx1"/>
                </a:solidFill>
              </a:rPr>
              <a:t>is one which is used to assert the identity of the referents of two referring expressions, i.e. to assert that </a:t>
            </a:r>
            <a:r>
              <a:rPr lang="en-US" sz="2000" b="1" dirty="0" smtClean="0">
                <a:solidFill>
                  <a:srgbClr val="FF0000"/>
                </a:solidFill>
              </a:rPr>
              <a:t>two referring expressions have the same referent.</a:t>
            </a:r>
          </a:p>
          <a:p>
            <a:pPr algn="just"/>
            <a:r>
              <a:rPr lang="en-US" sz="2000" b="1" dirty="0">
                <a:solidFill>
                  <a:schemeClr val="tx1"/>
                </a:solidFill>
              </a:rPr>
              <a:t>	</a:t>
            </a:r>
            <a:r>
              <a:rPr lang="en-US" sz="2000" b="1" dirty="0" smtClean="0">
                <a:solidFill>
                  <a:schemeClr val="tx1"/>
                </a:solidFill>
              </a:rPr>
              <a:t>e.g., </a:t>
            </a:r>
            <a:r>
              <a:rPr lang="en-US" sz="2000" b="1" dirty="0" err="1" smtClean="0">
                <a:solidFill>
                  <a:schemeClr val="tx1"/>
                </a:solidFill>
              </a:rPr>
              <a:t>Mrs</a:t>
            </a:r>
            <a:r>
              <a:rPr lang="en-US" sz="2000" b="1" dirty="0" smtClean="0">
                <a:solidFill>
                  <a:schemeClr val="tx1"/>
                </a:solidFill>
              </a:rPr>
              <a:t> Thatcher is the Prime Minister.</a:t>
            </a:r>
          </a:p>
          <a:p>
            <a:pPr algn="just"/>
            <a:r>
              <a:rPr lang="en-US" sz="2000" b="1" dirty="0">
                <a:solidFill>
                  <a:schemeClr val="tx1"/>
                </a:solidFill>
              </a:rPr>
              <a:t>	</a:t>
            </a:r>
            <a:r>
              <a:rPr lang="en-US" sz="2000" b="1" dirty="0" smtClean="0">
                <a:solidFill>
                  <a:schemeClr val="tx1"/>
                </a:solidFill>
              </a:rPr>
              <a:t>        That woman over there is my daughter’s teacher.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endParaRPr lang="en-US" sz="2000" i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52400" y="304800"/>
            <a:ext cx="9531399" cy="107721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CHAPTER III</a:t>
            </a:r>
          </a:p>
          <a:p>
            <a:pPr algn="ctr"/>
            <a:r>
              <a:rPr lang="en-US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SENTENCE SEMANTICS_SENTENCE MEANING</a:t>
            </a:r>
            <a:endParaRPr lang="en-US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6324600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2/ Utterance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=&gt; An </a:t>
            </a:r>
            <a:r>
              <a:rPr lang="en-US" sz="2000" b="1" dirty="0">
                <a:solidFill>
                  <a:schemeClr val="tx1"/>
                </a:solidFill>
              </a:rPr>
              <a:t>utterance is any stretch of talk by one person before and after which there is  silence on the part of that person.</a:t>
            </a:r>
          </a:p>
          <a:p>
            <a:pPr algn="just"/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=&gt; An </a:t>
            </a:r>
            <a:r>
              <a:rPr lang="en-US" sz="2000" b="1" dirty="0">
                <a:solidFill>
                  <a:schemeClr val="tx1"/>
                </a:solidFill>
              </a:rPr>
              <a:t>utterance is the USE by a particular speaker, on a particular occasion, of a piece of language, such as a sequence of sentences, or a single phrase, or even a single word. 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=&gt; Utterances </a:t>
            </a:r>
            <a:r>
              <a:rPr lang="en-US" sz="2000" b="1" dirty="0">
                <a:solidFill>
                  <a:schemeClr val="tx1"/>
                </a:solidFill>
              </a:rPr>
              <a:t>are physical events. Accent and voice quality strictly belong to utterances, not to the sentence uttered.</a:t>
            </a:r>
          </a:p>
          <a:p>
            <a:pPr algn="just"/>
            <a:r>
              <a:rPr lang="en-US" sz="2000" b="1" dirty="0">
                <a:solidFill>
                  <a:schemeClr val="tx1"/>
                </a:solidFill>
              </a:rPr>
              <a:t>     =&gt; compare sentences to </a:t>
            </a:r>
            <a:r>
              <a:rPr lang="en-US" sz="2000" b="1" dirty="0" smtClean="0">
                <a:solidFill>
                  <a:schemeClr val="tx1"/>
                </a:solidFill>
              </a:rPr>
              <a:t>utterances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3/ Proposition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=&gt; </a:t>
            </a:r>
            <a:r>
              <a:rPr lang="en-US" sz="2000" b="1" dirty="0">
                <a:solidFill>
                  <a:schemeClr val="tx1"/>
                </a:solidFill>
              </a:rPr>
              <a:t>The </a:t>
            </a:r>
            <a:r>
              <a:rPr lang="en-US" sz="2000" b="1" dirty="0">
                <a:solidFill>
                  <a:srgbClr val="FF0000"/>
                </a:solidFill>
              </a:rPr>
              <a:t>notion of a proposition is central to semantics</a:t>
            </a:r>
            <a:r>
              <a:rPr lang="en-US" sz="2000" b="1" dirty="0">
                <a:solidFill>
                  <a:schemeClr val="tx1"/>
                </a:solidFill>
              </a:rPr>
              <a:t>.</a:t>
            </a:r>
            <a:endParaRPr lang="en-US" sz="2000" b="1" dirty="0" smtClean="0">
              <a:solidFill>
                <a:schemeClr val="tx1"/>
              </a:solidFill>
            </a:endParaRP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=&gt; A </a:t>
            </a:r>
            <a:r>
              <a:rPr lang="en-US" sz="2000" b="1" dirty="0">
                <a:solidFill>
                  <a:schemeClr val="tx1"/>
                </a:solidFill>
              </a:rPr>
              <a:t>proposition is that part of meaning of the </a:t>
            </a:r>
            <a:r>
              <a:rPr lang="en-US" sz="2000" b="1" dirty="0">
                <a:solidFill>
                  <a:srgbClr val="FF0000"/>
                </a:solidFill>
              </a:rPr>
              <a:t>utterance of a declarative sentence</a:t>
            </a:r>
            <a:r>
              <a:rPr lang="en-US" sz="2000" b="1" dirty="0">
                <a:solidFill>
                  <a:schemeClr val="tx1"/>
                </a:solidFill>
              </a:rPr>
              <a:t> which describes some </a:t>
            </a:r>
            <a:r>
              <a:rPr lang="en-US" sz="2000" b="1" dirty="0">
                <a:solidFill>
                  <a:srgbClr val="FF0000"/>
                </a:solidFill>
              </a:rPr>
              <a:t>state of affairs</a:t>
            </a:r>
            <a:r>
              <a:rPr lang="en-US" sz="2000" b="1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The </a:t>
            </a:r>
            <a:r>
              <a:rPr lang="en-US" sz="2000" b="1" dirty="0" smtClean="0">
                <a:solidFill>
                  <a:srgbClr val="FF0000"/>
                </a:solidFill>
              </a:rPr>
              <a:t>state of affairs </a:t>
            </a:r>
            <a:r>
              <a:rPr lang="en-US" sz="2000" b="1" dirty="0" smtClean="0">
                <a:solidFill>
                  <a:schemeClr val="tx1"/>
                </a:solidFill>
              </a:rPr>
              <a:t>typically involves </a:t>
            </a:r>
            <a:r>
              <a:rPr lang="en-US" sz="2000" b="1" dirty="0" smtClean="0">
                <a:solidFill>
                  <a:srgbClr val="FF0000"/>
                </a:solidFill>
              </a:rPr>
              <a:t>persons</a:t>
            </a:r>
            <a:r>
              <a:rPr lang="en-US" sz="2000" b="1" dirty="0" smtClean="0">
                <a:solidFill>
                  <a:schemeClr val="tx1"/>
                </a:solidFill>
              </a:rPr>
              <a:t> or </a:t>
            </a:r>
            <a:r>
              <a:rPr lang="en-US" sz="2000" b="1" dirty="0" smtClean="0">
                <a:solidFill>
                  <a:srgbClr val="FF0000"/>
                </a:solidFill>
              </a:rPr>
              <a:t>things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u="sng" dirty="0" smtClean="0">
                <a:solidFill>
                  <a:schemeClr val="tx1"/>
                </a:solidFill>
              </a:rPr>
              <a:t>referred to by expressions in the sentence</a:t>
            </a:r>
            <a:r>
              <a:rPr lang="en-US" sz="2000" b="1" dirty="0" smtClean="0">
                <a:solidFill>
                  <a:schemeClr val="tx1"/>
                </a:solidFill>
              </a:rPr>
              <a:t>. In uttering a declarative sentence a speaker typically asserts a proposition.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Corresponding declaratives and interrogatives (and imperatives) have the same propositional content. (</a:t>
            </a:r>
            <a:r>
              <a:rPr lang="en-US" sz="2000" b="1" dirty="0" err="1" smtClean="0">
                <a:solidFill>
                  <a:schemeClr val="tx1"/>
                </a:solidFill>
              </a:rPr>
              <a:t>Hurford</a:t>
            </a:r>
            <a:r>
              <a:rPr lang="en-US" sz="2000" b="1" dirty="0" smtClean="0">
                <a:solidFill>
                  <a:schemeClr val="tx1"/>
                </a:solidFill>
              </a:rPr>
              <a:t>, page 21)</a:t>
            </a:r>
          </a:p>
          <a:p>
            <a:pPr algn="just"/>
            <a:r>
              <a:rPr lang="en-US" sz="2000" b="1" dirty="0" err="1" smtClean="0">
                <a:solidFill>
                  <a:schemeClr val="tx1"/>
                </a:solidFill>
              </a:rPr>
              <a:t>e.g</a:t>
            </a:r>
            <a:r>
              <a:rPr lang="en-US" sz="2000" b="1" dirty="0" smtClean="0">
                <a:solidFill>
                  <a:schemeClr val="tx1"/>
                </a:solidFill>
              </a:rPr>
              <a:t>:  Go away, will you? 	 I am an idiot. 	But NOT  Pigs might fly.</a:t>
            </a:r>
          </a:p>
          <a:p>
            <a:pPr algn="just"/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        You will go away.	 Am I an idiot?		 I’m a Dutchman.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            (the same propositional content)</a:t>
            </a:r>
            <a:r>
              <a:rPr lang="en-US" sz="2000" b="1" dirty="0">
                <a:solidFill>
                  <a:schemeClr val="tx1"/>
                </a:solidFill>
              </a:rPr>
              <a:t>	</a:t>
            </a:r>
            <a:r>
              <a:rPr lang="en-US" sz="2000" b="1" dirty="0" smtClean="0">
                <a:solidFill>
                  <a:schemeClr val="tx1"/>
                </a:solidFill>
              </a:rPr>
              <a:t>(not the same)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" name="Left Brace 1"/>
          <p:cNvSpPr/>
          <p:nvPr/>
        </p:nvSpPr>
        <p:spPr>
          <a:xfrm>
            <a:off x="838200" y="5715000"/>
            <a:ext cx="76200" cy="457200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Left Brace 3"/>
          <p:cNvSpPr/>
          <p:nvPr/>
        </p:nvSpPr>
        <p:spPr>
          <a:xfrm>
            <a:off x="3124200" y="5715000"/>
            <a:ext cx="45719" cy="457200"/>
          </a:xfrm>
          <a:prstGeom prst="leftBrace">
            <a:avLst/>
          </a:prstGeom>
          <a:solidFill>
            <a:schemeClr val="tx1"/>
          </a:solidFill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Brace 5"/>
          <p:cNvSpPr/>
          <p:nvPr/>
        </p:nvSpPr>
        <p:spPr>
          <a:xfrm>
            <a:off x="5890259" y="5638800"/>
            <a:ext cx="76200" cy="609600"/>
          </a:xfrm>
          <a:prstGeom prst="leftBrac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871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04800"/>
            <a:ext cx="8534400" cy="6248400"/>
          </a:xfrm>
          <a:blipFill>
            <a:blip r:embed="rId2"/>
            <a:tile tx="0" ty="0" sx="100000" sy="100000" flip="none" algn="tl"/>
          </a:blipFill>
        </p:spPr>
        <p:txBody>
          <a:bodyPr>
            <a:normAutofit lnSpcReduction="10000"/>
          </a:bodyPr>
          <a:lstStyle/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4/ Predicators and Predicates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    4.1/ The </a:t>
            </a:r>
            <a:r>
              <a:rPr lang="en-US" sz="2000" b="1" dirty="0">
                <a:solidFill>
                  <a:srgbClr val="FF0000"/>
                </a:solidFill>
              </a:rPr>
              <a:t>Predicator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of a simple declarative sentence is the </a:t>
            </a:r>
            <a:r>
              <a:rPr lang="en-US" sz="2000" b="1" dirty="0">
                <a:solidFill>
                  <a:srgbClr val="FF0000"/>
                </a:solidFill>
              </a:rPr>
              <a:t>word</a:t>
            </a:r>
            <a:r>
              <a:rPr lang="en-US" sz="2000" b="1" dirty="0">
                <a:solidFill>
                  <a:schemeClr val="tx1"/>
                </a:solidFill>
              </a:rPr>
              <a:t> or sometimes a </a:t>
            </a:r>
            <a:r>
              <a:rPr lang="en-US" sz="2000" b="1" dirty="0">
                <a:solidFill>
                  <a:srgbClr val="FF0000"/>
                </a:solidFill>
              </a:rPr>
              <a:t>group of words </a:t>
            </a:r>
            <a:r>
              <a:rPr lang="en-US" sz="2000" b="1" dirty="0">
                <a:solidFill>
                  <a:schemeClr val="tx1"/>
                </a:solidFill>
              </a:rPr>
              <a:t>which </a:t>
            </a:r>
            <a:r>
              <a:rPr lang="en-US" sz="2000" b="1" u="sng" dirty="0">
                <a:solidFill>
                  <a:srgbClr val="FF0000"/>
                </a:solidFill>
              </a:rPr>
              <a:t>does not belong to any of the referring expressions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</a:rPr>
              <a:t>and which, of the remainder, makes the most specific contribution to the meaning of the </a:t>
            </a:r>
            <a:r>
              <a:rPr lang="en-US" sz="2000" b="1" dirty="0" smtClean="0">
                <a:solidFill>
                  <a:schemeClr val="tx1"/>
                </a:solidFill>
              </a:rPr>
              <a:t>sentence.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e.g., I </a:t>
            </a:r>
            <a:r>
              <a:rPr lang="en-US" sz="2000" b="1" dirty="0" smtClean="0">
                <a:solidFill>
                  <a:srgbClr val="FF0000"/>
                </a:solidFill>
              </a:rPr>
              <a:t>am</a:t>
            </a:r>
            <a:r>
              <a:rPr lang="en-US" sz="2000" b="1" dirty="0" smtClean="0">
                <a:solidFill>
                  <a:schemeClr val="tx1"/>
                </a:solidFill>
              </a:rPr>
              <a:t> hungry. (hungry -&gt; predicator) (1) _ adjective</a:t>
            </a:r>
          </a:p>
          <a:p>
            <a:pPr algn="just"/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        Joe </a:t>
            </a:r>
            <a:r>
              <a:rPr lang="en-US" sz="2000" b="1" dirty="0" smtClean="0">
                <a:solidFill>
                  <a:srgbClr val="FF0000"/>
                </a:solidFill>
              </a:rPr>
              <a:t>is</a:t>
            </a:r>
            <a:r>
              <a:rPr lang="en-US" sz="2000" b="1" dirty="0" smtClean="0">
                <a:solidFill>
                  <a:schemeClr val="tx1"/>
                </a:solidFill>
              </a:rPr>
              <a:t> in San Francisco. (in -&gt; predicator) (2) _ preposition</a:t>
            </a:r>
          </a:p>
          <a:p>
            <a:pPr algn="just"/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        Mummy </a:t>
            </a:r>
            <a:r>
              <a:rPr lang="en-US" sz="2000" b="1" dirty="0" smtClean="0">
                <a:solidFill>
                  <a:srgbClr val="FF0000"/>
                </a:solidFill>
              </a:rPr>
              <a:t>is</a:t>
            </a:r>
            <a:r>
              <a:rPr lang="en-US" sz="2000" b="1" dirty="0" smtClean="0">
                <a:solidFill>
                  <a:schemeClr val="tx1"/>
                </a:solidFill>
              </a:rPr>
              <a:t> asleep. (asleep -&gt; predicator) (3) _ adjective</a:t>
            </a:r>
          </a:p>
          <a:p>
            <a:pPr algn="just"/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        The Royal Scottish Museum </a:t>
            </a:r>
            <a:r>
              <a:rPr lang="en-US" sz="2000" b="1" dirty="0" smtClean="0">
                <a:solidFill>
                  <a:srgbClr val="FF0000"/>
                </a:solidFill>
              </a:rPr>
              <a:t>is</a:t>
            </a:r>
            <a:r>
              <a:rPr lang="en-US" sz="2000" b="1" dirty="0" smtClean="0">
                <a:solidFill>
                  <a:schemeClr val="tx1"/>
                </a:solidFill>
              </a:rPr>
              <a:t> behind Old College. (behind -&gt; </a:t>
            </a:r>
            <a:r>
              <a:rPr lang="en-US" sz="2000" b="1" dirty="0" err="1" smtClean="0">
                <a:solidFill>
                  <a:schemeClr val="tx1"/>
                </a:solidFill>
              </a:rPr>
              <a:t>predi</a:t>
            </a:r>
            <a:r>
              <a:rPr lang="en-US" sz="2000" b="1" dirty="0" smtClean="0">
                <a:solidFill>
                  <a:schemeClr val="tx1"/>
                </a:solidFill>
              </a:rPr>
              <a:t>.) (4) _ prep</a:t>
            </a:r>
          </a:p>
          <a:p>
            <a:pPr algn="just"/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        Einstein </a:t>
            </a:r>
            <a:r>
              <a:rPr lang="en-US" sz="2000" b="1" dirty="0" smtClean="0">
                <a:solidFill>
                  <a:srgbClr val="FF0000"/>
                </a:solidFill>
              </a:rPr>
              <a:t>was</a:t>
            </a:r>
            <a:r>
              <a:rPr lang="en-US" sz="2000" b="1" dirty="0" smtClean="0">
                <a:solidFill>
                  <a:schemeClr val="tx1"/>
                </a:solidFill>
              </a:rPr>
              <a:t> a genius. (genius -&gt; predicator) (5) _ noun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         The white man loved the Indian maiden. (love -&gt; predicator) _ verb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         Jimmy was waiting for the downtown bus. (wait for -&gt; predicator) _ verb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Note: 1/ </a:t>
            </a:r>
            <a:r>
              <a:rPr lang="en-US" sz="2000" b="1" dirty="0" smtClean="0">
                <a:solidFill>
                  <a:srgbClr val="FF0000"/>
                </a:solidFill>
              </a:rPr>
              <a:t>The verb BE </a:t>
            </a:r>
            <a:r>
              <a:rPr lang="en-US" sz="2000" b="1" dirty="0" smtClean="0">
                <a:solidFill>
                  <a:schemeClr val="tx1"/>
                </a:solidFill>
              </a:rPr>
              <a:t>in its various forms </a:t>
            </a:r>
            <a:r>
              <a:rPr lang="en-US" sz="2000" b="1" dirty="0" smtClean="0">
                <a:solidFill>
                  <a:srgbClr val="FF0000"/>
                </a:solidFill>
              </a:rPr>
              <a:t>(am, is, are, was, were) </a:t>
            </a:r>
            <a:r>
              <a:rPr lang="en-US" sz="2000" b="1" dirty="0" smtClean="0">
                <a:solidFill>
                  <a:schemeClr val="tx1"/>
                </a:solidFill>
              </a:rPr>
              <a:t>is </a:t>
            </a:r>
            <a:r>
              <a:rPr lang="en-US" sz="2000" b="1" dirty="0" smtClean="0">
                <a:solidFill>
                  <a:srgbClr val="FF0000"/>
                </a:solidFill>
              </a:rPr>
              <a:t>NOT</a:t>
            </a:r>
            <a:r>
              <a:rPr lang="en-US" sz="2000" b="1" dirty="0" smtClean="0">
                <a:solidFill>
                  <a:schemeClr val="tx1"/>
                </a:solidFill>
              </a:rPr>
              <a:t> the predicator in any example sentences (1), (2), (3), (4), (5).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             2/ The </a:t>
            </a:r>
            <a:r>
              <a:rPr lang="en-US" sz="2000" b="1" dirty="0" smtClean="0">
                <a:solidFill>
                  <a:srgbClr val="FF0000"/>
                </a:solidFill>
              </a:rPr>
              <a:t>predicators</a:t>
            </a:r>
            <a:r>
              <a:rPr lang="en-US" sz="2000" b="1" dirty="0" smtClean="0">
                <a:solidFill>
                  <a:schemeClr val="tx1"/>
                </a:solidFill>
              </a:rPr>
              <a:t> in sentences can be of various parts of speech: </a:t>
            </a:r>
            <a:r>
              <a:rPr lang="en-US" sz="2000" b="1" dirty="0" smtClean="0">
                <a:solidFill>
                  <a:srgbClr val="FF0000"/>
                </a:solidFill>
              </a:rPr>
              <a:t>adjectives</a:t>
            </a:r>
            <a:r>
              <a:rPr lang="en-US" sz="2000" b="1" dirty="0" smtClean="0">
                <a:solidFill>
                  <a:schemeClr val="tx1"/>
                </a:solidFill>
              </a:rPr>
              <a:t>, </a:t>
            </a:r>
            <a:r>
              <a:rPr lang="en-US" sz="2000" b="1" dirty="0" smtClean="0">
                <a:solidFill>
                  <a:srgbClr val="FF0000"/>
                </a:solidFill>
              </a:rPr>
              <a:t>verbs</a:t>
            </a:r>
            <a:r>
              <a:rPr lang="en-US" sz="2000" b="1" dirty="0" smtClean="0">
                <a:solidFill>
                  <a:schemeClr val="tx1"/>
                </a:solidFill>
              </a:rPr>
              <a:t>, </a:t>
            </a:r>
            <a:r>
              <a:rPr lang="en-US" sz="2000" b="1" dirty="0" smtClean="0">
                <a:solidFill>
                  <a:srgbClr val="FF0000"/>
                </a:solidFill>
              </a:rPr>
              <a:t>prepositions</a:t>
            </a:r>
            <a:r>
              <a:rPr lang="en-US" sz="2000" b="1" dirty="0" smtClean="0">
                <a:solidFill>
                  <a:schemeClr val="tx1"/>
                </a:solidFill>
              </a:rPr>
              <a:t> and </a:t>
            </a:r>
            <a:r>
              <a:rPr lang="en-US" sz="2000" b="1" dirty="0" smtClean="0">
                <a:solidFill>
                  <a:srgbClr val="FF0000"/>
                </a:solidFill>
              </a:rPr>
              <a:t>nouns</a:t>
            </a:r>
            <a:r>
              <a:rPr lang="en-US" sz="2000" b="1" dirty="0" smtClean="0">
                <a:solidFill>
                  <a:schemeClr val="tx1"/>
                </a:solidFill>
              </a:rPr>
              <a:t>. Words of other parts of speech, such as </a:t>
            </a:r>
            <a:r>
              <a:rPr lang="en-US" sz="2000" b="1" dirty="0" smtClean="0">
                <a:solidFill>
                  <a:srgbClr val="FF0000"/>
                </a:solidFill>
              </a:rPr>
              <a:t>conjunctions</a:t>
            </a:r>
            <a:r>
              <a:rPr lang="en-US" sz="2000" b="1" dirty="0" smtClean="0">
                <a:solidFill>
                  <a:schemeClr val="tx1"/>
                </a:solidFill>
              </a:rPr>
              <a:t>, </a:t>
            </a:r>
            <a:r>
              <a:rPr lang="en-US" sz="2000" b="1" dirty="0" smtClean="0">
                <a:solidFill>
                  <a:srgbClr val="FF0000"/>
                </a:solidFill>
              </a:rPr>
              <a:t>articles</a:t>
            </a:r>
            <a:r>
              <a:rPr lang="en-US" sz="2000" b="1" dirty="0" smtClean="0">
                <a:solidFill>
                  <a:schemeClr val="tx1"/>
                </a:solidFill>
              </a:rPr>
              <a:t> CANNOT serve as predicators in sentences.</a:t>
            </a:r>
            <a:endParaRPr lang="en-US" sz="2000" b="1" dirty="0">
              <a:solidFill>
                <a:schemeClr val="tx1"/>
              </a:solidFill>
            </a:endParaRPr>
          </a:p>
          <a:p>
            <a:pPr algn="just"/>
            <a:r>
              <a:rPr lang="en-US" sz="2000" b="1" dirty="0">
                <a:solidFill>
                  <a:schemeClr val="tx1"/>
                </a:solidFill>
              </a:rPr>
              <a:t>	</a:t>
            </a:r>
            <a:endParaRPr lang="en-US" sz="20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570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04800"/>
            <a:ext cx="8534400" cy="6324600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=&gt; The semantic analysis of simple declarative sentence reveals </a:t>
            </a:r>
            <a:r>
              <a:rPr lang="en-US" sz="2000" b="1" dirty="0" smtClean="0">
                <a:solidFill>
                  <a:srgbClr val="FF0000"/>
                </a:solidFill>
              </a:rPr>
              <a:t>two major semantic roles</a:t>
            </a:r>
            <a:r>
              <a:rPr lang="en-US" sz="2000" b="1" dirty="0" smtClean="0">
                <a:solidFill>
                  <a:schemeClr val="tx1"/>
                </a:solidFill>
              </a:rPr>
              <a:t> played by different subparts of the sentence. These are </a:t>
            </a:r>
            <a:r>
              <a:rPr lang="en-US" sz="2000" b="1" dirty="0" smtClean="0">
                <a:solidFill>
                  <a:srgbClr val="FF0000"/>
                </a:solidFill>
              </a:rPr>
              <a:t>the role of predicator</a:t>
            </a:r>
            <a:r>
              <a:rPr lang="en-US" sz="2000" b="1" dirty="0" smtClean="0">
                <a:solidFill>
                  <a:schemeClr val="tx1"/>
                </a:solidFill>
              </a:rPr>
              <a:t> and </a:t>
            </a:r>
            <a:r>
              <a:rPr lang="en-US" sz="2000" b="1" dirty="0" smtClean="0">
                <a:solidFill>
                  <a:srgbClr val="FF0000"/>
                </a:solidFill>
              </a:rPr>
              <a:t>the role(s) of argument(s) </a:t>
            </a:r>
            <a:r>
              <a:rPr lang="en-US" sz="2000" b="1" u="sng" dirty="0" smtClean="0">
                <a:solidFill>
                  <a:schemeClr val="tx1"/>
                </a:solidFill>
              </a:rPr>
              <a:t>played by the referring expression(s)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	 </a:t>
            </a:r>
            <a:r>
              <a:rPr lang="en-US" sz="2000" b="1" dirty="0">
                <a:solidFill>
                  <a:srgbClr val="FF0000"/>
                </a:solidFill>
              </a:rPr>
              <a:t>Arguments (A)</a:t>
            </a:r>
            <a:r>
              <a:rPr lang="en-US" sz="2000" b="1" dirty="0">
                <a:solidFill>
                  <a:schemeClr val="tx1"/>
                </a:solidFill>
              </a:rPr>
              <a:t> played by the </a:t>
            </a:r>
            <a:r>
              <a:rPr lang="en-US" sz="2000" i="1" dirty="0">
                <a:solidFill>
                  <a:srgbClr val="FF0000"/>
                </a:solidFill>
              </a:rPr>
              <a:t>referring expression(s).</a:t>
            </a:r>
          </a:p>
          <a:p>
            <a:pPr algn="just"/>
            <a:r>
              <a:rPr lang="en-US" sz="2000" i="1" dirty="0">
                <a:solidFill>
                  <a:srgbClr val="FF0000"/>
                </a:solidFill>
              </a:rPr>
              <a:t>		</a:t>
            </a:r>
            <a:r>
              <a:rPr lang="en-US" sz="2000" b="1" dirty="0">
                <a:solidFill>
                  <a:srgbClr val="FF0000"/>
                </a:solidFill>
              </a:rPr>
              <a:t>Proposition = (A) - P - (A)</a:t>
            </a:r>
          </a:p>
          <a:p>
            <a:pPr algn="just"/>
            <a:r>
              <a:rPr lang="en-US" sz="2000" b="1" dirty="0">
                <a:solidFill>
                  <a:schemeClr val="tx1"/>
                </a:solidFill>
              </a:rPr>
              <a:t>	</a:t>
            </a:r>
            <a:r>
              <a:rPr lang="en-US" sz="2000" b="1" dirty="0" err="1">
                <a:solidFill>
                  <a:schemeClr val="tx1"/>
                </a:solidFill>
              </a:rPr>
              <a:t>e.g</a:t>
            </a:r>
            <a:r>
              <a:rPr lang="en-US" sz="2000" b="1" dirty="0">
                <a:solidFill>
                  <a:schemeClr val="tx1"/>
                </a:solidFill>
              </a:rPr>
              <a:t>: </a:t>
            </a:r>
            <a:r>
              <a:rPr lang="en-US" sz="2000" b="1" u="sng" dirty="0">
                <a:solidFill>
                  <a:schemeClr val="tx1"/>
                </a:solidFill>
              </a:rPr>
              <a:t>Mrs. Wright </a:t>
            </a:r>
            <a:r>
              <a:rPr lang="en-US" sz="2000" b="1" dirty="0">
                <a:solidFill>
                  <a:schemeClr val="tx1"/>
                </a:solidFill>
              </a:rPr>
              <a:t>is </a:t>
            </a:r>
            <a:r>
              <a:rPr lang="en-US" sz="2000" b="1" u="sng" dirty="0">
                <a:solidFill>
                  <a:schemeClr val="tx1"/>
                </a:solidFill>
              </a:rPr>
              <a:t>writing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u="sng" dirty="0">
                <a:solidFill>
                  <a:schemeClr val="tx1"/>
                </a:solidFill>
              </a:rPr>
              <a:t>the Mayor’s speech</a:t>
            </a:r>
            <a:r>
              <a:rPr lang="en-US" sz="2000" b="1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sz="2000" b="1" dirty="0">
                <a:solidFill>
                  <a:schemeClr val="tx1"/>
                </a:solidFill>
              </a:rPr>
              <a:t>		(A)	      (P)		(A</a:t>
            </a:r>
            <a:r>
              <a:rPr lang="en-US" sz="2000" b="1" dirty="0" smtClean="0">
                <a:solidFill>
                  <a:schemeClr val="tx1"/>
                </a:solidFill>
              </a:rPr>
              <a:t>)</a:t>
            </a:r>
          </a:p>
          <a:p>
            <a:pPr algn="just"/>
            <a:r>
              <a:rPr lang="en-US" sz="2000" b="1" dirty="0">
                <a:solidFill>
                  <a:schemeClr val="tx1"/>
                </a:solidFill>
              </a:rPr>
              <a:t>	</a:t>
            </a:r>
            <a:r>
              <a:rPr lang="en-US" sz="2000" b="1" dirty="0" smtClean="0">
                <a:solidFill>
                  <a:schemeClr val="tx1"/>
                </a:solidFill>
              </a:rPr>
              <a:t>       </a:t>
            </a:r>
            <a:r>
              <a:rPr lang="en-US" sz="2000" b="1" u="sng" dirty="0" smtClean="0">
                <a:solidFill>
                  <a:schemeClr val="tx1"/>
                </a:solidFill>
              </a:rPr>
              <a:t>Dennis</a:t>
            </a:r>
            <a:r>
              <a:rPr lang="en-US" sz="2000" b="1" dirty="0" smtClean="0">
                <a:solidFill>
                  <a:schemeClr val="tx1"/>
                </a:solidFill>
              </a:rPr>
              <a:t> is a </a:t>
            </a:r>
            <a:r>
              <a:rPr lang="en-US" sz="2000" b="1" u="sng" dirty="0" smtClean="0">
                <a:solidFill>
                  <a:schemeClr val="tx1"/>
                </a:solidFill>
              </a:rPr>
              <a:t>menace.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	          (A)		(P)</a:t>
            </a:r>
          </a:p>
          <a:p>
            <a:pPr algn="just"/>
            <a:r>
              <a:rPr lang="en-US" sz="2000" b="1" dirty="0">
                <a:solidFill>
                  <a:schemeClr val="tx1"/>
                </a:solidFill>
              </a:rPr>
              <a:t>	</a:t>
            </a:r>
            <a:r>
              <a:rPr lang="en-US" sz="2000" b="1" dirty="0" smtClean="0">
                <a:solidFill>
                  <a:schemeClr val="tx1"/>
                </a:solidFill>
              </a:rPr>
              <a:t>       </a:t>
            </a:r>
            <a:r>
              <a:rPr lang="en-US" sz="2000" b="1" u="sng" dirty="0" smtClean="0">
                <a:solidFill>
                  <a:schemeClr val="tx1"/>
                </a:solidFill>
              </a:rPr>
              <a:t>Hamish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u="sng" dirty="0" smtClean="0">
                <a:solidFill>
                  <a:schemeClr val="tx1"/>
                </a:solidFill>
              </a:rPr>
              <a:t>showed</a:t>
            </a:r>
            <a:r>
              <a:rPr lang="en-US" sz="2000" b="1" dirty="0" smtClean="0">
                <a:solidFill>
                  <a:schemeClr val="tx1"/>
                </a:solidFill>
              </a:rPr>
              <a:t>   </a:t>
            </a:r>
            <a:r>
              <a:rPr lang="en-US" sz="2000" b="1" u="sng" dirty="0" smtClean="0">
                <a:solidFill>
                  <a:schemeClr val="tx1"/>
                </a:solidFill>
              </a:rPr>
              <a:t>Morag</a:t>
            </a:r>
            <a:r>
              <a:rPr lang="en-US" sz="2000" b="1" dirty="0" smtClean="0">
                <a:solidFill>
                  <a:schemeClr val="tx1"/>
                </a:solidFill>
              </a:rPr>
              <a:t> his </a:t>
            </a:r>
            <a:r>
              <a:rPr lang="en-US" sz="2000" b="1" u="sng" dirty="0" smtClean="0">
                <a:solidFill>
                  <a:schemeClr val="tx1"/>
                </a:solidFill>
              </a:rPr>
              <a:t>sporran</a:t>
            </a:r>
            <a:r>
              <a:rPr lang="en-US" sz="2000" b="1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sz="2000" b="1" dirty="0">
                <a:solidFill>
                  <a:schemeClr val="tx1"/>
                </a:solidFill>
              </a:rPr>
              <a:t>	</a:t>
            </a:r>
            <a:r>
              <a:rPr lang="en-US" sz="2000" b="1" dirty="0" smtClean="0">
                <a:solidFill>
                  <a:schemeClr val="tx1"/>
                </a:solidFill>
              </a:rPr>
              <a:t>          (A)      (P) show     (A)             (A)</a:t>
            </a:r>
          </a:p>
          <a:p>
            <a:pPr algn="just"/>
            <a:r>
              <a:rPr lang="en-US" sz="2000" b="1" dirty="0">
                <a:solidFill>
                  <a:schemeClr val="tx1"/>
                </a:solidFill>
              </a:rPr>
              <a:t>	</a:t>
            </a:r>
            <a:r>
              <a:rPr lang="en-US" sz="2000" b="1" dirty="0" smtClean="0">
                <a:solidFill>
                  <a:schemeClr val="tx1"/>
                </a:solidFill>
              </a:rPr>
              <a:t>       </a:t>
            </a:r>
            <a:r>
              <a:rPr lang="en-US" sz="2000" b="1" u="sng" dirty="0" smtClean="0">
                <a:solidFill>
                  <a:schemeClr val="tx1"/>
                </a:solidFill>
              </a:rPr>
              <a:t>Donald</a:t>
            </a:r>
            <a:r>
              <a:rPr lang="en-US" sz="2000" b="1" dirty="0" smtClean="0">
                <a:solidFill>
                  <a:schemeClr val="tx1"/>
                </a:solidFill>
              </a:rPr>
              <a:t> is </a:t>
            </a:r>
            <a:r>
              <a:rPr lang="en-US" sz="2000" b="1" u="sng" dirty="0" smtClean="0">
                <a:solidFill>
                  <a:schemeClr val="tx1"/>
                </a:solidFill>
              </a:rPr>
              <a:t>proud</a:t>
            </a:r>
            <a:r>
              <a:rPr lang="en-US" sz="2000" b="1" dirty="0" smtClean="0">
                <a:solidFill>
                  <a:schemeClr val="tx1"/>
                </a:solidFill>
              </a:rPr>
              <a:t> of </a:t>
            </a:r>
            <a:r>
              <a:rPr lang="en-US" sz="2000" b="1" u="sng" dirty="0" smtClean="0">
                <a:solidFill>
                  <a:schemeClr val="tx1"/>
                </a:solidFill>
              </a:rPr>
              <a:t>his family</a:t>
            </a:r>
            <a:r>
              <a:rPr lang="en-US" sz="2000" b="1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sz="2000" b="1" dirty="0">
                <a:solidFill>
                  <a:schemeClr val="tx1"/>
                </a:solidFill>
              </a:rPr>
              <a:t>	</a:t>
            </a:r>
            <a:r>
              <a:rPr lang="en-US" sz="2000" b="1" dirty="0" smtClean="0">
                <a:solidFill>
                  <a:schemeClr val="tx1"/>
                </a:solidFill>
              </a:rPr>
              <a:t>          (A)           (P)             (A)</a:t>
            </a:r>
          </a:p>
          <a:p>
            <a:pPr algn="just"/>
            <a:r>
              <a:rPr lang="en-US" sz="2000" b="1" dirty="0">
                <a:solidFill>
                  <a:schemeClr val="tx1"/>
                </a:solidFill>
              </a:rPr>
              <a:t>	</a:t>
            </a:r>
            <a:r>
              <a:rPr lang="en-US" sz="2000" b="1" dirty="0" smtClean="0">
                <a:solidFill>
                  <a:schemeClr val="tx1"/>
                </a:solidFill>
              </a:rPr>
              <a:t>       </a:t>
            </a:r>
            <a:r>
              <a:rPr lang="en-US" sz="2000" b="1" u="sng" dirty="0" smtClean="0">
                <a:solidFill>
                  <a:schemeClr val="tx1"/>
                </a:solidFill>
              </a:rPr>
              <a:t>The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u="sng" dirty="0" smtClean="0">
                <a:solidFill>
                  <a:schemeClr val="tx1"/>
                </a:solidFill>
              </a:rPr>
              <a:t>hospital</a:t>
            </a:r>
            <a:r>
              <a:rPr lang="en-US" sz="2000" b="1" dirty="0" smtClean="0">
                <a:solidFill>
                  <a:schemeClr val="tx1"/>
                </a:solidFill>
              </a:rPr>
              <a:t> is </a:t>
            </a:r>
            <a:r>
              <a:rPr lang="en-US" sz="2000" b="1" u="sng" dirty="0" smtClean="0">
                <a:solidFill>
                  <a:schemeClr val="tx1"/>
                </a:solidFill>
              </a:rPr>
              <a:t>outside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u="sng" dirty="0" smtClean="0">
                <a:solidFill>
                  <a:schemeClr val="tx1"/>
                </a:solidFill>
              </a:rPr>
              <a:t>the city</a:t>
            </a:r>
            <a:r>
              <a:rPr lang="en-US" sz="2000" b="1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                              (A)	      (P)	     (A)</a:t>
            </a:r>
            <a:endParaRPr lang="en-US" sz="2000" b="1" dirty="0">
              <a:solidFill>
                <a:schemeClr val="tx1"/>
              </a:solidFill>
            </a:endParaRP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4.2/ </a:t>
            </a:r>
            <a:r>
              <a:rPr lang="en-US" sz="2000" b="1" dirty="0">
                <a:solidFill>
                  <a:schemeClr val="tx1"/>
                </a:solidFill>
              </a:rPr>
              <a:t>A </a:t>
            </a:r>
            <a:r>
              <a:rPr lang="en-US" sz="2000" b="1" dirty="0">
                <a:solidFill>
                  <a:srgbClr val="FF0000"/>
                </a:solidFill>
              </a:rPr>
              <a:t>Predicate</a:t>
            </a:r>
            <a:r>
              <a:rPr lang="en-US" sz="2000" b="1" dirty="0">
                <a:solidFill>
                  <a:schemeClr val="tx1"/>
                </a:solidFill>
              </a:rPr>
              <a:t> is any word </a:t>
            </a:r>
            <a:r>
              <a:rPr lang="en-US" sz="2000" b="1" dirty="0" smtClean="0">
                <a:solidFill>
                  <a:schemeClr val="tx1"/>
                </a:solidFill>
              </a:rPr>
              <a:t>(or </a:t>
            </a:r>
            <a:r>
              <a:rPr lang="en-US" sz="2000" b="1" dirty="0">
                <a:solidFill>
                  <a:schemeClr val="tx1"/>
                </a:solidFill>
              </a:rPr>
              <a:t>sequence of </a:t>
            </a:r>
            <a:r>
              <a:rPr lang="en-US" sz="2000" b="1" dirty="0" smtClean="0">
                <a:solidFill>
                  <a:schemeClr val="tx1"/>
                </a:solidFill>
              </a:rPr>
              <a:t>words) </a:t>
            </a:r>
            <a:r>
              <a:rPr lang="en-US" sz="2000" b="1" dirty="0">
                <a:solidFill>
                  <a:schemeClr val="tx1"/>
                </a:solidFill>
              </a:rPr>
              <a:t>which (in a given single sense) </a:t>
            </a:r>
            <a:r>
              <a:rPr lang="en-US" sz="2000" b="1" dirty="0">
                <a:solidFill>
                  <a:srgbClr val="FF0000"/>
                </a:solidFill>
              </a:rPr>
              <a:t>can function as the predicator of a </a:t>
            </a:r>
            <a:r>
              <a:rPr lang="en-US" sz="2000" b="1" dirty="0" smtClean="0">
                <a:solidFill>
                  <a:srgbClr val="FF0000"/>
                </a:solidFill>
              </a:rPr>
              <a:t>sentence</a:t>
            </a:r>
            <a:r>
              <a:rPr lang="en-US" sz="2000" b="1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sz="2000" b="1" dirty="0">
                <a:solidFill>
                  <a:schemeClr val="tx1"/>
                </a:solidFill>
              </a:rPr>
              <a:t>	</a:t>
            </a:r>
            <a:r>
              <a:rPr lang="en-US" sz="2000" b="1" dirty="0" err="1" smtClean="0">
                <a:solidFill>
                  <a:schemeClr val="tx1"/>
                </a:solidFill>
              </a:rPr>
              <a:t>e.g</a:t>
            </a:r>
            <a:r>
              <a:rPr lang="en-US" sz="2000" b="1" dirty="0" smtClean="0">
                <a:solidFill>
                  <a:schemeClr val="tx1"/>
                </a:solidFill>
              </a:rPr>
              <a:t>: hungry, in, asleep, behind, genius, love, wait </a:t>
            </a:r>
            <a:r>
              <a:rPr lang="en-US" sz="2000" b="1" dirty="0" smtClean="0">
                <a:solidFill>
                  <a:schemeClr val="tx1"/>
                </a:solidFill>
              </a:rPr>
              <a:t>for, bottle, dusty, woman 		etc... </a:t>
            </a:r>
            <a:r>
              <a:rPr lang="en-US" sz="2000" b="1" dirty="0" smtClean="0">
                <a:solidFill>
                  <a:srgbClr val="FF0000"/>
                </a:solidFill>
              </a:rPr>
              <a:t>are</a:t>
            </a:r>
            <a:r>
              <a:rPr lang="en-US" sz="2000" b="1" dirty="0" smtClean="0">
                <a:solidFill>
                  <a:schemeClr val="tx1"/>
                </a:solidFill>
              </a:rPr>
              <a:t> predicates.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		BUT you, Fred, and, or, but, not are </a:t>
            </a:r>
            <a:r>
              <a:rPr lang="en-US" sz="2000" b="1" dirty="0" smtClean="0">
                <a:solidFill>
                  <a:srgbClr val="FF0000"/>
                </a:solidFill>
              </a:rPr>
              <a:t>not</a:t>
            </a:r>
            <a:r>
              <a:rPr lang="en-US" sz="2000" b="1" dirty="0" smtClean="0">
                <a:solidFill>
                  <a:schemeClr val="tx1"/>
                </a:solidFill>
              </a:rPr>
              <a:t> predicates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228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52400"/>
            <a:ext cx="8610600" cy="6324600"/>
          </a:xfrm>
          <a:blipFill>
            <a:blip r:embed="rId2"/>
            <a:tile tx="0" ty="0" sx="100000" sy="100000" flip="none" algn="tl"/>
          </a:blipFill>
        </p:spPr>
        <p:txBody>
          <a:bodyPr>
            <a:noAutofit/>
          </a:bodyPr>
          <a:lstStyle/>
          <a:p>
            <a:pPr algn="just"/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4.3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/ Comparison between Predicates and Predicators</a:t>
            </a:r>
          </a:p>
          <a:p>
            <a:pPr algn="just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A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simple sentence </a:t>
            </a:r>
            <a:r>
              <a:rPr lang="en-US" sz="2000" b="1" dirty="0" smtClean="0">
                <a:solidFill>
                  <a:schemeClr val="tx1"/>
                </a:solidFill>
              </a:rPr>
              <a:t>only has </a:t>
            </a:r>
            <a:r>
              <a:rPr lang="en-US" sz="2000" b="1" dirty="0" smtClean="0">
                <a:solidFill>
                  <a:srgbClr val="FF0000"/>
                </a:solidFill>
              </a:rPr>
              <a:t>one predicator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although it may well contain </a:t>
            </a:r>
            <a:r>
              <a:rPr lang="en-US" sz="2000" b="1" dirty="0" smtClean="0">
                <a:solidFill>
                  <a:srgbClr val="FF0000"/>
                </a:solidFill>
              </a:rPr>
              <a:t>many other words (predicates). </a:t>
            </a:r>
            <a:r>
              <a:rPr lang="en-US" sz="2000" b="1" dirty="0" smtClean="0">
                <a:solidFill>
                  <a:schemeClr val="tx1"/>
                </a:solidFill>
              </a:rPr>
              <a:t>These words (predicates)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can function as predicators in other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sentences.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 algn="just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e.g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r>
              <a:rPr lang="en-US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tall, handsome stranger entered the saloon.</a:t>
            </a:r>
          </a:p>
          <a:p>
            <a:pPr algn="just"/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-&gt; only one predicator: </a:t>
            </a:r>
            <a:r>
              <a:rPr lang="en-US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enter</a:t>
            </a:r>
          </a:p>
          <a:p>
            <a:pPr algn="just"/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-&gt; many other words: </a:t>
            </a:r>
            <a:r>
              <a:rPr lang="en-US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tall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handsome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stranger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saloon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are </a:t>
            </a:r>
            <a:r>
              <a:rPr lang="en-US" sz="2000" b="1" dirty="0" smtClean="0">
                <a:solidFill>
                  <a:srgbClr val="FF0000"/>
                </a:solidFill>
              </a:rPr>
              <a:t>predicates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and can function as predicators in other sentences; for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example:</a:t>
            </a: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John is tall, He is handsome, He is a stranger, and That building is a saloon.</a:t>
            </a:r>
          </a:p>
          <a:p>
            <a:pPr algn="just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4.4/ The degree of a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predicate</a:t>
            </a:r>
          </a:p>
          <a:p>
            <a:pPr algn="just"/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-&gt; is </a:t>
            </a:r>
            <a:r>
              <a:rPr lang="en-US" sz="20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number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indicating </a:t>
            </a:r>
            <a:r>
              <a:rPr lang="en-US" sz="20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number of arguments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it is normally understood to have in simple sentences.</a:t>
            </a: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4.4.1/ One-place predicate: a verb with just </a:t>
            </a:r>
            <a:r>
              <a:rPr lang="en-US" sz="2000" b="1" dirty="0" smtClean="0">
                <a:solidFill>
                  <a:srgbClr val="FF0000"/>
                </a:solidFill>
              </a:rPr>
              <a:t>one argument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just"/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e.g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John sneezed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000" b="1" dirty="0">
                <a:solidFill>
                  <a:schemeClr val="tx1"/>
                </a:solidFill>
              </a:rPr>
              <a:t>Mummy is asleep</a:t>
            </a: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Note: </a:t>
            </a:r>
            <a:r>
              <a:rPr lang="en-US" sz="2000" b="1" dirty="0" smtClean="0">
                <a:solidFill>
                  <a:srgbClr val="FF0000"/>
                </a:solidFill>
              </a:rPr>
              <a:t>Most adjectives and nouns are one-place predicates.(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p.49&amp;50 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Hurford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algn="just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e.g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r>
              <a:rPr lang="en-US" sz="20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Cairo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is </a:t>
            </a:r>
            <a:r>
              <a:rPr lang="en-US" sz="2000" b="1" dirty="0" smtClean="0">
                <a:solidFill>
                  <a:srgbClr val="FF0000"/>
                </a:solidFill>
              </a:rPr>
              <a:t>dusty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	</a:t>
            </a:r>
            <a:r>
              <a:rPr lang="en-US" sz="20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Cairo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is </a:t>
            </a:r>
            <a:r>
              <a:rPr lang="en-US" sz="2000" b="1" dirty="0" smtClean="0">
                <a:solidFill>
                  <a:srgbClr val="FF0000"/>
                </a:solidFill>
              </a:rPr>
              <a:t>a large city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just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	         (A)        (P)                        	(A)             (P)</a:t>
            </a:r>
          </a:p>
          <a:p>
            <a:pPr algn="just"/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911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28600"/>
            <a:ext cx="8382000" cy="6400800"/>
          </a:xfrm>
          <a:blipFill>
            <a:blip r:embed="rId2"/>
            <a:tile tx="0" ty="0" sx="100000" sy="100000" flip="none" algn="tl"/>
          </a:blipFill>
        </p:spPr>
        <p:txBody>
          <a:bodyPr>
            <a:normAutofit lnSpcReduction="10000"/>
          </a:bodyPr>
          <a:lstStyle/>
          <a:p>
            <a:pPr algn="just"/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4.4.2/ Two-place predicate: a verb with just </a:t>
            </a:r>
            <a:r>
              <a:rPr lang="en-US" sz="2000" b="1" dirty="0">
                <a:solidFill>
                  <a:srgbClr val="FF0000"/>
                </a:solidFill>
              </a:rPr>
              <a:t>two arguments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one as its subject and one as its object.</a:t>
            </a:r>
          </a:p>
          <a:p>
            <a:pPr algn="just"/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e.g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r>
              <a:rPr lang="en-US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Keith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made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this toy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	</a:t>
            </a:r>
            <a:r>
              <a:rPr lang="en-US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John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saw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Mary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en-US" sz="2000" b="1" dirty="0">
                <a:solidFill>
                  <a:schemeClr val="tx1"/>
                </a:solidFill>
              </a:rPr>
              <a:t>	 </a:t>
            </a:r>
            <a:r>
              <a:rPr lang="en-US" sz="2000" b="1" dirty="0" smtClean="0">
                <a:solidFill>
                  <a:schemeClr val="tx1"/>
                </a:solidFill>
              </a:rPr>
              <a:t>        (A)     (P)       (A)            (A)    (P)    (A)    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4.4.3/ Three-place pred.: there are a few; the verb </a:t>
            </a:r>
            <a:r>
              <a:rPr lang="en-US" sz="2000" b="1" i="1" dirty="0" smtClean="0">
                <a:solidFill>
                  <a:srgbClr val="FF0000"/>
                </a:solidFill>
              </a:rPr>
              <a:t>give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is the best example.</a:t>
            </a:r>
          </a:p>
          <a:p>
            <a:pPr algn="just"/>
            <a:r>
              <a:rPr lang="en-US" sz="2000" b="1" dirty="0">
                <a:solidFill>
                  <a:schemeClr val="tx1"/>
                </a:solidFill>
              </a:rPr>
              <a:t>	</a:t>
            </a:r>
            <a:r>
              <a:rPr lang="en-US" sz="2000" b="1" dirty="0" err="1" smtClean="0">
                <a:solidFill>
                  <a:schemeClr val="tx1"/>
                </a:solidFill>
              </a:rPr>
              <a:t>e.g</a:t>
            </a:r>
            <a:r>
              <a:rPr lang="en-US" sz="2000" b="1" dirty="0" smtClean="0">
                <a:solidFill>
                  <a:schemeClr val="tx1"/>
                </a:solidFill>
              </a:rPr>
              <a:t>: </a:t>
            </a:r>
            <a:r>
              <a:rPr lang="en-US" sz="2000" b="1" u="sng" dirty="0" smtClean="0">
                <a:solidFill>
                  <a:schemeClr val="tx1"/>
                </a:solidFill>
              </a:rPr>
              <a:t>Herod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gave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u="sng" dirty="0" smtClean="0">
                <a:solidFill>
                  <a:schemeClr val="tx1"/>
                </a:solidFill>
              </a:rPr>
              <a:t>Salome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u="sng" dirty="0" smtClean="0">
                <a:solidFill>
                  <a:schemeClr val="tx1"/>
                </a:solidFill>
              </a:rPr>
              <a:t>a nice present</a:t>
            </a:r>
            <a:r>
              <a:rPr lang="en-US" sz="2000" b="1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sz="2000" b="1" dirty="0">
                <a:solidFill>
                  <a:schemeClr val="tx1"/>
                </a:solidFill>
              </a:rPr>
              <a:t>	</a:t>
            </a:r>
            <a:r>
              <a:rPr lang="en-US" sz="2000" b="1" dirty="0" smtClean="0">
                <a:solidFill>
                  <a:schemeClr val="tx1"/>
                </a:solidFill>
              </a:rPr>
              <a:t>          (A)      (P)      (A)              (A)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Note: </a:t>
            </a:r>
            <a:r>
              <a:rPr lang="en-US" sz="2000" b="1" dirty="0" smtClean="0">
                <a:solidFill>
                  <a:srgbClr val="FF0000"/>
                </a:solidFill>
              </a:rPr>
              <a:t>Preps can be two or three-place predicates. </a:t>
            </a:r>
            <a:r>
              <a:rPr lang="en-US" sz="2000" b="1" dirty="0" smtClean="0">
                <a:solidFill>
                  <a:schemeClr val="tx1"/>
                </a:solidFill>
              </a:rPr>
              <a:t>(p.49, </a:t>
            </a:r>
            <a:r>
              <a:rPr lang="en-US" sz="2000" b="1" dirty="0" err="1" smtClean="0">
                <a:solidFill>
                  <a:schemeClr val="tx1"/>
                </a:solidFill>
              </a:rPr>
              <a:t>Hurford</a:t>
            </a:r>
            <a:r>
              <a:rPr lang="en-US" sz="2000" b="1" dirty="0" smtClean="0">
                <a:solidFill>
                  <a:schemeClr val="tx1"/>
                </a:solidFill>
              </a:rPr>
              <a:t>)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	</a:t>
            </a:r>
            <a:r>
              <a:rPr lang="en-US" sz="2000" b="1" dirty="0" err="1" smtClean="0">
                <a:solidFill>
                  <a:schemeClr val="tx1"/>
                </a:solidFill>
              </a:rPr>
              <a:t>e.g</a:t>
            </a:r>
            <a:r>
              <a:rPr lang="en-US" sz="2000" b="1" dirty="0" smtClean="0">
                <a:solidFill>
                  <a:schemeClr val="tx1"/>
                </a:solidFill>
              </a:rPr>
              <a:t>: </a:t>
            </a:r>
            <a:r>
              <a:rPr lang="en-US" sz="2000" b="1" u="sng" dirty="0" smtClean="0">
                <a:solidFill>
                  <a:schemeClr val="tx1"/>
                </a:solidFill>
              </a:rPr>
              <a:t>Cairo</a:t>
            </a:r>
            <a:r>
              <a:rPr lang="en-US" sz="2000" b="1" dirty="0" smtClean="0">
                <a:solidFill>
                  <a:schemeClr val="tx1"/>
                </a:solidFill>
              </a:rPr>
              <a:t> is </a:t>
            </a:r>
            <a:r>
              <a:rPr lang="en-US" sz="2000" b="1" dirty="0" smtClean="0">
                <a:solidFill>
                  <a:srgbClr val="FF0000"/>
                </a:solidFill>
              </a:rPr>
              <a:t>in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u="sng" dirty="0" smtClean="0">
                <a:solidFill>
                  <a:schemeClr val="tx1"/>
                </a:solidFill>
              </a:rPr>
              <a:t>Africa</a:t>
            </a:r>
            <a:r>
              <a:rPr lang="en-US" sz="2000" b="1" dirty="0" smtClean="0">
                <a:solidFill>
                  <a:schemeClr val="tx1"/>
                </a:solidFill>
              </a:rPr>
              <a:t>. (two-place predicate)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         	          (A)      (P)   (A)</a:t>
            </a:r>
          </a:p>
          <a:p>
            <a:pPr algn="just"/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       	        </a:t>
            </a:r>
            <a:r>
              <a:rPr lang="en-US" sz="2000" b="1" u="sng" dirty="0" smtClean="0">
                <a:solidFill>
                  <a:schemeClr val="tx1"/>
                </a:solidFill>
              </a:rPr>
              <a:t>Your marble </a:t>
            </a:r>
            <a:r>
              <a:rPr lang="en-US" sz="2000" b="1" dirty="0" smtClean="0">
                <a:solidFill>
                  <a:schemeClr val="tx1"/>
                </a:solidFill>
              </a:rPr>
              <a:t>is </a:t>
            </a:r>
            <a:r>
              <a:rPr lang="en-US" sz="2000" b="1" dirty="0" smtClean="0">
                <a:solidFill>
                  <a:srgbClr val="FF0000"/>
                </a:solidFill>
              </a:rPr>
              <a:t>under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u="sng" dirty="0" smtClean="0">
                <a:solidFill>
                  <a:schemeClr val="tx1"/>
                </a:solidFill>
              </a:rPr>
              <a:t>my chair</a:t>
            </a:r>
            <a:r>
              <a:rPr lang="en-US" sz="2000" b="1" dirty="0" smtClean="0">
                <a:solidFill>
                  <a:schemeClr val="tx1"/>
                </a:solidFill>
              </a:rPr>
              <a:t>. (two-place predicate)</a:t>
            </a:r>
          </a:p>
          <a:p>
            <a:pPr algn="just"/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            		 (A)                (P)         (A)</a:t>
            </a:r>
          </a:p>
          <a:p>
            <a:pPr algn="just"/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       </a:t>
            </a:r>
            <a:r>
              <a:rPr lang="en-US" sz="2000" b="1" u="sng" dirty="0" smtClean="0">
                <a:solidFill>
                  <a:schemeClr val="tx1"/>
                </a:solidFill>
              </a:rPr>
              <a:t>Dundee</a:t>
            </a:r>
            <a:r>
              <a:rPr lang="en-US" sz="2000" b="1" dirty="0" smtClean="0">
                <a:solidFill>
                  <a:schemeClr val="tx1"/>
                </a:solidFill>
              </a:rPr>
              <a:t> is </a:t>
            </a:r>
            <a:r>
              <a:rPr lang="en-US" sz="2000" b="1" dirty="0" smtClean="0">
                <a:solidFill>
                  <a:srgbClr val="FF0000"/>
                </a:solidFill>
              </a:rPr>
              <a:t>between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u="sng" dirty="0" smtClean="0">
                <a:solidFill>
                  <a:schemeClr val="tx1"/>
                </a:solidFill>
              </a:rPr>
              <a:t>Aberdeen</a:t>
            </a:r>
            <a:r>
              <a:rPr lang="en-US" sz="2000" b="1" dirty="0" smtClean="0">
                <a:solidFill>
                  <a:schemeClr val="tx1"/>
                </a:solidFill>
              </a:rPr>
              <a:t> and </a:t>
            </a:r>
            <a:r>
              <a:rPr lang="en-US" sz="2000" b="1" u="sng" dirty="0" smtClean="0">
                <a:solidFill>
                  <a:schemeClr val="tx1"/>
                </a:solidFill>
              </a:rPr>
              <a:t>Edinburgh</a:t>
            </a:r>
            <a:r>
              <a:rPr lang="en-US" sz="2000" b="1" dirty="0" smtClean="0">
                <a:solidFill>
                  <a:schemeClr val="tx1"/>
                </a:solidFill>
              </a:rPr>
              <a:t>. (three-place predicate)</a:t>
            </a:r>
          </a:p>
          <a:p>
            <a:pPr algn="just"/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	(A)          (P)              (A)                     (A)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Prepositions collocated with some adjectives such as </a:t>
            </a:r>
            <a:r>
              <a:rPr lang="en-US" sz="2000" b="1" i="1" u="sng" dirty="0" smtClean="0">
                <a:solidFill>
                  <a:schemeClr val="tx1"/>
                </a:solidFill>
              </a:rPr>
              <a:t>afraid of</a:t>
            </a:r>
            <a:r>
              <a:rPr lang="en-US" sz="2000" b="1" dirty="0" smtClean="0">
                <a:solidFill>
                  <a:schemeClr val="tx1"/>
                </a:solidFill>
              </a:rPr>
              <a:t>, </a:t>
            </a:r>
            <a:r>
              <a:rPr lang="en-US" sz="2000" b="1" i="1" u="sng" dirty="0" smtClean="0">
                <a:solidFill>
                  <a:schemeClr val="tx1"/>
                </a:solidFill>
              </a:rPr>
              <a:t>different from </a:t>
            </a:r>
            <a:r>
              <a:rPr lang="en-US" sz="2000" b="1" dirty="0" smtClean="0">
                <a:solidFill>
                  <a:schemeClr val="tx1"/>
                </a:solidFill>
              </a:rPr>
              <a:t>etc. are </a:t>
            </a:r>
            <a:r>
              <a:rPr lang="en-US" sz="2000" b="1" dirty="0" smtClean="0">
                <a:solidFill>
                  <a:srgbClr val="FF0000"/>
                </a:solidFill>
              </a:rPr>
              <a:t>NOT</a:t>
            </a:r>
            <a:r>
              <a:rPr lang="en-US" sz="2000" b="1" dirty="0" smtClean="0">
                <a:solidFill>
                  <a:schemeClr val="tx1"/>
                </a:solidFill>
              </a:rPr>
              <a:t> themselves predicates. (p. 50, </a:t>
            </a:r>
            <a:r>
              <a:rPr lang="en-US" sz="2000" b="1" dirty="0" err="1" smtClean="0">
                <a:solidFill>
                  <a:schemeClr val="tx1"/>
                </a:solidFill>
              </a:rPr>
              <a:t>Hurford</a:t>
            </a:r>
            <a:r>
              <a:rPr lang="en-US" sz="2000" b="1" dirty="0" smtClean="0">
                <a:solidFill>
                  <a:schemeClr val="tx1"/>
                </a:solidFill>
              </a:rPr>
              <a:t>)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5/ Sense properties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An analytic sentence </a:t>
            </a:r>
            <a:r>
              <a:rPr lang="en-US" sz="2000" b="1" dirty="0" smtClean="0">
                <a:solidFill>
                  <a:schemeClr val="tx1"/>
                </a:solidFill>
              </a:rPr>
              <a:t>(A) is one that is necessarily TRUE, as a result of the senses of the words in it.</a:t>
            </a:r>
          </a:p>
          <a:p>
            <a:pPr algn="just"/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04800"/>
            <a:ext cx="8229600" cy="62484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FF0000"/>
                </a:solidFill>
              </a:rPr>
              <a:t>A synthetic sentence </a:t>
            </a:r>
            <a:r>
              <a:rPr lang="en-US" sz="2000" b="1" dirty="0">
                <a:solidFill>
                  <a:schemeClr val="tx1"/>
                </a:solidFill>
              </a:rPr>
              <a:t>(S) is one which may be either TRUE or FALSE, depending on the way the word is.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A contradictory sentence </a:t>
            </a:r>
            <a:r>
              <a:rPr lang="en-US" sz="2000" b="1" dirty="0">
                <a:solidFill>
                  <a:schemeClr val="tx1"/>
                </a:solidFill>
              </a:rPr>
              <a:t>(C) is a sentence that is necessarily FALSE, as a result of the senses of the words in it.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6</a:t>
            </a:r>
            <a:r>
              <a:rPr lang="en-US" sz="2000" b="1" dirty="0">
                <a:solidFill>
                  <a:schemeClr val="tx1"/>
                </a:solidFill>
              </a:rPr>
              <a:t>/ Sense relations involving sentences</a:t>
            </a:r>
          </a:p>
          <a:p>
            <a:pPr algn="just"/>
            <a:r>
              <a:rPr lang="en-US" sz="2000" b="1" dirty="0">
                <a:solidFill>
                  <a:schemeClr val="tx1"/>
                </a:solidFill>
              </a:rPr>
              <a:t>     6.1/ Paraphrase</a:t>
            </a:r>
          </a:p>
          <a:p>
            <a:pPr algn="just"/>
            <a:r>
              <a:rPr lang="en-US" sz="2000" b="1" dirty="0">
                <a:solidFill>
                  <a:schemeClr val="tx1"/>
                </a:solidFill>
              </a:rPr>
              <a:t>	a sentence which expresses the same proposition  as another sentence is a paraphrase of that sentence.</a:t>
            </a:r>
          </a:p>
          <a:p>
            <a:pPr algn="just"/>
            <a:r>
              <a:rPr lang="en-US" sz="2000" b="1" dirty="0">
                <a:solidFill>
                  <a:schemeClr val="tx1"/>
                </a:solidFill>
              </a:rPr>
              <a:t>	=&gt; The relation of synonymy can lead to the relation of paraphrase.</a:t>
            </a:r>
          </a:p>
          <a:p>
            <a:pPr algn="just"/>
            <a:r>
              <a:rPr lang="en-US" sz="2000" b="1" dirty="0">
                <a:solidFill>
                  <a:schemeClr val="tx1"/>
                </a:solidFill>
              </a:rPr>
              <a:t>     </a:t>
            </a:r>
            <a:r>
              <a:rPr lang="en-US" sz="2000" b="1" dirty="0" err="1">
                <a:solidFill>
                  <a:schemeClr val="tx1"/>
                </a:solidFill>
              </a:rPr>
              <a:t>e.g</a:t>
            </a:r>
            <a:r>
              <a:rPr lang="en-US" sz="2000" b="1" dirty="0">
                <a:solidFill>
                  <a:schemeClr val="tx1"/>
                </a:solidFill>
              </a:rPr>
              <a:t>: Bachelors prefer red-haired girls is a paraphrase of</a:t>
            </a:r>
          </a:p>
          <a:p>
            <a:pPr algn="just"/>
            <a:r>
              <a:rPr lang="en-US" sz="2000" b="1" dirty="0">
                <a:solidFill>
                  <a:schemeClr val="tx1"/>
                </a:solidFill>
              </a:rPr>
              <a:t>             Girls with red hair are preferred by unmarried men.</a:t>
            </a:r>
            <a:endParaRPr lang="en-US" sz="2000" dirty="0">
              <a:solidFill>
                <a:schemeClr val="tx1"/>
              </a:solidFill>
            </a:endParaRP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     6.2/ Entailment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	=&gt; Hyponymy can lead to the relation of entailment.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	</a:t>
            </a:r>
            <a:r>
              <a:rPr lang="en-US" sz="2000" b="1" dirty="0" err="1" smtClean="0">
                <a:solidFill>
                  <a:schemeClr val="tx1"/>
                </a:solidFill>
              </a:rPr>
              <a:t>e.g</a:t>
            </a:r>
            <a:r>
              <a:rPr lang="en-US" sz="2000" b="1" dirty="0" smtClean="0">
                <a:solidFill>
                  <a:schemeClr val="tx1"/>
                </a:solidFill>
              </a:rPr>
              <a:t>: I saw a boy =&gt; I saw a person.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	        John boiled an egg =&gt; John cooked an egg.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1575</TotalTime>
  <Words>672</Words>
  <Application>Microsoft Office PowerPoint</Application>
  <PresentationFormat>On-screen Show (4:3)</PresentationFormat>
  <Paragraphs>96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ASUS</cp:lastModifiedBy>
  <cp:revision>55</cp:revision>
  <dcterms:created xsi:type="dcterms:W3CDTF">2006-08-16T00:00:00Z</dcterms:created>
  <dcterms:modified xsi:type="dcterms:W3CDTF">2021-07-31T08:48:01Z</dcterms:modified>
</cp:coreProperties>
</file>