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C1EA1C-0623-4AED-B6AC-1234B575AA79}" type="datetimeFigureOut">
              <a:rPr lang="en-US" smtClean="0"/>
              <a:pPr/>
              <a:t>2021-07-30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F0282D-0D0D-43E9-95F9-180889B28A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156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4A13C-01B5-4610-9953-07A9F30E5C4C}" type="datetime1">
              <a:rPr lang="en-US" smtClean="0"/>
              <a:pPr/>
              <a:t>2021-07-30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64702-122B-43D2-938D-125EA977558C}" type="datetime1">
              <a:rPr lang="en-US" smtClean="0"/>
              <a:pPr/>
              <a:t>2021-07-30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59E00-BE25-4AFD-9EC9-EF5323F162B7}" type="datetime1">
              <a:rPr lang="en-US" smtClean="0"/>
              <a:pPr/>
              <a:t>2021-07-30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1A457-3F24-45CA-98DC-92504698F454}" type="datetime1">
              <a:rPr lang="en-US" smtClean="0"/>
              <a:pPr/>
              <a:t>2021-07-30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3F23F-0D80-4C77-BF89-32B6DA4A34B9}" type="datetime1">
              <a:rPr lang="en-US" smtClean="0"/>
              <a:pPr/>
              <a:t>2021-07-30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E2A97-53F0-4B3B-AC83-EE2956893E17}" type="datetime1">
              <a:rPr lang="en-US" smtClean="0"/>
              <a:pPr/>
              <a:t>2021-07-30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9EE8B-EA12-401B-AA77-43257BA448A3}" type="datetime1">
              <a:rPr lang="en-US" smtClean="0"/>
              <a:pPr/>
              <a:t>2021-07-30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D1FEE-55F1-48A7-BC76-48F516F9CE29}" type="datetime1">
              <a:rPr lang="en-US" smtClean="0"/>
              <a:pPr/>
              <a:t>2021-07-30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C5D1-743B-41D0-A74F-001BB9D4CA6D}" type="datetime1">
              <a:rPr lang="en-US" smtClean="0"/>
              <a:pPr/>
              <a:t>2021-07-30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1409D-969A-45C7-9336-8833F85B784D}" type="datetime1">
              <a:rPr lang="en-US" smtClean="0"/>
              <a:pPr/>
              <a:t>2021-07-30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24AC1-3584-4ADB-A06F-69060D4A5630}" type="datetime1">
              <a:rPr lang="en-US" smtClean="0"/>
              <a:pPr/>
              <a:t>2021-07-30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CEC04-9436-4488-B7CE-8634781F3688}" type="datetime1">
              <a:rPr lang="en-US" smtClean="0"/>
              <a:pPr/>
              <a:t>2021-07-30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752600"/>
            <a:ext cx="8534400" cy="48006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CHAPTER I: BASIC IDEAS IN SEMANTICS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1/ What is Semantics?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     Semantics is the study of the </a:t>
            </a:r>
            <a:r>
              <a:rPr lang="en-US" sz="2000" b="1" dirty="0" smtClean="0">
                <a:solidFill>
                  <a:srgbClr val="FF0000"/>
                </a:solidFill>
              </a:rPr>
              <a:t>meaning of words and sentences</a:t>
            </a:r>
            <a:r>
              <a:rPr lang="en-US" sz="2000" b="1" dirty="0" smtClean="0">
                <a:solidFill>
                  <a:schemeClr val="tx1"/>
                </a:solidFill>
              </a:rPr>
              <a:t> in language.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     =&gt; what is meaning?  There are different conceptions about it.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     =&gt; </a:t>
            </a:r>
            <a:r>
              <a:rPr lang="en-US" sz="2000" b="1" dirty="0" smtClean="0">
                <a:solidFill>
                  <a:srgbClr val="FF0000"/>
                </a:solidFill>
              </a:rPr>
              <a:t>Meaning is the relation between language and context/use</a:t>
            </a:r>
            <a:r>
              <a:rPr lang="en-US" sz="2000" b="1" dirty="0" smtClean="0">
                <a:solidFill>
                  <a:schemeClr val="tx1"/>
                </a:solidFill>
              </a:rPr>
              <a:t>.(as maintained by some linguists.)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2/ Componential Analysis (C.A):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     C.A is an approach to the study of meaning which analyzes a word into a set of meaning components or </a:t>
            </a:r>
            <a:r>
              <a:rPr lang="en-US" sz="2000" b="1" dirty="0" smtClean="0">
                <a:solidFill>
                  <a:srgbClr val="FF0000"/>
                </a:solidFill>
              </a:rPr>
              <a:t>semantic features/properties</a:t>
            </a:r>
            <a:r>
              <a:rPr lang="en-US" sz="2000" b="1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     =&gt; Semantic features may be defined as the </a:t>
            </a:r>
            <a:r>
              <a:rPr lang="en-US" sz="2000" b="1" dirty="0" smtClean="0">
                <a:solidFill>
                  <a:srgbClr val="FF0000"/>
                </a:solidFill>
              </a:rPr>
              <a:t>smallest units of meaning </a:t>
            </a:r>
            <a:r>
              <a:rPr lang="en-US" sz="2000" b="1" dirty="0" smtClean="0">
                <a:solidFill>
                  <a:schemeClr val="tx1"/>
                </a:solidFill>
              </a:rPr>
              <a:t>in a word.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     </a:t>
            </a:r>
            <a:r>
              <a:rPr lang="en-US" sz="2000" b="1" dirty="0" err="1" smtClean="0">
                <a:solidFill>
                  <a:schemeClr val="tx1"/>
                </a:solidFill>
              </a:rPr>
              <a:t>e.g</a:t>
            </a:r>
            <a:r>
              <a:rPr lang="en-US" sz="2000" b="1" dirty="0" smtClean="0">
                <a:solidFill>
                  <a:schemeClr val="tx1"/>
                </a:solidFill>
              </a:rPr>
              <a:t>: boy: &lt;+human&gt; &lt;+male&gt; &lt;-adult&gt;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	      &lt;-animal&gt; &lt;-female&gt; &lt;+young&gt;</a:t>
            </a:r>
          </a:p>
          <a:p>
            <a:pPr algn="just"/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21117" y="304800"/>
            <a:ext cx="4673075" cy="1200329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SEMANTICS</a:t>
            </a:r>
            <a:endParaRPr lang="en-US" sz="72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1000"/>
            <a:ext cx="8458200" cy="61722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3/ Types of meaning: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     3.1/ Denotation ( denotative/conceptual/ cognitive meaning):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     -&gt; Denotative meaning may be regarded as the </a:t>
            </a:r>
            <a:r>
              <a:rPr lang="en-US" sz="2000" b="1" dirty="0" smtClean="0">
                <a:solidFill>
                  <a:srgbClr val="FF0000"/>
                </a:solidFill>
              </a:rPr>
              <a:t>central or core meaning </a:t>
            </a:r>
            <a:r>
              <a:rPr lang="en-US" sz="2000" b="1" dirty="0" smtClean="0">
                <a:solidFill>
                  <a:schemeClr val="tx1"/>
                </a:solidFill>
              </a:rPr>
              <a:t>of a lexical item.     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     -&gt; Denotation is that part of the meaning of a word or phrase that relates it to phenomena in the real world or in a fictional or possible world.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	</a:t>
            </a:r>
            <a:r>
              <a:rPr lang="en-US" sz="2000" b="1" dirty="0" err="1" smtClean="0">
                <a:solidFill>
                  <a:schemeClr val="tx1"/>
                </a:solidFill>
              </a:rPr>
              <a:t>e.g</a:t>
            </a:r>
            <a:r>
              <a:rPr lang="en-US" sz="2000" b="1" dirty="0" smtClean="0">
                <a:solidFill>
                  <a:schemeClr val="tx1"/>
                </a:solidFill>
              </a:rPr>
              <a:t>: bird = a two-legged, winged, egg-laying, warm-blood creature 			    with a beak.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     3.2/ Connotation/ Connotative meaning: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     -&gt; Connotation is the </a:t>
            </a:r>
            <a:r>
              <a:rPr lang="en-US" sz="2000" b="1" dirty="0" smtClean="0">
                <a:solidFill>
                  <a:srgbClr val="FF0000"/>
                </a:solidFill>
              </a:rPr>
              <a:t>additional meaning(s) </a:t>
            </a:r>
            <a:r>
              <a:rPr lang="en-US" sz="2000" b="1" dirty="0" smtClean="0">
                <a:solidFill>
                  <a:schemeClr val="tx1"/>
                </a:solidFill>
              </a:rPr>
              <a:t>that a word or phrase has beyond its central meaning (denotation).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     -&gt; Connotative meanings show people's emotions and attitudes towards what the word or phrase refers to.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	</a:t>
            </a:r>
            <a:r>
              <a:rPr lang="en-US" sz="2000" b="1" dirty="0" err="1" smtClean="0">
                <a:solidFill>
                  <a:schemeClr val="tx1"/>
                </a:solidFill>
              </a:rPr>
              <a:t>e.g</a:t>
            </a:r>
            <a:r>
              <a:rPr lang="en-US" sz="2000" b="1" dirty="0" smtClean="0">
                <a:solidFill>
                  <a:schemeClr val="tx1"/>
                </a:solidFill>
              </a:rPr>
              <a:t>: lonely = alone, without company. (denotation)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		    = melancholy, sad (emotive connotation)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	        notorious = widely known. (denotation)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		   </a:t>
            </a:r>
            <a:r>
              <a:rPr lang="en-US" sz="2000" b="1" dirty="0" smtClean="0">
                <a:solidFill>
                  <a:schemeClr val="tx1"/>
                </a:solidFill>
              </a:rPr>
              <a:t>= </a:t>
            </a:r>
            <a:r>
              <a:rPr lang="en-US" sz="2000" b="1" dirty="0" smtClean="0">
                <a:solidFill>
                  <a:schemeClr val="tx1"/>
                </a:solidFill>
              </a:rPr>
              <a:t>for bad traits of characters or criminal acts. (</a:t>
            </a:r>
            <a:r>
              <a:rPr lang="en-US" sz="2000" b="1" dirty="0" smtClean="0">
                <a:solidFill>
                  <a:schemeClr val="tx1"/>
                </a:solidFill>
              </a:rPr>
              <a:t>connotation)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28600"/>
            <a:ext cx="8458200" cy="6324600"/>
          </a:xfrm>
          <a:blipFill>
            <a:blip r:embed="rId2"/>
            <a:tile tx="0" ty="0" sx="100000" sy="100000" flip="none" algn="tl"/>
          </a:blipFill>
        </p:spPr>
        <p:txBody>
          <a:bodyPr>
            <a:noAutofit/>
          </a:bodyPr>
          <a:lstStyle/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    </a:t>
            </a:r>
            <a:endParaRPr lang="en-US" sz="2000" b="1" dirty="0" smtClean="0">
              <a:solidFill>
                <a:schemeClr val="tx1"/>
              </a:solidFill>
            </a:endParaRPr>
          </a:p>
          <a:p>
            <a:pPr algn="just"/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    </a:t>
            </a:r>
            <a:r>
              <a:rPr lang="en-US" sz="2000" b="1" dirty="0" smtClean="0">
                <a:solidFill>
                  <a:schemeClr val="tx1"/>
                </a:solidFill>
              </a:rPr>
              <a:t>3.3/ </a:t>
            </a:r>
            <a:r>
              <a:rPr lang="en-US" sz="2000" b="1" dirty="0">
                <a:solidFill>
                  <a:schemeClr val="tx1"/>
                </a:solidFill>
              </a:rPr>
              <a:t>Speaker meaning (utterance/interpersonal meaning):</a:t>
            </a:r>
          </a:p>
          <a:p>
            <a:pPr algn="just"/>
            <a:r>
              <a:rPr lang="en-US" sz="2000" b="1" dirty="0">
                <a:solidFill>
                  <a:schemeClr val="tx1"/>
                </a:solidFill>
              </a:rPr>
              <a:t>     -&gt; is </a:t>
            </a:r>
            <a:r>
              <a:rPr lang="en-US" sz="2000" b="1" dirty="0">
                <a:solidFill>
                  <a:srgbClr val="FF0000"/>
                </a:solidFill>
              </a:rPr>
              <a:t>what speaker means </a:t>
            </a:r>
            <a:r>
              <a:rPr lang="en-US" sz="2000" b="1" dirty="0">
                <a:solidFill>
                  <a:schemeClr val="tx1"/>
                </a:solidFill>
              </a:rPr>
              <a:t>when he uses a piece of language in a certain context.</a:t>
            </a:r>
          </a:p>
          <a:p>
            <a:pPr algn="just"/>
            <a:r>
              <a:rPr lang="en-US" sz="2000" b="1" dirty="0" err="1">
                <a:solidFill>
                  <a:schemeClr val="tx1"/>
                </a:solidFill>
              </a:rPr>
              <a:t>e.g</a:t>
            </a:r>
            <a:r>
              <a:rPr lang="en-US" sz="2000" b="1" dirty="0">
                <a:solidFill>
                  <a:schemeClr val="tx1"/>
                </a:solidFill>
              </a:rPr>
              <a:t>: She is very clever.</a:t>
            </a:r>
          </a:p>
          <a:p>
            <a:pPr algn="just">
              <a:buFont typeface="Symbol"/>
              <a:buChar char="Þ"/>
            </a:pPr>
            <a:r>
              <a:rPr lang="en-US" sz="2000" b="1" dirty="0">
                <a:solidFill>
                  <a:schemeClr val="tx1"/>
                </a:solidFill>
              </a:rPr>
              <a:t>The speaker may mean that </a:t>
            </a:r>
            <a:r>
              <a:rPr lang="en-US" sz="2000" b="1" u="sng" dirty="0">
                <a:solidFill>
                  <a:schemeClr val="tx1"/>
                </a:solidFill>
              </a:rPr>
              <a:t>the girl/woman </a:t>
            </a:r>
            <a:r>
              <a:rPr lang="en-US" sz="2000" b="1" dirty="0">
                <a:solidFill>
                  <a:schemeClr val="tx1"/>
                </a:solidFill>
              </a:rPr>
              <a:t>he is talking about is </a:t>
            </a:r>
            <a:r>
              <a:rPr lang="en-US" sz="2000" b="1" i="1" u="sng" dirty="0">
                <a:solidFill>
                  <a:schemeClr val="tx1"/>
                </a:solidFill>
              </a:rPr>
              <a:t>bright or intelligent.</a:t>
            </a:r>
          </a:p>
          <a:p>
            <a:pPr algn="just">
              <a:buFont typeface="Symbol"/>
              <a:buChar char="Þ"/>
            </a:pPr>
            <a:r>
              <a:rPr lang="en-US" sz="2000" b="1" dirty="0">
                <a:solidFill>
                  <a:schemeClr val="tx1"/>
                </a:solidFill>
              </a:rPr>
              <a:t> or the speaker may imply that the girl/woman is </a:t>
            </a:r>
            <a:r>
              <a:rPr lang="en-US" sz="2000" b="1" i="1" u="sng" dirty="0">
                <a:solidFill>
                  <a:schemeClr val="tx1"/>
                </a:solidFill>
              </a:rPr>
              <a:t>not very honest but witty.</a:t>
            </a:r>
            <a:endParaRPr lang="en-US" sz="2000" i="1" u="sng" dirty="0">
              <a:solidFill>
                <a:schemeClr val="tx1"/>
              </a:solidFill>
            </a:endParaRPr>
          </a:p>
          <a:p>
            <a:pPr algn="just"/>
            <a:r>
              <a:rPr lang="en-US" sz="2000" b="1" dirty="0">
                <a:solidFill>
                  <a:schemeClr val="tx1"/>
                </a:solidFill>
              </a:rPr>
              <a:t>     </a:t>
            </a:r>
            <a:r>
              <a:rPr lang="en-US" sz="2000" b="1" dirty="0" smtClean="0">
                <a:solidFill>
                  <a:schemeClr val="tx1"/>
                </a:solidFill>
              </a:rPr>
              <a:t>3.4/ </a:t>
            </a:r>
            <a:r>
              <a:rPr lang="en-US" sz="2000" b="1" dirty="0">
                <a:solidFill>
                  <a:schemeClr val="tx1"/>
                </a:solidFill>
              </a:rPr>
              <a:t>Sentence/Word meaning:    </a:t>
            </a:r>
            <a:endParaRPr lang="en-US" sz="2000" b="1" dirty="0" smtClean="0">
              <a:solidFill>
                <a:schemeClr val="tx1"/>
              </a:solidFill>
            </a:endParaRPr>
          </a:p>
          <a:p>
            <a:pPr algn="just"/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     </a:t>
            </a:r>
            <a:r>
              <a:rPr lang="en-US" sz="2000" b="1" dirty="0">
                <a:solidFill>
                  <a:schemeClr val="tx1"/>
                </a:solidFill>
              </a:rPr>
              <a:t>-&gt; is </a:t>
            </a:r>
            <a:r>
              <a:rPr lang="en-US" sz="2000" b="1" dirty="0">
                <a:solidFill>
                  <a:srgbClr val="FF0000"/>
                </a:solidFill>
              </a:rPr>
              <a:t>what</a:t>
            </a:r>
            <a:r>
              <a:rPr lang="en-US" sz="2000" b="1" dirty="0">
                <a:solidFill>
                  <a:schemeClr val="tx1"/>
                </a:solidFill>
              </a:rPr>
              <a:t> a sentence or word </a:t>
            </a:r>
            <a:r>
              <a:rPr lang="en-US" sz="2000" b="1" dirty="0" smtClean="0">
                <a:solidFill>
                  <a:schemeClr val="tx1"/>
                </a:solidFill>
              </a:rPr>
              <a:t>means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     3.5/ </a:t>
            </a:r>
            <a:r>
              <a:rPr lang="en-US" sz="2000" b="1" dirty="0">
                <a:solidFill>
                  <a:schemeClr val="tx1"/>
                </a:solidFill>
              </a:rPr>
              <a:t>+ Lexical meaning </a:t>
            </a:r>
            <a:r>
              <a:rPr lang="en-US" sz="2000" b="1" dirty="0">
                <a:solidFill>
                  <a:schemeClr val="tx1"/>
                </a:solidFill>
                <a:sym typeface="Wingdings" panose="05000000000000000000" pitchFamily="2" charset="2"/>
              </a:rPr>
              <a:t> </a:t>
            </a:r>
            <a:r>
              <a:rPr lang="en-US" sz="2000" b="1" dirty="0">
                <a:solidFill>
                  <a:srgbClr val="FF0000"/>
                </a:solidFill>
                <a:sym typeface="Wingdings" panose="05000000000000000000" pitchFamily="2" charset="2"/>
              </a:rPr>
              <a:t>content words </a:t>
            </a:r>
            <a:r>
              <a:rPr lang="en-US" sz="2000" b="1" dirty="0">
                <a:solidFill>
                  <a:schemeClr val="tx1"/>
                </a:solidFill>
                <a:sym typeface="Wingdings" panose="05000000000000000000" pitchFamily="2" charset="2"/>
              </a:rPr>
              <a:t>(refer to a thing, quality, state or action and have meanings when used alone.) </a:t>
            </a:r>
            <a:endParaRPr lang="en-US" sz="2000" b="1" dirty="0">
              <a:solidFill>
                <a:schemeClr val="tx1"/>
              </a:solidFill>
            </a:endParaRPr>
          </a:p>
          <a:p>
            <a:pPr algn="just"/>
            <a:r>
              <a:rPr lang="en-US" sz="2000" b="1" dirty="0">
                <a:solidFill>
                  <a:schemeClr val="tx1"/>
                </a:solidFill>
              </a:rPr>
              <a:t>             + Grammatical meanings </a:t>
            </a:r>
            <a:r>
              <a:rPr lang="en-US" sz="2000" b="1" dirty="0">
                <a:solidFill>
                  <a:schemeClr val="tx1"/>
                </a:solidFill>
                <a:sym typeface="Wingdings" panose="05000000000000000000" pitchFamily="2" charset="2"/>
              </a:rPr>
              <a:t> </a:t>
            </a:r>
            <a:r>
              <a:rPr lang="en-US" sz="2000" b="1" dirty="0">
                <a:solidFill>
                  <a:srgbClr val="FF0000"/>
                </a:solidFill>
                <a:sym typeface="Wingdings" panose="05000000000000000000" pitchFamily="2" charset="2"/>
              </a:rPr>
              <a:t>function words </a:t>
            </a:r>
            <a:r>
              <a:rPr lang="en-US" sz="2000" b="1" dirty="0">
                <a:solidFill>
                  <a:schemeClr val="tx1"/>
                </a:solidFill>
                <a:sym typeface="Wingdings" panose="05000000000000000000" pitchFamily="2" charset="2"/>
              </a:rPr>
              <a:t>(have little meaning on their own, show grammatical relationship in and between sentences.)</a:t>
            </a:r>
            <a:endParaRPr lang="en-US" sz="2000" b="1" dirty="0">
              <a:solidFill>
                <a:schemeClr val="tx1"/>
              </a:solidFill>
            </a:endParaRP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     3.6</a:t>
            </a:r>
            <a:r>
              <a:rPr lang="en-US" sz="2000" b="1" dirty="0">
                <a:solidFill>
                  <a:schemeClr val="tx1"/>
                </a:solidFill>
              </a:rPr>
              <a:t>/ Social meaning is </a:t>
            </a:r>
            <a:r>
              <a:rPr lang="en-US" sz="2000" b="1" dirty="0">
                <a:solidFill>
                  <a:srgbClr val="FF0000"/>
                </a:solidFill>
              </a:rPr>
              <a:t>part</a:t>
            </a:r>
            <a:r>
              <a:rPr lang="en-US" sz="2000" b="1" dirty="0">
                <a:solidFill>
                  <a:schemeClr val="tx1"/>
                </a:solidFill>
              </a:rPr>
              <a:t> of the meaning of words that conveys the </a:t>
            </a:r>
            <a:r>
              <a:rPr lang="en-US" sz="2000" b="1" dirty="0">
                <a:solidFill>
                  <a:srgbClr val="FF0000"/>
                </a:solidFill>
              </a:rPr>
              <a:t>identity</a:t>
            </a:r>
            <a:r>
              <a:rPr lang="en-US" sz="2000" b="1" dirty="0">
                <a:solidFill>
                  <a:schemeClr val="tx1"/>
                </a:solidFill>
              </a:rPr>
              <a:t> of the person who has uttered them.</a:t>
            </a:r>
          </a:p>
          <a:p>
            <a:pPr algn="just"/>
            <a:r>
              <a:rPr lang="en-US" sz="2000" b="1" dirty="0">
                <a:solidFill>
                  <a:schemeClr val="tx1"/>
                </a:solidFill>
              </a:rPr>
              <a:t>     e.g., 1 U 1 $, U OK U sit, no OK U go.</a:t>
            </a:r>
          </a:p>
          <a:p>
            <a:pPr algn="just"/>
            <a:r>
              <a:rPr lang="en-US" sz="2000" b="1" dirty="0">
                <a:solidFill>
                  <a:schemeClr val="tx1"/>
                </a:solidFill>
              </a:rPr>
              <a:t>              </a:t>
            </a:r>
            <a:r>
              <a:rPr lang="en-US" sz="2000" b="1" dirty="0" err="1">
                <a:solidFill>
                  <a:schemeClr val="tx1"/>
                </a:solidFill>
              </a:rPr>
              <a:t>Banh</a:t>
            </a:r>
            <a:r>
              <a:rPr lang="en-US" sz="2000" b="1" dirty="0">
                <a:solidFill>
                  <a:schemeClr val="tx1"/>
                </a:solidFill>
              </a:rPr>
              <a:t> mi long, </a:t>
            </a:r>
            <a:r>
              <a:rPr lang="en-US" sz="2000" b="1" dirty="0" err="1">
                <a:solidFill>
                  <a:schemeClr val="tx1"/>
                </a:solidFill>
              </a:rPr>
              <a:t>lao</a:t>
            </a:r>
            <a:r>
              <a:rPr lang="en-US" sz="2000" b="1" dirty="0">
                <a:solidFill>
                  <a:schemeClr val="tx1"/>
                </a:solidFill>
              </a:rPr>
              <a:t>.</a:t>
            </a:r>
          </a:p>
          <a:p>
            <a:pPr algn="just"/>
            <a:endParaRPr lang="en-US" sz="2000" b="1" dirty="0">
              <a:solidFill>
                <a:schemeClr val="tx1"/>
              </a:solidFill>
            </a:endParaRPr>
          </a:p>
          <a:p>
            <a:pPr algn="just"/>
            <a:r>
              <a:rPr lang="en-US" sz="2000" b="1" dirty="0">
                <a:solidFill>
                  <a:schemeClr val="tx1"/>
                </a:solidFill>
              </a:rPr>
              <a:t>	</a:t>
            </a: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871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04800"/>
            <a:ext cx="8229600" cy="6248400"/>
          </a:xfrm>
          <a:blipFill>
            <a:blip r:embed="rId2"/>
            <a:tile tx="0" ty="0" sx="100000" sy="100000" flip="none" algn="tl"/>
          </a:blipFill>
        </p:spPr>
        <p:txBody>
          <a:bodyPr>
            <a:noAutofit/>
          </a:bodyPr>
          <a:lstStyle/>
          <a:p>
            <a:pPr algn="just"/>
            <a:r>
              <a:rPr lang="en-US" sz="2400" b="1" dirty="0" smtClean="0">
                <a:solidFill>
                  <a:schemeClr val="tx1"/>
                </a:solidFill>
              </a:rPr>
              <a:t>     3.7/ </a:t>
            </a:r>
            <a:r>
              <a:rPr lang="en-US" sz="2400" b="1" dirty="0" smtClean="0">
                <a:solidFill>
                  <a:schemeClr val="tx1"/>
                </a:solidFill>
              </a:rPr>
              <a:t>Affective meaning deals with the </a:t>
            </a:r>
            <a:r>
              <a:rPr lang="en-US" sz="2400" b="1" dirty="0" smtClean="0">
                <a:solidFill>
                  <a:srgbClr val="FF0000"/>
                </a:solidFill>
              </a:rPr>
              <a:t>feelings</a:t>
            </a:r>
            <a:r>
              <a:rPr lang="en-US" sz="2400" b="1" dirty="0" smtClean="0">
                <a:solidFill>
                  <a:schemeClr val="tx1"/>
                </a:solidFill>
              </a:rPr>
              <a:t>, </a:t>
            </a:r>
            <a:r>
              <a:rPr lang="en-US" sz="2400" b="1" dirty="0" smtClean="0">
                <a:solidFill>
                  <a:srgbClr val="FF0000"/>
                </a:solidFill>
              </a:rPr>
              <a:t>attitudes</a:t>
            </a:r>
            <a:r>
              <a:rPr lang="en-US" sz="2400" b="1" dirty="0" smtClean="0">
                <a:solidFill>
                  <a:schemeClr val="tx1"/>
                </a:solidFill>
              </a:rPr>
              <a:t> or </a:t>
            </a:r>
            <a:r>
              <a:rPr lang="en-US" sz="2400" b="1" dirty="0" smtClean="0">
                <a:solidFill>
                  <a:srgbClr val="FF0000"/>
                </a:solidFill>
              </a:rPr>
              <a:t>opinions</a:t>
            </a:r>
            <a:r>
              <a:rPr lang="en-US" sz="2400" b="1" dirty="0" smtClean="0">
                <a:solidFill>
                  <a:schemeClr val="tx1"/>
                </a:solidFill>
              </a:rPr>
              <a:t> of the speakers/writers.</a:t>
            </a:r>
          </a:p>
          <a:p>
            <a:pPr algn="just"/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    e.g., I wonder if you would be so kind as to lower your voice a </a:t>
            </a:r>
            <a:r>
              <a:rPr lang="en-US" sz="2400" b="1" dirty="0" smtClean="0">
                <a:solidFill>
                  <a:schemeClr val="tx1"/>
                </a:solidFill>
              </a:rPr>
              <a:t>little</a:t>
            </a:r>
            <a:r>
              <a:rPr lang="en-US" sz="2400" b="1" dirty="0">
                <a:solidFill>
                  <a:schemeClr val="tx1"/>
                </a:solidFill>
              </a:rPr>
              <a:t>.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(politely)</a:t>
            </a:r>
          </a:p>
          <a:p>
            <a:pPr algn="just"/>
            <a:r>
              <a:rPr lang="en-US" sz="2400" b="1" dirty="0" smtClean="0">
                <a:solidFill>
                  <a:schemeClr val="tx1"/>
                </a:solidFill>
              </a:rPr>
              <a:t>              Please lower your voice! (politely)</a:t>
            </a:r>
          </a:p>
          <a:p>
            <a:pPr algn="just"/>
            <a:r>
              <a:rPr lang="en-US" sz="2400" b="1" dirty="0" smtClean="0">
                <a:solidFill>
                  <a:schemeClr val="tx1"/>
                </a:solidFill>
              </a:rPr>
              <a:t>             Shut </a:t>
            </a:r>
            <a:r>
              <a:rPr lang="en-US" sz="2400" b="1" dirty="0">
                <a:solidFill>
                  <a:schemeClr val="tx1"/>
                </a:solidFill>
              </a:rPr>
              <a:t>up! Or, will you </a:t>
            </a:r>
            <a:r>
              <a:rPr lang="en-US" sz="2400" b="1" dirty="0" smtClean="0">
                <a:solidFill>
                  <a:schemeClr val="tx1"/>
                </a:solidFill>
              </a:rPr>
              <a:t>belt </a:t>
            </a:r>
            <a:r>
              <a:rPr lang="en-US" sz="2400" b="1" dirty="0">
                <a:solidFill>
                  <a:schemeClr val="tx1"/>
                </a:solidFill>
              </a:rPr>
              <a:t>up</a:t>
            </a:r>
            <a:r>
              <a:rPr lang="en-US" sz="2400" b="1" dirty="0" smtClean="0">
                <a:solidFill>
                  <a:schemeClr val="tx1"/>
                </a:solidFill>
              </a:rPr>
              <a:t>? (rudely)</a:t>
            </a:r>
          </a:p>
          <a:p>
            <a:pPr algn="just"/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    </a:t>
            </a:r>
            <a:r>
              <a:rPr lang="en-US" sz="2400" b="1" dirty="0" smtClean="0">
                <a:solidFill>
                  <a:schemeClr val="tx1"/>
                </a:solidFill>
              </a:rPr>
              <a:t>3.8/ </a:t>
            </a:r>
            <a:r>
              <a:rPr lang="en-US" sz="2400" b="1" dirty="0" smtClean="0">
                <a:solidFill>
                  <a:schemeClr val="tx1"/>
                </a:solidFill>
              </a:rPr>
              <a:t>Collocated meaning refers to the restrictions on how words can be used together. (e.g., white snow, blue sky, do a favor, make an effort…) </a:t>
            </a:r>
          </a:p>
          <a:p>
            <a:pPr algn="just"/>
            <a:r>
              <a:rPr lang="en-US" sz="2400" b="1" dirty="0" smtClean="0">
                <a:solidFill>
                  <a:schemeClr val="tx1"/>
                </a:solidFill>
              </a:rPr>
              <a:t>     3.9/ </a:t>
            </a:r>
            <a:r>
              <a:rPr lang="en-US" sz="2400" b="1" dirty="0">
                <a:solidFill>
                  <a:schemeClr val="tx1"/>
                </a:solidFill>
              </a:rPr>
              <a:t>Stylistic meaning deals with the </a:t>
            </a:r>
            <a:r>
              <a:rPr lang="en-US" sz="2400" b="1" dirty="0">
                <a:solidFill>
                  <a:srgbClr val="FF0000"/>
                </a:solidFill>
              </a:rPr>
              <a:t>styles</a:t>
            </a:r>
            <a:r>
              <a:rPr lang="en-US" sz="2400" b="1" dirty="0">
                <a:solidFill>
                  <a:schemeClr val="tx1"/>
                </a:solidFill>
              </a:rPr>
              <a:t> of the writers/speakers</a:t>
            </a:r>
          </a:p>
          <a:p>
            <a:pPr algn="just"/>
            <a:r>
              <a:rPr lang="en-US" sz="2400" b="1" dirty="0" smtClean="0">
                <a:solidFill>
                  <a:schemeClr val="tx1"/>
                </a:solidFill>
              </a:rPr>
              <a:t>              </a:t>
            </a:r>
            <a:endParaRPr lang="en-US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479</Words>
  <Application>Microsoft Office PowerPoint</Application>
  <PresentationFormat>On-screen Show (4:3)</PresentationFormat>
  <Paragraphs>49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ASUS</cp:lastModifiedBy>
  <cp:revision>24</cp:revision>
  <dcterms:created xsi:type="dcterms:W3CDTF">2006-08-16T00:00:00Z</dcterms:created>
  <dcterms:modified xsi:type="dcterms:W3CDTF">2021-07-30T04:04:09Z</dcterms:modified>
</cp:coreProperties>
</file>