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6" r:id="rId5"/>
    <p:sldId id="262" r:id="rId6"/>
    <p:sldId id="263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 varScale="1">
        <p:scale>
          <a:sx n="59" d="100"/>
          <a:sy n="59" d="100"/>
        </p:scale>
        <p:origin x="45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7C534-DD64-5178-1215-073DAE5B6A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17D2F8-F511-C19A-49A0-A06A7436F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8CC22-1B35-04CB-95DE-F73AA8334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26/6/2024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BB091-A9E6-C2CD-D102-FCE2B112C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37D15-C3B5-09D5-1611-D3C8F64BE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149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563DD-2158-AF7E-E602-A5A4EE536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BD7754-9F85-5F10-E45F-1FE1A502BA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B5B1AC-3206-1E62-FBA2-B923440FE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26/6/2024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048440-ABA4-5843-B2D5-70A143EBF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2E268-9592-0710-F9F9-1FE31AAE1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131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857B87-E88C-F76F-C58A-F80DD095A3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D1C98E-361E-6940-5EE3-A63659B6A2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5B55B-8BC5-886A-A626-4B460652B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26/6/2024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0907A-4D2B-A7CB-515B-2AD86ABF1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C50FE8-F52F-A3C6-B112-C20217ED6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174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B9F50-ACAB-7E85-C9C2-FD6C0897E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75F4E-5156-A5E8-2F84-F4416DF92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CB344-5CE2-3F0B-3986-003EF091A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26/6/2024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69D18-4B3A-2E7F-66DA-AEF4A8958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3E278-AA9F-4613-DA48-A06186391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77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1A612-F7F2-9147-2D74-CC54A316B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8DB554-2046-495A-C827-F570AFE374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FE9AD-AE2F-E8DD-8809-31BE337E8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26/6/2024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DAF2F3-D5C3-D057-0B1B-19957C49D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432B5-B432-6A7B-724F-0498733C5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22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7EBA8-237B-9E2E-BA86-91150593D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B2AE5-AA11-C57E-43FF-B1F6E826B0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A45E90-F4C8-C191-3C6F-DCEC28E7CE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017F84-ABA7-C76F-95A3-19B6AB8DC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26/6/2024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330052-B8D5-81F0-EDF4-9ACBB0E4E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E37A96-86E1-14B1-EE52-90DF278D4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0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713AD-5A19-694C-1DA4-08D2DD174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80965B-8B1F-5DA7-800A-D14253AD9D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952264-87E8-40F7-44E6-016ACA6EAC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58B805-3D0A-5C5A-46B1-FBFE49EEAF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1C8A56-9435-4713-ACEC-F181215E78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4C13DB-0B44-ED1C-76A8-A9D952242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26/6/2024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4388D4-1A70-C764-8714-7C59B6F5E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63455B-390A-D7DB-9AC4-13132009D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327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FE070-FB59-C570-137C-536B2372E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8DBEF5-0669-F17F-1A49-FA72A1085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26/6/2024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D76983-E0CE-BD28-6726-59DCC8E47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C7438A-68EE-5B6A-BE52-F2190EF30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24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E303BA-924E-2CD9-AFCD-3D7B45139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26/6/2024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5F5FE3-BF97-9806-AB4F-015618FCD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18BB3D-8573-C99E-BC77-60277DFC3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138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71439-33A4-477E-D1B4-9B1BAA05B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A045C-FE72-8525-FD1D-F6CE708B2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D9209-2068-D019-6EF8-F691FBEDBC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15E7D4-38DB-401C-5CE5-CD688C2C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26/6/2024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1971D4-58BE-504C-D911-4C5E7A857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868998-D8FF-B2BB-B295-47A49F773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161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B4214-6A34-04D4-EEE1-FB9206A24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02879E-7FE8-B323-30F2-F28DE4BF33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4504F0-19C9-849D-6CDF-7833F957A0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CE6AD5-0344-7367-182A-4FCA68DD1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26/6/2024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65B939-4E4B-24DE-920F-2825BB04A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B2D910-A105-9846-FE7E-2712FBD76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43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DCA2A0-3175-57FB-4DFE-8ADE3A069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B8DC12-A8A1-FD92-B7C4-FA935D869C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8D9B5-AEAC-DE82-A467-DAB0A42F61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04B5C3-3E6C-4E6E-8A6C-A0B3294D0B32}" type="datetimeFigureOut">
              <a:rPr lang="en-US" smtClean="0"/>
              <a:t>26/6/2024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5960B-5F56-B042-3267-FF4ED9EE6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9CD4D-DB34-EC94-BE6E-8C3DD1D330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328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BBFFA-A80F-56A5-A93C-4FBAFBDC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SESSION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BFC049-218F-4960-8F3C-3A7F0AC518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78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A9DCA-F85B-6FA6-3B66-EB11F71D1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6717"/>
            <a:ext cx="10515600" cy="1991639"/>
          </a:xfrm>
        </p:spPr>
        <p:txBody>
          <a:bodyPr>
            <a:normAutofit/>
          </a:bodyPr>
          <a:lstStyle/>
          <a:p>
            <a:r>
              <a:rPr lang="en-US" dirty="0"/>
              <a:t>UNIT 2</a:t>
            </a:r>
            <a:br>
              <a:rPr lang="en-US" dirty="0"/>
            </a:br>
            <a:r>
              <a:rPr lang="en-US" sz="3200" dirty="0"/>
              <a:t>POSITION OF ADJECTIVES IN A SENTENCE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172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1E60F-0CD2-799A-DE6D-6FF4804A2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 OF ADJECTIVES IN A SENTENCE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46601-FE3D-B13E-B32A-CE0AC2612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- Before a noun to describe it. </a:t>
            </a:r>
          </a:p>
          <a:p>
            <a:pPr marL="0" indent="0">
              <a:buNone/>
            </a:pPr>
            <a:r>
              <a:rPr lang="en-US" dirty="0"/>
              <a:t>            a </a:t>
            </a:r>
            <a:r>
              <a:rPr lang="en-US" dirty="0">
                <a:highlight>
                  <a:srgbClr val="FFFF00"/>
                </a:highlight>
              </a:rPr>
              <a:t>large</a:t>
            </a:r>
            <a:r>
              <a:rPr lang="en-US" dirty="0"/>
              <a:t> picture/ a </a:t>
            </a:r>
            <a:r>
              <a:rPr lang="en-US" dirty="0">
                <a:highlight>
                  <a:srgbClr val="FFFF00"/>
                </a:highlight>
              </a:rPr>
              <a:t>famous</a:t>
            </a:r>
            <a:r>
              <a:rPr lang="en-US" dirty="0"/>
              <a:t> person</a:t>
            </a:r>
          </a:p>
          <a:p>
            <a:pPr>
              <a:buFontTx/>
              <a:buChar char="-"/>
            </a:pPr>
            <a:r>
              <a:rPr lang="en-US" dirty="0"/>
              <a:t>After linking verbs: be/ become/get/turn/keep/make/find</a:t>
            </a:r>
          </a:p>
          <a:p>
            <a:pPr marL="0" indent="0">
              <a:buNone/>
            </a:pPr>
            <a:r>
              <a:rPr lang="en-US" dirty="0"/>
              <a:t>           The horse became </a:t>
            </a:r>
            <a:r>
              <a:rPr lang="en-US" dirty="0">
                <a:highlight>
                  <a:srgbClr val="FFFF00"/>
                </a:highlight>
              </a:rPr>
              <a:t>tired</a:t>
            </a:r>
            <a:r>
              <a:rPr lang="en-US" dirty="0"/>
              <a:t> after the race.</a:t>
            </a:r>
          </a:p>
          <a:p>
            <a:pPr>
              <a:buFontTx/>
              <a:buChar char="-"/>
            </a:pPr>
            <a:r>
              <a:rPr lang="en-US" dirty="0"/>
              <a:t>After verbs of senses: feel/smell/taste/look/sound/seem/appear</a:t>
            </a:r>
          </a:p>
          <a:p>
            <a:pPr>
              <a:buFontTx/>
              <a:buChar char="-"/>
            </a:pPr>
            <a:r>
              <a:rPr lang="en-US" dirty="0"/>
              <a:t>After the indefinite pronouns: someone/everyone/no one/anyone/</a:t>
            </a:r>
          </a:p>
          <a:p>
            <a:pPr marL="0" indent="0">
              <a:buNone/>
            </a:pPr>
            <a:r>
              <a:rPr lang="en-US" dirty="0"/>
              <a:t>something/everything/no thing/anything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148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56EF12-A9EA-7C92-AF38-97A188304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715847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RECOGNIZING NOUNS/ADJECTIVES/VERBS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CAE039F-43BE-0C4F-4DCE-A3BD4A9376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8903431"/>
              </p:ext>
            </p:extLst>
          </p:nvPr>
        </p:nvGraphicFramePr>
        <p:xfrm>
          <a:off x="776613" y="1575955"/>
          <a:ext cx="10346499" cy="5348258"/>
        </p:xfrm>
        <a:graphic>
          <a:graphicData uri="http://schemas.openxmlformats.org/drawingml/2006/table">
            <a:tbl>
              <a:tblPr firstRow="1" firstCol="1" bandRow="1"/>
              <a:tblGrid>
                <a:gridCol w="1503123">
                  <a:extLst>
                    <a:ext uri="{9D8B030D-6E8A-4147-A177-3AD203B41FA5}">
                      <a16:colId xmlns:a16="http://schemas.microsoft.com/office/drawing/2014/main" val="1821225995"/>
                    </a:ext>
                  </a:extLst>
                </a:gridCol>
                <a:gridCol w="3194137">
                  <a:extLst>
                    <a:ext uri="{9D8B030D-6E8A-4147-A177-3AD203B41FA5}">
                      <a16:colId xmlns:a16="http://schemas.microsoft.com/office/drawing/2014/main" val="1771023762"/>
                    </a:ext>
                  </a:extLst>
                </a:gridCol>
                <a:gridCol w="2868460">
                  <a:extLst>
                    <a:ext uri="{9D8B030D-6E8A-4147-A177-3AD203B41FA5}">
                      <a16:colId xmlns:a16="http://schemas.microsoft.com/office/drawing/2014/main" val="2459258855"/>
                    </a:ext>
                  </a:extLst>
                </a:gridCol>
                <a:gridCol w="2780779">
                  <a:extLst>
                    <a:ext uri="{9D8B030D-6E8A-4147-A177-3AD203B41FA5}">
                      <a16:colId xmlns:a16="http://schemas.microsoft.com/office/drawing/2014/main" val="1767600747"/>
                    </a:ext>
                  </a:extLst>
                </a:gridCol>
              </a:tblGrid>
              <a:tr h="31732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Động từ</a:t>
                      </a:r>
                      <a:endParaRPr lang="en-US" sz="3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74" marR="50174" marT="6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Tính từ</a:t>
                      </a:r>
                      <a:endParaRPr lang="en-US" sz="3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74" marR="50174" marT="6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Danh từ</a:t>
                      </a:r>
                      <a:endParaRPr lang="en-US" sz="3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74" marR="50174" marT="6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1800" b="0" i="0" u="none" strike="noStrike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Danh từ chỉ người</a:t>
                      </a:r>
                      <a:endParaRPr lang="vi-VN" sz="3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74" marR="50174" marT="6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4888684"/>
                  </a:ext>
                </a:extLst>
              </a:tr>
              <a:tr h="1354522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(deepen)</a:t>
                      </a:r>
                      <a:endParaRPr lang="en-US" sz="3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74" marR="50174" marT="6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ic</a:t>
                      </a:r>
                      <a:r>
                        <a:rPr lang="en-US" sz="1800" b="0" i="0" u="none" strike="noStrike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(economic: </a:t>
                      </a:r>
                      <a:r>
                        <a:rPr lang="en-US" sz="1800" b="0" i="0" u="none" strike="noStrike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kinh</a:t>
                      </a:r>
                      <a:r>
                        <a:rPr lang="en-US" sz="1800" b="0" i="0" u="none" strike="noStrike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tế</a:t>
                      </a:r>
                      <a:r>
                        <a:rPr lang="en-US" sz="1800" b="0" i="0" u="none" strike="noStrike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le (able: </a:t>
                      </a:r>
                      <a:r>
                        <a:rPr lang="en-US" sz="1800" b="0" i="0" u="none" strike="noStrike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800" b="0" i="0" u="none" strike="noStrike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800" b="0" i="0" u="none" strike="noStrike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3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ly</a:t>
                      </a:r>
                      <a:r>
                        <a:rPr lang="en-US" sz="1800" b="0" i="0" u="none" strike="noStrike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(lovely: </a:t>
                      </a:r>
                      <a:r>
                        <a:rPr lang="en-US" sz="1800" b="0" i="0" u="none" strike="noStrike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đáng</a:t>
                      </a:r>
                      <a:r>
                        <a:rPr lang="en-US" sz="1800" b="0" i="0" u="none" strike="noStrike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1800" b="0" i="0" u="none" strike="noStrike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/lively: </a:t>
                      </a:r>
                      <a:r>
                        <a:rPr lang="en-US" sz="1800" b="0" i="0" u="none" strike="noStrike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1800" b="0" i="0" u="none" strike="noStrike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1800" b="0" i="0" u="none" strike="noStrike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3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74" marR="50174" marT="6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ity (le - ability: khả năng), ism (tourism: du lịch)</a:t>
                      </a:r>
                      <a:endParaRPr lang="en-US" sz="3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74" marR="50174" marT="6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er/or (survivor)</a:t>
                      </a:r>
                      <a:endParaRPr lang="en-US" sz="3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74" marR="50174" marT="6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292412"/>
                  </a:ext>
                </a:extLst>
              </a:tr>
              <a:tr h="1384634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ate (generate : sinh ra)</a:t>
                      </a:r>
                      <a:endParaRPr lang="en-US" sz="3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74" marR="50174" marT="6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ical</a:t>
                      </a:r>
                      <a:r>
                        <a:rPr lang="en-US" sz="1800" b="0" i="0" u="none" strike="noStrike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(economical: </a:t>
                      </a:r>
                      <a:r>
                        <a:rPr lang="en-US" sz="1800" b="0" i="0" u="none" strike="noStrike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800" b="0" i="0" u="none" strike="noStrike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kiệm</a:t>
                      </a:r>
                      <a:r>
                        <a:rPr lang="en-US" sz="1800" b="0" i="0" u="none" strike="noStrike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3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74" marR="50174" marT="6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ment (government: chính phủ/ development: sự phát triển)</a:t>
                      </a:r>
                      <a:endParaRPr lang="en-US" sz="3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74" marR="50174" marT="6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ist (tourist)</a:t>
                      </a:r>
                      <a:endParaRPr lang="en-US" sz="3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74" marR="50174" marT="6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6557747"/>
                  </a:ext>
                </a:extLst>
              </a:tr>
              <a:tr h="734591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ize (organize: tổ chức)</a:t>
                      </a:r>
                      <a:endParaRPr lang="en-US" sz="3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74" marR="50174" marT="6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1800" b="0" i="0" u="none" strike="noStrike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ive (imaginative: giàu trí tưởng tượng)</a:t>
                      </a:r>
                      <a:endParaRPr lang="vi-VN" sz="3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74" marR="50174" marT="6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 (arrive – arrival: đến)</a:t>
                      </a:r>
                      <a:endParaRPr lang="en-US" sz="36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survive- survival: sự sống sót</a:t>
                      </a:r>
                      <a:endParaRPr lang="en-US" sz="3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74" marR="50174" marT="6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ee/eer (engineer)</a:t>
                      </a:r>
                      <a:endParaRPr lang="en-US" sz="3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74" marR="50174" marT="6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915994"/>
                  </a:ext>
                </a:extLst>
              </a:tr>
              <a:tr h="1557186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</a:t>
                      </a:r>
                      <a:endParaRPr lang="en-US" sz="3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74" marR="50174" marT="6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ous, ful(beautiful: đẹp), ing (exciting: hấp dẫn), ed, less (careless: bất cẩn), ent (convenient: thuận tiện/patient: kiên nhẫn), ant (pleasant: thú vị)</a:t>
                      </a:r>
                      <a:endParaRPr lang="en-US" sz="3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74" marR="50174" marT="6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 (importance: sự quan trọng/convenience), tion (invent – invention: phát minh), ness (carelessness: sự bất cẩn)</a:t>
                      </a:r>
                      <a:endParaRPr lang="en-US" sz="3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74" marR="50174" marT="6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ese/</a:t>
                      </a:r>
                      <a:r>
                        <a:rPr lang="en-US" sz="1800" b="0" i="0" u="none" strike="noStrike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ian</a:t>
                      </a:r>
                      <a:r>
                        <a:rPr lang="en-US" sz="1800" b="0" i="0" u="none" strike="noStrike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/ant</a:t>
                      </a:r>
                      <a:endParaRPr lang="en-US" sz="3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174" marR="50174" marT="6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92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6341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A paper with text and words&#10;&#10;Description automatically generated">
            <a:extLst>
              <a:ext uri="{FF2B5EF4-FFF2-40B4-BE49-F238E27FC236}">
                <a16:creationId xmlns:a16="http://schemas.microsoft.com/office/drawing/2014/main" id="{6A92E5EF-9B2C-E28E-4018-EBB461B2A0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74" y="388307"/>
            <a:ext cx="9870510" cy="6162805"/>
          </a:xfrm>
        </p:spPr>
      </p:pic>
    </p:spTree>
    <p:extLst>
      <p:ext uri="{BB962C8B-B14F-4D97-AF65-F5344CB8AC3E}">
        <p14:creationId xmlns:p14="http://schemas.microsoft.com/office/powerpoint/2010/main" val="1246035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A paper with text on it&#10;&#10;Description automatically generated">
            <a:extLst>
              <a:ext uri="{FF2B5EF4-FFF2-40B4-BE49-F238E27FC236}">
                <a16:creationId xmlns:a16="http://schemas.microsoft.com/office/drawing/2014/main" id="{660C13CC-D865-7834-142A-84AAB50C61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822" y="263048"/>
            <a:ext cx="10308920" cy="6212908"/>
          </a:xfrm>
        </p:spPr>
      </p:pic>
    </p:spTree>
    <p:extLst>
      <p:ext uri="{BB962C8B-B14F-4D97-AF65-F5344CB8AC3E}">
        <p14:creationId xmlns:p14="http://schemas.microsoft.com/office/powerpoint/2010/main" val="3653050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DCD4F-25A9-B123-3CE9-377EDB190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8457"/>
            <a:ext cx="10515600" cy="507922"/>
          </a:xfrm>
        </p:spPr>
        <p:txBody>
          <a:bodyPr>
            <a:noAutofit/>
          </a:bodyPr>
          <a:lstStyle/>
          <a:p>
            <a:b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Give the right form of word for each blank.</a:t>
            </a:r>
            <a:b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B478D-05F5-6145-FC4F-434264C5A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0077"/>
            <a:ext cx="9483247" cy="525279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Mary was absent from class because of her   …………… .                          &lt; SICK &gt;.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What’s she like ? She’s ……………… .                                                        &lt; LOVE &gt;.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After their summer holidays, the children looked ………. .                    &lt; HEALTH &gt;.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Miss Lan ……………… us English.                                                            &lt; TEACH &gt;.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She came with a …….. smile on her face.                                                  &lt; CHEER &gt;.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I was full of ………… about their plans.                                                &lt; CURIOUS &gt;.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 She teaches her naughty boy ………………                                              &lt; STRICT &gt;.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8. You can see a great ………….. in his eyes.                                                &lt; CHEER &gt;.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9. Mr. Nam is my French ……………. .                                                          &lt; TEACH &gt;.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10. Pupils shouldn’t make …………. in class.                                                 &lt; NOISY &gt;.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630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3F36E03E-21FD-8C9C-233D-A263212E01A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352811" y="199753"/>
            <a:ext cx="10158608" cy="4196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11. Time passes ……….. when you are alone .                                               &lt; SLOW &gt;.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12. Be ……….. in your work !                                                                           &lt; CARE &gt;.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13. He ……….. got up and left the room.                                                         &lt; QUIET &gt;.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14. My heart was filled with the ……. of the first school day.                      &lt; EXCITE &gt;.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15. Don’t do things …………… from others.                                                 &lt; DIFFER &gt;.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16. Nam has broken these glasses. He is a ………… boy.                               &lt; CARE &gt;.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17. The boy has painted the picture …………. .                                          &lt; CLEVER &gt;.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18. We are tired now. We have worked ………….. all day.                            &lt; BUSY &gt;.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19. We have a class ………. every month.                                                  &lt; DISCUSS &gt;.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20. They felt ………… in living on a farm.                                               &lt; INTEREST &gt;.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376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CC541-1955-9FF7-9811-1D1301F24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944" y="222068"/>
            <a:ext cx="5782492" cy="6635931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b="1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Choose the best option to complete each sentence.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1. I wasn't_____ with my exam result.         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A. please	          B. pleased	     C. pleasing	D. pleasant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2. The water is _____. You can't drink it. 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A. polluted	          B. pollution	     C. polluting	D. pollutant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3. We avoid_______ our environment.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A. polluted	         B. polluting	     C. pollute	D. to pollute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4. Many spacemen could never get back to the Earth because of ____ accidents.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A. tragedy	          B. tragic	     C. tragically	D. tragedies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5. We've decided to interview only ten _____ for the job. 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A. applicants        B. applicable     C. appliances	D. applications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6. They have no _____ for help. 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A. expectation    B. expect	C. expectative             D. expectancy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7. Boys and girls may behave _____ in this situation. 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A. difference       B. differing	C. different	                  D. differently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8. One recent ________ in medicine is the development of laser in treating cancer.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A. Achievements   B. achievement	  C. achiever                D. achieved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9. You have to be aware of the damage humans are doing to quicken the ________ of wildlife.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A. extinct	          B. extinctive           C. extinctions              D. extinction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10. He was finally _________ in his final attempt.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A. Successful         B. successive	C. unsuccessful           D. success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49564AA-9985-A5D9-BB25-E2276275CF44}"/>
              </a:ext>
            </a:extLst>
          </p:cNvPr>
          <p:cNvSpPr txBox="1">
            <a:spLocks/>
          </p:cNvSpPr>
          <p:nvPr/>
        </p:nvSpPr>
        <p:spPr>
          <a:xfrm>
            <a:off x="6096000" y="222067"/>
            <a:ext cx="5900057" cy="6635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C417E8D-643F-A275-3E30-20E3AFD82541}"/>
              </a:ext>
            </a:extLst>
          </p:cNvPr>
          <p:cNvSpPr txBox="1">
            <a:spLocks/>
          </p:cNvSpPr>
          <p:nvPr/>
        </p:nvSpPr>
        <p:spPr>
          <a:xfrm>
            <a:off x="5978435" y="222069"/>
            <a:ext cx="5900057" cy="663593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800" u="none" strike="noStrike" kern="0" dirty="0">
              <a:solidFill>
                <a:srgbClr val="000000"/>
              </a:solidFill>
              <a:effectLst/>
              <a:highlight>
                <a:srgbClr val="FFFFFF"/>
              </a:highlight>
              <a:latin typeface="docs-Roboto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800" kern="0" dirty="0">
              <a:solidFill>
                <a:srgbClr val="000000"/>
              </a:solidFill>
              <a:highlight>
                <a:srgbClr val="FFFFFF"/>
              </a:highlight>
              <a:latin typeface="docs-Roboto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11. They did everything possible to _______ the police force.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A. Strengthen       B. strengthening	C. strength	     D. stronger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12. It was a(n) ________ mistake that he made.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A. shamed	           B. shameful	C. ashamed	      D. shameless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13. I spent a(n)________ night because of my toothache. I’m very tired now.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A. sleepy	            B. sleeping	C. sleepless	       D. asleep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14.  His low scores in the mock tests ______ him quite a lot.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A. Courageous</a:t>
            </a:r>
            <a:r>
              <a:rPr lang="en-US" sz="1800" kern="0" dirty="0">
                <a:solidFill>
                  <a:srgbClr val="000000"/>
                </a:solidFill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B. encouraging	C. discouraged  D. encouragement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15.  Recently pop-rock music has decreased in ________.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A. popular	            B. popularizing	C. popularity</a:t>
            </a:r>
            <a:r>
              <a:rPr lang="en-US" sz="1800" kern="0" dirty="0">
                <a:solidFill>
                  <a:srgbClr val="000000"/>
                </a:solidFill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D. popularly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16.  The waste from the chemical factory is extremely ________.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A. harmed	             B. unharmed	C. harmful	        D. harmless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17.  The restaurant is now under new ________.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A. manager	             B. manageable	C. management  D. manager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18.  Your money will be refunded if the goods prove to be ________.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A. Satisfying</a:t>
            </a:r>
            <a:r>
              <a:rPr lang="en-US" sz="1800" kern="0" dirty="0">
                <a:solidFill>
                  <a:srgbClr val="000000"/>
                </a:solidFill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B. dissatisfied	C. satisfactory     D. unsatisfactory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19.  The problem of ________ among young people is hard to solve.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A. Employment</a:t>
            </a:r>
            <a:r>
              <a:rPr lang="en-US" sz="1800" kern="0" dirty="0">
                <a:solidFill>
                  <a:srgbClr val="000000"/>
                </a:solidFill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B. employers	C. employees        D. unemployment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20.  The _________ of old buildings should be taken into consideration.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none" strike="noStrike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A. preserve	             B. preservation	C. preservative     D. preserves</a:t>
            </a:r>
            <a:endParaRPr lang="en-US" sz="1800" u="sng" kern="100" dirty="0">
              <a:solidFill>
                <a:srgbClr val="467886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80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1164</Words>
  <Application>Microsoft Office PowerPoint</Application>
  <PresentationFormat>Widescreen</PresentationFormat>
  <Paragraphs>97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docs-Roboto</vt:lpstr>
      <vt:lpstr>Times New Roman</vt:lpstr>
      <vt:lpstr>Office Theme</vt:lpstr>
      <vt:lpstr>SESSION 2</vt:lpstr>
      <vt:lpstr>UNIT 2 POSITION OF ADJECTIVES IN A SENTENCE</vt:lpstr>
      <vt:lpstr>POSITION OF ADJECTIVES IN A SENTENCE</vt:lpstr>
      <vt:lpstr>RECOGNIZING NOUNS/ADJECTIVES/VERBS</vt:lpstr>
      <vt:lpstr>PowerPoint Presentation</vt:lpstr>
      <vt:lpstr>PowerPoint Presentation</vt:lpstr>
      <vt:lpstr>  Give the right form of word for each blank.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WRITNG 1</dc:title>
  <dc:creator>Pham Xuan Dat</dc:creator>
  <cp:lastModifiedBy>Pham Xuan Dat</cp:lastModifiedBy>
  <cp:revision>17</cp:revision>
  <dcterms:created xsi:type="dcterms:W3CDTF">2024-04-30T11:25:29Z</dcterms:created>
  <dcterms:modified xsi:type="dcterms:W3CDTF">2024-06-26T02:20:39Z</dcterms:modified>
</cp:coreProperties>
</file>