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2" r:id="rId6"/>
    <p:sldId id="263" r:id="rId7"/>
    <p:sldId id="258" r:id="rId8"/>
    <p:sldId id="265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35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C534-DD64-5178-1215-073DAE5B6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7D2F8-F511-C19A-49A0-A06A7436F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CC22-1B35-04CB-95DE-F73AA833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B091-A9E6-C2CD-D102-FCE2B112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D15-C3B5-09D5-1611-D3C8F64B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63DD-2158-AF7E-E602-A5A4EE536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D7754-9F85-5F10-E45F-1FE1A502B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5B1AC-3206-1E62-FBA2-B923440F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48440-ABA4-5843-B2D5-70A143EB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2E268-9592-0710-F9F9-1FE31AA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857B87-E88C-F76F-C58A-F80DD095A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C98E-361E-6940-5EE3-A63659B6A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5B55B-8BC5-886A-A626-4B460652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0907A-4D2B-A7CB-515B-2AD86ABF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50FE8-F52F-A3C6-B112-C20217ED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7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B9F50-ACAB-7E85-C9C2-FD6C0897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5F4E-5156-A5E8-2F84-F4416DF92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B344-5CE2-3F0B-3986-003EF091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69D18-4B3A-2E7F-66DA-AEF4A895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3E278-AA9F-4613-DA48-A0618639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7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1A612-F7F2-9147-2D74-CC54A316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DB554-2046-495A-C827-F570AFE37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FE9AD-AE2F-E8DD-8809-31BE337E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AF2F3-D5C3-D057-0B1B-19957C49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432B5-B432-6A7B-724F-0498733C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2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7EBA8-237B-9E2E-BA86-91150593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B2AE5-AA11-C57E-43FF-B1F6E826B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45E90-F4C8-C191-3C6F-DCEC28E7C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17F84-ABA7-C76F-95A3-19B6AB8D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30052-B8D5-81F0-EDF4-9ACBB0E4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37A96-86E1-14B1-EE52-90DF278D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0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13AD-5A19-694C-1DA4-08D2DD17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0965B-8B1F-5DA7-800A-D14253AD9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52264-87E8-40F7-44E6-016ACA6EA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8B805-3D0A-5C5A-46B1-FBFE49EEA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C8A56-9435-4713-ACEC-F181215E7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C13DB-0B44-ED1C-76A8-A9D95224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388D4-1A70-C764-8714-7C59B6F5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63455B-390A-D7DB-9AC4-13132009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2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E070-FB59-C570-137C-536B2372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DBEF5-0669-F17F-1A49-FA72A108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76983-E0CE-BD28-6726-59DCC8E4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7438A-68EE-5B6A-BE52-F2190EF3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303BA-924E-2CD9-AFCD-3D7B4513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F5FE3-BF97-9806-AB4F-015618F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8BB3D-8573-C99E-BC77-60277DFC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3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1439-33A4-477E-D1B4-9B1BAA05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A045C-FE72-8525-FD1D-F6CE708B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9209-2068-D019-6EF8-F691FBEDB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5E7D4-38DB-401C-5CE5-CD688C2C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971D4-58BE-504C-D911-4C5E7A85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68998-D8FF-B2BB-B295-47A49F77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6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4214-6A34-04D4-EEE1-FB9206A2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2879E-7FE8-B323-30F2-F28DE4BF3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504F0-19C9-849D-6CDF-7833F957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6AD5-0344-7367-182A-4FCA68DD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5B939-4E4B-24DE-920F-2825BB04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2D910-A105-9846-FE7E-2712FBD7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4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CA2A0-3175-57FB-4DFE-8ADE3A06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8DC12-A8A1-FD92-B7C4-FA935D869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D9B5-AEAC-DE82-A467-DAB0A42F6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4B5C3-3E6C-4E6E-8A6C-A0B3294D0B32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960B-5F56-B042-3267-FF4ED9EE6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CD4D-DB34-EC94-BE6E-8C3DD1D33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2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BFFA-A80F-56A5-A93C-4FBAFBDC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1</a:t>
            </a:r>
          </a:p>
        </p:txBody>
      </p:sp>
    </p:spTree>
    <p:extLst>
      <p:ext uri="{BB962C8B-B14F-4D97-AF65-F5344CB8AC3E}">
        <p14:creationId xmlns:p14="http://schemas.microsoft.com/office/powerpoint/2010/main" val="1900378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0890F-58F0-D243-DF4C-991088E7F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1800" b="1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2</a:t>
            </a:r>
            <a:br>
              <a:rPr lang="en-US" sz="1800" b="1" u="sng" kern="100" dirty="0">
                <a:solidFill>
                  <a:srgbClr val="467886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b="1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Decide which word fits into each blank in the sentences below. The first one is done for you. </a:t>
            </a:r>
            <a:br>
              <a:rPr lang="en-US" sz="1800" b="1" u="sng" kern="100" dirty="0">
                <a:solidFill>
                  <a:srgbClr val="467886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1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F74-CBB4-1DB4-041C-21E8AA8E9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948792" cy="467253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went to the pharmacy for a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REfill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but they wouldn’t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reFILL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my prescription.</a:t>
            </a: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SUSpect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susPECT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that the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SUSpect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susPECT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we have is innocent.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PERmit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perMIT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you to give him the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PERmit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perMIT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They want to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CONvict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conVICT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the 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CONvict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conVICT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of a second crime.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 shouldn’t Desert/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deSERT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our troops in the Desert/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deSERT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It’s important to keep an accurate Record/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reCORD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of all of our transactions, so please be careful when you Record/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reCORD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the date, time, and cost of all of our sales.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felt like such a Reject/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reJECT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when you Rejected/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reJECTed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me.</a:t>
            </a: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you are going to call yourself a Rebel/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reBEL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then you need to Rebel/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reBEL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against something.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Your Insults/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inSULTS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are Insulting/</a:t>
            </a:r>
            <a:r>
              <a:rPr lang="en-US" sz="2400" u="none" strike="noStrike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inSULting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u="none" strike="noStrike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sz="2400" u="none" strike="noStrike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636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9DCA-F85B-6FA6-3B66-EB11F71D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1C470-EADA-B3C6-296F-CC2158242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NOUNS AND VERBS HAVING THE SAME SPELLING</a:t>
            </a:r>
          </a:p>
        </p:txBody>
      </p:sp>
    </p:spTree>
    <p:extLst>
      <p:ext uri="{BB962C8B-B14F-4D97-AF65-F5344CB8AC3E}">
        <p14:creationId xmlns:p14="http://schemas.microsoft.com/office/powerpoint/2010/main" val="352417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E60F-0CD2-799A-DE6D-6FF4804A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OF NOUNS IN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6601-FE3D-B13E-B32A-CE0AC261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5BAFA2-94A0-4A64-656F-0F3A44159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892728"/>
              </p:ext>
            </p:extLst>
          </p:nvPr>
        </p:nvGraphicFramePr>
        <p:xfrm>
          <a:off x="1315233" y="2748280"/>
          <a:ext cx="9596328" cy="130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082">
                  <a:extLst>
                    <a:ext uri="{9D8B030D-6E8A-4147-A177-3AD203B41FA5}">
                      <a16:colId xmlns:a16="http://schemas.microsoft.com/office/drawing/2014/main" val="222137225"/>
                    </a:ext>
                  </a:extLst>
                </a:gridCol>
                <a:gridCol w="1199541">
                  <a:extLst>
                    <a:ext uri="{9D8B030D-6E8A-4147-A177-3AD203B41FA5}">
                      <a16:colId xmlns:a16="http://schemas.microsoft.com/office/drawing/2014/main" val="3382779019"/>
                    </a:ext>
                  </a:extLst>
                </a:gridCol>
                <a:gridCol w="1687360">
                  <a:extLst>
                    <a:ext uri="{9D8B030D-6E8A-4147-A177-3AD203B41FA5}">
                      <a16:colId xmlns:a16="http://schemas.microsoft.com/office/drawing/2014/main" val="2435981344"/>
                    </a:ext>
                  </a:extLst>
                </a:gridCol>
                <a:gridCol w="1653436">
                  <a:extLst>
                    <a:ext uri="{9D8B030D-6E8A-4147-A177-3AD203B41FA5}">
                      <a16:colId xmlns:a16="http://schemas.microsoft.com/office/drawing/2014/main" val="1906826656"/>
                    </a:ext>
                  </a:extLst>
                </a:gridCol>
                <a:gridCol w="2656909">
                  <a:extLst>
                    <a:ext uri="{9D8B030D-6E8A-4147-A177-3AD203B41FA5}">
                      <a16:colId xmlns:a16="http://schemas.microsoft.com/office/drawing/2014/main" val="1572019044"/>
                    </a:ext>
                  </a:extLst>
                </a:gridCol>
              </a:tblGrid>
              <a:tr h="573899">
                <a:tc>
                  <a:txBody>
                    <a:bodyPr/>
                    <a:lstStyle/>
                    <a:p>
                      <a:r>
                        <a:rPr lang="en-US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(Object)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Verb/V-</a:t>
                      </a:r>
                      <a:r>
                        <a:rPr lang="en-US" dirty="0" err="1"/>
                        <a:t>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Object/Complement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38235"/>
                  </a:ext>
                </a:extLst>
              </a:tr>
              <a:tr h="332497"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86618"/>
                  </a:ext>
                </a:extLst>
              </a:tr>
              <a:tr h="332497">
                <a:tc>
                  <a:txBody>
                    <a:bodyPr/>
                    <a:lstStyle/>
                    <a:p>
                      <a:r>
                        <a:rPr lang="en-US" dirty="0"/>
                        <a:t>Ms. Joan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 daughter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become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singer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457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14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E60F-0CD2-799A-DE6D-6FF4804A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POSITION OF VERBS IN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6601-FE3D-B13E-B32A-CE0AC261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5BAFA2-94A0-4A64-656F-0F3A44159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642717"/>
              </p:ext>
            </p:extLst>
          </p:nvPr>
        </p:nvGraphicFramePr>
        <p:xfrm>
          <a:off x="1315233" y="2748280"/>
          <a:ext cx="9596328" cy="939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082">
                  <a:extLst>
                    <a:ext uri="{9D8B030D-6E8A-4147-A177-3AD203B41FA5}">
                      <a16:colId xmlns:a16="http://schemas.microsoft.com/office/drawing/2014/main" val="222137225"/>
                    </a:ext>
                  </a:extLst>
                </a:gridCol>
                <a:gridCol w="1199541">
                  <a:extLst>
                    <a:ext uri="{9D8B030D-6E8A-4147-A177-3AD203B41FA5}">
                      <a16:colId xmlns:a16="http://schemas.microsoft.com/office/drawing/2014/main" val="3382779019"/>
                    </a:ext>
                  </a:extLst>
                </a:gridCol>
                <a:gridCol w="1687360">
                  <a:extLst>
                    <a:ext uri="{9D8B030D-6E8A-4147-A177-3AD203B41FA5}">
                      <a16:colId xmlns:a16="http://schemas.microsoft.com/office/drawing/2014/main" val="2435981344"/>
                    </a:ext>
                  </a:extLst>
                </a:gridCol>
                <a:gridCol w="1653436">
                  <a:extLst>
                    <a:ext uri="{9D8B030D-6E8A-4147-A177-3AD203B41FA5}">
                      <a16:colId xmlns:a16="http://schemas.microsoft.com/office/drawing/2014/main" val="1906826656"/>
                    </a:ext>
                  </a:extLst>
                </a:gridCol>
                <a:gridCol w="2656909">
                  <a:extLst>
                    <a:ext uri="{9D8B030D-6E8A-4147-A177-3AD203B41FA5}">
                      <a16:colId xmlns:a16="http://schemas.microsoft.com/office/drawing/2014/main" val="1572019044"/>
                    </a:ext>
                  </a:extLst>
                </a:gridCol>
              </a:tblGrid>
              <a:tr h="573899">
                <a:tc>
                  <a:txBody>
                    <a:bodyPr/>
                    <a:lstStyle/>
                    <a:p>
                      <a:r>
                        <a:rPr lang="en-US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(Object)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Verb/V-</a:t>
                      </a:r>
                      <a:r>
                        <a:rPr lang="en-US" dirty="0" err="1"/>
                        <a:t>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Object/Complement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38235"/>
                  </a:ext>
                </a:extLst>
              </a:tr>
              <a:tr h="332497">
                <a:tc>
                  <a:txBody>
                    <a:bodyPr/>
                    <a:lstStyle/>
                    <a:p>
                      <a:r>
                        <a:rPr lang="en-US" dirty="0"/>
                        <a:t>Ms. Joan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 daughter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become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singer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8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24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aper with text and words&#10;&#10;Description automatically generated">
            <a:extLst>
              <a:ext uri="{FF2B5EF4-FFF2-40B4-BE49-F238E27FC236}">
                <a16:creationId xmlns:a16="http://schemas.microsoft.com/office/drawing/2014/main" id="{BE25F4AE-73F8-A88E-B15B-73E8603D86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174" y="325677"/>
            <a:ext cx="9494729" cy="6300591"/>
          </a:xfrm>
        </p:spPr>
      </p:pic>
    </p:spTree>
    <p:extLst>
      <p:ext uri="{BB962C8B-B14F-4D97-AF65-F5344CB8AC3E}">
        <p14:creationId xmlns:p14="http://schemas.microsoft.com/office/powerpoint/2010/main" val="124603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white box with black text&#10;&#10;Description automatically generated">
            <a:extLst>
              <a:ext uri="{FF2B5EF4-FFF2-40B4-BE49-F238E27FC236}">
                <a16:creationId xmlns:a16="http://schemas.microsoft.com/office/drawing/2014/main" id="{5D8D5DA2-C5A4-D9A9-E4CA-B9F218BDDF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76" y="369716"/>
            <a:ext cx="5223353" cy="2248223"/>
          </a:xfrm>
        </p:spPr>
      </p:pic>
      <p:pic>
        <p:nvPicPr>
          <p:cNvPr id="8" name="Picture 7" descr="A paper with text on it&#10;&#10;Description automatically generated">
            <a:extLst>
              <a:ext uri="{FF2B5EF4-FFF2-40B4-BE49-F238E27FC236}">
                <a16:creationId xmlns:a16="http://schemas.microsoft.com/office/drawing/2014/main" id="{59192C61-CE84-F8A2-CA30-922CE8FF5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029" y="376895"/>
            <a:ext cx="6413327" cy="638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5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D7FA0-BE9F-484E-2DE1-9A5A8295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EXAMPLES </a:t>
            </a:r>
            <a:r>
              <a:rPr lang="en-US" sz="4000"/>
              <a:t>OF </a:t>
            </a:r>
            <a:br>
              <a:rPr lang="en-US" sz="4000"/>
            </a:br>
            <a:r>
              <a:rPr lang="en-US" sz="4000"/>
              <a:t>NOUNS </a:t>
            </a:r>
            <a:r>
              <a:rPr lang="en-US" sz="4000" dirty="0"/>
              <a:t>AND VERBS HAVING THE SAME SPELLING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DFD8D19-4986-AFA5-0650-2DC07209A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856899"/>
              </p:ext>
            </p:extLst>
          </p:nvPr>
        </p:nvGraphicFramePr>
        <p:xfrm>
          <a:off x="838200" y="1825625"/>
          <a:ext cx="10515600" cy="398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361102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36384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88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REcord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reCORD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extLst>
                  <a:ext uri="{0D108BD9-81ED-4DB2-BD59-A6C34878D82A}">
                    <a16:rowId xmlns:a16="http://schemas.microsoft.com/office/drawing/2014/main" val="67292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PERmit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perMIT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extLst>
                  <a:ext uri="{0D108BD9-81ED-4DB2-BD59-A6C34878D82A}">
                    <a16:rowId xmlns:a16="http://schemas.microsoft.com/office/drawing/2014/main" val="816647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extLst>
                  <a:ext uri="{0D108BD9-81ED-4DB2-BD59-A6C34878D82A}">
                    <a16:rowId xmlns:a16="http://schemas.microsoft.com/office/drawing/2014/main" val="305960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CONduct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conDUCT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extLst>
                  <a:ext uri="{0D108BD9-81ED-4DB2-BD59-A6C34878D82A}">
                    <a16:rowId xmlns:a16="http://schemas.microsoft.com/office/drawing/2014/main" val="269496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extLst>
                  <a:ext uri="{0D108BD9-81ED-4DB2-BD59-A6C34878D82A}">
                    <a16:rowId xmlns:a16="http://schemas.microsoft.com/office/drawing/2014/main" val="310581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OBject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650" u="none" strike="noStrike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obJECT</a:t>
                      </a:r>
                      <a:endParaRPr lang="en-US" sz="1400" u="sng" kern="100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0" marB="57150" anchor="ctr"/>
                </a:tc>
                <a:extLst>
                  <a:ext uri="{0D108BD9-81ED-4DB2-BD59-A6C34878D82A}">
                    <a16:rowId xmlns:a16="http://schemas.microsoft.com/office/drawing/2014/main" val="113450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247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76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34BFF-4BA7-11FD-C12E-A2887630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811005" cy="937582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b="1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1</a:t>
            </a:r>
            <a:br>
              <a:rPr lang="en-US" sz="1800" u="sng" kern="100" dirty="0">
                <a:solidFill>
                  <a:srgbClr val="467886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200" b="1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each pair of sentences to yourself. First, decide if the underlined word is a noun or a verb. </a:t>
            </a:r>
            <a:br>
              <a:rPr lang="en-US" sz="1800" u="sng" kern="100" dirty="0">
                <a:solidFill>
                  <a:srgbClr val="467886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746B0BC-CD71-703F-1A9A-9DF3ABA5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019"/>
            <a:ext cx="10515600" cy="4723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 Read the entire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contract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before signing it.</a:t>
            </a: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 People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contract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malaria when they are bitten by a mosquito that is carrying it.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 I need to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a research study for my thesis.</a:t>
            </a: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 She got a bad grade for poor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 Does anyone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object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to the rules of this game?</a:t>
            </a: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 What is that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object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over there? I can’t see it from here.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 We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attribute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her success more to luck than to hard work.</a:t>
            </a: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 Patience is an essential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attribute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for a teacher.</a:t>
            </a: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 The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abstract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of the article was well written.</a:t>
            </a:r>
          </a:p>
          <a:p>
            <a:pPr marL="0" indent="0">
              <a:buNone/>
            </a:pP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 Quantum physics is just too </a:t>
            </a:r>
            <a:r>
              <a:rPr lang="en-US" sz="2400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abstract</a:t>
            </a:r>
            <a:r>
              <a:rPr lang="en-US" sz="2400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for me to really understand.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408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8F525-B6E6-1C7F-4788-505FB771B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563" y="663879"/>
            <a:ext cx="10885116" cy="55130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11. The store has a wide variety of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produce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12. We need to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produce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a lot of evidence at the trial in order to make our case.</a:t>
            </a:r>
            <a:endParaRPr lang="en-US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13. She cried endlessly and there was nothing we could do to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console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her.</a:t>
            </a: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14. Remember to turn off the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console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when you’re done using the computer.</a:t>
            </a:r>
            <a:endParaRPr lang="en-US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15. The dentist wants to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extract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my tooth.</a:t>
            </a: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16. The recipe calls for vanilla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extract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17. The new tax law will have a negative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impact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on our company.</a:t>
            </a: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18. How will the new tax law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impact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our company?</a:t>
            </a:r>
            <a:endParaRPr lang="en-US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19. It’s important to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combat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poverty.</a:t>
            </a:r>
          </a:p>
          <a:p>
            <a:pPr marL="0" indent="0">
              <a:buNone/>
            </a:pP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20. He was awarded for his excellence in </a:t>
            </a:r>
            <a:r>
              <a:rPr lang="en-US" u="sng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combat</a:t>
            </a:r>
            <a:r>
              <a:rPr lang="en-US" u="none" strike="noStrike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9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557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Office Theme</vt:lpstr>
      <vt:lpstr>WRITING 1</vt:lpstr>
      <vt:lpstr>UNIT 1</vt:lpstr>
      <vt:lpstr>POSITION OF NOUNS IN A SENTENCE</vt:lpstr>
      <vt:lpstr>       POSITION OF VERBS IN A SENTENCE</vt:lpstr>
      <vt:lpstr>PowerPoint Presentation</vt:lpstr>
      <vt:lpstr>PowerPoint Presentation</vt:lpstr>
      <vt:lpstr>EXAMPLES OF  NOUNS AND VERBS HAVING THE SAME SPELLING</vt:lpstr>
      <vt:lpstr>Practice 1 Read each pair of sentences to yourself. First, decide if the underlined word is a noun or a verb.  </vt:lpstr>
      <vt:lpstr>PowerPoint Presentation</vt:lpstr>
      <vt:lpstr>Practice 2 Decide which word fits into each blank in the sentences below. The first one is done for you.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WRITNG 1</dc:title>
  <dc:creator>Pham Xuan Dat</dc:creator>
  <cp:lastModifiedBy>Pham Xuan Dat</cp:lastModifiedBy>
  <cp:revision>11</cp:revision>
  <dcterms:created xsi:type="dcterms:W3CDTF">2024-04-30T11:25:29Z</dcterms:created>
  <dcterms:modified xsi:type="dcterms:W3CDTF">2024-05-13T12:30:07Z</dcterms:modified>
</cp:coreProperties>
</file>