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6" r:id="rId5"/>
    <p:sldId id="262" r:id="rId6"/>
    <p:sldId id="263" r:id="rId7"/>
    <p:sldId id="258" r:id="rId8"/>
    <p:sldId id="265" r:id="rId9"/>
    <p:sldId id="264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 snapToGrid="0">
      <p:cViewPr varScale="1">
        <p:scale>
          <a:sx n="61" d="100"/>
          <a:sy n="61" d="100"/>
        </p:scale>
        <p:origin x="35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7C534-DD64-5178-1215-073DAE5B6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17D2F8-F511-C19A-49A0-A06A7436F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8CC22-1B35-04CB-95DE-F73AA8334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BB091-A9E6-C2CD-D102-FCE2B112C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37D15-C3B5-09D5-1611-D3C8F64B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4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563DD-2158-AF7E-E602-A5A4EE536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BD7754-9F85-5F10-E45F-1FE1A502B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5B1AC-3206-1E62-FBA2-B923440FE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48440-ABA4-5843-B2D5-70A143EBF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2E268-9592-0710-F9F9-1FE31AAE1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3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857B87-E88C-F76F-C58A-F80DD095A3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D1C98E-361E-6940-5EE3-A63659B6A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5B55B-8BC5-886A-A626-4B460652B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0907A-4D2B-A7CB-515B-2AD86ABF1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50FE8-F52F-A3C6-B112-C20217ED6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7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B9F50-ACAB-7E85-C9C2-FD6C0897E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75F4E-5156-A5E8-2F84-F4416DF92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CB344-5CE2-3F0B-3986-003EF091A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69D18-4B3A-2E7F-66DA-AEF4A8958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3E278-AA9F-4613-DA48-A06186391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7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1A612-F7F2-9147-2D74-CC54A316B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DB554-2046-495A-C827-F570AFE37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FE9AD-AE2F-E8DD-8809-31BE337E8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AF2F3-D5C3-D057-0B1B-19957C49D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432B5-B432-6A7B-724F-0498733C5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2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7EBA8-237B-9E2E-BA86-91150593D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B2AE5-AA11-C57E-43FF-B1F6E826B0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A45E90-F4C8-C191-3C6F-DCEC28E7C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017F84-ABA7-C76F-95A3-19B6AB8DC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330052-B8D5-81F0-EDF4-9ACBB0E4E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37A96-86E1-14B1-EE52-90DF278D4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0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713AD-5A19-694C-1DA4-08D2DD174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0965B-8B1F-5DA7-800A-D14253AD9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52264-87E8-40F7-44E6-016ACA6EA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58B805-3D0A-5C5A-46B1-FBFE49EEAF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1C8A56-9435-4713-ACEC-F181215E78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4C13DB-0B44-ED1C-76A8-A9D952242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4388D4-1A70-C764-8714-7C59B6F5E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63455B-390A-D7DB-9AC4-13132009D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2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FE070-FB59-C570-137C-536B2372E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8DBEF5-0669-F17F-1A49-FA72A1085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D76983-E0CE-BD28-6726-59DCC8E47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C7438A-68EE-5B6A-BE52-F2190EF30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4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E303BA-924E-2CD9-AFCD-3D7B45139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5F5FE3-BF97-9806-AB4F-015618FCD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18BB3D-8573-C99E-BC77-60277DFC3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3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71439-33A4-477E-D1B4-9B1BAA05B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A045C-FE72-8525-FD1D-F6CE708B2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D9209-2068-D019-6EF8-F691FBEDBC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15E7D4-38DB-401C-5CE5-CD688C2C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1971D4-58BE-504C-D911-4C5E7A857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868998-D8FF-B2BB-B295-47A49F773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6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B4214-6A34-04D4-EEE1-FB9206A24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02879E-7FE8-B323-30F2-F28DE4BF33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504F0-19C9-849D-6CDF-7833F957A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E6AD5-0344-7367-182A-4FCA68DD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5B939-4E4B-24DE-920F-2825BB04A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2D910-A105-9846-FE7E-2712FBD76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4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DCA2A0-3175-57FB-4DFE-8ADE3A069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8DC12-A8A1-FD92-B7C4-FA935D869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8D9B5-AEAC-DE82-A467-DAB0A42F61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04B5C3-3E6C-4E6E-8A6C-A0B3294D0B32}" type="datetimeFigureOut">
              <a:rPr lang="en-US" smtClean="0"/>
              <a:t>13/5/2024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5960B-5F56-B042-3267-FF4ED9EE6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9CD4D-DB34-EC94-BE6E-8C3DD1D33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2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BBFFA-A80F-56A5-A93C-4FBAFBDC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1</a:t>
            </a:r>
          </a:p>
        </p:txBody>
      </p:sp>
    </p:spTree>
    <p:extLst>
      <p:ext uri="{BB962C8B-B14F-4D97-AF65-F5344CB8AC3E}">
        <p14:creationId xmlns:p14="http://schemas.microsoft.com/office/powerpoint/2010/main" val="1900378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0890F-58F0-D243-DF4C-991088E7F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US" sz="1800" b="1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Practice 2</a:t>
            </a:r>
            <a:br>
              <a:rPr lang="en-US" sz="1800" b="1" u="sng" kern="100" dirty="0">
                <a:solidFill>
                  <a:srgbClr val="467886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800" b="1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Decide which word fits into each blank in the sentences below. The first one is done for you. </a:t>
            </a:r>
            <a:br>
              <a:rPr lang="en-US" sz="1800" b="1" u="sng" kern="100" dirty="0">
                <a:solidFill>
                  <a:srgbClr val="467886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sz="1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1BF74-CBB4-1DB4-041C-21E8AA8E9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948792" cy="4672534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AutoNum type="arabicPeriod"/>
            </a:pP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 went to the pharmacy for a </a:t>
            </a:r>
            <a:r>
              <a:rPr lang="en-US" sz="2400" u="none" strike="noStrike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REfill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but they wouldn’t </a:t>
            </a:r>
            <a:r>
              <a:rPr lang="en-US" sz="2400" u="none" strike="noStrike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reFILL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my prescription.</a:t>
            </a:r>
          </a:p>
          <a:p>
            <a:pPr marL="342900" indent="-342900">
              <a:buAutoNum type="arabicPeriod"/>
            </a:pP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 </a:t>
            </a:r>
            <a:r>
              <a:rPr lang="en-US" sz="2400" u="none" strike="noStrike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SUSpect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en-US" sz="2400" u="none" strike="noStrike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susPECT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that the </a:t>
            </a:r>
            <a:r>
              <a:rPr lang="en-US" sz="2400" u="none" strike="noStrike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SUSpect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en-US" sz="2400" u="none" strike="noStrike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susPECT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we have is innocent.</a:t>
            </a:r>
            <a:endParaRPr lang="en-US" sz="24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 </a:t>
            </a:r>
            <a:r>
              <a:rPr lang="en-US" sz="2400" u="none" strike="noStrike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PERmit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en-US" sz="2400" u="none" strike="noStrike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perMIT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you to give him the </a:t>
            </a:r>
            <a:r>
              <a:rPr lang="en-US" sz="2400" u="none" strike="noStrike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PERmit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en-US" sz="2400" u="none" strike="noStrike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perMIT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They want to </a:t>
            </a:r>
            <a:r>
              <a:rPr lang="en-US" sz="2400" u="none" strike="noStrike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CONvict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en-US" sz="2400" u="none" strike="noStrike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conVICT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the </a:t>
            </a:r>
            <a:r>
              <a:rPr lang="en-US" sz="2400" u="none" strike="noStrike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CONvict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en-US" sz="2400" u="none" strike="noStrike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conVICT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of a second crime.</a:t>
            </a:r>
            <a:endParaRPr lang="en-US" sz="24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 shouldn’t Desert/</a:t>
            </a:r>
            <a:r>
              <a:rPr lang="en-US" sz="2400" u="none" strike="noStrike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deSERT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our troops in the Desert/</a:t>
            </a:r>
            <a:r>
              <a:rPr lang="en-US" sz="2400" u="none" strike="noStrike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deSERT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It’s important to keep an accurate Record/</a:t>
            </a:r>
            <a:r>
              <a:rPr lang="en-US" sz="2400" u="none" strike="noStrike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reCORD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of all of our transactions, so please be careful when you Record/</a:t>
            </a:r>
            <a:r>
              <a:rPr lang="en-US" sz="2400" u="none" strike="noStrike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reCORD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the date, time, and cost of all of our sales.</a:t>
            </a:r>
            <a:endParaRPr lang="en-US" sz="24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 felt like such a Reject/</a:t>
            </a:r>
            <a:r>
              <a:rPr lang="en-US" sz="2400" u="none" strike="noStrike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reJECT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when you Rejected/</a:t>
            </a:r>
            <a:r>
              <a:rPr lang="en-US" sz="2400" u="none" strike="noStrike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reJECTed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me.</a:t>
            </a:r>
          </a:p>
          <a:p>
            <a:pPr marL="342900" indent="-342900">
              <a:buAutoNum type="arabicPeriod"/>
            </a:pP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you are going to call yourself a Rebel/</a:t>
            </a:r>
            <a:r>
              <a:rPr lang="en-US" sz="2400" u="none" strike="noStrike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reBEL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then you need to Rebel/</a:t>
            </a:r>
            <a:r>
              <a:rPr lang="en-US" sz="2400" u="none" strike="noStrike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reBEL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against something.</a:t>
            </a:r>
            <a:endParaRPr lang="en-US" sz="24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Your Insults/</a:t>
            </a:r>
            <a:r>
              <a:rPr lang="en-US" sz="2400" u="none" strike="noStrike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inSULTS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are Insulting/</a:t>
            </a:r>
            <a:r>
              <a:rPr lang="en-US" sz="2400" u="none" strike="noStrike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inSULting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400" u="none" strike="noStrike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sz="2400" u="none" strike="noStrike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16369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A9DCA-F85B-6FA6-3B66-EB11F71D1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1C470-EADA-B3C6-296F-CC2158242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NOUNS AND VERBS HAVING THE SAME SPELLING</a:t>
            </a:r>
          </a:p>
        </p:txBody>
      </p:sp>
    </p:spTree>
    <p:extLst>
      <p:ext uri="{BB962C8B-B14F-4D97-AF65-F5344CB8AC3E}">
        <p14:creationId xmlns:p14="http://schemas.microsoft.com/office/powerpoint/2010/main" val="352417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1E60F-0CD2-799A-DE6D-6FF4804A2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 OF NOUNS IN A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46601-FE3D-B13E-B32A-CE0AC2612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5BAFA2-94A0-4A64-656F-0F3A44159E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892728"/>
              </p:ext>
            </p:extLst>
          </p:nvPr>
        </p:nvGraphicFramePr>
        <p:xfrm>
          <a:off x="1315233" y="2748280"/>
          <a:ext cx="9596328" cy="1305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082">
                  <a:extLst>
                    <a:ext uri="{9D8B030D-6E8A-4147-A177-3AD203B41FA5}">
                      <a16:colId xmlns:a16="http://schemas.microsoft.com/office/drawing/2014/main" val="222137225"/>
                    </a:ext>
                  </a:extLst>
                </a:gridCol>
                <a:gridCol w="1199541">
                  <a:extLst>
                    <a:ext uri="{9D8B030D-6E8A-4147-A177-3AD203B41FA5}">
                      <a16:colId xmlns:a16="http://schemas.microsoft.com/office/drawing/2014/main" val="3382779019"/>
                    </a:ext>
                  </a:extLst>
                </a:gridCol>
                <a:gridCol w="1687360">
                  <a:extLst>
                    <a:ext uri="{9D8B030D-6E8A-4147-A177-3AD203B41FA5}">
                      <a16:colId xmlns:a16="http://schemas.microsoft.com/office/drawing/2014/main" val="2435981344"/>
                    </a:ext>
                  </a:extLst>
                </a:gridCol>
                <a:gridCol w="1653436">
                  <a:extLst>
                    <a:ext uri="{9D8B030D-6E8A-4147-A177-3AD203B41FA5}">
                      <a16:colId xmlns:a16="http://schemas.microsoft.com/office/drawing/2014/main" val="1906826656"/>
                    </a:ext>
                  </a:extLst>
                </a:gridCol>
                <a:gridCol w="2656909">
                  <a:extLst>
                    <a:ext uri="{9D8B030D-6E8A-4147-A177-3AD203B41FA5}">
                      <a16:colId xmlns:a16="http://schemas.microsoft.com/office/drawing/2014/main" val="1572019044"/>
                    </a:ext>
                  </a:extLst>
                </a:gridCol>
              </a:tblGrid>
              <a:tr h="573899">
                <a:tc>
                  <a:txBody>
                    <a:bodyPr/>
                    <a:lstStyle/>
                    <a:p>
                      <a:r>
                        <a:rPr lang="en-US" dirty="0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(Object)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Verb/V-</a:t>
                      </a:r>
                      <a:r>
                        <a:rPr lang="en-US" dirty="0" err="1"/>
                        <a:t>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Object/Complement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838235"/>
                  </a:ext>
                </a:extLst>
              </a:tr>
              <a:tr h="332497">
                <a:tc>
                  <a:txBody>
                    <a:bodyPr/>
                    <a:lstStyle/>
                    <a:p>
                      <a:r>
                        <a:rPr lang="en-US" dirty="0"/>
                        <a:t>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786618"/>
                  </a:ext>
                </a:extLst>
              </a:tr>
              <a:tr h="332497">
                <a:tc>
                  <a:txBody>
                    <a:bodyPr/>
                    <a:lstStyle/>
                    <a:p>
                      <a:r>
                        <a:rPr lang="en-US" dirty="0"/>
                        <a:t>Ms. Joan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her daughter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become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singer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457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148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1E60F-0CD2-799A-DE6D-6FF4804A2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POSITION OF VERBS IN A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46601-FE3D-B13E-B32A-CE0AC2612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5BAFA2-94A0-4A64-656F-0F3A44159E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642717"/>
              </p:ext>
            </p:extLst>
          </p:nvPr>
        </p:nvGraphicFramePr>
        <p:xfrm>
          <a:off x="1315233" y="2748280"/>
          <a:ext cx="9596328" cy="939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082">
                  <a:extLst>
                    <a:ext uri="{9D8B030D-6E8A-4147-A177-3AD203B41FA5}">
                      <a16:colId xmlns:a16="http://schemas.microsoft.com/office/drawing/2014/main" val="222137225"/>
                    </a:ext>
                  </a:extLst>
                </a:gridCol>
                <a:gridCol w="1199541">
                  <a:extLst>
                    <a:ext uri="{9D8B030D-6E8A-4147-A177-3AD203B41FA5}">
                      <a16:colId xmlns:a16="http://schemas.microsoft.com/office/drawing/2014/main" val="3382779019"/>
                    </a:ext>
                  </a:extLst>
                </a:gridCol>
                <a:gridCol w="1687360">
                  <a:extLst>
                    <a:ext uri="{9D8B030D-6E8A-4147-A177-3AD203B41FA5}">
                      <a16:colId xmlns:a16="http://schemas.microsoft.com/office/drawing/2014/main" val="2435981344"/>
                    </a:ext>
                  </a:extLst>
                </a:gridCol>
                <a:gridCol w="1653436">
                  <a:extLst>
                    <a:ext uri="{9D8B030D-6E8A-4147-A177-3AD203B41FA5}">
                      <a16:colId xmlns:a16="http://schemas.microsoft.com/office/drawing/2014/main" val="1906826656"/>
                    </a:ext>
                  </a:extLst>
                </a:gridCol>
                <a:gridCol w="2656909">
                  <a:extLst>
                    <a:ext uri="{9D8B030D-6E8A-4147-A177-3AD203B41FA5}">
                      <a16:colId xmlns:a16="http://schemas.microsoft.com/office/drawing/2014/main" val="1572019044"/>
                    </a:ext>
                  </a:extLst>
                </a:gridCol>
              </a:tblGrid>
              <a:tr h="573899">
                <a:tc>
                  <a:txBody>
                    <a:bodyPr/>
                    <a:lstStyle/>
                    <a:p>
                      <a:r>
                        <a:rPr lang="en-US" dirty="0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(Object)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Verb/V-</a:t>
                      </a:r>
                      <a:r>
                        <a:rPr lang="en-US" dirty="0" err="1"/>
                        <a:t>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Object/Complement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838235"/>
                  </a:ext>
                </a:extLst>
              </a:tr>
              <a:tr h="332497">
                <a:tc>
                  <a:txBody>
                    <a:bodyPr/>
                    <a:lstStyle/>
                    <a:p>
                      <a:r>
                        <a:rPr lang="en-US" dirty="0"/>
                        <a:t>Ms. Joan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her daughter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become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singer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786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240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aper with text and words&#10;&#10;Description automatically generated">
            <a:extLst>
              <a:ext uri="{FF2B5EF4-FFF2-40B4-BE49-F238E27FC236}">
                <a16:creationId xmlns:a16="http://schemas.microsoft.com/office/drawing/2014/main" id="{BE25F4AE-73F8-A88E-B15B-73E8603D86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174" y="325677"/>
            <a:ext cx="9494729" cy="6300591"/>
          </a:xfrm>
        </p:spPr>
      </p:pic>
    </p:spTree>
    <p:extLst>
      <p:ext uri="{BB962C8B-B14F-4D97-AF65-F5344CB8AC3E}">
        <p14:creationId xmlns:p14="http://schemas.microsoft.com/office/powerpoint/2010/main" val="1246035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white box with black text&#10;&#10;Description automatically generated">
            <a:extLst>
              <a:ext uri="{FF2B5EF4-FFF2-40B4-BE49-F238E27FC236}">
                <a16:creationId xmlns:a16="http://schemas.microsoft.com/office/drawing/2014/main" id="{5D8D5DA2-C5A4-D9A9-E4CA-B9F218BDDF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76" y="369716"/>
            <a:ext cx="5223353" cy="2248223"/>
          </a:xfrm>
        </p:spPr>
      </p:pic>
      <p:pic>
        <p:nvPicPr>
          <p:cNvPr id="8" name="Picture 7" descr="A paper with text on it&#10;&#10;Description automatically generated">
            <a:extLst>
              <a:ext uri="{FF2B5EF4-FFF2-40B4-BE49-F238E27FC236}">
                <a16:creationId xmlns:a16="http://schemas.microsoft.com/office/drawing/2014/main" id="{59192C61-CE84-F8A2-CA30-922CE8FF56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029" y="376895"/>
            <a:ext cx="6413327" cy="638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050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D7FA0-BE9F-484E-2DE1-9A5A8295C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EXAMPLES </a:t>
            </a:r>
            <a:r>
              <a:rPr lang="en-US" sz="4000"/>
              <a:t>OF </a:t>
            </a:r>
            <a:br>
              <a:rPr lang="en-US" sz="4000"/>
            </a:br>
            <a:r>
              <a:rPr lang="en-US" sz="4000"/>
              <a:t>NOUNS </a:t>
            </a:r>
            <a:r>
              <a:rPr lang="en-US" sz="4000" dirty="0"/>
              <a:t>AND VERBS HAVING THE SAME SPELLING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5DFD8D19-4986-AFA5-0650-2DC07209AA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856899"/>
              </p:ext>
            </p:extLst>
          </p:nvPr>
        </p:nvGraphicFramePr>
        <p:xfrm>
          <a:off x="838200" y="1825625"/>
          <a:ext cx="10515600" cy="3983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9361102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5363847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886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1650" u="none" strike="noStrike" kern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REcord</a:t>
                      </a:r>
                      <a:endParaRPr lang="en-US" sz="1400" u="sng" kern="100" dirty="0">
                        <a:solidFill>
                          <a:srgbClr val="467886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1650" u="none" strike="noStrike" kern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reCORD</a:t>
                      </a:r>
                      <a:endParaRPr lang="en-US" sz="1400" u="sng" kern="100" dirty="0">
                        <a:solidFill>
                          <a:srgbClr val="467886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7150" marB="57150" anchor="ctr"/>
                </a:tc>
                <a:extLst>
                  <a:ext uri="{0D108BD9-81ED-4DB2-BD59-A6C34878D82A}">
                    <a16:rowId xmlns:a16="http://schemas.microsoft.com/office/drawing/2014/main" val="672927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1650" u="none" strike="noStrike" kern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PERmit</a:t>
                      </a:r>
                      <a:endParaRPr lang="en-US" sz="1400" u="sng" kern="100" dirty="0">
                        <a:solidFill>
                          <a:srgbClr val="467886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1650" u="none" strike="noStrike" kern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perMIT</a:t>
                      </a:r>
                      <a:endParaRPr lang="en-US" sz="1400" u="sng" kern="100" dirty="0">
                        <a:solidFill>
                          <a:srgbClr val="467886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7150" marB="57150" anchor="ctr"/>
                </a:tc>
                <a:extLst>
                  <a:ext uri="{0D108BD9-81ED-4DB2-BD59-A6C34878D82A}">
                    <a16:rowId xmlns:a16="http://schemas.microsoft.com/office/drawing/2014/main" val="816647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1650" u="none" strike="noStrike" kern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</a:t>
                      </a:r>
                      <a:endParaRPr lang="en-US" sz="1400" u="sng" kern="100" dirty="0">
                        <a:solidFill>
                          <a:srgbClr val="467886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1650" u="none" strike="noStrike" kern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</a:t>
                      </a:r>
                      <a:endParaRPr lang="en-US" sz="1400" u="sng" kern="100" dirty="0">
                        <a:solidFill>
                          <a:srgbClr val="467886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7150" marB="57150" anchor="ctr"/>
                </a:tc>
                <a:extLst>
                  <a:ext uri="{0D108BD9-81ED-4DB2-BD59-A6C34878D82A}">
                    <a16:rowId xmlns:a16="http://schemas.microsoft.com/office/drawing/2014/main" val="3059600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1650" u="none" strike="noStrike" kern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CONduct</a:t>
                      </a:r>
                      <a:endParaRPr lang="en-US" sz="1400" u="sng" kern="100" dirty="0">
                        <a:solidFill>
                          <a:srgbClr val="467886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1650" u="none" strike="noStrike" kern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conDUCT</a:t>
                      </a:r>
                      <a:endParaRPr lang="en-US" sz="1400" u="sng" kern="100" dirty="0">
                        <a:solidFill>
                          <a:srgbClr val="467886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7150" marB="57150" anchor="ctr"/>
                </a:tc>
                <a:extLst>
                  <a:ext uri="{0D108BD9-81ED-4DB2-BD59-A6C34878D82A}">
                    <a16:rowId xmlns:a16="http://schemas.microsoft.com/office/drawing/2014/main" val="2694960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1650" u="none" strike="noStrike" kern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PROgress</a:t>
                      </a:r>
                      <a:endParaRPr lang="en-US" sz="1400" u="sng" kern="100" dirty="0">
                        <a:solidFill>
                          <a:srgbClr val="467886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1650" u="none" strike="noStrike" kern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proGRESS</a:t>
                      </a:r>
                      <a:endParaRPr lang="en-US" sz="1400" u="sng" kern="100" dirty="0">
                        <a:solidFill>
                          <a:srgbClr val="467886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7150" marB="57150" anchor="ctr"/>
                </a:tc>
                <a:extLst>
                  <a:ext uri="{0D108BD9-81ED-4DB2-BD59-A6C34878D82A}">
                    <a16:rowId xmlns:a16="http://schemas.microsoft.com/office/drawing/2014/main" val="310581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1650" u="none" strike="noStrike" kern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OBject</a:t>
                      </a:r>
                      <a:endParaRPr lang="en-US" sz="1400" u="sng" kern="100" dirty="0">
                        <a:solidFill>
                          <a:srgbClr val="467886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1650" u="none" strike="noStrike" kern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obJECT</a:t>
                      </a:r>
                      <a:endParaRPr lang="en-US" sz="1400" u="sng" kern="100" dirty="0">
                        <a:solidFill>
                          <a:srgbClr val="467886"/>
                        </a:solidFill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57150" marB="57150" anchor="ctr"/>
                </a:tc>
                <a:extLst>
                  <a:ext uri="{0D108BD9-81ED-4DB2-BD59-A6C34878D82A}">
                    <a16:rowId xmlns:a16="http://schemas.microsoft.com/office/drawing/2014/main" val="1134506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247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4761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34BFF-4BA7-11FD-C12E-A2887630D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811005" cy="937582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US" sz="2000" b="1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Practice 1</a:t>
            </a:r>
            <a:br>
              <a:rPr lang="en-US" sz="1800" u="sng" kern="100" dirty="0">
                <a:solidFill>
                  <a:srgbClr val="467886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200" b="1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 each pair of sentences to yourself. First, decide if the underlined word is a noun or a verb. </a:t>
            </a:r>
            <a:br>
              <a:rPr lang="en-US" sz="1800" u="sng" kern="100" dirty="0">
                <a:solidFill>
                  <a:srgbClr val="467886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746B0BC-CD71-703F-1A9A-9DF3ABA5D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019"/>
            <a:ext cx="10515600" cy="47239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 Read the entire </a:t>
            </a:r>
            <a:r>
              <a:rPr lang="en-US" sz="2400" u="sng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contract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before signing it.</a:t>
            </a:r>
          </a:p>
          <a:p>
            <a:pPr marL="0" indent="0">
              <a:buNone/>
            </a:pP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 People </a:t>
            </a:r>
            <a:r>
              <a:rPr lang="en-US" sz="2400" u="sng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contract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malaria when they are bitten by a mosquito that is carrying it.</a:t>
            </a:r>
            <a:endParaRPr lang="en-US" sz="24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 I need to </a:t>
            </a:r>
            <a:r>
              <a:rPr lang="en-US" sz="2400" u="sng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conduct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a research study for my thesis.</a:t>
            </a:r>
          </a:p>
          <a:p>
            <a:pPr marL="0" indent="0">
              <a:buNone/>
            </a:pP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 She got a bad grade for poor </a:t>
            </a:r>
            <a:r>
              <a:rPr lang="en-US" sz="2400" u="sng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conduct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5. Does anyone </a:t>
            </a:r>
            <a:r>
              <a:rPr lang="en-US" sz="2400" u="sng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object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to the rules of this game?</a:t>
            </a:r>
          </a:p>
          <a:p>
            <a:pPr marL="0" indent="0">
              <a:buNone/>
            </a:pP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6. What is that </a:t>
            </a:r>
            <a:r>
              <a:rPr lang="en-US" sz="2400" u="sng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object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over there? I can’t see it from here.</a:t>
            </a:r>
            <a:endParaRPr lang="en-US" sz="24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7. We </a:t>
            </a:r>
            <a:r>
              <a:rPr lang="en-US" sz="2400" u="sng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attribute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her success more to luck than to hard work.</a:t>
            </a:r>
          </a:p>
          <a:p>
            <a:pPr marL="0" indent="0">
              <a:buNone/>
            </a:pP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8. Patience is an essential </a:t>
            </a:r>
            <a:r>
              <a:rPr lang="en-US" sz="2400" u="sng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attribute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for a teacher.</a:t>
            </a:r>
            <a:endParaRPr lang="en-US" sz="24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9. The </a:t>
            </a:r>
            <a:r>
              <a:rPr lang="en-US" sz="2400" u="sng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abstract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of the article was well written.</a:t>
            </a:r>
          </a:p>
          <a:p>
            <a:pPr marL="0" indent="0">
              <a:buNone/>
            </a:pP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10. Quantum physics is just too </a:t>
            </a:r>
            <a:r>
              <a:rPr lang="en-US" sz="2400" u="sng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abstract</a:t>
            </a:r>
            <a:r>
              <a:rPr lang="en-US" sz="2400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for me to really understand.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04081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8F525-B6E6-1C7F-4788-505FB771B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563" y="663879"/>
            <a:ext cx="10885116" cy="55130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11. The store has a wide variety of </a:t>
            </a:r>
            <a:r>
              <a:rPr lang="en-US" u="sng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produce</a:t>
            </a:r>
            <a:r>
              <a:rPr lang="en-US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12. We need to </a:t>
            </a:r>
            <a:r>
              <a:rPr lang="en-US" u="sng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produce</a:t>
            </a:r>
            <a:r>
              <a:rPr lang="en-US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a lot of evidence at the trial in order to make our case.</a:t>
            </a:r>
            <a:endParaRPr lang="en-US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13. She cried endlessly and there was nothing we could do to </a:t>
            </a:r>
            <a:r>
              <a:rPr lang="en-US" u="sng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console</a:t>
            </a:r>
            <a:r>
              <a:rPr lang="en-US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her.</a:t>
            </a:r>
          </a:p>
          <a:p>
            <a:pPr marL="0" indent="0">
              <a:buNone/>
            </a:pPr>
            <a:r>
              <a:rPr lang="en-US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14. Remember to turn off the </a:t>
            </a:r>
            <a:r>
              <a:rPr lang="en-US" u="sng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console</a:t>
            </a:r>
            <a:r>
              <a:rPr lang="en-US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when you’re done using the computer.</a:t>
            </a:r>
            <a:endParaRPr lang="en-US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15. The dentist wants to </a:t>
            </a:r>
            <a:r>
              <a:rPr lang="en-US" u="sng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extract</a:t>
            </a:r>
            <a:r>
              <a:rPr lang="en-US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my tooth.</a:t>
            </a:r>
          </a:p>
          <a:p>
            <a:pPr marL="0" indent="0">
              <a:buNone/>
            </a:pPr>
            <a:r>
              <a:rPr lang="en-US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16. The recipe calls for vanilla </a:t>
            </a:r>
            <a:r>
              <a:rPr lang="en-US" u="sng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extract</a:t>
            </a:r>
            <a:r>
              <a:rPr lang="en-US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17. The new tax law will have a negative </a:t>
            </a:r>
            <a:r>
              <a:rPr lang="en-US" u="sng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impact</a:t>
            </a:r>
            <a:r>
              <a:rPr lang="en-US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on our company.</a:t>
            </a:r>
          </a:p>
          <a:p>
            <a:pPr marL="0" indent="0">
              <a:buNone/>
            </a:pPr>
            <a:r>
              <a:rPr lang="en-US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18. How will the new tax law </a:t>
            </a:r>
            <a:r>
              <a:rPr lang="en-US" u="sng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impact</a:t>
            </a:r>
            <a:r>
              <a:rPr lang="en-US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our company?</a:t>
            </a:r>
            <a:endParaRPr lang="en-US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19. It’s important to </a:t>
            </a:r>
            <a:r>
              <a:rPr lang="en-US" u="sng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combat</a:t>
            </a:r>
            <a:r>
              <a:rPr lang="en-US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poverty.</a:t>
            </a:r>
          </a:p>
          <a:p>
            <a:pPr marL="0" indent="0">
              <a:buNone/>
            </a:pPr>
            <a:r>
              <a:rPr lang="en-US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20. He was awarded for his excellence in </a:t>
            </a:r>
            <a:r>
              <a:rPr lang="en-US" u="sng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combat</a:t>
            </a:r>
            <a:r>
              <a:rPr lang="en-US" u="none" strike="noStrike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995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557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Times New Roman</vt:lpstr>
      <vt:lpstr>Office Theme</vt:lpstr>
      <vt:lpstr>WRITING 1</vt:lpstr>
      <vt:lpstr>UNIT 1</vt:lpstr>
      <vt:lpstr>POSITION OF NOUNS IN A SENTENCE</vt:lpstr>
      <vt:lpstr>       POSITION OF VERBS IN A SENTENCE</vt:lpstr>
      <vt:lpstr>PowerPoint Presentation</vt:lpstr>
      <vt:lpstr>PowerPoint Presentation</vt:lpstr>
      <vt:lpstr>EXAMPLES OF  NOUNS AND VERBS HAVING THE SAME SPELLING</vt:lpstr>
      <vt:lpstr>Practice 1 Read each pair of sentences to yourself. First, decide if the underlined word is a noun or a verb.  </vt:lpstr>
      <vt:lpstr>PowerPoint Presentation</vt:lpstr>
      <vt:lpstr>Practice 2 Decide which word fits into each blank in the sentences below. The first one is done for you.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WRITNG 1</dc:title>
  <dc:creator>Pham Xuan Dat</dc:creator>
  <cp:lastModifiedBy>Pham Xuan Dat</cp:lastModifiedBy>
  <cp:revision>11</cp:revision>
  <dcterms:created xsi:type="dcterms:W3CDTF">2024-04-30T11:25:29Z</dcterms:created>
  <dcterms:modified xsi:type="dcterms:W3CDTF">2024-05-13T12:30:07Z</dcterms:modified>
</cp:coreProperties>
</file>