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72" r:id="rId5"/>
    <p:sldId id="271" r:id="rId6"/>
    <p:sldId id="276" r:id="rId7"/>
    <p:sldId id="280"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1" d="100"/>
          <a:sy n="61" d="100"/>
        </p:scale>
        <p:origin x="370" y="4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4768AA8-A9AD-4F44-B043-6796B072F0E8}" type="datetimeFigureOut">
              <a:rPr lang="en-US" smtClean="0">
                <a:solidFill>
                  <a:prstClr val="black">
                    <a:tint val="75000"/>
                  </a:prstClr>
                </a:solidFill>
              </a:rPr>
              <a:pPr/>
              <a:t>16/4/2024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9731AF2A-2654-457E-936C-97B80CC5D09F}" type="slidenum">
              <a:rPr lang="en-US" smtClean="0"/>
              <a:pPr/>
              <a:t>‹#›</a:t>
            </a:fld>
            <a:endParaRPr lang="en-US"/>
          </a:p>
        </p:txBody>
      </p:sp>
    </p:spTree>
    <p:extLst>
      <p:ext uri="{BB962C8B-B14F-4D97-AF65-F5344CB8AC3E}">
        <p14:creationId xmlns:p14="http://schemas.microsoft.com/office/powerpoint/2010/main" val="27989781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4768AA8-A9AD-4F44-B043-6796B072F0E8}" type="datetimeFigureOut">
              <a:rPr lang="en-US" smtClean="0">
                <a:solidFill>
                  <a:prstClr val="black">
                    <a:tint val="75000"/>
                  </a:prstClr>
                </a:solidFill>
              </a:rPr>
              <a:pPr/>
              <a:t>16/4/2024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731AF2A-2654-457E-936C-97B80CC5D09F}" type="slidenum">
              <a:rPr lang="en-US" smtClean="0"/>
              <a:pPr/>
              <a:t>‹#›</a:t>
            </a:fld>
            <a:endParaRPr lang="en-US"/>
          </a:p>
        </p:txBody>
      </p:sp>
    </p:spTree>
    <p:extLst>
      <p:ext uri="{BB962C8B-B14F-4D97-AF65-F5344CB8AC3E}">
        <p14:creationId xmlns:p14="http://schemas.microsoft.com/office/powerpoint/2010/main" val="27171826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4768AA8-A9AD-4F44-B043-6796B072F0E8}" type="datetimeFigureOut">
              <a:rPr lang="en-US" smtClean="0">
                <a:solidFill>
                  <a:prstClr val="black">
                    <a:tint val="75000"/>
                  </a:prstClr>
                </a:solidFill>
              </a:rPr>
              <a:pPr/>
              <a:t>16/4/2024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731AF2A-2654-457E-936C-97B80CC5D09F}" type="slidenum">
              <a:rPr lang="en-US" smtClean="0"/>
              <a:pPr/>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Tree>
    <p:extLst>
      <p:ext uri="{BB962C8B-B14F-4D97-AF65-F5344CB8AC3E}">
        <p14:creationId xmlns:p14="http://schemas.microsoft.com/office/powerpoint/2010/main" val="5621093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4768AA8-A9AD-4F44-B043-6796B072F0E8}" type="datetimeFigureOut">
              <a:rPr lang="en-US" smtClean="0">
                <a:solidFill>
                  <a:prstClr val="black">
                    <a:tint val="75000"/>
                  </a:prstClr>
                </a:solidFill>
              </a:rPr>
              <a:pPr/>
              <a:t>16/4/2024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731AF2A-2654-457E-936C-97B80CC5D09F}" type="slidenum">
              <a:rPr lang="en-US" smtClean="0"/>
              <a:pPr/>
              <a:t>‹#›</a:t>
            </a:fld>
            <a:endParaRPr lang="en-US"/>
          </a:p>
        </p:txBody>
      </p:sp>
    </p:spTree>
    <p:extLst>
      <p:ext uri="{BB962C8B-B14F-4D97-AF65-F5344CB8AC3E}">
        <p14:creationId xmlns:p14="http://schemas.microsoft.com/office/powerpoint/2010/main" val="25070226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4768AA8-A9AD-4F44-B043-6796B072F0E8}" type="datetimeFigureOut">
              <a:rPr lang="en-US" smtClean="0">
                <a:solidFill>
                  <a:prstClr val="black">
                    <a:tint val="75000"/>
                  </a:prstClr>
                </a:solidFill>
              </a:rPr>
              <a:pPr/>
              <a:t>16/4/2024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731AF2A-2654-457E-936C-97B80CC5D09F}" type="slidenum">
              <a:rPr lang="en-US" smtClean="0"/>
              <a:pPr/>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Tree>
    <p:extLst>
      <p:ext uri="{BB962C8B-B14F-4D97-AF65-F5344CB8AC3E}">
        <p14:creationId xmlns:p14="http://schemas.microsoft.com/office/powerpoint/2010/main" val="22441287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4768AA8-A9AD-4F44-B043-6796B072F0E8}" type="datetimeFigureOut">
              <a:rPr lang="en-US" smtClean="0">
                <a:solidFill>
                  <a:prstClr val="black">
                    <a:tint val="75000"/>
                  </a:prstClr>
                </a:solidFill>
              </a:rPr>
              <a:pPr/>
              <a:t>16/4/2024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731AF2A-2654-457E-936C-97B80CC5D09F}" type="slidenum">
              <a:rPr lang="en-US" smtClean="0"/>
              <a:pPr/>
              <a:t>‹#›</a:t>
            </a:fld>
            <a:endParaRPr lang="en-US"/>
          </a:p>
        </p:txBody>
      </p:sp>
    </p:spTree>
    <p:extLst>
      <p:ext uri="{BB962C8B-B14F-4D97-AF65-F5344CB8AC3E}">
        <p14:creationId xmlns:p14="http://schemas.microsoft.com/office/powerpoint/2010/main" val="16472964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768AA8-A9AD-4F44-B043-6796B072F0E8}" type="datetimeFigureOut">
              <a:rPr lang="en-US" smtClean="0">
                <a:solidFill>
                  <a:prstClr val="black">
                    <a:tint val="75000"/>
                  </a:prstClr>
                </a:solidFill>
              </a:rPr>
              <a:pPr/>
              <a:t>16/4/2024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731AF2A-2654-457E-936C-97B80CC5D09F}" type="slidenum">
              <a:rPr lang="en-US" smtClean="0"/>
              <a:pPr/>
              <a:t>‹#›</a:t>
            </a:fld>
            <a:endParaRPr lang="en-US"/>
          </a:p>
        </p:txBody>
      </p:sp>
    </p:spTree>
    <p:extLst>
      <p:ext uri="{BB962C8B-B14F-4D97-AF65-F5344CB8AC3E}">
        <p14:creationId xmlns:p14="http://schemas.microsoft.com/office/powerpoint/2010/main" val="11839160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768AA8-A9AD-4F44-B043-6796B072F0E8}" type="datetimeFigureOut">
              <a:rPr lang="en-US" smtClean="0">
                <a:solidFill>
                  <a:prstClr val="black">
                    <a:tint val="75000"/>
                  </a:prstClr>
                </a:solidFill>
              </a:rPr>
              <a:pPr/>
              <a:t>16/4/2024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731AF2A-2654-457E-936C-97B80CC5D09F}" type="slidenum">
              <a:rPr lang="en-US" smtClean="0"/>
              <a:pPr/>
              <a:t>‹#›</a:t>
            </a:fld>
            <a:endParaRPr lang="en-US"/>
          </a:p>
        </p:txBody>
      </p:sp>
    </p:spTree>
    <p:extLst>
      <p:ext uri="{BB962C8B-B14F-4D97-AF65-F5344CB8AC3E}">
        <p14:creationId xmlns:p14="http://schemas.microsoft.com/office/powerpoint/2010/main" val="203734675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52800" y="1958332"/>
            <a:ext cx="9141121" cy="1196119"/>
          </a:xfrm>
        </p:spPr>
        <p:txBody>
          <a:bodyPr/>
          <a:lstStyle/>
          <a:p>
            <a:r>
              <a:rPr lang="en-US"/>
              <a:t>Click to edit Master title style</a:t>
            </a:r>
          </a:p>
        </p:txBody>
      </p:sp>
    </p:spTree>
    <p:extLst>
      <p:ext uri="{BB962C8B-B14F-4D97-AF65-F5344CB8AC3E}">
        <p14:creationId xmlns:p14="http://schemas.microsoft.com/office/powerpoint/2010/main" val="1580424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768AA8-A9AD-4F44-B043-6796B072F0E8}" type="datetimeFigureOut">
              <a:rPr lang="en-US" smtClean="0">
                <a:solidFill>
                  <a:prstClr val="black">
                    <a:tint val="75000"/>
                  </a:prstClr>
                </a:solidFill>
              </a:rPr>
              <a:pPr/>
              <a:t>16/4/2024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731AF2A-2654-457E-936C-97B80CC5D09F}" type="slidenum">
              <a:rPr lang="en-US" smtClean="0"/>
              <a:pPr/>
              <a:t>‹#›</a:t>
            </a:fld>
            <a:endParaRPr lang="en-US"/>
          </a:p>
        </p:txBody>
      </p:sp>
    </p:spTree>
    <p:extLst>
      <p:ext uri="{BB962C8B-B14F-4D97-AF65-F5344CB8AC3E}">
        <p14:creationId xmlns:p14="http://schemas.microsoft.com/office/powerpoint/2010/main" val="3270878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4768AA8-A9AD-4F44-B043-6796B072F0E8}" type="datetimeFigureOut">
              <a:rPr lang="en-US" smtClean="0">
                <a:solidFill>
                  <a:prstClr val="black">
                    <a:tint val="75000"/>
                  </a:prstClr>
                </a:solidFill>
              </a:rPr>
              <a:pPr/>
              <a:t>16/4/2024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731AF2A-2654-457E-936C-97B80CC5D09F}" type="slidenum">
              <a:rPr lang="en-US" smtClean="0"/>
              <a:pPr/>
              <a:t>‹#›</a:t>
            </a:fld>
            <a:endParaRPr lang="en-US"/>
          </a:p>
        </p:txBody>
      </p:sp>
    </p:spTree>
    <p:extLst>
      <p:ext uri="{BB962C8B-B14F-4D97-AF65-F5344CB8AC3E}">
        <p14:creationId xmlns:p14="http://schemas.microsoft.com/office/powerpoint/2010/main" val="32964808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4768AA8-A9AD-4F44-B043-6796B072F0E8}" type="datetimeFigureOut">
              <a:rPr lang="en-US" smtClean="0">
                <a:solidFill>
                  <a:prstClr val="black">
                    <a:tint val="75000"/>
                  </a:prstClr>
                </a:solidFill>
              </a:rPr>
              <a:pPr/>
              <a:t>16/4/2024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9731AF2A-2654-457E-936C-97B80CC5D09F}" type="slidenum">
              <a:rPr lang="en-US" smtClean="0"/>
              <a:pPr/>
              <a:t>‹#›</a:t>
            </a:fld>
            <a:endParaRPr lang="en-US"/>
          </a:p>
        </p:txBody>
      </p:sp>
    </p:spTree>
    <p:extLst>
      <p:ext uri="{BB962C8B-B14F-4D97-AF65-F5344CB8AC3E}">
        <p14:creationId xmlns:p14="http://schemas.microsoft.com/office/powerpoint/2010/main" val="13407049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4768AA8-A9AD-4F44-B043-6796B072F0E8}" type="datetimeFigureOut">
              <a:rPr lang="en-US" smtClean="0">
                <a:solidFill>
                  <a:prstClr val="black">
                    <a:tint val="75000"/>
                  </a:prstClr>
                </a:solidFill>
              </a:rPr>
              <a:pPr/>
              <a:t>16/4/2024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9731AF2A-2654-457E-936C-97B80CC5D09F}" type="slidenum">
              <a:rPr lang="en-US" smtClean="0"/>
              <a:pPr/>
              <a:t>‹#›</a:t>
            </a:fld>
            <a:endParaRPr lang="en-US"/>
          </a:p>
        </p:txBody>
      </p:sp>
    </p:spTree>
    <p:extLst>
      <p:ext uri="{BB962C8B-B14F-4D97-AF65-F5344CB8AC3E}">
        <p14:creationId xmlns:p14="http://schemas.microsoft.com/office/powerpoint/2010/main" val="22051359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4768AA8-A9AD-4F44-B043-6796B072F0E8}" type="datetimeFigureOut">
              <a:rPr lang="en-US" smtClean="0">
                <a:solidFill>
                  <a:prstClr val="black">
                    <a:tint val="75000"/>
                  </a:prstClr>
                </a:solidFill>
              </a:rPr>
              <a:pPr/>
              <a:t>16/4/2024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9731AF2A-2654-457E-936C-97B80CC5D09F}" type="slidenum">
              <a:rPr lang="en-US" smtClean="0"/>
              <a:pPr/>
              <a:t>‹#›</a:t>
            </a:fld>
            <a:endParaRPr lang="en-US"/>
          </a:p>
        </p:txBody>
      </p:sp>
    </p:spTree>
    <p:extLst>
      <p:ext uri="{BB962C8B-B14F-4D97-AF65-F5344CB8AC3E}">
        <p14:creationId xmlns:p14="http://schemas.microsoft.com/office/powerpoint/2010/main" val="8765666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768AA8-A9AD-4F44-B043-6796B072F0E8}" type="datetimeFigureOut">
              <a:rPr lang="en-US" smtClean="0">
                <a:solidFill>
                  <a:prstClr val="black">
                    <a:tint val="75000"/>
                  </a:prstClr>
                </a:solidFill>
              </a:rPr>
              <a:pPr/>
              <a:t>16/4/2024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9731AF2A-2654-457E-936C-97B80CC5D09F}" type="slidenum">
              <a:rPr lang="en-US" smtClean="0"/>
              <a:pPr/>
              <a:t>‹#›</a:t>
            </a:fld>
            <a:endParaRPr lang="en-US"/>
          </a:p>
        </p:txBody>
      </p:sp>
    </p:spTree>
    <p:extLst>
      <p:ext uri="{BB962C8B-B14F-4D97-AF65-F5344CB8AC3E}">
        <p14:creationId xmlns:p14="http://schemas.microsoft.com/office/powerpoint/2010/main" val="23423035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4768AA8-A9AD-4F44-B043-6796B072F0E8}" type="datetimeFigureOut">
              <a:rPr lang="en-US" smtClean="0">
                <a:solidFill>
                  <a:prstClr val="black">
                    <a:tint val="75000"/>
                  </a:prstClr>
                </a:solidFill>
              </a:rPr>
              <a:pPr/>
              <a:t>16/4/2024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9731AF2A-2654-457E-936C-97B80CC5D09F}" type="slidenum">
              <a:rPr lang="en-US" smtClean="0"/>
              <a:pPr/>
              <a:t>‹#›</a:t>
            </a:fld>
            <a:endParaRPr lang="en-US"/>
          </a:p>
        </p:txBody>
      </p:sp>
    </p:spTree>
    <p:extLst>
      <p:ext uri="{BB962C8B-B14F-4D97-AF65-F5344CB8AC3E}">
        <p14:creationId xmlns:p14="http://schemas.microsoft.com/office/powerpoint/2010/main" val="42879051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4768AA8-A9AD-4F44-B043-6796B072F0E8}" type="datetimeFigureOut">
              <a:rPr lang="en-US" smtClean="0">
                <a:solidFill>
                  <a:prstClr val="black">
                    <a:tint val="75000"/>
                  </a:prstClr>
                </a:solidFill>
              </a:rPr>
              <a:pPr/>
              <a:t>16/4/2024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731AF2A-2654-457E-936C-97B80CC5D09F}" type="slidenum">
              <a:rPr lang="en-US" smtClean="0"/>
              <a:pPr/>
              <a:t>‹#›</a:t>
            </a:fld>
            <a:endParaRPr lang="en-US"/>
          </a:p>
        </p:txBody>
      </p:sp>
    </p:spTree>
    <p:extLst>
      <p:ext uri="{BB962C8B-B14F-4D97-AF65-F5344CB8AC3E}">
        <p14:creationId xmlns:p14="http://schemas.microsoft.com/office/powerpoint/2010/main" val="7950904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4768AA8-A9AD-4F44-B043-6796B072F0E8}" type="datetimeFigureOut">
              <a:rPr lang="en-US" smtClean="0">
                <a:solidFill>
                  <a:prstClr val="black">
                    <a:tint val="75000"/>
                  </a:prstClr>
                </a:solidFill>
              </a:rPr>
              <a:pPr/>
              <a:t>16/4/2024</a:t>
            </a:fld>
            <a:endParaRPr lang="en-US">
              <a:solidFill>
                <a:prstClr val="black">
                  <a:tint val="75000"/>
                </a:prstClr>
              </a:solidFill>
            </a:endParaRP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9731AF2A-2654-457E-936C-97B80CC5D09F}" type="slidenum">
              <a:rPr lang="en-US" smtClean="0"/>
              <a:pPr/>
              <a:t>‹#›</a:t>
            </a:fld>
            <a:endParaRPr lang="en-US"/>
          </a:p>
        </p:txBody>
      </p:sp>
    </p:spTree>
    <p:extLst>
      <p:ext uri="{BB962C8B-B14F-4D97-AF65-F5344CB8AC3E}">
        <p14:creationId xmlns:p14="http://schemas.microsoft.com/office/powerpoint/2010/main" val="37133444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18137" y="1808020"/>
            <a:ext cx="9141121" cy="2300517"/>
          </a:xfrm>
        </p:spPr>
        <p:txBody>
          <a:bodyPr>
            <a:normAutofit/>
          </a:bodyPr>
          <a:lstStyle/>
          <a:p>
            <a:pPr algn="ctr"/>
            <a:r>
              <a:rPr lang="en-US" sz="5300" b="1" dirty="0">
                <a:solidFill>
                  <a:srgbClr val="0070C0"/>
                </a:solidFill>
                <a:latin typeface="Segoe Script" panose="030B0504020000000003" pitchFamily="66" charset="0"/>
                <a:ea typeface="+mn-ea"/>
                <a:cs typeface="+mn-cs"/>
              </a:rPr>
              <a:t>Session</a:t>
            </a:r>
            <a:r>
              <a:rPr lang="en-US" sz="5300" dirty="0"/>
              <a:t> </a:t>
            </a:r>
            <a:r>
              <a:rPr lang="en-US" sz="5300" b="1" dirty="0">
                <a:solidFill>
                  <a:srgbClr val="0070C0"/>
                </a:solidFill>
                <a:latin typeface="Segoe Script" panose="030B0504020000000003" pitchFamily="66" charset="0"/>
                <a:ea typeface="+mn-ea"/>
                <a:cs typeface="+mn-cs"/>
              </a:rPr>
              <a:t>4</a:t>
            </a:r>
            <a:br>
              <a:rPr lang="en-US" sz="8800" dirty="0"/>
            </a:br>
            <a:br>
              <a:rPr lang="en-US" sz="2200" b="1" dirty="0">
                <a:solidFill>
                  <a:srgbClr val="0070C0"/>
                </a:solidFill>
                <a:latin typeface="Arial" panose="020B0604020202020204" pitchFamily="34" charset="0"/>
                <a:ea typeface="+mn-ea"/>
                <a:cs typeface="Arial" panose="020B0604020202020204" pitchFamily="34" charset="0"/>
              </a:rPr>
            </a:br>
            <a:br>
              <a:rPr lang="en-US" sz="2200" b="1" dirty="0">
                <a:solidFill>
                  <a:srgbClr val="0070C0"/>
                </a:solidFill>
                <a:latin typeface="Arial" panose="020B0604020202020204" pitchFamily="34" charset="0"/>
                <a:ea typeface="+mn-ea"/>
                <a:cs typeface="Arial" panose="020B0604020202020204" pitchFamily="34" charset="0"/>
              </a:rPr>
            </a:br>
            <a:endParaRPr lang="en-US" sz="4000" b="1" dirty="0">
              <a:solidFill>
                <a:srgbClr val="0070C0"/>
              </a:solidFill>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4107217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2668" y="329948"/>
            <a:ext cx="9141121" cy="1196119"/>
          </a:xfrm>
        </p:spPr>
        <p:txBody>
          <a:bodyPr>
            <a:normAutofit fontScale="90000"/>
          </a:bodyPr>
          <a:lstStyle/>
          <a:p>
            <a:pPr algn="ctr"/>
            <a:br>
              <a:rPr lang="en-US" sz="8800" dirty="0"/>
            </a:br>
            <a:r>
              <a:rPr lang="en-US" sz="4000" b="1" dirty="0">
                <a:solidFill>
                  <a:srgbClr val="0070C0"/>
                </a:solidFill>
                <a:latin typeface="Segoe Script" panose="030B0504020000000003" pitchFamily="66" charset="0"/>
                <a:ea typeface="+mn-ea"/>
                <a:cs typeface="+mn-cs"/>
              </a:rPr>
              <a:t>Unit</a:t>
            </a:r>
            <a:r>
              <a:rPr lang="en-US" sz="8800" dirty="0"/>
              <a:t> </a:t>
            </a:r>
            <a:r>
              <a:rPr lang="en-US" sz="4000" b="1" dirty="0">
                <a:solidFill>
                  <a:srgbClr val="0070C0"/>
                </a:solidFill>
                <a:latin typeface="Segoe Script" panose="030B0504020000000003" pitchFamily="66" charset="0"/>
                <a:ea typeface="+mn-ea"/>
                <a:cs typeface="+mn-cs"/>
              </a:rPr>
              <a:t>7</a:t>
            </a:r>
            <a:br>
              <a:rPr lang="en-US" sz="4000" b="1" dirty="0">
                <a:solidFill>
                  <a:srgbClr val="0070C0"/>
                </a:solidFill>
                <a:latin typeface="Segoe Script" panose="030B0504020000000003" pitchFamily="66" charset="0"/>
                <a:ea typeface="+mn-ea"/>
                <a:cs typeface="+mn-cs"/>
              </a:rPr>
            </a:br>
            <a:br>
              <a:rPr lang="en-US" sz="4000" b="1" dirty="0">
                <a:solidFill>
                  <a:srgbClr val="0070C0"/>
                </a:solidFill>
                <a:latin typeface="Segoe Script" panose="030B0504020000000003" pitchFamily="66" charset="0"/>
                <a:ea typeface="+mn-ea"/>
                <a:cs typeface="+mn-cs"/>
              </a:rPr>
            </a:br>
            <a:r>
              <a:rPr lang="en-US" sz="4000" b="1" dirty="0">
                <a:solidFill>
                  <a:srgbClr val="0070C0"/>
                </a:solidFill>
                <a:latin typeface="Segoe Script" panose="030B0504020000000003" pitchFamily="66" charset="0"/>
                <a:ea typeface="+mn-ea"/>
                <a:cs typeface="+mn-cs"/>
              </a:rPr>
              <a:t>What’s Your Medicine ?</a:t>
            </a:r>
          </a:p>
        </p:txBody>
      </p:sp>
    </p:spTree>
    <p:extLst>
      <p:ext uri="{BB962C8B-B14F-4D97-AF65-F5344CB8AC3E}">
        <p14:creationId xmlns:p14="http://schemas.microsoft.com/office/powerpoint/2010/main" val="24117622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type="title"/>
          </p:nvPr>
        </p:nvSpPr>
        <p:spPr bwMode="auto">
          <a:xfrm>
            <a:off x="652463" y="615047"/>
            <a:ext cx="8088176" cy="55707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1600" dirty="0">
                <a:solidFill>
                  <a:srgbClr val="000000"/>
                </a:solidFill>
                <a:latin typeface="Calibri" panose="020F0502020204030204" pitchFamily="34" charset="0"/>
                <a:cs typeface="Calibri" panose="020F0502020204030204" pitchFamily="34" charset="0"/>
              </a:rPr>
              <a:t>Vocabulary Review:</a:t>
            </a:r>
            <a:br>
              <a:rPr kumimoji="0" lang="en-US" altLang="en-US" sz="1600" b="0" i="0" u="none" strike="noStrike" cap="none" normalizeH="0" baseline="0" dirty="0">
                <a:ln>
                  <a:noFill/>
                </a:ln>
                <a:solidFill>
                  <a:srgbClr val="000000"/>
                </a:solidFill>
                <a:effectLst/>
                <a:latin typeface="Calibri" panose="020F0502020204030204" pitchFamily="34" charset="0"/>
                <a:cs typeface="Calibri" panose="020F0502020204030204" pitchFamily="34" charset="0"/>
              </a:rPr>
            </a:br>
            <a:r>
              <a:rPr kumimoji="0" lang="en-US" altLang="en-US" sz="1600" b="0" i="0" u="none" strike="noStrike" cap="none" normalizeH="0" baseline="0" dirty="0">
                <a:ln>
                  <a:noFill/>
                </a:ln>
                <a:solidFill>
                  <a:srgbClr val="000000"/>
                </a:solidFill>
                <a:effectLst/>
                <a:latin typeface="Calibri" panose="020F0502020204030204" pitchFamily="34" charset="0"/>
                <a:cs typeface="Calibri" panose="020F0502020204030204" pitchFamily="34" charset="0"/>
              </a:rPr>
              <a:t>Write the words from the box next to their definitions. Not all of the words will be used.</a:t>
            </a:r>
            <a:endParaRPr kumimoji="0" lang="en-US" altLang="en-US" sz="16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6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br>
            <a:endParaRPr kumimoji="0" lang="en-US" altLang="en-US" sz="16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6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rgbClr val="000000"/>
                </a:solidFill>
                <a:effectLst/>
                <a:latin typeface="Calibri" panose="020F0502020204030204" pitchFamily="34" charset="0"/>
                <a:cs typeface="Calibri" panose="020F0502020204030204" pitchFamily="34" charset="0"/>
              </a:rPr>
              <a:t>____________________ 1. </a:t>
            </a:r>
            <a:r>
              <a:rPr kumimoji="0" lang="en-US" altLang="en-US" sz="1600" b="0" i="0" u="none" strike="noStrike" cap="none" normalizeH="0" baseline="0" dirty="0">
                <a:ln>
                  <a:noFill/>
                </a:ln>
                <a:solidFill>
                  <a:srgbClr val="000000"/>
                </a:solidFill>
                <a:effectLst/>
                <a:latin typeface="Calibri" panose="020F0502020204030204" pitchFamily="34" charset="0"/>
                <a:cs typeface="Calibri" panose="020F0502020204030204" pitchFamily="34" charset="0"/>
              </a:rPr>
              <a:t>An area on your body that is larger than usual because of injury</a:t>
            </a:r>
            <a:endParaRPr kumimoji="0" lang="en-US" altLang="en-US" sz="16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6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rgbClr val="000000"/>
                </a:solidFill>
                <a:effectLst/>
                <a:latin typeface="Calibri" panose="020F0502020204030204" pitchFamily="34" charset="0"/>
                <a:cs typeface="Calibri" panose="020F0502020204030204" pitchFamily="34" charset="0"/>
              </a:rPr>
              <a:t>____________________ 2. </a:t>
            </a:r>
            <a:r>
              <a:rPr kumimoji="0" lang="en-US" altLang="en-US" sz="1600" b="0" i="0" u="none" strike="noStrike" cap="none" normalizeH="0" baseline="0" dirty="0">
                <a:ln>
                  <a:noFill/>
                </a:ln>
                <a:solidFill>
                  <a:srgbClr val="000000"/>
                </a:solidFill>
                <a:effectLst/>
                <a:latin typeface="Calibri" panose="020F0502020204030204" pitchFamily="34" charset="0"/>
                <a:cs typeface="Calibri" panose="020F0502020204030204" pitchFamily="34" charset="0"/>
              </a:rPr>
              <a:t>The liquid in your mouth</a:t>
            </a:r>
            <a:endParaRPr kumimoji="0" lang="en-US" altLang="en-US" sz="16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6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rgbClr val="000000"/>
                </a:solidFill>
                <a:effectLst/>
                <a:latin typeface="Calibri" panose="020F0502020204030204" pitchFamily="34" charset="0"/>
                <a:cs typeface="Calibri" panose="020F0502020204030204" pitchFamily="34" charset="0"/>
              </a:rPr>
              <a:t>____________________ 3. </a:t>
            </a:r>
            <a:r>
              <a:rPr kumimoji="0" lang="en-US" altLang="en-US" sz="1600" b="0" i="0" u="none" strike="noStrike" cap="none" normalizeH="0" baseline="0" dirty="0">
                <a:ln>
                  <a:noFill/>
                </a:ln>
                <a:solidFill>
                  <a:srgbClr val="000000"/>
                </a:solidFill>
                <a:effectLst/>
                <a:latin typeface="Calibri" panose="020F0502020204030204" pitchFamily="34" charset="0"/>
                <a:cs typeface="Calibri" panose="020F0502020204030204" pitchFamily="34" charset="0"/>
              </a:rPr>
              <a:t>Tubes that bring blood back to the heart from the rest of the body</a:t>
            </a:r>
            <a:endParaRPr kumimoji="0" lang="en-US" altLang="en-US" sz="16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6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rgbClr val="000000"/>
                </a:solidFill>
                <a:effectLst/>
                <a:latin typeface="Calibri" panose="020F0502020204030204" pitchFamily="34" charset="0"/>
                <a:cs typeface="Calibri" panose="020F0502020204030204" pitchFamily="34" charset="0"/>
              </a:rPr>
              <a:t>____________________ 4. </a:t>
            </a:r>
            <a:r>
              <a:rPr kumimoji="0" lang="en-US" altLang="en-US" sz="1600" b="0" i="0" u="none" strike="noStrike" cap="none" normalizeH="0" baseline="0" dirty="0">
                <a:ln>
                  <a:noFill/>
                </a:ln>
                <a:solidFill>
                  <a:srgbClr val="000000"/>
                </a:solidFill>
                <a:effectLst/>
                <a:latin typeface="Calibri" panose="020F0502020204030204" pitchFamily="34" charset="0"/>
                <a:cs typeface="Calibri" panose="020F0502020204030204" pitchFamily="34" charset="0"/>
              </a:rPr>
              <a:t>When a liquid moves slowly from one place to another</a:t>
            </a:r>
            <a:endParaRPr kumimoji="0" lang="en-US" altLang="en-US" sz="16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6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rgbClr val="000000"/>
                </a:solidFill>
                <a:effectLst/>
                <a:latin typeface="Calibri" panose="020F0502020204030204" pitchFamily="34" charset="0"/>
                <a:cs typeface="Calibri" panose="020F0502020204030204" pitchFamily="34" charset="0"/>
              </a:rPr>
              <a:t>____________________ 5. </a:t>
            </a:r>
            <a:r>
              <a:rPr kumimoji="0" lang="en-US" altLang="en-US" sz="1600" b="0" i="0" u="none" strike="noStrike" cap="none" normalizeH="0" baseline="0" dirty="0">
                <a:ln>
                  <a:noFill/>
                </a:ln>
                <a:solidFill>
                  <a:srgbClr val="000000"/>
                </a:solidFill>
                <a:effectLst/>
                <a:latin typeface="Calibri" panose="020F0502020204030204" pitchFamily="34" charset="0"/>
                <a:cs typeface="Calibri" panose="020F0502020204030204" pitchFamily="34" charset="0"/>
              </a:rPr>
              <a:t>Someone who is getting medical treatment</a:t>
            </a:r>
            <a:endParaRPr kumimoji="0" lang="en-US" altLang="en-US" sz="16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6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rgbClr val="000000"/>
                </a:solidFill>
                <a:effectLst/>
                <a:latin typeface="Calibri" panose="020F0502020204030204" pitchFamily="34" charset="0"/>
                <a:cs typeface="Calibri" panose="020F0502020204030204" pitchFamily="34" charset="0"/>
              </a:rPr>
              <a:t>____________________6. </a:t>
            </a:r>
            <a:r>
              <a:rPr kumimoji="0" lang="en-US" altLang="en-US" sz="1600" b="0" i="0" u="none" strike="noStrike" cap="none" normalizeH="0" baseline="0" dirty="0">
                <a:ln>
                  <a:noFill/>
                </a:ln>
                <a:solidFill>
                  <a:srgbClr val="000000"/>
                </a:solidFill>
                <a:effectLst/>
                <a:latin typeface="Calibri" panose="020F0502020204030204" pitchFamily="34" charset="0"/>
                <a:cs typeface="Calibri" panose="020F0502020204030204" pitchFamily="34" charset="0"/>
              </a:rPr>
              <a:t>To feel calm and not be excited</a:t>
            </a:r>
            <a:endParaRPr kumimoji="0" lang="en-US" altLang="en-US" sz="16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6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rgbClr val="000000"/>
                </a:solidFill>
                <a:effectLst/>
                <a:latin typeface="Calibri" panose="020F0502020204030204" pitchFamily="34" charset="0"/>
                <a:cs typeface="Calibri" panose="020F0502020204030204" pitchFamily="34" charset="0"/>
              </a:rPr>
              <a:t>____________________ 7. </a:t>
            </a:r>
            <a:r>
              <a:rPr kumimoji="0" lang="en-US" altLang="en-US" sz="1600" b="0" i="0" u="none" strike="noStrike" cap="none" normalizeH="0" baseline="0" dirty="0">
                <a:ln>
                  <a:noFill/>
                </a:ln>
                <a:solidFill>
                  <a:srgbClr val="000000"/>
                </a:solidFill>
                <a:effectLst/>
                <a:latin typeface="Calibri" panose="020F0502020204030204" pitchFamily="34" charset="0"/>
                <a:cs typeface="Calibri" panose="020F0502020204030204" pitchFamily="34" charset="0"/>
              </a:rPr>
              <a:t>Medicine that kills bacteria or infections</a:t>
            </a:r>
            <a:endParaRPr kumimoji="0" lang="en-US" altLang="en-US" sz="16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6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rgbClr val="000000"/>
                </a:solidFill>
                <a:effectLst/>
                <a:latin typeface="Calibri" panose="020F0502020204030204" pitchFamily="34" charset="0"/>
                <a:cs typeface="Calibri" panose="020F0502020204030204" pitchFamily="34" charset="0"/>
              </a:rPr>
              <a:t>____________________ 8. </a:t>
            </a:r>
            <a:r>
              <a:rPr kumimoji="0" lang="en-US" altLang="en-US" sz="1600" b="0" i="0" u="none" strike="noStrike" cap="none" normalizeH="0" baseline="0" dirty="0">
                <a:ln>
                  <a:noFill/>
                </a:ln>
                <a:solidFill>
                  <a:srgbClr val="000000"/>
                </a:solidFill>
                <a:effectLst/>
                <a:latin typeface="Calibri" panose="020F0502020204030204" pitchFamily="34" charset="0"/>
                <a:cs typeface="Calibri" panose="020F0502020204030204" pitchFamily="34" charset="0"/>
              </a:rPr>
              <a:t>A wrap used to protect a swollen body part</a:t>
            </a:r>
            <a:endParaRPr kumimoji="0" lang="en-US" altLang="en-US" sz="16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 name="TextBox 4"/>
          <p:cNvSpPr txBox="1"/>
          <p:nvPr/>
        </p:nvSpPr>
        <p:spPr>
          <a:xfrm>
            <a:off x="1457325" y="1285875"/>
            <a:ext cx="4996881" cy="584775"/>
          </a:xfrm>
          <a:prstGeom prst="rect">
            <a:avLst/>
          </a:prstGeom>
          <a:noFill/>
        </p:spPr>
        <p:txBody>
          <a:bodyPr wrap="none" rtlCol="0">
            <a:spAutoFit/>
          </a:bodyPr>
          <a:lstStyle/>
          <a:p>
            <a:pPr defTabSz="457200" fontAlgn="t"/>
            <a:r>
              <a:rPr lang="en-US" sz="1250" dirty="0">
                <a:solidFill>
                  <a:srgbClr val="000000"/>
                </a:solidFill>
                <a:latin typeface="Gill Sans"/>
              </a:rPr>
              <a:t> </a:t>
            </a:r>
            <a:r>
              <a:rPr lang="en-US" sz="1600" dirty="0">
                <a:solidFill>
                  <a:srgbClr val="000000"/>
                </a:solidFill>
                <a:latin typeface="Gill Sans"/>
              </a:rPr>
              <a:t>antibiotic       blood       patient        relax       swelling</a:t>
            </a:r>
            <a:endParaRPr lang="en-US" sz="1600" dirty="0">
              <a:solidFill>
                <a:prstClr val="black"/>
              </a:solidFill>
            </a:endParaRPr>
          </a:p>
          <a:p>
            <a:pPr defTabSz="457200" fontAlgn="t"/>
            <a:r>
              <a:rPr lang="en-US" sz="1600" dirty="0">
                <a:solidFill>
                  <a:srgbClr val="000000"/>
                </a:solidFill>
                <a:latin typeface="Gill Sans"/>
              </a:rPr>
              <a:t>bandage         flow         popular       saliva       veins</a:t>
            </a:r>
            <a:endParaRPr lang="en-US" sz="1600" dirty="0">
              <a:solidFill>
                <a:prstClr val="black"/>
              </a:solidFill>
            </a:endParaRPr>
          </a:p>
        </p:txBody>
      </p:sp>
    </p:spTree>
    <p:extLst>
      <p:ext uri="{BB962C8B-B14F-4D97-AF65-F5344CB8AC3E}">
        <p14:creationId xmlns:p14="http://schemas.microsoft.com/office/powerpoint/2010/main" val="27416463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7075" y="100014"/>
            <a:ext cx="11391562" cy="6000748"/>
          </a:xfrm>
        </p:spPr>
        <p:txBody>
          <a:bodyPr>
            <a:normAutofit/>
          </a:bodyPr>
          <a:lstStyle/>
          <a:p>
            <a:pPr algn="ctr"/>
            <a:br>
              <a:rPr lang="en-US" sz="2800" dirty="0">
                <a:latin typeface="Calibri" panose="020F0502020204030204" pitchFamily="34" charset="0"/>
                <a:cs typeface="Calibri" panose="020F0502020204030204" pitchFamily="34" charset="0"/>
              </a:rPr>
            </a:br>
            <a:r>
              <a:rPr lang="en-US" sz="2800" dirty="0">
                <a:latin typeface="Calibri" panose="020F0502020204030204" pitchFamily="34" charset="0"/>
                <a:cs typeface="Calibri" panose="020F0502020204030204" pitchFamily="34" charset="0"/>
              </a:rPr>
              <a:t>GROSS MEDICINE</a:t>
            </a:r>
            <a:br>
              <a:rPr lang="en-US" sz="2800" dirty="0">
                <a:latin typeface="Calibri" panose="020F0502020204030204" pitchFamily="34" charset="0"/>
                <a:cs typeface="Calibri" panose="020F0502020204030204" pitchFamily="34" charset="0"/>
              </a:rPr>
            </a:br>
            <a:r>
              <a:rPr lang="en-US" sz="1600" dirty="0">
                <a:latin typeface="Calibri" panose="020F0502020204030204" pitchFamily="34" charset="0"/>
                <a:cs typeface="Calibri" panose="020F0502020204030204" pitchFamily="34" charset="0"/>
              </a:rPr>
              <a:t>By </a:t>
            </a:r>
            <a:r>
              <a:rPr lang="en-US" sz="1600" dirty="0" err="1">
                <a:latin typeface="Calibri" panose="020F0502020204030204" pitchFamily="34" charset="0"/>
                <a:cs typeface="Calibri" panose="020F0502020204030204" pitchFamily="34" charset="0"/>
              </a:rPr>
              <a:t>Shetal</a:t>
            </a:r>
            <a:r>
              <a:rPr lang="en-US" sz="1600" dirty="0">
                <a:latin typeface="Calibri" panose="020F0502020204030204" pitchFamily="34" charset="0"/>
                <a:cs typeface="Calibri" panose="020F0502020204030204" pitchFamily="34" charset="0"/>
              </a:rPr>
              <a:t> Shah</a:t>
            </a:r>
            <a:br>
              <a:rPr lang="en-US" sz="1600" dirty="0">
                <a:latin typeface="Calibri" panose="020F0502020204030204" pitchFamily="34" charset="0"/>
                <a:cs typeface="Calibri" panose="020F0502020204030204" pitchFamily="34" charset="0"/>
              </a:rPr>
            </a:br>
            <a:br>
              <a:rPr lang="en-US" sz="1600" dirty="0">
                <a:latin typeface="Calibri" panose="020F0502020204030204" pitchFamily="34" charset="0"/>
                <a:cs typeface="Calibri" panose="020F0502020204030204" pitchFamily="34" charset="0"/>
              </a:rPr>
            </a:br>
            <a:br>
              <a:rPr lang="en-US" sz="1600" dirty="0">
                <a:latin typeface="Calibri" panose="020F0502020204030204" pitchFamily="34" charset="0"/>
                <a:cs typeface="Calibri" panose="020F0502020204030204" pitchFamily="34" charset="0"/>
              </a:rPr>
            </a:br>
            <a:br>
              <a:rPr lang="en-US" sz="1600" dirty="0">
                <a:latin typeface="Calibri" panose="020F0502020204030204" pitchFamily="34" charset="0"/>
                <a:cs typeface="Calibri" panose="020F0502020204030204" pitchFamily="34" charset="0"/>
              </a:rPr>
            </a:br>
            <a:br>
              <a:rPr lang="en-US" sz="1600" dirty="0">
                <a:latin typeface="Calibri" panose="020F0502020204030204" pitchFamily="34" charset="0"/>
                <a:cs typeface="Calibri" panose="020F0502020204030204" pitchFamily="34" charset="0"/>
              </a:rPr>
            </a:br>
            <a:br>
              <a:rPr lang="en-US" sz="1600" dirty="0">
                <a:latin typeface="Calibri" panose="020F0502020204030204" pitchFamily="34" charset="0"/>
                <a:cs typeface="Calibri" panose="020F0502020204030204" pitchFamily="34" charset="0"/>
              </a:rPr>
            </a:br>
            <a:br>
              <a:rPr lang="en-US" sz="1600" dirty="0">
                <a:latin typeface="Calibri" panose="020F0502020204030204" pitchFamily="34" charset="0"/>
                <a:cs typeface="Calibri" panose="020F0502020204030204" pitchFamily="34" charset="0"/>
              </a:rPr>
            </a:br>
            <a:br>
              <a:rPr lang="en-US" sz="1600" dirty="0">
                <a:latin typeface="Calibri" panose="020F0502020204030204" pitchFamily="34" charset="0"/>
                <a:cs typeface="Calibri" panose="020F0502020204030204" pitchFamily="34" charset="0"/>
              </a:rPr>
            </a:br>
            <a:br>
              <a:rPr lang="en-US" sz="1600" dirty="0">
                <a:latin typeface="Calibri" panose="020F0502020204030204" pitchFamily="34" charset="0"/>
                <a:cs typeface="Calibri" panose="020F0502020204030204" pitchFamily="34" charset="0"/>
              </a:rPr>
            </a:br>
            <a:br>
              <a:rPr lang="en-US" sz="1600" dirty="0">
                <a:latin typeface="Calibri" panose="020F0502020204030204" pitchFamily="34" charset="0"/>
                <a:cs typeface="Calibri" panose="020F0502020204030204" pitchFamily="34" charset="0"/>
              </a:rPr>
            </a:br>
            <a:br>
              <a:rPr lang="en-US" sz="1600" dirty="0">
                <a:latin typeface="Calibri" panose="020F0502020204030204" pitchFamily="34" charset="0"/>
                <a:cs typeface="Calibri" panose="020F0502020204030204" pitchFamily="34" charset="0"/>
              </a:rPr>
            </a:br>
            <a:br>
              <a:rPr lang="en-US" sz="1600" dirty="0">
                <a:latin typeface="Calibri" panose="020F0502020204030204" pitchFamily="34" charset="0"/>
                <a:cs typeface="Calibri" panose="020F0502020204030204" pitchFamily="34" charset="0"/>
              </a:rPr>
            </a:br>
            <a:br>
              <a:rPr lang="en-US" sz="1600" dirty="0">
                <a:latin typeface="Calibri" panose="020F0502020204030204" pitchFamily="34" charset="0"/>
                <a:cs typeface="Calibri" panose="020F0502020204030204" pitchFamily="34" charset="0"/>
              </a:rPr>
            </a:br>
            <a:br>
              <a:rPr lang="en-US" sz="1600" dirty="0">
                <a:latin typeface="Calibri" panose="020F0502020204030204" pitchFamily="34" charset="0"/>
                <a:cs typeface="Calibri" panose="020F0502020204030204" pitchFamily="34" charset="0"/>
              </a:rPr>
            </a:br>
            <a:br>
              <a:rPr lang="en-US" sz="1600" dirty="0">
                <a:latin typeface="Calibri" panose="020F0502020204030204" pitchFamily="34" charset="0"/>
                <a:cs typeface="Calibri" panose="020F0502020204030204" pitchFamily="34" charset="0"/>
              </a:rPr>
            </a:br>
            <a:br>
              <a:rPr lang="en-US" sz="1600" dirty="0">
                <a:latin typeface="Calibri" panose="020F0502020204030204" pitchFamily="34" charset="0"/>
                <a:cs typeface="Calibri" panose="020F0502020204030204" pitchFamily="34" charset="0"/>
              </a:rPr>
            </a:br>
            <a:r>
              <a:rPr lang="en-US" sz="1600" dirty="0">
                <a:latin typeface="Calibri" panose="020F0502020204030204" pitchFamily="34" charset="0"/>
                <a:cs typeface="Calibri" panose="020F0502020204030204" pitchFamily="34" charset="0"/>
              </a:rPr>
              <a:t>  gross: very unpleasant to look at or think about</a:t>
            </a:r>
          </a:p>
        </p:txBody>
      </p:sp>
      <p:sp>
        <p:nvSpPr>
          <p:cNvPr id="3" name="AutoShape 2" descr="Image Gallery | The Leech Clinic"/>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4" descr="Image Gallery | The Leech Clinic"/>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6" descr="Image Gallery | The Leech Clinic"/>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8" descr="Image Gallery | The Leech Clinic"/>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8" name="Picture 7"/>
          <p:cNvPicPr>
            <a:picLocks noChangeAspect="1"/>
          </p:cNvPicPr>
          <p:nvPr/>
        </p:nvPicPr>
        <p:blipFill>
          <a:blip r:embed="rId2"/>
          <a:stretch>
            <a:fillRect/>
          </a:stretch>
        </p:blipFill>
        <p:spPr>
          <a:xfrm>
            <a:off x="917575" y="1437323"/>
            <a:ext cx="4562058" cy="2743200"/>
          </a:xfrm>
          <a:prstGeom prst="rect">
            <a:avLst/>
          </a:prstGeom>
        </p:spPr>
      </p:pic>
      <p:pic>
        <p:nvPicPr>
          <p:cNvPr id="1036" name="Picture 12" descr="Leeches | TOM Mallorc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27700" y="1437323"/>
            <a:ext cx="4876800" cy="2743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382351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AutoShape 14" descr="Image Gallery | The Leech Clinic"/>
          <p:cNvSpPr>
            <a:spLocks noGrp="1" noChangeAspect="1" noChangeArrowheads="1"/>
          </p:cNvSpPr>
          <p:nvPr>
            <p:ph type="title"/>
          </p:nvPr>
        </p:nvSpPr>
        <p:spPr bwMode="auto">
          <a:xfrm>
            <a:off x="307974" y="160337"/>
            <a:ext cx="11884025" cy="7069138"/>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normAutofit fontScale="90000"/>
          </a:bodyPr>
          <a:lstStyle/>
          <a:p>
            <a:br>
              <a:rPr lang="en-US" sz="1600" dirty="0">
                <a:latin typeface="Calibri" panose="020F0502020204030204" pitchFamily="34" charset="0"/>
                <a:cs typeface="Calibri" panose="020F0502020204030204" pitchFamily="34" charset="0"/>
              </a:rPr>
            </a:br>
            <a:br>
              <a:rPr lang="en-US" sz="1600" dirty="0">
                <a:latin typeface="Calibri" panose="020F0502020204030204" pitchFamily="34" charset="0"/>
                <a:cs typeface="Calibri" panose="020F0502020204030204" pitchFamily="34" charset="0"/>
              </a:rPr>
            </a:br>
            <a:br>
              <a:rPr lang="en-US" sz="1600" dirty="0">
                <a:latin typeface="Calibri" panose="020F0502020204030204" pitchFamily="34" charset="0"/>
                <a:cs typeface="Calibri" panose="020F0502020204030204" pitchFamily="34" charset="0"/>
              </a:rPr>
            </a:br>
            <a:br>
              <a:rPr lang="en-US" sz="1600" dirty="0">
                <a:latin typeface="Calibri" panose="020F0502020204030204" pitchFamily="34" charset="0"/>
                <a:cs typeface="Calibri" panose="020F0502020204030204" pitchFamily="34" charset="0"/>
              </a:rPr>
            </a:br>
            <a:br>
              <a:rPr lang="en-US" sz="1600" dirty="0">
                <a:latin typeface="Calibri" panose="020F0502020204030204" pitchFamily="34" charset="0"/>
                <a:cs typeface="Calibri" panose="020F0502020204030204" pitchFamily="34" charset="0"/>
              </a:rPr>
            </a:br>
            <a:br>
              <a:rPr lang="en-US" sz="1600" dirty="0">
                <a:latin typeface="Calibri" panose="020F0502020204030204" pitchFamily="34" charset="0"/>
                <a:cs typeface="Calibri" panose="020F0502020204030204" pitchFamily="34" charset="0"/>
              </a:rPr>
            </a:br>
            <a:br>
              <a:rPr lang="en-US" sz="1600" dirty="0">
                <a:latin typeface="Calibri" panose="020F0502020204030204" pitchFamily="34" charset="0"/>
                <a:cs typeface="Calibri" panose="020F0502020204030204" pitchFamily="34" charset="0"/>
              </a:rPr>
            </a:br>
            <a:br>
              <a:rPr lang="en-US" sz="1600" dirty="0">
                <a:latin typeface="Calibri" panose="020F0502020204030204" pitchFamily="34" charset="0"/>
                <a:cs typeface="Calibri" panose="020F0502020204030204" pitchFamily="34" charset="0"/>
              </a:rPr>
            </a:br>
            <a:br>
              <a:rPr lang="en-US" sz="1600" dirty="0">
                <a:latin typeface="Calibri" panose="020F0502020204030204" pitchFamily="34" charset="0"/>
                <a:cs typeface="Calibri" panose="020F0502020204030204" pitchFamily="34" charset="0"/>
              </a:rPr>
            </a:br>
            <a:br>
              <a:rPr lang="en-US" sz="1600" dirty="0">
                <a:latin typeface="Calibri" panose="020F0502020204030204" pitchFamily="34" charset="0"/>
                <a:cs typeface="Calibri" panose="020F0502020204030204" pitchFamily="34" charset="0"/>
              </a:rPr>
            </a:br>
            <a:br>
              <a:rPr lang="en-US" sz="1600" dirty="0">
                <a:latin typeface="Calibri" panose="020F0502020204030204" pitchFamily="34" charset="0"/>
                <a:cs typeface="Calibri" panose="020F0502020204030204" pitchFamily="34" charset="0"/>
              </a:rPr>
            </a:br>
            <a:br>
              <a:rPr lang="en-US" sz="1600" dirty="0">
                <a:latin typeface="Calibri" panose="020F0502020204030204" pitchFamily="34" charset="0"/>
                <a:cs typeface="Calibri" panose="020F0502020204030204" pitchFamily="34" charset="0"/>
              </a:rPr>
            </a:br>
            <a:br>
              <a:rPr lang="en-US" sz="1600" dirty="0">
                <a:latin typeface="Calibri" panose="020F0502020204030204" pitchFamily="34" charset="0"/>
                <a:cs typeface="Calibri" panose="020F0502020204030204" pitchFamily="34" charset="0"/>
              </a:rPr>
            </a:br>
            <a:br>
              <a:rPr lang="en-US" sz="1600" dirty="0">
                <a:latin typeface="Calibri" panose="020F0502020204030204" pitchFamily="34" charset="0"/>
                <a:cs typeface="Calibri" panose="020F0502020204030204" pitchFamily="34" charset="0"/>
              </a:rPr>
            </a:br>
            <a:br>
              <a:rPr lang="en-US" sz="1600" dirty="0">
                <a:latin typeface="Calibri" panose="020F0502020204030204" pitchFamily="34" charset="0"/>
                <a:cs typeface="Calibri" panose="020F0502020204030204" pitchFamily="34" charset="0"/>
              </a:rPr>
            </a:br>
            <a:br>
              <a:rPr lang="en-US" sz="1600" dirty="0">
                <a:latin typeface="Calibri" panose="020F0502020204030204" pitchFamily="34" charset="0"/>
                <a:cs typeface="Calibri" panose="020F0502020204030204" pitchFamily="34" charset="0"/>
              </a:rPr>
            </a:br>
            <a:br>
              <a:rPr lang="en-US" sz="1600" dirty="0">
                <a:latin typeface="Calibri" panose="020F0502020204030204" pitchFamily="34" charset="0"/>
                <a:cs typeface="Calibri" panose="020F0502020204030204" pitchFamily="34" charset="0"/>
              </a:rPr>
            </a:br>
            <a:br>
              <a:rPr lang="en-US" sz="1600" dirty="0">
                <a:latin typeface="Calibri" panose="020F0502020204030204" pitchFamily="34" charset="0"/>
                <a:cs typeface="Calibri" panose="020F0502020204030204" pitchFamily="34" charset="0"/>
              </a:rPr>
            </a:br>
            <a:r>
              <a:rPr lang="en-US" sz="1800" dirty="0">
                <a:solidFill>
                  <a:srgbClr val="00B0F0"/>
                </a:solidFill>
                <a:latin typeface="Calibri" panose="020F0502020204030204" pitchFamily="34" charset="0"/>
                <a:cs typeface="Calibri" panose="020F0502020204030204" pitchFamily="34" charset="0"/>
              </a:rPr>
              <a:t>1. Shah was travelling through _____ when he fell off his bike.</a:t>
            </a:r>
            <a:r>
              <a:rPr lang="en-US" sz="1800" dirty="0">
                <a:latin typeface="Calibri" panose="020F0502020204030204" pitchFamily="34" charset="0"/>
                <a:cs typeface="Calibri" panose="020F0502020204030204" pitchFamily="34" charset="0"/>
              </a:rPr>
              <a:t>  	</a:t>
            </a:r>
            <a:br>
              <a:rPr lang="en-US" sz="1800" dirty="0">
                <a:latin typeface="Calibri" panose="020F0502020204030204" pitchFamily="34" charset="0"/>
                <a:cs typeface="Calibri" panose="020F0502020204030204" pitchFamily="34" charset="0"/>
              </a:rPr>
            </a:br>
            <a:r>
              <a:rPr lang="en-US" sz="1800" dirty="0">
                <a:latin typeface="Calibri" panose="020F0502020204030204" pitchFamily="34" charset="0"/>
                <a:cs typeface="Calibri" panose="020F0502020204030204" pitchFamily="34" charset="0"/>
              </a:rPr>
              <a:t>    </a:t>
            </a:r>
            <a:r>
              <a:rPr lang="en-US" sz="1800" dirty="0">
                <a:solidFill>
                  <a:srgbClr val="00B0F0"/>
                </a:solidFill>
                <a:latin typeface="Calibri" panose="020F0502020204030204" pitchFamily="34" charset="0"/>
                <a:cs typeface="Calibri" panose="020F0502020204030204" pitchFamily="34" charset="0"/>
              </a:rPr>
              <a:t>A. a village</a:t>
            </a:r>
            <a:r>
              <a:rPr lang="en-US" sz="1800" dirty="0">
                <a:latin typeface="Calibri" panose="020F0502020204030204" pitchFamily="34" charset="0"/>
                <a:cs typeface="Calibri" panose="020F0502020204030204" pitchFamily="34" charset="0"/>
              </a:rPr>
              <a:t> 	 	  	 		</a:t>
            </a:r>
            <a:r>
              <a:rPr lang="en-US" sz="1800" dirty="0">
                <a:solidFill>
                  <a:srgbClr val="00B0F0"/>
                </a:solidFill>
                <a:latin typeface="Calibri" panose="020F0502020204030204" pitchFamily="34" charset="0"/>
                <a:cs typeface="Calibri" panose="020F0502020204030204" pitchFamily="34" charset="0"/>
              </a:rPr>
              <a:t>B. Botswana</a:t>
            </a:r>
            <a:r>
              <a:rPr lang="en-US" sz="1800" dirty="0">
                <a:latin typeface="Calibri" panose="020F0502020204030204" pitchFamily="34" charset="0"/>
                <a:cs typeface="Calibri" panose="020F0502020204030204" pitchFamily="34" charset="0"/>
              </a:rPr>
              <a:t> 	     					</a:t>
            </a:r>
            <a:r>
              <a:rPr lang="en-US" sz="1800" dirty="0">
                <a:solidFill>
                  <a:srgbClr val="00B0F0"/>
                </a:solidFill>
                <a:latin typeface="Calibri" panose="020F0502020204030204" pitchFamily="34" charset="0"/>
                <a:cs typeface="Calibri" panose="020F0502020204030204" pitchFamily="34" charset="0"/>
              </a:rPr>
              <a:t> C. the</a:t>
            </a:r>
            <a:r>
              <a:rPr lang="en-US" sz="1800" dirty="0">
                <a:latin typeface="Calibri" panose="020F0502020204030204" pitchFamily="34" charset="0"/>
                <a:cs typeface="Calibri" panose="020F0502020204030204" pitchFamily="34" charset="0"/>
              </a:rPr>
              <a:t> </a:t>
            </a:r>
            <a:r>
              <a:rPr lang="en-US" sz="1800" dirty="0">
                <a:solidFill>
                  <a:srgbClr val="00B0F0"/>
                </a:solidFill>
                <a:latin typeface="Calibri" panose="020F0502020204030204" pitchFamily="34" charset="0"/>
                <a:cs typeface="Calibri" panose="020F0502020204030204" pitchFamily="34" charset="0"/>
              </a:rPr>
              <a:t>mountains</a:t>
            </a:r>
            <a:br>
              <a:rPr lang="en-US" sz="1800" dirty="0">
                <a:latin typeface="Calibri" panose="020F0502020204030204" pitchFamily="34" charset="0"/>
                <a:cs typeface="Calibri" panose="020F0502020204030204" pitchFamily="34" charset="0"/>
              </a:rPr>
            </a:br>
            <a:r>
              <a:rPr lang="en-US" sz="1800" dirty="0">
                <a:latin typeface="Calibri" panose="020F0502020204030204" pitchFamily="34" charset="0"/>
                <a:cs typeface="Calibri" panose="020F0502020204030204" pitchFamily="34" charset="0"/>
              </a:rPr>
              <a:t>2. Shah’s</a:t>
            </a:r>
            <a:r>
              <a:rPr lang="en-US" sz="1800" dirty="0">
                <a:solidFill>
                  <a:srgbClr val="00B0F0"/>
                </a:solidFill>
                <a:latin typeface="Calibri" panose="020F0502020204030204" pitchFamily="34" charset="0"/>
                <a:cs typeface="Calibri" panose="020F0502020204030204" pitchFamily="34" charset="0"/>
              </a:rPr>
              <a:t> </a:t>
            </a:r>
            <a:r>
              <a:rPr lang="en-US" sz="1800" dirty="0">
                <a:latin typeface="Calibri" panose="020F0502020204030204" pitchFamily="34" charset="0"/>
                <a:cs typeface="Calibri" panose="020F0502020204030204" pitchFamily="34" charset="0"/>
              </a:rPr>
              <a:t>ankle</a:t>
            </a:r>
            <a:r>
              <a:rPr lang="en-US" sz="1800" dirty="0">
                <a:solidFill>
                  <a:srgbClr val="00B0F0"/>
                </a:solidFill>
                <a:latin typeface="Calibri" panose="020F0502020204030204" pitchFamily="34" charset="0"/>
                <a:cs typeface="Calibri" panose="020F0502020204030204" pitchFamily="34" charset="0"/>
              </a:rPr>
              <a:t> </a:t>
            </a:r>
            <a:r>
              <a:rPr lang="en-US" sz="1800" dirty="0">
                <a:latin typeface="Calibri" panose="020F0502020204030204" pitchFamily="34" charset="0"/>
                <a:cs typeface="Calibri" panose="020F0502020204030204" pitchFamily="34" charset="0"/>
              </a:rPr>
              <a:t>was</a:t>
            </a:r>
            <a:r>
              <a:rPr lang="en-US" sz="1800" dirty="0">
                <a:solidFill>
                  <a:srgbClr val="00B0F0"/>
                </a:solidFill>
                <a:latin typeface="Calibri" panose="020F0502020204030204" pitchFamily="34" charset="0"/>
                <a:cs typeface="Calibri" panose="020F0502020204030204" pitchFamily="34" charset="0"/>
              </a:rPr>
              <a:t> </a:t>
            </a:r>
            <a:r>
              <a:rPr lang="en-US" sz="1800" dirty="0">
                <a:latin typeface="Calibri" panose="020F0502020204030204" pitchFamily="34" charset="0"/>
                <a:cs typeface="Calibri" panose="020F0502020204030204" pitchFamily="34" charset="0"/>
              </a:rPr>
              <a:t>swollen</a:t>
            </a:r>
            <a:r>
              <a:rPr lang="en-US" sz="1800" dirty="0">
                <a:solidFill>
                  <a:srgbClr val="00B0F0"/>
                </a:solidFill>
                <a:latin typeface="Calibri" panose="020F0502020204030204" pitchFamily="34" charset="0"/>
                <a:cs typeface="Calibri" panose="020F0502020204030204" pitchFamily="34" charset="0"/>
              </a:rPr>
              <a:t> </a:t>
            </a:r>
            <a:r>
              <a:rPr lang="en-US" sz="1800" dirty="0">
                <a:latin typeface="Calibri" panose="020F0502020204030204" pitchFamily="34" charset="0"/>
                <a:cs typeface="Calibri" panose="020F0502020204030204" pitchFamily="34" charset="0"/>
              </a:rPr>
              <a:t>because</a:t>
            </a:r>
            <a:r>
              <a:rPr lang="en-US" sz="1800" dirty="0">
                <a:solidFill>
                  <a:srgbClr val="00B0F0"/>
                </a:solidFill>
                <a:latin typeface="Calibri" panose="020F0502020204030204" pitchFamily="34" charset="0"/>
                <a:cs typeface="Calibri" panose="020F0502020204030204" pitchFamily="34" charset="0"/>
              </a:rPr>
              <a:t> </a:t>
            </a:r>
            <a:r>
              <a:rPr lang="en-US" sz="1800" dirty="0">
                <a:latin typeface="Calibri" panose="020F0502020204030204" pitchFamily="34" charset="0"/>
                <a:cs typeface="Calibri" panose="020F0502020204030204" pitchFamily="34" charset="0"/>
              </a:rPr>
              <a:t>_____</a:t>
            </a:r>
            <a:r>
              <a:rPr lang="en-US" sz="1800" dirty="0">
                <a:solidFill>
                  <a:srgbClr val="00B0F0"/>
                </a:solidFill>
                <a:latin typeface="Calibri" panose="020F0502020204030204" pitchFamily="34" charset="0"/>
                <a:cs typeface="Calibri" panose="020F0502020204030204" pitchFamily="34" charset="0"/>
              </a:rPr>
              <a:t> . </a:t>
            </a:r>
            <a:r>
              <a:rPr lang="en-US" sz="1800" dirty="0">
                <a:latin typeface="Calibri" panose="020F0502020204030204" pitchFamily="34" charset="0"/>
                <a:cs typeface="Calibri" panose="020F0502020204030204" pitchFamily="34" charset="0"/>
              </a:rPr>
              <a:t>				</a:t>
            </a:r>
            <a:br>
              <a:rPr lang="en-US" sz="1800" dirty="0">
                <a:latin typeface="Calibri" panose="020F0502020204030204" pitchFamily="34" charset="0"/>
                <a:cs typeface="Calibri" panose="020F0502020204030204" pitchFamily="34" charset="0"/>
              </a:rPr>
            </a:br>
            <a:r>
              <a:rPr lang="en-US" sz="1800" dirty="0">
                <a:latin typeface="Calibri" panose="020F0502020204030204" pitchFamily="34" charset="0"/>
                <a:cs typeface="Calibri" panose="020F0502020204030204" pitchFamily="34" charset="0"/>
              </a:rPr>
              <a:t>A. the leeches bit him         			B. the rode his bicycle too fast 			C. he cut his ankle and didn’t wash or  bandage it.</a:t>
            </a:r>
            <a:br>
              <a:rPr lang="en-US" sz="1800" dirty="0">
                <a:latin typeface="Calibri" panose="020F0502020204030204" pitchFamily="34" charset="0"/>
                <a:cs typeface="Calibri" panose="020F0502020204030204" pitchFamily="34" charset="0"/>
              </a:rPr>
            </a:br>
            <a:r>
              <a:rPr lang="en-US" sz="1800" dirty="0">
                <a:solidFill>
                  <a:srgbClr val="00B0F0"/>
                </a:solidFill>
                <a:latin typeface="Calibri" panose="020F0502020204030204" pitchFamily="34" charset="0"/>
                <a:cs typeface="Calibri" panose="020F0502020204030204" pitchFamily="34" charset="0"/>
              </a:rPr>
              <a:t>3. Shah needed a hospital. He couldn’t get to one soon because _____ . </a:t>
            </a:r>
            <a:br>
              <a:rPr lang="en-US" sz="1800" dirty="0">
                <a:latin typeface="Calibri" panose="020F0502020204030204" pitchFamily="34" charset="0"/>
                <a:cs typeface="Calibri" panose="020F0502020204030204" pitchFamily="34" charset="0"/>
              </a:rPr>
            </a:br>
            <a:r>
              <a:rPr lang="en-US" sz="1800" dirty="0">
                <a:solidFill>
                  <a:srgbClr val="00B0F0"/>
                </a:solidFill>
                <a:latin typeface="Calibri" panose="020F0502020204030204" pitchFamily="34" charset="0"/>
                <a:cs typeface="Calibri" panose="020F0502020204030204" pitchFamily="34" charset="0"/>
              </a:rPr>
              <a:t>A. he didn’t have a donkey  			B. it would take too long on his bicycle 		C. his car was too slow.</a:t>
            </a:r>
            <a:br>
              <a:rPr lang="en-US" sz="1800" dirty="0">
                <a:latin typeface="Calibri" panose="020F0502020204030204" pitchFamily="34" charset="0"/>
                <a:cs typeface="Calibri" panose="020F0502020204030204" pitchFamily="34" charset="0"/>
              </a:rPr>
            </a:br>
            <a:r>
              <a:rPr lang="en-US" sz="1800" dirty="0">
                <a:latin typeface="Calibri" panose="020F0502020204030204" pitchFamily="34" charset="0"/>
                <a:cs typeface="Calibri" panose="020F0502020204030204" pitchFamily="34" charset="0"/>
              </a:rPr>
              <a:t>4.</a:t>
            </a:r>
            <a:r>
              <a:rPr lang="en-US" sz="1800" dirty="0">
                <a:solidFill>
                  <a:srgbClr val="00B0F0"/>
                </a:solidFill>
                <a:latin typeface="Calibri" panose="020F0502020204030204" pitchFamily="34" charset="0"/>
                <a:cs typeface="Calibri" panose="020F0502020204030204" pitchFamily="34" charset="0"/>
              </a:rPr>
              <a:t> </a:t>
            </a:r>
            <a:r>
              <a:rPr lang="en-US" sz="1800" dirty="0" err="1">
                <a:latin typeface="Calibri" panose="020F0502020204030204" pitchFamily="34" charset="0"/>
                <a:cs typeface="Calibri" panose="020F0502020204030204" pitchFamily="34" charset="0"/>
              </a:rPr>
              <a:t>Ntemisidang</a:t>
            </a:r>
            <a:r>
              <a:rPr lang="en-US" sz="1800" dirty="0">
                <a:solidFill>
                  <a:srgbClr val="00B0F0"/>
                </a:solidFill>
                <a:latin typeface="Calibri" panose="020F0502020204030204" pitchFamily="34" charset="0"/>
                <a:cs typeface="Calibri" panose="020F0502020204030204" pitchFamily="34" charset="0"/>
              </a:rPr>
              <a:t> </a:t>
            </a:r>
            <a:r>
              <a:rPr lang="en-US" sz="1800" dirty="0">
                <a:latin typeface="Calibri" panose="020F0502020204030204" pitchFamily="34" charset="0"/>
                <a:cs typeface="Calibri" panose="020F0502020204030204" pitchFamily="34" charset="0"/>
              </a:rPr>
              <a:t>tried</a:t>
            </a:r>
            <a:r>
              <a:rPr lang="en-US" sz="1800" dirty="0">
                <a:solidFill>
                  <a:srgbClr val="00B0F0"/>
                </a:solidFill>
                <a:latin typeface="Calibri" panose="020F0502020204030204" pitchFamily="34" charset="0"/>
                <a:cs typeface="Calibri" panose="020F0502020204030204" pitchFamily="34" charset="0"/>
              </a:rPr>
              <a:t> </a:t>
            </a:r>
            <a:r>
              <a:rPr lang="en-US" sz="1800" dirty="0">
                <a:latin typeface="Calibri" panose="020F0502020204030204" pitchFamily="34" charset="0"/>
                <a:cs typeface="Calibri" panose="020F0502020204030204" pitchFamily="34" charset="0"/>
              </a:rPr>
              <a:t>to</a:t>
            </a:r>
            <a:r>
              <a:rPr lang="en-US" sz="1800" dirty="0">
                <a:solidFill>
                  <a:srgbClr val="00B0F0"/>
                </a:solidFill>
                <a:latin typeface="Calibri" panose="020F0502020204030204" pitchFamily="34" charset="0"/>
                <a:cs typeface="Calibri" panose="020F0502020204030204" pitchFamily="34" charset="0"/>
              </a:rPr>
              <a:t> </a:t>
            </a:r>
            <a:r>
              <a:rPr lang="en-US" sz="1800" dirty="0">
                <a:latin typeface="Calibri" panose="020F0502020204030204" pitchFamily="34" charset="0"/>
                <a:cs typeface="Calibri" panose="020F0502020204030204" pitchFamily="34" charset="0"/>
              </a:rPr>
              <a:t>make</a:t>
            </a:r>
            <a:r>
              <a:rPr lang="en-US" sz="1800" dirty="0">
                <a:solidFill>
                  <a:srgbClr val="00B0F0"/>
                </a:solidFill>
                <a:latin typeface="Calibri" panose="020F0502020204030204" pitchFamily="34" charset="0"/>
                <a:cs typeface="Calibri" panose="020F0502020204030204" pitchFamily="34" charset="0"/>
              </a:rPr>
              <a:t> </a:t>
            </a:r>
            <a:r>
              <a:rPr lang="en-US" sz="1800" dirty="0">
                <a:latin typeface="Calibri" panose="020F0502020204030204" pitchFamily="34" charset="0"/>
                <a:cs typeface="Calibri" panose="020F0502020204030204" pitchFamily="34" charset="0"/>
              </a:rPr>
              <a:t>Shah</a:t>
            </a:r>
            <a:r>
              <a:rPr lang="en-US" sz="1800" dirty="0">
                <a:solidFill>
                  <a:srgbClr val="00B0F0"/>
                </a:solidFill>
                <a:latin typeface="Calibri" panose="020F0502020204030204" pitchFamily="34" charset="0"/>
                <a:cs typeface="Calibri" panose="020F0502020204030204" pitchFamily="34" charset="0"/>
              </a:rPr>
              <a:t> </a:t>
            </a:r>
            <a:r>
              <a:rPr lang="en-US" sz="1800" dirty="0">
                <a:latin typeface="Calibri" panose="020F0502020204030204" pitchFamily="34" charset="0"/>
                <a:cs typeface="Calibri" panose="020F0502020204030204" pitchFamily="34" charset="0"/>
              </a:rPr>
              <a:t>laugh</a:t>
            </a:r>
            <a:r>
              <a:rPr lang="en-US" sz="1800" dirty="0">
                <a:solidFill>
                  <a:srgbClr val="00B0F0"/>
                </a:solidFill>
                <a:latin typeface="Calibri" panose="020F0502020204030204" pitchFamily="34" charset="0"/>
                <a:cs typeface="Calibri" panose="020F0502020204030204" pitchFamily="34" charset="0"/>
              </a:rPr>
              <a:t>. </a:t>
            </a:r>
            <a:r>
              <a:rPr lang="en-US" sz="1800" dirty="0">
                <a:latin typeface="Calibri" panose="020F0502020204030204" pitchFamily="34" charset="0"/>
                <a:cs typeface="Calibri" panose="020F0502020204030204" pitchFamily="34" charset="0"/>
              </a:rPr>
              <a:t>He</a:t>
            </a:r>
            <a:r>
              <a:rPr lang="en-US" sz="1800" dirty="0">
                <a:solidFill>
                  <a:srgbClr val="00B0F0"/>
                </a:solidFill>
                <a:latin typeface="Calibri" panose="020F0502020204030204" pitchFamily="34" charset="0"/>
                <a:cs typeface="Calibri" panose="020F0502020204030204" pitchFamily="34" charset="0"/>
              </a:rPr>
              <a:t> </a:t>
            </a:r>
            <a:r>
              <a:rPr lang="en-US" sz="1800" dirty="0">
                <a:latin typeface="Calibri" panose="020F0502020204030204" pitchFamily="34" charset="0"/>
                <a:cs typeface="Calibri" panose="020F0502020204030204" pitchFamily="34" charset="0"/>
              </a:rPr>
              <a:t>____</a:t>
            </a:r>
            <a:r>
              <a:rPr lang="en-US" sz="1800" dirty="0">
                <a:solidFill>
                  <a:srgbClr val="00B0F0"/>
                </a:solidFill>
                <a:latin typeface="Calibri" panose="020F0502020204030204" pitchFamily="34" charset="0"/>
                <a:cs typeface="Calibri" panose="020F0502020204030204" pitchFamily="34" charset="0"/>
              </a:rPr>
              <a:t> .</a:t>
            </a:r>
            <a:br>
              <a:rPr lang="en-US" sz="1800" dirty="0">
                <a:latin typeface="Calibri" panose="020F0502020204030204" pitchFamily="34" charset="0"/>
                <a:cs typeface="Calibri" panose="020F0502020204030204" pitchFamily="34" charset="0"/>
              </a:rPr>
            </a:br>
            <a:r>
              <a:rPr lang="en-US" sz="1800" dirty="0">
                <a:latin typeface="Calibri" panose="020F0502020204030204" pitchFamily="34" charset="0"/>
                <a:cs typeface="Calibri" panose="020F0502020204030204" pitchFamily="34" charset="0"/>
              </a:rPr>
              <a:t>A. </a:t>
            </a:r>
            <a:r>
              <a:rPr lang="en-US" sz="1800" dirty="0">
                <a:solidFill>
                  <a:prstClr val="black">
                    <a:lumMod val="85000"/>
                    <a:lumOff val="15000"/>
                  </a:prstClr>
                </a:solidFill>
                <a:latin typeface="Calibri" panose="020F0502020204030204" pitchFamily="34" charset="0"/>
                <a:cs typeface="Calibri" panose="020F0502020204030204" pitchFamily="34" charset="0"/>
              </a:rPr>
              <a:t>was nervous </a:t>
            </a:r>
            <a:r>
              <a:rPr lang="en-US" sz="1800" dirty="0">
                <a:latin typeface="Calibri" panose="020F0502020204030204" pitchFamily="34" charset="0"/>
                <a:cs typeface="Calibri" panose="020F0502020204030204" pitchFamily="34" charset="0"/>
              </a:rPr>
              <a:t> 					B. wanted Shah think he was funny  		C. </a:t>
            </a:r>
            <a:r>
              <a:rPr lang="en-US" sz="1800" dirty="0">
                <a:solidFill>
                  <a:prstClr val="black">
                    <a:lumMod val="85000"/>
                    <a:lumOff val="15000"/>
                  </a:prstClr>
                </a:solidFill>
                <a:latin typeface="Calibri" panose="020F0502020204030204" pitchFamily="34" charset="0"/>
                <a:cs typeface="Calibri" panose="020F0502020204030204" pitchFamily="34" charset="0"/>
              </a:rPr>
              <a:t>wanted Shah to stop thinking about the leeches</a:t>
            </a:r>
            <a:br>
              <a:rPr lang="en-US" sz="1800" dirty="0">
                <a:latin typeface="Calibri" panose="020F0502020204030204" pitchFamily="34" charset="0"/>
                <a:cs typeface="Calibri" panose="020F0502020204030204" pitchFamily="34" charset="0"/>
              </a:rPr>
            </a:br>
            <a:r>
              <a:rPr lang="en-US" sz="1800" dirty="0">
                <a:solidFill>
                  <a:srgbClr val="00B0F0"/>
                </a:solidFill>
                <a:latin typeface="Calibri" panose="020F0502020204030204" pitchFamily="34" charset="0"/>
                <a:cs typeface="Calibri" panose="020F0502020204030204" pitchFamily="34" charset="0"/>
              </a:rPr>
              <a:t>5. The leeches helped Shah because they _____ .</a:t>
            </a:r>
            <a:br>
              <a:rPr lang="en-US" sz="1800" dirty="0">
                <a:latin typeface="Calibri" panose="020F0502020204030204" pitchFamily="34" charset="0"/>
                <a:cs typeface="Calibri" panose="020F0502020204030204" pitchFamily="34" charset="0"/>
              </a:rPr>
            </a:br>
            <a:r>
              <a:rPr lang="en-US" sz="1800" dirty="0">
                <a:solidFill>
                  <a:srgbClr val="00B0F0"/>
                </a:solidFill>
                <a:latin typeface="Calibri" panose="020F0502020204030204" pitchFamily="34" charset="0"/>
                <a:cs typeface="Calibri" panose="020F0502020204030204" pitchFamily="34" charset="0"/>
              </a:rPr>
              <a:t>A. cured him by healing the infection in his ankle 							C. made him relax</a:t>
            </a:r>
            <a:br>
              <a:rPr lang="en-US" sz="1600" dirty="0">
                <a:latin typeface="Calibri" panose="020F0502020204030204" pitchFamily="34" charset="0"/>
                <a:cs typeface="Calibri" panose="020F0502020204030204" pitchFamily="34" charset="0"/>
              </a:rPr>
            </a:br>
            <a:r>
              <a:rPr lang="en-US" sz="1800" dirty="0">
                <a:solidFill>
                  <a:srgbClr val="00B0F0"/>
                </a:solidFill>
                <a:latin typeface="Calibri" panose="020F0502020204030204" pitchFamily="34" charset="0"/>
                <a:cs typeface="Calibri" panose="020F0502020204030204" pitchFamily="34" charset="0"/>
              </a:rPr>
              <a:t>B. took away the swelling so he could bike to the hospital</a:t>
            </a:r>
            <a:br>
              <a:rPr lang="en-US" sz="1600" dirty="0">
                <a:latin typeface="Calibri" panose="020F0502020204030204" pitchFamily="34" charset="0"/>
                <a:cs typeface="Calibri" panose="020F0502020204030204" pitchFamily="34" charset="0"/>
              </a:rPr>
            </a:br>
            <a:br>
              <a:rPr lang="en-US" sz="1600" dirty="0">
                <a:latin typeface="Calibri" panose="020F0502020204030204" pitchFamily="34" charset="0"/>
                <a:cs typeface="Calibri" panose="020F0502020204030204" pitchFamily="34" charset="0"/>
              </a:rPr>
            </a:br>
            <a:br>
              <a:rPr lang="en-US" sz="1600" dirty="0">
                <a:latin typeface="Calibri" panose="020F0502020204030204" pitchFamily="34" charset="0"/>
                <a:cs typeface="Calibri" panose="020F0502020204030204" pitchFamily="34" charset="0"/>
              </a:rPr>
            </a:br>
            <a:endParaRPr lang="en-US" sz="1600" dirty="0">
              <a:latin typeface="Calibri" panose="020F0502020204030204" pitchFamily="34" charset="0"/>
              <a:cs typeface="Calibri" panose="020F0502020204030204" pitchFamily="34" charset="0"/>
            </a:endParaRPr>
          </a:p>
        </p:txBody>
      </p:sp>
      <p:graphicFrame>
        <p:nvGraphicFramePr>
          <p:cNvPr id="10" name="Table 9"/>
          <p:cNvGraphicFramePr>
            <a:graphicFrameLocks noGrp="1"/>
          </p:cNvGraphicFramePr>
          <p:nvPr>
            <p:extLst>
              <p:ext uri="{D42A27DB-BD31-4B8C-83A1-F6EECF244321}">
                <p14:modId xmlns:p14="http://schemas.microsoft.com/office/powerpoint/2010/main" val="3879297512"/>
              </p:ext>
            </p:extLst>
          </p:nvPr>
        </p:nvGraphicFramePr>
        <p:xfrm>
          <a:off x="307974" y="160338"/>
          <a:ext cx="11884026" cy="3749040"/>
        </p:xfrm>
        <a:graphic>
          <a:graphicData uri="http://schemas.openxmlformats.org/drawingml/2006/table">
            <a:tbl>
              <a:tblPr firstRow="1" bandRow="1">
                <a:tableStyleId>{2D5ABB26-0587-4C30-8999-92F81FD0307C}</a:tableStyleId>
              </a:tblPr>
              <a:tblGrid>
                <a:gridCol w="5942013">
                  <a:extLst>
                    <a:ext uri="{9D8B030D-6E8A-4147-A177-3AD203B41FA5}">
                      <a16:colId xmlns:a16="http://schemas.microsoft.com/office/drawing/2014/main" val="20000"/>
                    </a:ext>
                  </a:extLst>
                </a:gridCol>
                <a:gridCol w="5942013">
                  <a:extLst>
                    <a:ext uri="{9D8B030D-6E8A-4147-A177-3AD203B41FA5}">
                      <a16:colId xmlns:a16="http://schemas.microsoft.com/office/drawing/2014/main" val="20001"/>
                    </a:ext>
                  </a:extLst>
                </a:gridCol>
              </a:tblGrid>
              <a:tr h="2601488">
                <a:tc>
                  <a:txBody>
                    <a:bodyPr/>
                    <a:lstStyle/>
                    <a:p>
                      <a:r>
                        <a:rPr kumimoji="0" lang="en-US" sz="1500" b="0" i="0" u="none" strike="noStrike" kern="1200" cap="none" spc="0" normalizeH="0" baseline="0" noProof="0" dirty="0">
                          <a:ln>
                            <a:noFill/>
                          </a:ln>
                          <a:solidFill>
                            <a:prstClr val="black">
                              <a:lumMod val="85000"/>
                              <a:lumOff val="15000"/>
                            </a:prstClr>
                          </a:solidFill>
                          <a:effectLst/>
                          <a:uLnTx/>
                          <a:uFillTx/>
                          <a:latin typeface="Calibri" panose="020F0502020204030204" pitchFamily="34" charset="0"/>
                          <a:ea typeface="+mj-ea"/>
                          <a:cs typeface="Calibri" panose="020F0502020204030204" pitchFamily="34" charset="0"/>
                        </a:rPr>
                        <a:t>                                 </a:t>
                      </a:r>
                      <a:r>
                        <a:rPr kumimoji="0" lang="en-US" sz="1500" b="1" i="0" u="none" strike="noStrike" kern="1200" cap="none" spc="0" normalizeH="0" baseline="0" noProof="0" dirty="0">
                          <a:ln>
                            <a:noFill/>
                          </a:ln>
                          <a:solidFill>
                            <a:prstClr val="black">
                              <a:lumMod val="85000"/>
                              <a:lumOff val="15000"/>
                            </a:prstClr>
                          </a:solidFill>
                          <a:effectLst/>
                          <a:uLnTx/>
                          <a:uFillTx/>
                          <a:latin typeface="Calibri" panose="020F0502020204030204" pitchFamily="34" charset="0"/>
                          <a:ea typeface="+mj-ea"/>
                          <a:cs typeface="Calibri" panose="020F0502020204030204" pitchFamily="34" charset="0"/>
                        </a:rPr>
                        <a:t>GROSS MEDICINE  </a:t>
                      </a:r>
                      <a:r>
                        <a:rPr kumimoji="0" lang="en-US" sz="1500" b="0" i="0" u="none" strike="noStrike" kern="1200" cap="none" spc="0" normalizeH="0" baseline="0" noProof="0" dirty="0">
                          <a:ln>
                            <a:noFill/>
                          </a:ln>
                          <a:solidFill>
                            <a:prstClr val="black">
                              <a:lumMod val="85000"/>
                              <a:lumOff val="15000"/>
                            </a:prstClr>
                          </a:solidFill>
                          <a:effectLst/>
                          <a:uLnTx/>
                          <a:uFillTx/>
                          <a:latin typeface="Calibri" panose="020F0502020204030204" pitchFamily="34" charset="0"/>
                          <a:ea typeface="+mj-ea"/>
                          <a:cs typeface="Calibri" panose="020F0502020204030204" pitchFamily="34" charset="0"/>
                        </a:rPr>
                        <a:t>                       By </a:t>
                      </a:r>
                      <a:r>
                        <a:rPr kumimoji="0" lang="en-US" sz="1500" b="0" i="0" u="none" strike="noStrike" kern="1200" cap="none" spc="0" normalizeH="0" baseline="0" noProof="0" dirty="0" err="1">
                          <a:ln>
                            <a:noFill/>
                          </a:ln>
                          <a:solidFill>
                            <a:prstClr val="black">
                              <a:lumMod val="85000"/>
                              <a:lumOff val="15000"/>
                            </a:prstClr>
                          </a:solidFill>
                          <a:effectLst/>
                          <a:uLnTx/>
                          <a:uFillTx/>
                          <a:latin typeface="Calibri" panose="020F0502020204030204" pitchFamily="34" charset="0"/>
                          <a:ea typeface="+mj-ea"/>
                          <a:cs typeface="Calibri" panose="020F0502020204030204" pitchFamily="34" charset="0"/>
                        </a:rPr>
                        <a:t>Shetal</a:t>
                      </a:r>
                      <a:r>
                        <a:rPr kumimoji="0" lang="en-US" sz="1500" b="0" i="0" u="none" strike="noStrike" kern="1200" cap="none" spc="0" normalizeH="0" baseline="0" noProof="0" dirty="0">
                          <a:ln>
                            <a:noFill/>
                          </a:ln>
                          <a:solidFill>
                            <a:prstClr val="black">
                              <a:lumMod val="85000"/>
                              <a:lumOff val="15000"/>
                            </a:prstClr>
                          </a:solidFill>
                          <a:effectLst/>
                          <a:uLnTx/>
                          <a:uFillTx/>
                          <a:latin typeface="Calibri" panose="020F0502020204030204" pitchFamily="34" charset="0"/>
                          <a:ea typeface="+mj-ea"/>
                          <a:cs typeface="Calibri" panose="020F0502020204030204" pitchFamily="34" charset="0"/>
                        </a:rPr>
                        <a:t> Shah</a:t>
                      </a:r>
                      <a:br>
                        <a:rPr kumimoji="0" lang="en-US" sz="1500" b="0" i="0" u="none" strike="noStrike" kern="1200" cap="none" spc="0" normalizeH="0" baseline="0" noProof="0" dirty="0">
                          <a:ln>
                            <a:noFill/>
                          </a:ln>
                          <a:solidFill>
                            <a:prstClr val="black">
                              <a:lumMod val="85000"/>
                              <a:lumOff val="15000"/>
                            </a:prstClr>
                          </a:solidFill>
                          <a:effectLst/>
                          <a:uLnTx/>
                          <a:uFillTx/>
                          <a:latin typeface="Calibri" panose="020F0502020204030204" pitchFamily="34" charset="0"/>
                          <a:ea typeface="+mj-ea"/>
                          <a:cs typeface="Calibri" panose="020F0502020204030204" pitchFamily="34" charset="0"/>
                        </a:rPr>
                      </a:br>
                      <a:r>
                        <a:rPr kumimoji="0" lang="en-US" sz="1500" b="0" i="0" u="none" strike="noStrike" kern="1200" cap="none" spc="0" normalizeH="0" baseline="0" noProof="0" dirty="0">
                          <a:ln>
                            <a:noFill/>
                          </a:ln>
                          <a:solidFill>
                            <a:prstClr val="black">
                              <a:lumMod val="85000"/>
                              <a:lumOff val="15000"/>
                            </a:prstClr>
                          </a:solidFill>
                          <a:effectLst/>
                          <a:uLnTx/>
                          <a:uFillTx/>
                          <a:latin typeface="Calibri" panose="020F0502020204030204" pitchFamily="34" charset="0"/>
                          <a:ea typeface="+mj-ea"/>
                          <a:cs typeface="Calibri" panose="020F0502020204030204" pitchFamily="34" charset="0"/>
                        </a:rPr>
                        <a:t>1. I was trying to lie still and close my eyes. But I had to look.</a:t>
                      </a:r>
                      <a:br>
                        <a:rPr kumimoji="0" lang="en-US" sz="1500" b="0" i="0" u="none" strike="noStrike" kern="1200" cap="none" spc="0" normalizeH="0" baseline="0" noProof="0" dirty="0">
                          <a:ln>
                            <a:noFill/>
                          </a:ln>
                          <a:solidFill>
                            <a:prstClr val="black">
                              <a:lumMod val="85000"/>
                              <a:lumOff val="15000"/>
                            </a:prstClr>
                          </a:solidFill>
                          <a:effectLst/>
                          <a:uLnTx/>
                          <a:uFillTx/>
                          <a:latin typeface="Calibri" panose="020F0502020204030204" pitchFamily="34" charset="0"/>
                          <a:ea typeface="+mj-ea"/>
                          <a:cs typeface="Calibri" panose="020F0502020204030204" pitchFamily="34" charset="0"/>
                        </a:rPr>
                      </a:br>
                      <a:r>
                        <a:rPr kumimoji="0" lang="en-US" sz="1500" b="0" i="0" u="none" strike="noStrike" kern="1200" cap="none" spc="0" normalizeH="0" baseline="0" noProof="0" dirty="0">
                          <a:ln>
                            <a:noFill/>
                          </a:ln>
                          <a:solidFill>
                            <a:prstClr val="black">
                              <a:lumMod val="85000"/>
                              <a:lumOff val="15000"/>
                            </a:prstClr>
                          </a:solidFill>
                          <a:effectLst/>
                          <a:uLnTx/>
                          <a:uFillTx/>
                          <a:latin typeface="Calibri" panose="020F0502020204030204" pitchFamily="34" charset="0"/>
                          <a:ea typeface="+mj-ea"/>
                          <a:cs typeface="Calibri" panose="020F0502020204030204" pitchFamily="34" charset="0"/>
                        </a:rPr>
                        <a:t>2. They looked brown like chocolates. In fact, they were dark-green. But these “chocolates” were leeches. They were sucking the pus from my ankle. They were looking for blood.</a:t>
                      </a:r>
                      <a:br>
                        <a:rPr kumimoji="0" lang="en-US" sz="1500" b="0" i="0" u="none" strike="noStrike" kern="1200" cap="none" spc="0" normalizeH="0" baseline="0" noProof="0" dirty="0">
                          <a:ln>
                            <a:noFill/>
                          </a:ln>
                          <a:solidFill>
                            <a:prstClr val="black">
                              <a:lumMod val="85000"/>
                              <a:lumOff val="15000"/>
                            </a:prstClr>
                          </a:solidFill>
                          <a:effectLst/>
                          <a:uLnTx/>
                          <a:uFillTx/>
                          <a:latin typeface="Calibri" panose="020F0502020204030204" pitchFamily="34" charset="0"/>
                          <a:ea typeface="+mj-ea"/>
                          <a:cs typeface="Calibri" panose="020F0502020204030204" pitchFamily="34" charset="0"/>
                        </a:rPr>
                      </a:br>
                      <a:r>
                        <a:rPr kumimoji="0" lang="en-US" sz="1500" b="0" i="0" u="none" strike="noStrike" kern="1200" cap="none" spc="0" normalizeH="0" baseline="0" noProof="0" dirty="0">
                          <a:ln>
                            <a:noFill/>
                          </a:ln>
                          <a:solidFill>
                            <a:prstClr val="black">
                              <a:lumMod val="85000"/>
                              <a:lumOff val="15000"/>
                            </a:prstClr>
                          </a:solidFill>
                          <a:effectLst/>
                          <a:uLnTx/>
                          <a:uFillTx/>
                          <a:latin typeface="Calibri" panose="020F0502020204030204" pitchFamily="34" charset="0"/>
                          <a:ea typeface="+mj-ea"/>
                          <a:cs typeface="Calibri" panose="020F0502020204030204" pitchFamily="34" charset="0"/>
                        </a:rPr>
                        <a:t>3. This happened to me last summer when I rode my bicycle across Botswana, Africa. One day, I fell off my bike and got a small cut on my ankle. I forgot to wash the cut or put a bandage on it. </a:t>
                      </a:r>
                    </a:p>
                    <a:p>
                      <a:r>
                        <a:rPr kumimoji="0" lang="en-US" sz="1500" b="0" i="0" u="none" strike="noStrike" kern="1200" cap="none" spc="0" normalizeH="0" baseline="0" noProof="0" dirty="0">
                          <a:ln>
                            <a:noFill/>
                          </a:ln>
                          <a:solidFill>
                            <a:prstClr val="black">
                              <a:lumMod val="85000"/>
                              <a:lumOff val="15000"/>
                            </a:prstClr>
                          </a:solidFill>
                          <a:effectLst/>
                          <a:uLnTx/>
                          <a:uFillTx/>
                          <a:latin typeface="Calibri" panose="020F0502020204030204" pitchFamily="34" charset="0"/>
                          <a:ea typeface="+mj-ea"/>
                          <a:cs typeface="Calibri" panose="020F0502020204030204" pitchFamily="34" charset="0"/>
                        </a:rPr>
                        <a:t>4. Three days later, I couldn’t put on my shoe because my foot was so swollen. The pain in my ankle was terrible. And it was moving up my leg. I needed to find a doctor fast. But in Botswana, near the Kalahari Desert, a trip to the hospital looked like this: one day by car, three days by bicycle, or six days by donkey. This is when I met </a:t>
                      </a:r>
                      <a:r>
                        <a:rPr kumimoji="0" lang="en-US" sz="1500" b="0" i="0" u="none" strike="noStrike" kern="1200" cap="none" spc="0" normalizeH="0" baseline="0" noProof="0" dirty="0" err="1">
                          <a:ln>
                            <a:noFill/>
                          </a:ln>
                          <a:solidFill>
                            <a:prstClr val="black">
                              <a:lumMod val="85000"/>
                              <a:lumOff val="15000"/>
                            </a:prstClr>
                          </a:solidFill>
                          <a:effectLst/>
                          <a:uLnTx/>
                          <a:uFillTx/>
                          <a:latin typeface="Calibri" panose="020F0502020204030204" pitchFamily="34" charset="0"/>
                          <a:ea typeface="+mj-ea"/>
                          <a:cs typeface="Calibri" panose="020F0502020204030204" pitchFamily="34" charset="0"/>
                        </a:rPr>
                        <a:t>Ntemisidang</a:t>
                      </a:r>
                      <a:r>
                        <a:rPr kumimoji="0" lang="en-US" sz="1500" b="0" i="0" u="none" strike="noStrike" kern="1200" cap="none" spc="0" normalizeH="0" baseline="0" noProof="0" dirty="0">
                          <a:ln>
                            <a:noFill/>
                          </a:ln>
                          <a:solidFill>
                            <a:prstClr val="black">
                              <a:lumMod val="85000"/>
                              <a:lumOff val="15000"/>
                            </a:prstClr>
                          </a:solidFill>
                          <a:effectLst/>
                          <a:uLnTx/>
                          <a:uFillTx/>
                          <a:latin typeface="Calibri" panose="020F0502020204030204" pitchFamily="34" charset="0"/>
                          <a:ea typeface="+mj-ea"/>
                          <a:cs typeface="Calibri" panose="020F0502020204030204" pitchFamily="34" charset="0"/>
                        </a:rPr>
                        <a:t> and the leeches.</a:t>
                      </a:r>
                    </a:p>
                    <a:p>
                      <a:r>
                        <a:rPr kumimoji="0" lang="en-US" sz="1500" b="0" i="0" u="none" strike="noStrike" kern="1200" cap="none" spc="0" normalizeH="0" baseline="0" noProof="0" dirty="0">
                          <a:ln>
                            <a:noFill/>
                          </a:ln>
                          <a:solidFill>
                            <a:prstClr val="black">
                              <a:lumMod val="85000"/>
                              <a:lumOff val="15000"/>
                            </a:prstClr>
                          </a:solidFill>
                          <a:effectLst/>
                          <a:uLnTx/>
                          <a:uFillTx/>
                          <a:latin typeface="Calibri" panose="020F0502020204030204" pitchFamily="34" charset="0"/>
                          <a:ea typeface="+mj-ea"/>
                          <a:cs typeface="Calibri" panose="020F0502020204030204" pitchFamily="34" charset="0"/>
                        </a:rPr>
                        <a:t>5. </a:t>
                      </a:r>
                      <a:r>
                        <a:rPr kumimoji="0" lang="en-US" sz="1500" b="0" i="0" u="none" strike="noStrike" kern="1200" cap="none" spc="0" normalizeH="0" baseline="0" noProof="0" dirty="0" err="1">
                          <a:ln>
                            <a:noFill/>
                          </a:ln>
                          <a:solidFill>
                            <a:prstClr val="black">
                              <a:lumMod val="85000"/>
                              <a:lumOff val="15000"/>
                            </a:prstClr>
                          </a:solidFill>
                          <a:effectLst/>
                          <a:uLnTx/>
                          <a:uFillTx/>
                          <a:latin typeface="Calibri" panose="020F0502020204030204" pitchFamily="34" charset="0"/>
                          <a:ea typeface="+mj-ea"/>
                          <a:cs typeface="Calibri" panose="020F0502020204030204" pitchFamily="34" charset="0"/>
                        </a:rPr>
                        <a:t>Ntemisidang</a:t>
                      </a:r>
                      <a:r>
                        <a:rPr kumimoji="0" lang="en-US" sz="1500" b="0" i="0" u="none" strike="noStrike" kern="1200" cap="none" spc="0" normalizeH="0" baseline="0" noProof="0" dirty="0">
                          <a:ln>
                            <a:noFill/>
                          </a:ln>
                          <a:solidFill>
                            <a:prstClr val="black">
                              <a:lumMod val="85000"/>
                              <a:lumOff val="15000"/>
                            </a:prstClr>
                          </a:solidFill>
                          <a:effectLst/>
                          <a:uLnTx/>
                          <a:uFillTx/>
                          <a:latin typeface="Calibri" panose="020F0502020204030204" pitchFamily="34" charset="0"/>
                          <a:ea typeface="+mj-ea"/>
                          <a:cs typeface="Calibri" panose="020F0502020204030204" pitchFamily="34" charset="0"/>
                        </a:rPr>
                        <a:t> was a traditional doctor from a village four kilometers away. He look at the cut. He pushed on it carefully. Then he put his</a:t>
                      </a:r>
                    </a:p>
                    <a:p>
                      <a:r>
                        <a:rPr kumimoji="0" lang="en-US" sz="1500" b="0" i="0" u="none" strike="noStrike" kern="1200" cap="none" spc="0" normalizeH="0" baseline="0" noProof="0" dirty="0">
                          <a:ln>
                            <a:noFill/>
                          </a:ln>
                          <a:solidFill>
                            <a:prstClr val="black">
                              <a:lumMod val="85000"/>
                              <a:lumOff val="15000"/>
                            </a:prstClr>
                          </a:solidFill>
                          <a:effectLst/>
                          <a:uLnTx/>
                          <a:uFillTx/>
                          <a:latin typeface="Calibri" panose="020F0502020204030204" pitchFamily="34" charset="0"/>
                          <a:ea typeface="+mn-ea"/>
                          <a:cs typeface="Calibri" panose="020F0502020204030204" pitchFamily="34" charset="0"/>
                        </a:rPr>
                        <a:t>hand on my forehead and nodded his head. Yes, I had a fever. He said </a:t>
                      </a:r>
                      <a:endParaRPr lang="en-US" sz="15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0" lang="en-US" sz="1500" b="0" i="0" u="none" strike="noStrike" kern="1200" cap="none" spc="0" normalizeH="0" baseline="0" noProof="0" dirty="0">
                          <a:ln>
                            <a:noFill/>
                          </a:ln>
                          <a:solidFill>
                            <a:prstClr val="black">
                              <a:lumMod val="85000"/>
                              <a:lumOff val="15000"/>
                            </a:prstClr>
                          </a:solidFill>
                          <a:effectLst/>
                          <a:uLnTx/>
                          <a:uFillTx/>
                          <a:latin typeface="Calibri" panose="020F0502020204030204" pitchFamily="34" charset="0"/>
                          <a:ea typeface="+mn-ea"/>
                          <a:cs typeface="Calibri" panose="020F0502020204030204" pitchFamily="34" charset="0"/>
                        </a:rPr>
                        <a:t>he had to take the pus out of the ankle before I could bicycle to the city the next day to get some antibiotics.</a:t>
                      </a:r>
                      <a:endParaRPr lang="en-US" sz="1500" dirty="0">
                        <a:latin typeface="Calibri" panose="020F0502020204030204" pitchFamily="34" charset="0"/>
                        <a:cs typeface="Calibri" panose="020F0502020204030204" pitchFamily="34" charset="0"/>
                      </a:endParaRPr>
                    </a:p>
                    <a:p>
                      <a:r>
                        <a:rPr lang="en-US" sz="1500" dirty="0">
                          <a:latin typeface="Calibri" panose="020F0502020204030204" pitchFamily="34" charset="0"/>
                          <a:cs typeface="Calibri" panose="020F0502020204030204" pitchFamily="34" charset="0"/>
                        </a:rPr>
                        <a:t>6. </a:t>
                      </a:r>
                      <a:r>
                        <a:rPr lang="en-US" sz="1500" dirty="0" err="1">
                          <a:latin typeface="Calibri" panose="020F0502020204030204" pitchFamily="34" charset="0"/>
                          <a:cs typeface="Calibri" panose="020F0502020204030204" pitchFamily="34" charset="0"/>
                        </a:rPr>
                        <a:t>Ntemisidang</a:t>
                      </a:r>
                      <a:r>
                        <a:rPr lang="en-US" sz="1500" dirty="0">
                          <a:latin typeface="Calibri" panose="020F0502020204030204" pitchFamily="34" charset="0"/>
                          <a:cs typeface="Calibri" panose="020F0502020204030204" pitchFamily="34" charset="0"/>
                        </a:rPr>
                        <a:t> smiled to help me relax. He put a wet cloth on my forehead and opened a small metal box. Inside this dirty little box were the leeches.</a:t>
                      </a:r>
                    </a:p>
                    <a:p>
                      <a:r>
                        <a:rPr lang="en-US" sz="1500" dirty="0">
                          <a:latin typeface="Calibri" panose="020F0502020204030204" pitchFamily="34" charset="0"/>
                          <a:cs typeface="Calibri" panose="020F0502020204030204" pitchFamily="34" charset="0"/>
                        </a:rPr>
                        <a:t>7. I put my head back and watched the stars. I tried to think of other things. But I felt something cool</a:t>
                      </a:r>
                      <a:r>
                        <a:rPr lang="en-US" sz="1500" baseline="0" dirty="0">
                          <a:latin typeface="Calibri" panose="020F0502020204030204" pitchFamily="34" charset="0"/>
                          <a:cs typeface="Calibri" panose="020F0502020204030204" pitchFamily="34" charset="0"/>
                        </a:rPr>
                        <a:t> on my skin. </a:t>
                      </a:r>
                      <a:r>
                        <a:rPr lang="en-US" sz="1500" baseline="0" dirty="0" err="1">
                          <a:latin typeface="Calibri" panose="020F0502020204030204" pitchFamily="34" charset="0"/>
                          <a:cs typeface="Calibri" panose="020F0502020204030204" pitchFamily="34" charset="0"/>
                        </a:rPr>
                        <a:t>Ntemisidang</a:t>
                      </a:r>
                      <a:r>
                        <a:rPr lang="en-US" sz="1500" baseline="0" dirty="0">
                          <a:latin typeface="Calibri" panose="020F0502020204030204" pitchFamily="34" charset="0"/>
                          <a:cs typeface="Calibri" panose="020F0502020204030204" pitchFamily="34" charset="0"/>
                        </a:rPr>
                        <a:t> put the leeches gently around the cut on my ankle. Suddenly, I felt them bite, and then I didn’t feel anything.</a:t>
                      </a:r>
                    </a:p>
                    <a:p>
                      <a:r>
                        <a:rPr lang="en-US" sz="1500" baseline="0" dirty="0">
                          <a:latin typeface="Calibri" panose="020F0502020204030204" pitchFamily="34" charset="0"/>
                          <a:cs typeface="Calibri" panose="020F0502020204030204" pitchFamily="34" charset="0"/>
                        </a:rPr>
                        <a:t>8. </a:t>
                      </a:r>
                      <a:r>
                        <a:rPr lang="en-US" sz="1500" baseline="0" dirty="0" err="1">
                          <a:latin typeface="Calibri" panose="020F0502020204030204" pitchFamily="34" charset="0"/>
                          <a:cs typeface="Calibri" panose="020F0502020204030204" pitchFamily="34" charset="0"/>
                        </a:rPr>
                        <a:t>Ntemisidang</a:t>
                      </a:r>
                      <a:r>
                        <a:rPr lang="en-US" sz="1500" baseline="0" dirty="0">
                          <a:latin typeface="Calibri" panose="020F0502020204030204" pitchFamily="34" charset="0"/>
                          <a:cs typeface="Calibri" panose="020F0502020204030204" pitchFamily="34" charset="0"/>
                        </a:rPr>
                        <a:t> tried to make me laugh and forget about what was happening on my ankle. He wasn’t funny, but I laughed.</a:t>
                      </a:r>
                    </a:p>
                    <a:p>
                      <a:r>
                        <a:rPr lang="en-US" sz="1500" baseline="0" dirty="0">
                          <a:latin typeface="Calibri" panose="020F0502020204030204" pitchFamily="34" charset="0"/>
                          <a:cs typeface="Calibri" panose="020F0502020204030204" pitchFamily="34" charset="0"/>
                        </a:rPr>
                        <a:t>9. An hour later, my ankle was bandaged and </a:t>
                      </a:r>
                      <a:r>
                        <a:rPr lang="en-US" sz="1500" baseline="0" dirty="0" err="1">
                          <a:latin typeface="Calibri" panose="020F0502020204030204" pitchFamily="34" charset="0"/>
                          <a:cs typeface="Calibri" panose="020F0502020204030204" pitchFamily="34" charset="0"/>
                        </a:rPr>
                        <a:t>Ntemisidang</a:t>
                      </a:r>
                      <a:r>
                        <a:rPr lang="en-US" sz="1500" baseline="0" dirty="0">
                          <a:latin typeface="Calibri" panose="020F0502020204030204" pitchFamily="34" charset="0"/>
                          <a:cs typeface="Calibri" panose="020F0502020204030204" pitchFamily="34" charset="0"/>
                        </a:rPr>
                        <a:t> was smiling, I was smiling too. I thanked him for helping me, and we said goodbye. Two days later, after riding 240 </a:t>
                      </a:r>
                      <a:r>
                        <a:rPr lang="en-US" sz="1500" baseline="0" dirty="0" err="1">
                          <a:latin typeface="Calibri" panose="020F0502020204030204" pitchFamily="34" charset="0"/>
                          <a:cs typeface="Calibri" panose="020F0502020204030204" pitchFamily="34" charset="0"/>
                        </a:rPr>
                        <a:t>kilimeters</a:t>
                      </a:r>
                      <a:r>
                        <a:rPr lang="en-US" sz="1500" baseline="0" dirty="0">
                          <a:latin typeface="Calibri" panose="020F0502020204030204" pitchFamily="34" charset="0"/>
                          <a:cs typeface="Calibri" panose="020F0502020204030204" pitchFamily="34" charset="0"/>
                        </a:rPr>
                        <a:t> to the next city, I found a hospital. As the doctor was giving me a shot of antibiotics, I was thinking, “I sure don’t like shots, but at least they aren’t as gross as leeches!”</a:t>
                      </a:r>
                      <a:endParaRPr lang="en-US" sz="1500" dirty="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3" name="AutoShape 2" descr="Image Gallery | The Leech Clinic"/>
          <p:cNvSpPr>
            <a:spLocks noChangeAspect="1" noChangeArrowheads="1"/>
          </p:cNvSpPr>
          <p:nvPr/>
        </p:nvSpPr>
        <p:spPr bwMode="auto">
          <a:xfrm>
            <a:off x="4141788" y="3613149"/>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4" descr="Image Gallery | The Leech Clinic"/>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6" descr="Image Gallery | The Leech Clinic"/>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19105061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2446DF-F89B-5E21-3AA0-5AB598685BBA}"/>
              </a:ext>
            </a:extLst>
          </p:cNvPr>
          <p:cNvSpPr>
            <a:spLocks noGrp="1"/>
          </p:cNvSpPr>
          <p:nvPr>
            <p:ph type="title"/>
          </p:nvPr>
        </p:nvSpPr>
        <p:spPr>
          <a:xfrm>
            <a:off x="272441" y="237994"/>
            <a:ext cx="6093912" cy="6740307"/>
          </a:xfrm>
        </p:spPr>
        <p:txBody>
          <a:bodyPr>
            <a:normAutofit fontScale="90000"/>
          </a:bodyPr>
          <a:lstStyle/>
          <a:p>
            <a:pPr>
              <a:tabLst>
                <a:tab pos="228600" algn="l"/>
                <a:tab pos="457200" algn="l"/>
                <a:tab pos="685800" algn="l"/>
                <a:tab pos="914400" algn="l"/>
              </a:tabLst>
            </a:pPr>
            <a:r>
              <a:rPr lang="en-US" sz="1800" dirty="0">
                <a:solidFill>
                  <a:srgbClr val="000000"/>
                </a:solidFill>
                <a:effectLst/>
                <a:latin typeface="Times New Roman" panose="02020603050405020304" pitchFamily="18" charset="0"/>
                <a:ea typeface="Courier New" panose="02070309020205020404" pitchFamily="49" charset="0"/>
              </a:rPr>
              <a:t>Wikipedia is an encyclopedia that is available on the Internet and what people love about it is that it can be edited by absolutely every­body.</a:t>
            </a:r>
            <a:br>
              <a:rPr lang="en-US" sz="1800" dirty="0">
                <a:solidFill>
                  <a:srgbClr val="000000"/>
                </a:solidFill>
                <a:effectLst/>
                <a:latin typeface="Courier New" panose="02070309020205020404" pitchFamily="49" charset="0"/>
                <a:ea typeface="Courier New" panose="02070309020205020404" pitchFamily="49" charset="0"/>
              </a:rPr>
            </a:br>
            <a:r>
              <a:rPr lang="en-US" sz="1800" b="1" dirty="0">
                <a:solidFill>
                  <a:srgbClr val="000000"/>
                </a:solidFill>
                <a:effectLst/>
                <a:latin typeface="Times New Roman" panose="02020603050405020304" pitchFamily="18" charset="0"/>
                <a:ea typeface="Courier New" panose="02070309020205020404" pitchFamily="49" charset="0"/>
              </a:rPr>
              <a:t>When and how did it start?</a:t>
            </a:r>
            <a:br>
              <a:rPr lang="en-US" sz="1800" dirty="0">
                <a:solidFill>
                  <a:srgbClr val="000000"/>
                </a:solidFill>
                <a:effectLst/>
                <a:latin typeface="Courier New" panose="02070309020205020404" pitchFamily="49" charset="0"/>
                <a:ea typeface="Courier New" panose="02070309020205020404" pitchFamily="49" charset="0"/>
              </a:rPr>
            </a:br>
            <a:r>
              <a:rPr lang="en-US" sz="1800" dirty="0">
                <a:solidFill>
                  <a:srgbClr val="000000"/>
                </a:solidFill>
                <a:effectLst/>
                <a:latin typeface="Times New Roman" panose="02020603050405020304" pitchFamily="18" charset="0"/>
                <a:ea typeface="Courier New" panose="02070309020205020404" pitchFamily="49" charset="0"/>
              </a:rPr>
              <a:t>It was founded in 2001 by a guy called Jimmy Wales. It started as a fancy idea, a kind of a hobby and everybody is surprised how popular it has become and how many computer scientists it has attracted. It has got a collection of about 1.8 million articles, the majority of which are in English; however, one can find some articles in over 200 languages. If it was a business, it would earn lots of money.</a:t>
            </a:r>
            <a:br>
              <a:rPr lang="en-US" sz="1800" dirty="0">
                <a:solidFill>
                  <a:srgbClr val="000000"/>
                </a:solidFill>
                <a:effectLst/>
                <a:latin typeface="Courier New" panose="02070309020205020404" pitchFamily="49" charset="0"/>
                <a:ea typeface="Courier New" panose="02070309020205020404" pitchFamily="49" charset="0"/>
              </a:rPr>
            </a:br>
            <a:r>
              <a:rPr lang="en-US" sz="1800" b="1" dirty="0">
                <a:solidFill>
                  <a:srgbClr val="000000"/>
                </a:solidFill>
                <a:effectLst/>
                <a:latin typeface="Times New Roman" panose="02020603050405020304" pitchFamily="18" charset="0"/>
                <a:ea typeface="Courier New" panose="02070309020205020404" pitchFamily="49" charset="0"/>
              </a:rPr>
              <a:t>How is it possible that articles that can be changed by anyone are correct?</a:t>
            </a:r>
            <a:br>
              <a:rPr lang="en-US" sz="1800" dirty="0">
                <a:solidFill>
                  <a:srgbClr val="000000"/>
                </a:solidFill>
                <a:effectLst/>
                <a:latin typeface="Courier New" panose="02070309020205020404" pitchFamily="49" charset="0"/>
                <a:ea typeface="Courier New" panose="02070309020205020404" pitchFamily="49" charset="0"/>
              </a:rPr>
            </a:br>
            <a:r>
              <a:rPr lang="en-US" sz="1800" dirty="0">
                <a:solidFill>
                  <a:srgbClr val="000000"/>
                </a:solidFill>
                <a:effectLst/>
                <a:latin typeface="Times New Roman" panose="02020603050405020304" pitchFamily="18" charset="0"/>
                <a:ea typeface="Courier New" panose="02070309020205020404" pitchFamily="49" charset="0"/>
              </a:rPr>
              <a:t>The Wikipedia is based on wikis - a special software which lets every­one modify a webpage and it is true that anyone can change the infor­mation on the page if they think it’s incorrect. But, the Wikipedia has a team of over 13,000 people who are experts in different fields and who correct any inaccurate information sent by people.</a:t>
            </a:r>
            <a:br>
              <a:rPr lang="en-US" sz="1800" dirty="0">
                <a:solidFill>
                  <a:srgbClr val="000000"/>
                </a:solidFill>
                <a:effectLst/>
                <a:latin typeface="Courier New" panose="02070309020205020404" pitchFamily="49" charset="0"/>
                <a:ea typeface="Courier New" panose="02070309020205020404" pitchFamily="49" charset="0"/>
              </a:rPr>
            </a:br>
            <a:r>
              <a:rPr lang="en-US" sz="1800" b="1" dirty="0">
                <a:solidFill>
                  <a:srgbClr val="000000"/>
                </a:solidFill>
                <a:effectLst/>
                <a:latin typeface="Times New Roman" panose="02020603050405020304" pitchFamily="18" charset="0"/>
                <a:ea typeface="Courier New" panose="02070309020205020404" pitchFamily="49" charset="0"/>
              </a:rPr>
              <a:t>Is it error-free?</a:t>
            </a:r>
            <a:br>
              <a:rPr lang="en-US" sz="1800" dirty="0">
                <a:solidFill>
                  <a:srgbClr val="000000"/>
                </a:solidFill>
                <a:effectLst/>
                <a:latin typeface="Courier New" panose="02070309020205020404" pitchFamily="49" charset="0"/>
                <a:ea typeface="Courier New" panose="02070309020205020404" pitchFamily="49" charset="0"/>
              </a:rPr>
            </a:br>
            <a:r>
              <a:rPr lang="en-US" sz="1800" dirty="0">
                <a:solidFill>
                  <a:srgbClr val="000000"/>
                </a:solidFill>
                <a:effectLst/>
                <a:latin typeface="Times New Roman" panose="02020603050405020304" pitchFamily="18" charset="0"/>
                <a:ea typeface="Courier New" panose="02070309020205020404" pitchFamily="49" charset="0"/>
              </a:rPr>
              <a:t>One may say so. Recently, for example, the British journal Nature looked at the scientific information in Wikipedia and confirmed it was very reliable and that they didn’t find many errors. It was very good news for the founder as well as for all the users.</a:t>
            </a:r>
            <a:br>
              <a:rPr lang="en-US" sz="1800" dirty="0">
                <a:solidFill>
                  <a:srgbClr val="000000"/>
                </a:solidFill>
                <a:effectLst/>
                <a:latin typeface="Courier New" panose="02070309020205020404" pitchFamily="49" charset="0"/>
                <a:ea typeface="Courier New" panose="02070309020205020404" pitchFamily="49" charset="0"/>
              </a:rPr>
            </a:br>
            <a:r>
              <a:rPr lang="en-US" sz="1800" b="1" dirty="0">
                <a:solidFill>
                  <a:srgbClr val="000000"/>
                </a:solidFill>
                <a:effectLst/>
                <a:latin typeface="Times New Roman" panose="02020603050405020304" pitchFamily="18" charset="0"/>
                <a:ea typeface="Courier New" panose="02070309020205020404" pitchFamily="49" charset="0"/>
              </a:rPr>
              <a:t>Why is it becoming so popular?</a:t>
            </a:r>
            <a:br>
              <a:rPr lang="en-US" sz="1800" dirty="0">
                <a:solidFill>
                  <a:srgbClr val="000000"/>
                </a:solidFill>
                <a:effectLst/>
                <a:latin typeface="Courier New" panose="02070309020205020404" pitchFamily="49" charset="0"/>
                <a:ea typeface="Courier New" panose="02070309020205020404" pitchFamily="49" charset="0"/>
              </a:rPr>
            </a:br>
            <a:r>
              <a:rPr lang="en-US" sz="1800" dirty="0">
                <a:solidFill>
                  <a:srgbClr val="000000"/>
                </a:solidFill>
                <a:effectLst/>
                <a:latin typeface="Times New Roman" panose="02020603050405020304" pitchFamily="18" charset="0"/>
                <a:ea typeface="Courier New" panose="02070309020205020404" pitchFamily="49" charset="0"/>
              </a:rPr>
              <a:t>Like the whole idea of the Internet, it’s also quick and available to eve­ryone. The greatest thing of all is that it is free. Some people also stress that it’s fun to be able to add what you know to the information on the net. IT specialists believe it has a very bright future and most claim it’s the most brilliant invention ever. </a:t>
            </a:r>
            <a:br>
              <a:rPr lang="en-US" sz="1800" dirty="0">
                <a:solidFill>
                  <a:srgbClr val="000000"/>
                </a:solidFill>
                <a:effectLst/>
                <a:latin typeface="Courier New" panose="02070309020205020404" pitchFamily="49" charset="0"/>
                <a:ea typeface="Courier New" panose="02070309020205020404" pitchFamily="49" charset="0"/>
              </a:rPr>
            </a:br>
            <a:endParaRPr lang="en-US" dirty="0"/>
          </a:p>
        </p:txBody>
      </p:sp>
      <p:sp>
        <p:nvSpPr>
          <p:cNvPr id="4" name="TextBox 3">
            <a:extLst>
              <a:ext uri="{FF2B5EF4-FFF2-40B4-BE49-F238E27FC236}">
                <a16:creationId xmlns:a16="http://schemas.microsoft.com/office/drawing/2014/main" id="{D97DF0B8-A1D7-86CE-C182-F739144AC141}"/>
              </a:ext>
            </a:extLst>
          </p:cNvPr>
          <p:cNvSpPr txBox="1"/>
          <p:nvPr/>
        </p:nvSpPr>
        <p:spPr>
          <a:xfrm>
            <a:off x="6366353" y="237994"/>
            <a:ext cx="6093912" cy="6186309"/>
          </a:xfrm>
          <a:prstGeom prst="rect">
            <a:avLst/>
          </a:prstGeom>
          <a:noFill/>
        </p:spPr>
        <p:txBody>
          <a:bodyPr wrap="square">
            <a:spAutoFit/>
          </a:bodyPr>
          <a:lstStyle/>
          <a:p>
            <a:pPr algn="just">
              <a:tabLst>
                <a:tab pos="228600" algn="l"/>
                <a:tab pos="457200" algn="l"/>
                <a:tab pos="685800" algn="l"/>
                <a:tab pos="914400" algn="l"/>
              </a:tabLst>
            </a:pPr>
            <a:r>
              <a:rPr lang="en-US" sz="1800" dirty="0">
                <a:solidFill>
                  <a:srgbClr val="000000"/>
                </a:solidFill>
                <a:effectLst/>
                <a:latin typeface="Times New Roman" panose="02020603050405020304" pitchFamily="18" charset="0"/>
                <a:ea typeface="Courier New" panose="02070309020205020404" pitchFamily="49" charset="0"/>
              </a:rPr>
              <a:t>1.	Wikipedia __________ .</a:t>
            </a:r>
            <a:endParaRPr lang="en-US" sz="1800" dirty="0">
              <a:solidFill>
                <a:srgbClr val="000000"/>
              </a:solidFill>
              <a:effectLst/>
              <a:latin typeface="Courier New" panose="02070309020205020404" pitchFamily="49" charset="0"/>
              <a:ea typeface="Courier New" panose="02070309020205020404" pitchFamily="49" charset="0"/>
            </a:endParaRPr>
          </a:p>
          <a:p>
            <a:pPr marL="571500" indent="-342900" algn="just">
              <a:buAutoNum type="alphaUcPeriod"/>
              <a:tabLst>
                <a:tab pos="228600" algn="l"/>
                <a:tab pos="457200" algn="l"/>
                <a:tab pos="685800" algn="l"/>
                <a:tab pos="914400" algn="l"/>
              </a:tabLst>
            </a:pPr>
            <a:r>
              <a:rPr lang="en-US" sz="1800" dirty="0">
                <a:solidFill>
                  <a:srgbClr val="000000"/>
                </a:solidFill>
                <a:effectLst/>
                <a:latin typeface="Times New Roman" panose="02020603050405020304" pitchFamily="18" charset="0"/>
                <a:ea typeface="Courier New" panose="02070309020205020404" pitchFamily="49" charset="0"/>
              </a:rPr>
              <a:t>was created by a team of computer scientists.	</a:t>
            </a:r>
          </a:p>
          <a:p>
            <a:pPr marL="571500" indent="-342900" algn="just">
              <a:buAutoNum type="alphaUcPeriod"/>
              <a:tabLst>
                <a:tab pos="228600" algn="l"/>
                <a:tab pos="457200" algn="l"/>
                <a:tab pos="685800" algn="l"/>
                <a:tab pos="914400" algn="l"/>
              </a:tabLst>
            </a:pPr>
            <a:r>
              <a:rPr lang="en-US" sz="1800" dirty="0">
                <a:solidFill>
                  <a:srgbClr val="000000"/>
                </a:solidFill>
                <a:effectLst/>
                <a:latin typeface="Times New Roman" panose="02020603050405020304" pitchFamily="18" charset="0"/>
                <a:ea typeface="Courier New" panose="02070309020205020404" pitchFamily="49" charset="0"/>
              </a:rPr>
              <a:t>began as a business idea.</a:t>
            </a:r>
            <a:endParaRPr lang="en-US" sz="1800" dirty="0">
              <a:solidFill>
                <a:srgbClr val="000000"/>
              </a:solidFill>
              <a:effectLst/>
              <a:latin typeface="Courier New" panose="02070309020205020404" pitchFamily="49" charset="0"/>
              <a:ea typeface="Courier New" panose="02070309020205020404" pitchFamily="49" charset="0"/>
            </a:endParaRPr>
          </a:p>
          <a:p>
            <a:pPr marL="571500" indent="-342900" algn="just">
              <a:buAutoNum type="alphaUcPeriod" startAt="3"/>
              <a:tabLst>
                <a:tab pos="228600" algn="l"/>
                <a:tab pos="457200" algn="l"/>
                <a:tab pos="685800" algn="l"/>
                <a:tab pos="914400" algn="l"/>
              </a:tabLst>
            </a:pPr>
            <a:r>
              <a:rPr lang="en-US" sz="1800" dirty="0">
                <a:solidFill>
                  <a:srgbClr val="000000"/>
                </a:solidFill>
                <a:effectLst/>
                <a:latin typeface="Times New Roman" panose="02020603050405020304" pitchFamily="18" charset="0"/>
                <a:ea typeface="Courier New" panose="02070309020205020404" pitchFamily="49" charset="0"/>
              </a:rPr>
              <a:t>became popular as soon as it started.		</a:t>
            </a:r>
            <a:endParaRPr lang="en-US" dirty="0">
              <a:solidFill>
                <a:srgbClr val="000000"/>
              </a:solidFill>
              <a:latin typeface="Times New Roman" panose="02020603050405020304" pitchFamily="18" charset="0"/>
              <a:ea typeface="Courier New" panose="02070309020205020404" pitchFamily="49" charset="0"/>
            </a:endParaRPr>
          </a:p>
          <a:p>
            <a:pPr marL="571500" indent="-342900" algn="just">
              <a:buAutoNum type="alphaUcPeriod" startAt="3"/>
              <a:tabLst>
                <a:tab pos="228600" algn="l"/>
                <a:tab pos="457200" algn="l"/>
                <a:tab pos="685800" algn="l"/>
                <a:tab pos="914400" algn="l"/>
              </a:tabLst>
            </a:pPr>
            <a:r>
              <a:rPr lang="en-US" sz="1800" dirty="0">
                <a:solidFill>
                  <a:srgbClr val="000000"/>
                </a:solidFill>
                <a:effectLst/>
                <a:latin typeface="Times New Roman" panose="02020603050405020304" pitchFamily="18" charset="0"/>
                <a:ea typeface="Courier New" panose="02070309020205020404" pitchFamily="49" charset="0"/>
              </a:rPr>
              <a:t>started as one man’s passion.</a:t>
            </a:r>
            <a:endParaRPr lang="en-US" sz="1800" dirty="0">
              <a:solidFill>
                <a:srgbClr val="000000"/>
              </a:solidFill>
              <a:effectLst/>
              <a:latin typeface="Courier New" panose="02070309020205020404" pitchFamily="49" charset="0"/>
              <a:ea typeface="Courier New" panose="02070309020205020404" pitchFamily="49" charset="0"/>
            </a:endParaRPr>
          </a:p>
          <a:p>
            <a:pPr algn="just">
              <a:tabLst>
                <a:tab pos="228600" algn="l"/>
                <a:tab pos="457200" algn="l"/>
                <a:tab pos="685800" algn="l"/>
                <a:tab pos="914400" algn="l"/>
              </a:tabLst>
            </a:pPr>
            <a:r>
              <a:rPr lang="en-US" sz="1800" dirty="0">
                <a:solidFill>
                  <a:srgbClr val="000000"/>
                </a:solidFill>
                <a:effectLst/>
                <a:latin typeface="Times New Roman" panose="02020603050405020304" pitchFamily="18" charset="0"/>
                <a:ea typeface="Courier New" panose="02070309020205020404" pitchFamily="49" charset="0"/>
              </a:rPr>
              <a:t>2.	Articles in Wikipedia are  __________ 	</a:t>
            </a:r>
            <a:endParaRPr lang="en-US" sz="1800" dirty="0">
              <a:solidFill>
                <a:srgbClr val="000000"/>
              </a:solidFill>
              <a:effectLst/>
              <a:latin typeface="Courier New" panose="02070309020205020404" pitchFamily="49" charset="0"/>
              <a:ea typeface="Courier New" panose="02070309020205020404" pitchFamily="49" charset="0"/>
            </a:endParaRPr>
          </a:p>
          <a:p>
            <a:pPr marL="228600" algn="just">
              <a:tabLst>
                <a:tab pos="228600" algn="l"/>
                <a:tab pos="457200" algn="l"/>
                <a:tab pos="685800" algn="l"/>
                <a:tab pos="914400" algn="l"/>
              </a:tabLst>
            </a:pPr>
            <a:r>
              <a:rPr lang="en-US" sz="1800" dirty="0">
                <a:solidFill>
                  <a:srgbClr val="000000"/>
                </a:solidFill>
                <a:effectLst/>
                <a:latin typeface="Times New Roman" panose="02020603050405020304" pitchFamily="18" charset="0"/>
                <a:ea typeface="Courier New" panose="02070309020205020404" pitchFamily="49" charset="0"/>
              </a:rPr>
              <a:t>A.	mostly about science.	        B. mostly in English.</a:t>
            </a:r>
            <a:endParaRPr lang="en-US" sz="1800" dirty="0">
              <a:solidFill>
                <a:srgbClr val="000000"/>
              </a:solidFill>
              <a:effectLst/>
              <a:latin typeface="Courier New" panose="02070309020205020404" pitchFamily="49" charset="0"/>
              <a:ea typeface="Courier New" panose="02070309020205020404" pitchFamily="49" charset="0"/>
            </a:endParaRPr>
          </a:p>
          <a:p>
            <a:pPr marL="228600" algn="just">
              <a:tabLst>
                <a:tab pos="228600" algn="l"/>
                <a:tab pos="457200" algn="l"/>
                <a:tab pos="685800" algn="l"/>
                <a:tab pos="914400" algn="l"/>
              </a:tabLst>
            </a:pPr>
            <a:r>
              <a:rPr lang="en-US" sz="1800" dirty="0">
                <a:solidFill>
                  <a:srgbClr val="000000"/>
                </a:solidFill>
                <a:effectLst/>
                <a:latin typeface="Times New Roman" panose="02020603050405020304" pitchFamily="18" charset="0"/>
                <a:ea typeface="Courier New" panose="02070309020205020404" pitchFamily="49" charset="0"/>
              </a:rPr>
              <a:t>C.	translated into 200 languages. D. very interesting.</a:t>
            </a:r>
            <a:endParaRPr lang="en-US" sz="1800" dirty="0">
              <a:solidFill>
                <a:srgbClr val="000000"/>
              </a:solidFill>
              <a:effectLst/>
              <a:latin typeface="Courier New" panose="02070309020205020404" pitchFamily="49" charset="0"/>
              <a:ea typeface="Courier New" panose="02070309020205020404" pitchFamily="49" charset="0"/>
            </a:endParaRPr>
          </a:p>
          <a:p>
            <a:pPr algn="just">
              <a:tabLst>
                <a:tab pos="228600" algn="l"/>
                <a:tab pos="457200" algn="l"/>
                <a:tab pos="685800" algn="l"/>
                <a:tab pos="914400" algn="l"/>
              </a:tabLst>
            </a:pPr>
            <a:r>
              <a:rPr lang="en-US" sz="1800" dirty="0">
                <a:solidFill>
                  <a:srgbClr val="000000"/>
                </a:solidFill>
                <a:effectLst/>
                <a:latin typeface="Times New Roman" panose="02020603050405020304" pitchFamily="18" charset="0"/>
                <a:ea typeface="Courier New" panose="02070309020205020404" pitchFamily="49" charset="0"/>
              </a:rPr>
              <a:t>3.	Wikipedia remains accurate as much as possible because __________	</a:t>
            </a:r>
            <a:endParaRPr lang="en-US" sz="1800" dirty="0">
              <a:solidFill>
                <a:srgbClr val="000000"/>
              </a:solidFill>
              <a:effectLst/>
              <a:latin typeface="Courier New" panose="02070309020205020404" pitchFamily="49" charset="0"/>
              <a:ea typeface="Courier New" panose="02070309020205020404" pitchFamily="49" charset="0"/>
            </a:endParaRPr>
          </a:p>
          <a:p>
            <a:pPr marL="228600" algn="just">
              <a:tabLst>
                <a:tab pos="228600" algn="l"/>
                <a:tab pos="457200" algn="l"/>
                <a:tab pos="685800" algn="l"/>
                <a:tab pos="914400" algn="l"/>
              </a:tabLst>
            </a:pPr>
            <a:r>
              <a:rPr lang="en-US" sz="1800" dirty="0">
                <a:solidFill>
                  <a:srgbClr val="000000"/>
                </a:solidFill>
                <a:effectLst/>
                <a:latin typeface="Times New Roman" panose="02020603050405020304" pitchFamily="18" charset="0"/>
                <a:ea typeface="Courier New" panose="02070309020205020404" pitchFamily="49" charset="0"/>
              </a:rPr>
              <a:t>A.	all people who write for it are experts.		    B. it has a special type of software </a:t>
            </a:r>
            <a:r>
              <a:rPr lang="en-US" sz="1800" dirty="0" err="1">
                <a:solidFill>
                  <a:srgbClr val="000000"/>
                </a:solidFill>
                <a:effectLst/>
                <a:latin typeface="Times New Roman" panose="02020603050405020304" pitchFamily="18" charset="0"/>
                <a:ea typeface="Courier New" panose="02070309020205020404" pitchFamily="49" charset="0"/>
              </a:rPr>
              <a:t>programme</a:t>
            </a:r>
            <a:r>
              <a:rPr lang="en-US" sz="1800" dirty="0">
                <a:solidFill>
                  <a:srgbClr val="000000"/>
                </a:solidFill>
                <a:effectLst/>
                <a:latin typeface="Times New Roman" panose="02020603050405020304" pitchFamily="18" charset="0"/>
                <a:ea typeface="Courier New" panose="02070309020205020404" pitchFamily="49" charset="0"/>
              </a:rPr>
              <a:t>.</a:t>
            </a:r>
            <a:endParaRPr lang="en-US" sz="1800" dirty="0">
              <a:solidFill>
                <a:srgbClr val="000000"/>
              </a:solidFill>
              <a:effectLst/>
              <a:latin typeface="Courier New" panose="02070309020205020404" pitchFamily="49" charset="0"/>
              <a:ea typeface="Courier New" panose="02070309020205020404" pitchFamily="49" charset="0"/>
            </a:endParaRPr>
          </a:p>
          <a:p>
            <a:pPr marL="571500" indent="-342900" algn="just">
              <a:buAutoNum type="alphaUcPeriod" startAt="3"/>
              <a:tabLst>
                <a:tab pos="228600" algn="l"/>
                <a:tab pos="457200" algn="l"/>
                <a:tab pos="685800" algn="l"/>
                <a:tab pos="914400" algn="l"/>
              </a:tabLst>
            </a:pPr>
            <a:r>
              <a:rPr lang="en-US" sz="1800" dirty="0">
                <a:solidFill>
                  <a:srgbClr val="000000"/>
                </a:solidFill>
                <a:effectLst/>
                <a:latin typeface="Times New Roman" panose="02020603050405020304" pitchFamily="18" charset="0"/>
                <a:ea typeface="Courier New" panose="02070309020205020404" pitchFamily="49" charset="0"/>
              </a:rPr>
              <a:t>there are people who monitor it for mistakes.	</a:t>
            </a:r>
            <a:endParaRPr lang="en-US" dirty="0">
              <a:solidFill>
                <a:srgbClr val="000000"/>
              </a:solidFill>
              <a:latin typeface="Times New Roman" panose="02020603050405020304" pitchFamily="18" charset="0"/>
              <a:ea typeface="Courier New" panose="02070309020205020404" pitchFamily="49" charset="0"/>
            </a:endParaRPr>
          </a:p>
          <a:p>
            <a:pPr marL="571500" indent="-342900" algn="just">
              <a:buAutoNum type="alphaUcPeriod" startAt="3"/>
              <a:tabLst>
                <a:tab pos="228600" algn="l"/>
                <a:tab pos="457200" algn="l"/>
                <a:tab pos="685800" algn="l"/>
                <a:tab pos="914400" algn="l"/>
              </a:tabLst>
            </a:pPr>
            <a:r>
              <a:rPr lang="en-US" sz="1800" dirty="0">
                <a:solidFill>
                  <a:srgbClr val="000000"/>
                </a:solidFill>
                <a:effectLst/>
                <a:latin typeface="Times New Roman" panose="02020603050405020304" pitchFamily="18" charset="0"/>
                <a:ea typeface="Courier New" panose="02070309020205020404" pitchFamily="49" charset="0"/>
              </a:rPr>
              <a:t>not everybody can change the information.</a:t>
            </a:r>
            <a:endParaRPr lang="en-US" sz="1800" dirty="0">
              <a:solidFill>
                <a:srgbClr val="000000"/>
              </a:solidFill>
              <a:effectLst/>
              <a:latin typeface="Courier New" panose="02070309020205020404" pitchFamily="49" charset="0"/>
              <a:ea typeface="Courier New" panose="02070309020205020404" pitchFamily="49" charset="0"/>
            </a:endParaRPr>
          </a:p>
          <a:p>
            <a:pPr algn="just">
              <a:tabLst>
                <a:tab pos="228600" algn="l"/>
                <a:tab pos="457200" algn="l"/>
                <a:tab pos="685800" algn="l"/>
                <a:tab pos="914400" algn="l"/>
              </a:tabLst>
            </a:pPr>
            <a:r>
              <a:rPr lang="en-US" sz="1800" dirty="0">
                <a:solidFill>
                  <a:srgbClr val="000000"/>
                </a:solidFill>
                <a:effectLst/>
                <a:latin typeface="Times New Roman" panose="02020603050405020304" pitchFamily="18" charset="0"/>
                <a:ea typeface="Courier New" panose="02070309020205020404" pitchFamily="49" charset="0"/>
              </a:rPr>
              <a:t>4.	The best advantage of Wikipedia is that __________	</a:t>
            </a:r>
            <a:endParaRPr lang="en-US" sz="1800" dirty="0">
              <a:solidFill>
                <a:srgbClr val="000000"/>
              </a:solidFill>
              <a:effectLst/>
              <a:latin typeface="Courier New" panose="02070309020205020404" pitchFamily="49" charset="0"/>
              <a:ea typeface="Courier New" panose="02070309020205020404" pitchFamily="49" charset="0"/>
            </a:endParaRPr>
          </a:p>
          <a:p>
            <a:pPr marL="571500" indent="-342900" algn="just">
              <a:buAutoNum type="alphaUcPeriod"/>
              <a:tabLst>
                <a:tab pos="228600" algn="l"/>
                <a:tab pos="457200" algn="l"/>
                <a:tab pos="685800" algn="l"/>
                <a:tab pos="914400" algn="l"/>
              </a:tabLst>
            </a:pPr>
            <a:r>
              <a:rPr lang="en-US" sz="1800" dirty="0">
                <a:solidFill>
                  <a:srgbClr val="000000"/>
                </a:solidFill>
                <a:effectLst/>
                <a:latin typeface="Times New Roman" panose="02020603050405020304" pitchFamily="18" charset="0"/>
                <a:ea typeface="Courier New" panose="02070309020205020404" pitchFamily="49" charset="0"/>
              </a:rPr>
              <a:t>you don’t have to pay for it.			</a:t>
            </a:r>
            <a:endParaRPr lang="en-US" dirty="0">
              <a:solidFill>
                <a:srgbClr val="000000"/>
              </a:solidFill>
              <a:latin typeface="Times New Roman" panose="02020603050405020304" pitchFamily="18" charset="0"/>
              <a:ea typeface="Courier New" panose="02070309020205020404" pitchFamily="49" charset="0"/>
            </a:endParaRPr>
          </a:p>
          <a:p>
            <a:pPr marL="571500" indent="-342900" algn="just">
              <a:buAutoNum type="alphaUcPeriod"/>
              <a:tabLst>
                <a:tab pos="228600" algn="l"/>
                <a:tab pos="457200" algn="l"/>
                <a:tab pos="685800" algn="l"/>
                <a:tab pos="914400" algn="l"/>
              </a:tabLst>
            </a:pPr>
            <a:r>
              <a:rPr lang="en-US" sz="1800" dirty="0">
                <a:solidFill>
                  <a:srgbClr val="000000"/>
                </a:solidFill>
                <a:effectLst/>
                <a:latin typeface="Times New Roman" panose="02020603050405020304" pitchFamily="18" charset="0"/>
                <a:ea typeface="Courier New" panose="02070309020205020404" pitchFamily="49" charset="0"/>
              </a:rPr>
              <a:t>everyone can use it.</a:t>
            </a:r>
            <a:endParaRPr lang="en-US" sz="1800" dirty="0">
              <a:solidFill>
                <a:srgbClr val="000000"/>
              </a:solidFill>
              <a:effectLst/>
              <a:latin typeface="Courier New" panose="02070309020205020404" pitchFamily="49" charset="0"/>
              <a:ea typeface="Courier New" panose="02070309020205020404" pitchFamily="49" charset="0"/>
            </a:endParaRPr>
          </a:p>
          <a:p>
            <a:pPr marL="571500" indent="-342900" algn="just">
              <a:buAutoNum type="alphaUcPeriod" startAt="3"/>
              <a:tabLst>
                <a:tab pos="228600" algn="l"/>
                <a:tab pos="457200" algn="l"/>
                <a:tab pos="685800" algn="l"/>
                <a:tab pos="914400" algn="l"/>
              </a:tabLst>
            </a:pPr>
            <a:r>
              <a:rPr lang="en-US" sz="1800" dirty="0">
                <a:solidFill>
                  <a:srgbClr val="000000"/>
                </a:solidFill>
                <a:effectLst/>
                <a:latin typeface="Times New Roman" panose="02020603050405020304" pitchFamily="18" charset="0"/>
                <a:ea typeface="Courier New" panose="02070309020205020404" pitchFamily="49" charset="0"/>
              </a:rPr>
              <a:t>it is created by ordinary people.			</a:t>
            </a:r>
          </a:p>
          <a:p>
            <a:pPr marL="571500" indent="-342900" algn="just">
              <a:buAutoNum type="alphaUcPeriod" startAt="3"/>
              <a:tabLst>
                <a:tab pos="228600" algn="l"/>
                <a:tab pos="457200" algn="l"/>
                <a:tab pos="685800" algn="l"/>
                <a:tab pos="914400" algn="l"/>
              </a:tabLst>
            </a:pPr>
            <a:r>
              <a:rPr lang="en-US" sz="1800" dirty="0">
                <a:solidFill>
                  <a:srgbClr val="000000"/>
                </a:solidFill>
                <a:effectLst/>
                <a:latin typeface="Times New Roman" panose="02020603050405020304" pitchFamily="18" charset="0"/>
                <a:ea typeface="Courier New" panose="02070309020205020404" pitchFamily="49" charset="0"/>
              </a:rPr>
              <a:t>is quick and reliable.</a:t>
            </a:r>
            <a:endParaRPr lang="en-US" sz="1800" dirty="0">
              <a:solidFill>
                <a:srgbClr val="000000"/>
              </a:solidFill>
              <a:effectLst/>
              <a:latin typeface="Courier New" panose="02070309020205020404" pitchFamily="49" charset="0"/>
              <a:ea typeface="Courier New" panose="02070309020205020404" pitchFamily="49" charset="0"/>
            </a:endParaRPr>
          </a:p>
          <a:p>
            <a:pPr algn="just">
              <a:tabLst>
                <a:tab pos="228600" algn="l"/>
                <a:tab pos="457200" algn="l"/>
                <a:tab pos="685800" algn="l"/>
                <a:tab pos="914400" algn="l"/>
              </a:tabLst>
            </a:pPr>
            <a:r>
              <a:rPr lang="en-US" sz="1800" dirty="0">
                <a:solidFill>
                  <a:srgbClr val="000000"/>
                </a:solidFill>
                <a:effectLst/>
                <a:latin typeface="Times New Roman" panose="02020603050405020304" pitchFamily="18" charset="0"/>
                <a:ea typeface="Courier New" panose="02070309020205020404" pitchFamily="49" charset="0"/>
              </a:rPr>
              <a:t>5.	The text probably comes from __________ .</a:t>
            </a:r>
            <a:endParaRPr lang="en-US" sz="1800" dirty="0">
              <a:solidFill>
                <a:srgbClr val="000000"/>
              </a:solidFill>
              <a:effectLst/>
              <a:latin typeface="Courier New" panose="02070309020205020404" pitchFamily="49" charset="0"/>
              <a:ea typeface="Courier New" panose="02070309020205020404" pitchFamily="49" charset="0"/>
            </a:endParaRPr>
          </a:p>
          <a:p>
            <a:pPr algn="just">
              <a:tabLst>
                <a:tab pos="228600" algn="l"/>
                <a:tab pos="457200" algn="l"/>
                <a:tab pos="685800" algn="l"/>
                <a:tab pos="914400" algn="l"/>
              </a:tabLst>
            </a:pPr>
            <a:r>
              <a:rPr lang="en-US" sz="1800" dirty="0">
                <a:solidFill>
                  <a:srgbClr val="000000"/>
                </a:solidFill>
                <a:effectLst/>
                <a:latin typeface="Times New Roman" panose="02020603050405020304" pitchFamily="18" charset="0"/>
                <a:ea typeface="Courier New" panose="02070309020205020404" pitchFamily="49" charset="0"/>
              </a:rPr>
              <a:t>	A.	a leaflet		B. a speech		</a:t>
            </a:r>
          </a:p>
          <a:p>
            <a:pPr algn="just">
              <a:tabLst>
                <a:tab pos="228600" algn="l"/>
                <a:tab pos="457200" algn="l"/>
                <a:tab pos="685800" algn="l"/>
                <a:tab pos="914400" algn="l"/>
              </a:tabLst>
            </a:pPr>
            <a:r>
              <a:rPr lang="en-US" dirty="0">
                <a:solidFill>
                  <a:srgbClr val="000000"/>
                </a:solidFill>
                <a:latin typeface="Times New Roman" panose="02020603050405020304" pitchFamily="18" charset="0"/>
                <a:ea typeface="Courier New" panose="02070309020205020404" pitchFamily="49" charset="0"/>
              </a:rPr>
              <a:t>    </a:t>
            </a:r>
            <a:r>
              <a:rPr lang="en-US" sz="1800" dirty="0">
                <a:solidFill>
                  <a:srgbClr val="000000"/>
                </a:solidFill>
                <a:effectLst/>
                <a:latin typeface="Times New Roman" panose="02020603050405020304" pitchFamily="18" charset="0"/>
                <a:ea typeface="Courier New" panose="02070309020205020404" pitchFamily="49" charset="0"/>
              </a:rPr>
              <a:t>C. a scientific article	D. a magazine article</a:t>
            </a:r>
            <a:endParaRPr lang="en-US" sz="1800" dirty="0">
              <a:solidFill>
                <a:srgbClr val="000000"/>
              </a:solidFill>
              <a:effectLst/>
              <a:latin typeface="Courier New" panose="02070309020205020404" pitchFamily="49" charset="0"/>
              <a:ea typeface="Courier New" panose="02070309020205020404" pitchFamily="49" charset="0"/>
            </a:endParaRPr>
          </a:p>
        </p:txBody>
      </p:sp>
    </p:spTree>
    <p:extLst>
      <p:ext uri="{BB962C8B-B14F-4D97-AF65-F5344CB8AC3E}">
        <p14:creationId xmlns:p14="http://schemas.microsoft.com/office/powerpoint/2010/main" val="14001682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01A131-5052-ECFA-EAA7-C0AF9D5BBCB8}"/>
              </a:ext>
            </a:extLst>
          </p:cNvPr>
          <p:cNvSpPr>
            <a:spLocks noGrp="1"/>
          </p:cNvSpPr>
          <p:nvPr>
            <p:ph type="title"/>
          </p:nvPr>
        </p:nvSpPr>
        <p:spPr>
          <a:xfrm>
            <a:off x="1792669" y="2058540"/>
            <a:ext cx="9141121" cy="2400726"/>
          </a:xfrm>
        </p:spPr>
        <p:txBody>
          <a:bodyPr>
            <a:normAutofit/>
          </a:bodyPr>
          <a:lstStyle/>
          <a:p>
            <a:pPr algn="ctr"/>
            <a:r>
              <a:rPr lang="en-US" dirty="0">
                <a:latin typeface="Times New Roman" panose="02020603050405020304" pitchFamily="18" charset="0"/>
                <a:cs typeface="Times New Roman" panose="02020603050405020304" pitchFamily="18" charset="0"/>
              </a:rPr>
              <a:t>KIỂM TRA CUỐI MÔN ĐỌC HIỂU 2</a:t>
            </a:r>
            <a:br>
              <a:rPr lang="en-US" dirty="0">
                <a:latin typeface="Times New Roman" panose="02020603050405020304" pitchFamily="18" charset="0"/>
                <a:cs typeface="Times New Roman" panose="02020603050405020304" pitchFamily="18" charset="0"/>
              </a:rPr>
            </a:br>
            <a:br>
              <a:rPr lang="en-US" dirty="0">
                <a:latin typeface="Times New Roman" panose="02020603050405020304" pitchFamily="18" charset="0"/>
                <a:cs typeface="Times New Roman" panose="02020603050405020304" pitchFamily="18" charset="0"/>
              </a:rPr>
            </a:br>
            <a:br>
              <a:rPr lang="en-US" sz="28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Tree>
    <p:extLst>
      <p:ext uri="{BB962C8B-B14F-4D97-AF65-F5344CB8AC3E}">
        <p14:creationId xmlns:p14="http://schemas.microsoft.com/office/powerpoint/2010/main" val="3444624360"/>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otalTime>216</TotalTime>
  <Words>1465</Words>
  <Application>Microsoft Office PowerPoint</Application>
  <PresentationFormat>Widescreen</PresentationFormat>
  <Paragraphs>56</Paragraphs>
  <Slides>7</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7</vt:i4>
      </vt:variant>
    </vt:vector>
  </HeadingPairs>
  <TitlesOfParts>
    <vt:vector size="16" baseType="lpstr">
      <vt:lpstr>Arial</vt:lpstr>
      <vt:lpstr>Calibri</vt:lpstr>
      <vt:lpstr>Century Gothic</vt:lpstr>
      <vt:lpstr>Courier New</vt:lpstr>
      <vt:lpstr>Gill Sans</vt:lpstr>
      <vt:lpstr>Segoe Script</vt:lpstr>
      <vt:lpstr>Times New Roman</vt:lpstr>
      <vt:lpstr>Wingdings 3</vt:lpstr>
      <vt:lpstr>Wisp</vt:lpstr>
      <vt:lpstr>Session 4   </vt:lpstr>
      <vt:lpstr> Unit 7  What’s Your Medicine ?</vt:lpstr>
      <vt:lpstr>Vocabulary Review: Write the words from the box next to their definitions. Not all of the words will be used.    ____________________ 1. An area on your body that is larger than usual because of injury  ____________________ 2. The liquid in your mouth  ____________________ 3. Tubes that bring blood back to the heart from the rest of the body  ____________________ 4. When a liquid moves slowly from one place to another  ____________________ 5. Someone who is getting medical treatment  ____________________6. To feel calm and not be excited  ____________________ 7. Medicine that kills bacteria or infections  ____________________ 8. A wrap used to protect a swollen body part  </vt:lpstr>
      <vt:lpstr> GROSS MEDICINE By Shetal Shah                  gross: very unpleasant to look at or think about</vt:lpstr>
      <vt:lpstr>                  1. Shah was travelling through _____ when he fell off his bike.        A. a village          B. Botswana             C. the mountains 2. Shah’s ankle was swollen because _____ .      A. the leeches bit him            B. the rode his bicycle too fast    C. he cut his ankle and didn’t wash or  bandage it. 3. Shah needed a hospital. He couldn’t get to one soon because _____ .  A. he didn’t have a donkey     B. it would take too long on his bicycle   C. his car was too slow. 4. Ntemisidang tried to make Shah laugh. He ____ . A. was nervous       B. wanted Shah think he was funny    C. wanted Shah to stop thinking about the leeches 5. The leeches helped Shah because they _____ . A. cured him by healing the infection in his ankle        C. made him relax B. took away the swelling so he could bike to the hospital   </vt:lpstr>
      <vt:lpstr>Wikipedia is an encyclopedia that is available on the Internet and what people love about it is that it can be edited by absolutely every­body. When and how did it start? It was founded in 2001 by a guy called Jimmy Wales. It started as a fancy idea, a kind of a hobby and everybody is surprised how popular it has become and how many computer scientists it has attracted. It has got a collection of about 1.8 million articles, the majority of which are in English; however, one can find some articles in over 200 languages. If it was a business, it would earn lots of money. How is it possible that articles that can be changed by anyone are correct? The Wikipedia is based on wikis - a special software which lets every­one modify a webpage and it is true that anyone can change the infor­mation on the page if they think it’s incorrect. But, the Wikipedia has a team of over 13,000 people who are experts in different fields and who correct any inaccurate information sent by people. Is it error-free? One may say so. Recently, for example, the British journal Nature looked at the scientific information in Wikipedia and confirmed it was very reliable and that they didn’t find many errors. It was very good news for the founder as well as for all the users. Why is it becoming so popular? Like the whole idea of the Internet, it’s also quick and available to eve­ryone. The greatest thing of all is that it is free. Some people also stress that it’s fun to be able to add what you know to the information on the net. IT specialists believe it has a very bright future and most claim it’s the most brilliant invention ever.  </vt:lpstr>
      <vt:lpstr>KIỂM TRA CUỐI MÔN ĐỌC HIỂU 2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Session 4 Unit 7: Reading 2 Unit 8: Reading 2</dc:title>
  <dc:creator>Sa</dc:creator>
  <cp:lastModifiedBy>Pham Xuan Dat</cp:lastModifiedBy>
  <cp:revision>33</cp:revision>
  <dcterms:created xsi:type="dcterms:W3CDTF">2022-05-05T03:41:54Z</dcterms:created>
  <dcterms:modified xsi:type="dcterms:W3CDTF">2024-04-16T03:15:33Z</dcterms:modified>
</cp:coreProperties>
</file>