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3" r:id="rId3"/>
    <p:sldId id="274" r:id="rId4"/>
    <p:sldId id="269" r:id="rId5"/>
    <p:sldId id="275" r:id="rId6"/>
    <p:sldId id="276" r:id="rId7"/>
    <p:sldId id="277" r:id="rId8"/>
    <p:sldId id="278" r:id="rId9"/>
    <p:sldId id="279" r:id="rId10"/>
    <p:sldId id="281" r:id="rId11"/>
    <p:sldId id="283" r:id="rId12"/>
    <p:sldId id="282"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1" d="100"/>
          <a:sy n="61" d="100"/>
        </p:scale>
        <p:origin x="370" y="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4C37C65-7F3A-4ABE-9261-B4A6792F744D}" type="datetimeFigureOut">
              <a:rPr lang="en-US" smtClean="0"/>
              <a:t>16/4/2024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0284C-6D96-4227-BD00-97B97F910459}" type="slidenum">
              <a:rPr lang="en-US" smtClean="0"/>
              <a:t>‹#›</a:t>
            </a:fld>
            <a:endParaRPr lang="en-US"/>
          </a:p>
        </p:txBody>
      </p:sp>
    </p:spTree>
    <p:extLst>
      <p:ext uri="{BB962C8B-B14F-4D97-AF65-F5344CB8AC3E}">
        <p14:creationId xmlns:p14="http://schemas.microsoft.com/office/powerpoint/2010/main" val="1350232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C37C65-7F3A-4ABE-9261-B4A6792F744D}" type="datetimeFigureOut">
              <a:rPr lang="en-US" smtClean="0"/>
              <a:t>16/4/2024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0284C-6D96-4227-BD00-97B97F910459}" type="slidenum">
              <a:rPr lang="en-US" smtClean="0"/>
              <a:t>‹#›</a:t>
            </a:fld>
            <a:endParaRPr lang="en-US"/>
          </a:p>
        </p:txBody>
      </p:sp>
    </p:spTree>
    <p:extLst>
      <p:ext uri="{BB962C8B-B14F-4D97-AF65-F5344CB8AC3E}">
        <p14:creationId xmlns:p14="http://schemas.microsoft.com/office/powerpoint/2010/main" val="1123001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C37C65-7F3A-4ABE-9261-B4A6792F744D}" type="datetimeFigureOut">
              <a:rPr lang="en-US" smtClean="0"/>
              <a:t>16/4/2024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0284C-6D96-4227-BD00-97B97F910459}" type="slidenum">
              <a:rPr lang="en-US" smtClean="0"/>
              <a:t>‹#›</a:t>
            </a:fld>
            <a:endParaRPr lang="en-US"/>
          </a:p>
        </p:txBody>
      </p:sp>
    </p:spTree>
    <p:extLst>
      <p:ext uri="{BB962C8B-B14F-4D97-AF65-F5344CB8AC3E}">
        <p14:creationId xmlns:p14="http://schemas.microsoft.com/office/powerpoint/2010/main" val="3266215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52800" y="1958332"/>
            <a:ext cx="9141121" cy="1196119"/>
          </a:xfrm>
        </p:spPr>
        <p:txBody>
          <a:bodyPr/>
          <a:lstStyle/>
          <a:p>
            <a:r>
              <a:rPr lang="en-US"/>
              <a:t>Click to edit Master title style</a:t>
            </a:r>
          </a:p>
        </p:txBody>
      </p:sp>
    </p:spTree>
    <p:extLst>
      <p:ext uri="{BB962C8B-B14F-4D97-AF65-F5344CB8AC3E}">
        <p14:creationId xmlns:p14="http://schemas.microsoft.com/office/powerpoint/2010/main" val="414993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C37C65-7F3A-4ABE-9261-B4A6792F744D}" type="datetimeFigureOut">
              <a:rPr lang="en-US" smtClean="0"/>
              <a:t>16/4/2024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0284C-6D96-4227-BD00-97B97F910459}" type="slidenum">
              <a:rPr lang="en-US" smtClean="0"/>
              <a:t>‹#›</a:t>
            </a:fld>
            <a:endParaRPr lang="en-US"/>
          </a:p>
        </p:txBody>
      </p:sp>
    </p:spTree>
    <p:extLst>
      <p:ext uri="{BB962C8B-B14F-4D97-AF65-F5344CB8AC3E}">
        <p14:creationId xmlns:p14="http://schemas.microsoft.com/office/powerpoint/2010/main" val="3588317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C37C65-7F3A-4ABE-9261-B4A6792F744D}" type="datetimeFigureOut">
              <a:rPr lang="en-US" smtClean="0"/>
              <a:t>16/4/2024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0284C-6D96-4227-BD00-97B97F910459}" type="slidenum">
              <a:rPr lang="en-US" smtClean="0"/>
              <a:t>‹#›</a:t>
            </a:fld>
            <a:endParaRPr lang="en-US"/>
          </a:p>
        </p:txBody>
      </p:sp>
    </p:spTree>
    <p:extLst>
      <p:ext uri="{BB962C8B-B14F-4D97-AF65-F5344CB8AC3E}">
        <p14:creationId xmlns:p14="http://schemas.microsoft.com/office/powerpoint/2010/main" val="2575796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4C37C65-7F3A-4ABE-9261-B4A6792F744D}" type="datetimeFigureOut">
              <a:rPr lang="en-US" smtClean="0"/>
              <a:t>16/4/2024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E0284C-6D96-4227-BD00-97B97F910459}" type="slidenum">
              <a:rPr lang="en-US" smtClean="0"/>
              <a:t>‹#›</a:t>
            </a:fld>
            <a:endParaRPr lang="en-US"/>
          </a:p>
        </p:txBody>
      </p:sp>
    </p:spTree>
    <p:extLst>
      <p:ext uri="{BB962C8B-B14F-4D97-AF65-F5344CB8AC3E}">
        <p14:creationId xmlns:p14="http://schemas.microsoft.com/office/powerpoint/2010/main" val="1405098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4C37C65-7F3A-4ABE-9261-B4A6792F744D}" type="datetimeFigureOut">
              <a:rPr lang="en-US" smtClean="0"/>
              <a:t>16/4/2024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E0284C-6D96-4227-BD00-97B97F910459}" type="slidenum">
              <a:rPr lang="en-US" smtClean="0"/>
              <a:t>‹#›</a:t>
            </a:fld>
            <a:endParaRPr lang="en-US"/>
          </a:p>
        </p:txBody>
      </p:sp>
    </p:spTree>
    <p:extLst>
      <p:ext uri="{BB962C8B-B14F-4D97-AF65-F5344CB8AC3E}">
        <p14:creationId xmlns:p14="http://schemas.microsoft.com/office/powerpoint/2010/main" val="2524972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4C37C65-7F3A-4ABE-9261-B4A6792F744D}" type="datetimeFigureOut">
              <a:rPr lang="en-US" smtClean="0"/>
              <a:t>16/4/2024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E0284C-6D96-4227-BD00-97B97F910459}" type="slidenum">
              <a:rPr lang="en-US" smtClean="0"/>
              <a:t>‹#›</a:t>
            </a:fld>
            <a:endParaRPr lang="en-US"/>
          </a:p>
        </p:txBody>
      </p:sp>
    </p:spTree>
    <p:extLst>
      <p:ext uri="{BB962C8B-B14F-4D97-AF65-F5344CB8AC3E}">
        <p14:creationId xmlns:p14="http://schemas.microsoft.com/office/powerpoint/2010/main" val="1645649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C37C65-7F3A-4ABE-9261-B4A6792F744D}" type="datetimeFigureOut">
              <a:rPr lang="en-US" smtClean="0"/>
              <a:t>16/4/2024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E0284C-6D96-4227-BD00-97B97F910459}" type="slidenum">
              <a:rPr lang="en-US" smtClean="0"/>
              <a:t>‹#›</a:t>
            </a:fld>
            <a:endParaRPr lang="en-US"/>
          </a:p>
        </p:txBody>
      </p:sp>
    </p:spTree>
    <p:extLst>
      <p:ext uri="{BB962C8B-B14F-4D97-AF65-F5344CB8AC3E}">
        <p14:creationId xmlns:p14="http://schemas.microsoft.com/office/powerpoint/2010/main" val="4142852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C37C65-7F3A-4ABE-9261-B4A6792F744D}" type="datetimeFigureOut">
              <a:rPr lang="en-US" smtClean="0"/>
              <a:t>16/4/2024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E0284C-6D96-4227-BD00-97B97F910459}" type="slidenum">
              <a:rPr lang="en-US" smtClean="0"/>
              <a:t>‹#›</a:t>
            </a:fld>
            <a:endParaRPr lang="en-US"/>
          </a:p>
        </p:txBody>
      </p:sp>
    </p:spTree>
    <p:extLst>
      <p:ext uri="{BB962C8B-B14F-4D97-AF65-F5344CB8AC3E}">
        <p14:creationId xmlns:p14="http://schemas.microsoft.com/office/powerpoint/2010/main" val="2643523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C37C65-7F3A-4ABE-9261-B4A6792F744D}" type="datetimeFigureOut">
              <a:rPr lang="en-US" smtClean="0"/>
              <a:t>16/4/2024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E0284C-6D96-4227-BD00-97B97F910459}" type="slidenum">
              <a:rPr lang="en-US" smtClean="0"/>
              <a:t>‹#›</a:t>
            </a:fld>
            <a:endParaRPr lang="en-US"/>
          </a:p>
        </p:txBody>
      </p:sp>
    </p:spTree>
    <p:extLst>
      <p:ext uri="{BB962C8B-B14F-4D97-AF65-F5344CB8AC3E}">
        <p14:creationId xmlns:p14="http://schemas.microsoft.com/office/powerpoint/2010/main" val="2518506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C37C65-7F3A-4ABE-9261-B4A6792F744D}" type="datetimeFigureOut">
              <a:rPr lang="en-US" smtClean="0"/>
              <a:t>16/4/2024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E0284C-6D96-4227-BD00-97B97F910459}" type="slidenum">
              <a:rPr lang="en-US" smtClean="0"/>
              <a:t>‹#›</a:t>
            </a:fld>
            <a:endParaRPr lang="en-US"/>
          </a:p>
        </p:txBody>
      </p:sp>
    </p:spTree>
    <p:extLst>
      <p:ext uri="{BB962C8B-B14F-4D97-AF65-F5344CB8AC3E}">
        <p14:creationId xmlns:p14="http://schemas.microsoft.com/office/powerpoint/2010/main" val="2285734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655762"/>
          </a:xfrm>
        </p:spPr>
        <p:txBody>
          <a:bodyPr>
            <a:normAutofit/>
          </a:bodyPr>
          <a:lstStyle/>
          <a:p>
            <a:r>
              <a:rPr lang="en-US" b="1" dirty="0">
                <a:solidFill>
                  <a:srgbClr val="0070C0"/>
                </a:solidFill>
                <a:latin typeface="Segoe Script" panose="030B0504020000000003" pitchFamily="66" charset="0"/>
                <a:ea typeface="+mn-ea"/>
                <a:cs typeface="+mn-cs"/>
              </a:rPr>
              <a:t>Session 3</a:t>
            </a:r>
            <a:br>
              <a:rPr lang="en-US" sz="3600" b="1" dirty="0">
                <a:solidFill>
                  <a:srgbClr val="0070C0"/>
                </a:solidFill>
                <a:latin typeface="Segoe Script" panose="030B0504020000000003" pitchFamily="66" charset="0"/>
                <a:ea typeface="+mn-ea"/>
                <a:cs typeface="+mn-cs"/>
              </a:rPr>
            </a:br>
            <a:endParaRPr lang="en-US" sz="3600" b="1" dirty="0">
              <a:solidFill>
                <a:srgbClr val="0070C0"/>
              </a:solidFill>
              <a:latin typeface="Segoe Script" panose="030B0504020000000003" pitchFamily="66" charset="0"/>
              <a:ea typeface="+mn-ea"/>
              <a:cs typeface="+mn-cs"/>
            </a:endParaRPr>
          </a:p>
        </p:txBody>
      </p:sp>
    </p:spTree>
    <p:extLst>
      <p:ext uri="{BB962C8B-B14F-4D97-AF65-F5344CB8AC3E}">
        <p14:creationId xmlns:p14="http://schemas.microsoft.com/office/powerpoint/2010/main" val="3201886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CF0A2-92CB-A5AB-9CBF-77B9B6C7186C}"/>
              </a:ext>
            </a:extLst>
          </p:cNvPr>
          <p:cNvSpPr>
            <a:spLocks noGrp="1"/>
          </p:cNvSpPr>
          <p:nvPr>
            <p:ph type="title"/>
          </p:nvPr>
        </p:nvSpPr>
        <p:spPr>
          <a:xfrm>
            <a:off x="200415" y="175364"/>
            <a:ext cx="6613743" cy="6682636"/>
          </a:xfrm>
        </p:spPr>
        <p:txBody>
          <a:bodyPr>
            <a:normAutofit fontScale="90000"/>
          </a:bodyPr>
          <a:lstStyle/>
          <a:p>
            <a:pPr>
              <a:tabLst>
                <a:tab pos="228600" algn="l"/>
                <a:tab pos="457200" algn="l"/>
                <a:tab pos="685800" algn="l"/>
                <a:tab pos="914400" algn="l"/>
              </a:tabLst>
            </a:pPr>
            <a:br>
              <a:rPr lang="en-US" sz="1800" dirty="0">
                <a:solidFill>
                  <a:srgbClr val="000000"/>
                </a:solidFill>
                <a:effectLst/>
                <a:latin typeface="Courier New" panose="02070309020205020404" pitchFamily="49" charset="0"/>
                <a:ea typeface="Courier New" panose="02070309020205020404" pitchFamily="49" charset="0"/>
              </a:rPr>
            </a:br>
            <a:r>
              <a:rPr lang="en-US" sz="1800" dirty="0">
                <a:solidFill>
                  <a:srgbClr val="000000"/>
                </a:solidFill>
                <a:effectLst/>
                <a:latin typeface="Times New Roman" panose="02020603050405020304" pitchFamily="18" charset="0"/>
                <a:ea typeface="Courier New" panose="02070309020205020404" pitchFamily="49" charset="0"/>
              </a:rPr>
              <a:t> </a:t>
            </a:r>
            <a:r>
              <a:rPr lang="en-US" sz="1800" b="1" dirty="0">
                <a:solidFill>
                  <a:srgbClr val="000000"/>
                </a:solidFill>
                <a:effectLst/>
                <a:latin typeface="Times New Roman" panose="02020603050405020304" pitchFamily="18" charset="0"/>
                <a:ea typeface="Courier New" panose="02070309020205020404" pitchFamily="49" charset="0"/>
              </a:rPr>
              <a:t>FURTHER READING 3</a:t>
            </a:r>
            <a:br>
              <a:rPr lang="en-US" sz="1800" dirty="0">
                <a:solidFill>
                  <a:srgbClr val="000000"/>
                </a:solidFill>
                <a:effectLst/>
                <a:latin typeface="Courier New" panose="02070309020205020404" pitchFamily="49" charset="0"/>
                <a:ea typeface="Courier New" panose="02070309020205020404" pitchFamily="49" charset="0"/>
              </a:rPr>
            </a:br>
            <a:r>
              <a:rPr lang="en-US" sz="1800" dirty="0">
                <a:solidFill>
                  <a:srgbClr val="000000"/>
                </a:solidFill>
                <a:effectLst/>
                <a:latin typeface="Times New Roman" panose="02020603050405020304" pitchFamily="18" charset="0"/>
                <a:ea typeface="Courier New" panose="02070309020205020404" pitchFamily="49" charset="0"/>
              </a:rPr>
              <a:t>Tennis started in France nearly 1000 years ago. The game was originally played in the courtyards of royal palaces, using the walls (like squash) rather than a net. One of the Grand Slam tournaments takes place in Wimbledon every year. The Tournament or The Fortnight, as the British call the Wimbledon Tennis Championships, is very important to the English.</a:t>
            </a:r>
            <a:br>
              <a:rPr lang="en-US" sz="1800" dirty="0">
                <a:solidFill>
                  <a:srgbClr val="000000"/>
                </a:solidFill>
                <a:effectLst/>
                <a:latin typeface="Courier New" panose="02070309020205020404" pitchFamily="49" charset="0"/>
                <a:ea typeface="Courier New" panose="02070309020205020404" pitchFamily="49" charset="0"/>
              </a:rPr>
            </a:br>
            <a:r>
              <a:rPr lang="en-US" sz="1800" dirty="0">
                <a:solidFill>
                  <a:srgbClr val="000000"/>
                </a:solidFill>
                <a:effectLst/>
                <a:latin typeface="Courier New" panose="02070309020205020404" pitchFamily="49" charset="0"/>
                <a:ea typeface="Courier New" panose="02070309020205020404" pitchFamily="49" charset="0"/>
              </a:rPr>
              <a:t>     </a:t>
            </a:r>
            <a:r>
              <a:rPr lang="en-US" sz="1800" dirty="0">
                <a:solidFill>
                  <a:srgbClr val="000000"/>
                </a:solidFill>
                <a:effectLst/>
                <a:latin typeface="Times New Roman" panose="02020603050405020304" pitchFamily="18" charset="0"/>
                <a:ea typeface="Courier New" panose="02070309020205020404" pitchFamily="49" charset="0"/>
              </a:rPr>
              <a:t>So here you are, standing in the queue to buy your ticket to watch the matches. Everybody is waiting for their turn to get inside. Nobody is pushing. If you are English, you will have all the necessary things with you: a thermos of tea (of course), a folding chair and (surprise, sur­prise) an umbrella!</a:t>
            </a:r>
            <a:br>
              <a:rPr lang="en-US" sz="1800" dirty="0">
                <a:solidFill>
                  <a:srgbClr val="000000"/>
                </a:solidFill>
                <a:effectLst/>
                <a:latin typeface="Courier New" panose="02070309020205020404" pitchFamily="49" charset="0"/>
                <a:ea typeface="Courier New" panose="02070309020205020404" pitchFamily="49" charset="0"/>
              </a:rPr>
            </a:br>
            <a:r>
              <a:rPr lang="en-US" sz="1800" dirty="0">
                <a:solidFill>
                  <a:srgbClr val="000000"/>
                </a:solidFill>
                <a:effectLst/>
                <a:latin typeface="Courier New" panose="02070309020205020404" pitchFamily="49" charset="0"/>
                <a:ea typeface="Courier New" panose="02070309020205020404" pitchFamily="49" charset="0"/>
              </a:rPr>
              <a:t>    </a:t>
            </a:r>
            <a:r>
              <a:rPr lang="en-US" sz="1800" dirty="0">
                <a:solidFill>
                  <a:srgbClr val="000000"/>
                </a:solidFill>
                <a:effectLst/>
                <a:latin typeface="Times New Roman" panose="02020603050405020304" pitchFamily="18" charset="0"/>
                <a:ea typeface="Courier New" panose="02070309020205020404" pitchFamily="49" charset="0"/>
              </a:rPr>
              <a:t>At last you go through the gates, and you discover the atmosphere. People are sitting under their umbrellas enjoying the British weather. The atmosphere is calm and controlled. You feel as if you are in a select private club - and, in fact, you are. The gardens are superb (well, you are in England...). Every year 3,500 geraniums are planted!</a:t>
            </a:r>
            <a:br>
              <a:rPr lang="en-US" sz="1800" dirty="0">
                <a:solidFill>
                  <a:srgbClr val="000000"/>
                </a:solidFill>
                <a:effectLst/>
                <a:latin typeface="Courier New" panose="02070309020205020404" pitchFamily="49" charset="0"/>
                <a:ea typeface="Courier New" panose="02070309020205020404" pitchFamily="49" charset="0"/>
              </a:rPr>
            </a:br>
            <a:r>
              <a:rPr lang="en-US" sz="1800" dirty="0">
                <a:solidFill>
                  <a:srgbClr val="000000"/>
                </a:solidFill>
                <a:effectLst/>
                <a:latin typeface="Courier New" panose="02070309020205020404" pitchFamily="49" charset="0"/>
                <a:ea typeface="Courier New" panose="02070309020205020404" pitchFamily="49" charset="0"/>
              </a:rPr>
              <a:t>    </a:t>
            </a:r>
            <a:r>
              <a:rPr lang="en-US" sz="1800" dirty="0">
                <a:solidFill>
                  <a:srgbClr val="000000"/>
                </a:solidFill>
                <a:effectLst/>
                <a:latin typeface="Times New Roman" panose="02020603050405020304" pitchFamily="18" charset="0"/>
                <a:ea typeface="Courier New" panose="02070309020205020404" pitchFamily="49" charset="0"/>
              </a:rPr>
              <a:t>What is so special about Wimbledon? Well, it is the oldest tourna­ment in the world, and the last of the big four championships to be played on natural grass. The American, Australian and French Cham­pionships are played on cement, artificial grass and clay. All the play­ers must dress only in white. Wimbledon is free from sponsorship, which makes it different from almost all other sporting events. This means that there are no advertising banners around the courts. The people who come to watch the matches, compared to those who watch many other international tournaments, are well disciplined. You can only sometimes hear shouts or whistles when a player prepares to serve. And if any spectator behaves badly, he or she may be asked to leave.</a:t>
            </a:r>
            <a:br>
              <a:rPr lang="en-US" sz="1800" dirty="0">
                <a:solidFill>
                  <a:srgbClr val="000000"/>
                </a:solidFill>
                <a:effectLst/>
                <a:latin typeface="Courier New" panose="02070309020205020404" pitchFamily="49" charset="0"/>
                <a:ea typeface="Courier New" panose="02070309020205020404" pitchFamily="49" charset="0"/>
              </a:rPr>
            </a:br>
            <a:r>
              <a:rPr lang="en-US" sz="1800" dirty="0">
                <a:solidFill>
                  <a:srgbClr val="000000"/>
                </a:solidFill>
                <a:effectLst/>
                <a:latin typeface="Courier New" panose="02070309020205020404" pitchFamily="49" charset="0"/>
                <a:ea typeface="Courier New" panose="02070309020205020404" pitchFamily="49" charset="0"/>
              </a:rPr>
              <a:t>   </a:t>
            </a:r>
            <a:r>
              <a:rPr lang="en-US" sz="1800" dirty="0">
                <a:solidFill>
                  <a:srgbClr val="000000"/>
                </a:solidFill>
                <a:effectLst/>
                <a:latin typeface="Times New Roman" panose="02020603050405020304" pitchFamily="18" charset="0"/>
                <a:ea typeface="Courier New" panose="02070309020205020404" pitchFamily="49" charset="0"/>
              </a:rPr>
              <a:t>You think that the English are very serious tennis fans. But if you want a good place, you may well find one around 4 p.m. Where has everybody gone? Look in the tents: they are having strawberries and tea. After all, tennis is just one of many traditions, and the English like to continue them all - especially tea!</a:t>
            </a:r>
            <a:br>
              <a:rPr lang="en-US" sz="1800" dirty="0">
                <a:solidFill>
                  <a:srgbClr val="000000"/>
                </a:solidFill>
                <a:effectLst/>
                <a:latin typeface="Courier New" panose="02070309020205020404" pitchFamily="49" charset="0"/>
                <a:ea typeface="Courier New" panose="02070309020205020404" pitchFamily="49" charset="0"/>
              </a:rPr>
            </a:br>
            <a:endParaRPr lang="en-US" dirty="0"/>
          </a:p>
        </p:txBody>
      </p:sp>
      <p:sp>
        <p:nvSpPr>
          <p:cNvPr id="3" name="TextBox 2">
            <a:extLst>
              <a:ext uri="{FF2B5EF4-FFF2-40B4-BE49-F238E27FC236}">
                <a16:creationId xmlns:a16="http://schemas.microsoft.com/office/drawing/2014/main" id="{9A2368EE-2B9D-9579-36DB-7C9A0BA79DEE}"/>
              </a:ext>
            </a:extLst>
          </p:cNvPr>
          <p:cNvSpPr txBox="1"/>
          <p:nvPr/>
        </p:nvSpPr>
        <p:spPr>
          <a:xfrm>
            <a:off x="6939419" y="175364"/>
            <a:ext cx="5252581" cy="6124754"/>
          </a:xfrm>
          <a:prstGeom prst="rect">
            <a:avLst/>
          </a:prstGeom>
          <a:noFill/>
        </p:spPr>
        <p:txBody>
          <a:bodyPr wrap="square" rtlCol="0">
            <a:spAutoFit/>
          </a:bodyPr>
          <a:lstStyle/>
          <a:p>
            <a:pPr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1.	The Fortnight is ________	</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another name for the Grand Slam tournaments.</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B.	the original name for a game similar to squash.</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C.	the name of one of the two Wimbledon tournaments.</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highlight>
                  <a:srgbClr val="FFFF00"/>
                </a:highlight>
                <a:latin typeface="Times New Roman" panose="02020603050405020304" pitchFamily="18" charset="0"/>
                <a:ea typeface="Courier New" panose="02070309020205020404" pitchFamily="49" charset="0"/>
              </a:rPr>
              <a:t>D.	another name for the Wimbledon Championships.</a:t>
            </a:r>
            <a:endParaRPr lang="en-US" sz="1400" dirty="0">
              <a:solidFill>
                <a:srgbClr val="000000"/>
              </a:solidFill>
              <a:effectLst/>
              <a:highlight>
                <a:srgbClr val="FFFF00"/>
              </a:highlight>
              <a:latin typeface="Courier New" panose="02070309020205020404" pitchFamily="49" charset="0"/>
              <a:ea typeface="Courier New" panose="02070309020205020404" pitchFamily="49" charset="0"/>
            </a:endParaRPr>
          </a:p>
          <a:p>
            <a:pPr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2.	To enter Wimbledon you have to ________	</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highlight>
                  <a:srgbClr val="FFFF00"/>
                </a:highlight>
                <a:latin typeface="Times New Roman" panose="02020603050405020304" pitchFamily="18" charset="0"/>
                <a:ea typeface="Courier New" panose="02070309020205020404" pitchFamily="49" charset="0"/>
              </a:rPr>
              <a:t>A.	wait in a line of people. </a:t>
            </a:r>
            <a:r>
              <a:rPr lang="en-US" sz="1400" dirty="0">
                <a:solidFill>
                  <a:srgbClr val="000000"/>
                </a:solidFill>
                <a:effectLst/>
                <a:latin typeface="Times New Roman" panose="02020603050405020304" pitchFamily="18" charset="0"/>
                <a:ea typeface="Courier New" panose="02070309020205020404" pitchFamily="49" charset="0"/>
              </a:rPr>
              <a:t>      B. book the tickets earlier.</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C.	have your own chair.            D. belong to the club.</a:t>
            </a:r>
            <a:endParaRPr lang="en-US" sz="1400" dirty="0">
              <a:solidFill>
                <a:srgbClr val="000000"/>
              </a:solidFill>
              <a:effectLst/>
              <a:latin typeface="Courier New" panose="02070309020205020404" pitchFamily="49" charset="0"/>
              <a:ea typeface="Courier New" panose="02070309020205020404" pitchFamily="49" charset="0"/>
            </a:endParaRPr>
          </a:p>
          <a:p>
            <a:pPr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3.	Which of these sentences is true?</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Most of the courts at Wimbledon have artificial grass.</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highlight>
                  <a:srgbClr val="FFFF00"/>
                </a:highlight>
                <a:latin typeface="Times New Roman" panose="02020603050405020304" pitchFamily="18" charset="0"/>
                <a:ea typeface="Courier New" panose="02070309020205020404" pitchFamily="49" charset="0"/>
              </a:rPr>
              <a:t>B.	Only the Wimbledon tournament is played on natural grass</a:t>
            </a:r>
            <a:r>
              <a:rPr lang="en-US" sz="1400" dirty="0">
                <a:solidFill>
                  <a:srgbClr val="000000"/>
                </a:solidFill>
                <a:effectLst/>
                <a:latin typeface="Times New Roman" panose="02020603050405020304" pitchFamily="18" charset="0"/>
                <a:ea typeface="Courier New" panose="02070309020205020404" pitchFamily="49" charset="0"/>
              </a:rPr>
              <a:t>.</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C.	The Wimbledon championships are played on cement or clay.</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D.	All four Grand Slam Tournaments are played on natural grass.</a:t>
            </a:r>
            <a:endParaRPr lang="en-US" sz="1400" dirty="0">
              <a:solidFill>
                <a:srgbClr val="000000"/>
              </a:solidFill>
              <a:effectLst/>
              <a:latin typeface="Courier New" panose="02070309020205020404" pitchFamily="49" charset="0"/>
              <a:ea typeface="Courier New" panose="02070309020205020404" pitchFamily="49" charset="0"/>
            </a:endParaRPr>
          </a:p>
          <a:p>
            <a:pPr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4.	Spectators at Wimbledon ________	</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never behave badly during a match.</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B.	leave when a player serves badly.</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highlight>
                  <a:srgbClr val="FFFF00"/>
                </a:highlight>
                <a:latin typeface="Times New Roman" panose="02020603050405020304" pitchFamily="18" charset="0"/>
                <a:ea typeface="Courier New" panose="02070309020205020404" pitchFamily="49" charset="0"/>
              </a:rPr>
              <a:t>C.	do not often shout during a match.</a:t>
            </a:r>
            <a:endParaRPr lang="en-US" sz="1400" dirty="0">
              <a:solidFill>
                <a:srgbClr val="000000"/>
              </a:solidFill>
              <a:effectLst/>
              <a:highlight>
                <a:srgbClr val="FFFF00"/>
              </a:highligh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D.	are given special discipline rules.</a:t>
            </a:r>
            <a:endParaRPr lang="en-US" sz="1400" dirty="0">
              <a:solidFill>
                <a:srgbClr val="000000"/>
              </a:solidFill>
              <a:effectLst/>
              <a:latin typeface="Courier New" panose="02070309020205020404" pitchFamily="49" charset="0"/>
              <a:ea typeface="Courier New" panose="02070309020205020404" pitchFamily="49" charset="0"/>
            </a:endParaRPr>
          </a:p>
          <a:p>
            <a:pPr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5.	It is easier to find a seat at 4 o’clock because ________	</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highlight>
                  <a:srgbClr val="FFFF00"/>
                </a:highlight>
                <a:latin typeface="Times New Roman" panose="02020603050405020304" pitchFamily="18" charset="0"/>
                <a:ea typeface="Courier New" panose="02070309020205020404" pitchFamily="49" charset="0"/>
              </a:rPr>
              <a:t>A.	English spectators go to some special tents.</a:t>
            </a:r>
            <a:endParaRPr lang="en-US" sz="1400" dirty="0">
              <a:solidFill>
                <a:srgbClr val="000000"/>
              </a:solidFill>
              <a:effectLst/>
              <a:highlight>
                <a:srgbClr val="FFFF00"/>
              </a:highligh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B.	it is an English tradition to go home for tea.</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C.	most of the spectators leave Wimbledon.</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D.	serious tennis fans come in the morning.</a:t>
            </a:r>
            <a:endParaRPr lang="en-US" sz="1400" dirty="0">
              <a:solidFill>
                <a:srgbClr val="000000"/>
              </a:solidFill>
              <a:effectLst/>
              <a:latin typeface="Courier New" panose="02070309020205020404" pitchFamily="49" charset="0"/>
              <a:ea typeface="Courier New" panose="02070309020205020404" pitchFamily="49" charset="0"/>
            </a:endParaRPr>
          </a:p>
          <a:p>
            <a:pPr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6.	The text is mainly about ________	</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the most popular sports in England.</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B.	the history of tennis championships.</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highlight>
                  <a:srgbClr val="FFFF00"/>
                </a:highlight>
                <a:latin typeface="Times New Roman" panose="02020603050405020304" pitchFamily="18" charset="0"/>
                <a:ea typeface="Courier New" panose="02070309020205020404" pitchFamily="49" charset="0"/>
              </a:rPr>
              <a:t>C.	the tennis tournaments at Wimbledon</a:t>
            </a:r>
            <a:r>
              <a:rPr lang="en-US" sz="1400" dirty="0">
                <a:solidFill>
                  <a:srgbClr val="000000"/>
                </a:solidFill>
                <a:effectLst/>
                <a:latin typeface="Times New Roman" panose="02020603050405020304" pitchFamily="18" charset="0"/>
                <a:ea typeface="Courier New" panose="02070309020205020404" pitchFamily="49" charset="0"/>
              </a:rPr>
              <a:t>.</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D.	different English customs and traditions.</a:t>
            </a:r>
            <a:endParaRPr lang="en-US" sz="1400" dirty="0">
              <a:solidFill>
                <a:srgbClr val="000000"/>
              </a:solidFill>
              <a:effectLst/>
              <a:latin typeface="Courier New" panose="02070309020205020404" pitchFamily="49" charset="0"/>
              <a:ea typeface="Courier New" panose="02070309020205020404" pitchFamily="49" charset="0"/>
            </a:endParaRPr>
          </a:p>
        </p:txBody>
      </p:sp>
    </p:spTree>
    <p:extLst>
      <p:ext uri="{BB962C8B-B14F-4D97-AF65-F5344CB8AC3E}">
        <p14:creationId xmlns:p14="http://schemas.microsoft.com/office/powerpoint/2010/main" val="1807642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5F3B7-E537-8F71-7F9C-A7B34F65FA32}"/>
              </a:ext>
            </a:extLst>
          </p:cNvPr>
          <p:cNvSpPr>
            <a:spLocks noGrp="1"/>
          </p:cNvSpPr>
          <p:nvPr>
            <p:ph type="title"/>
          </p:nvPr>
        </p:nvSpPr>
        <p:spPr>
          <a:xfrm>
            <a:off x="0" y="225468"/>
            <a:ext cx="6876789" cy="6501009"/>
          </a:xfrm>
        </p:spPr>
        <p:txBody>
          <a:bodyPr>
            <a:noAutofit/>
          </a:bodyPr>
          <a:lstStyle/>
          <a:p>
            <a:r>
              <a:rPr lang="en-US" sz="1600" b="1" dirty="0">
                <a:solidFill>
                  <a:srgbClr val="000000"/>
                </a:solidFill>
                <a:effectLst/>
                <a:latin typeface="Times New Roman" panose="02020603050405020304" pitchFamily="18" charset="0"/>
                <a:ea typeface="Courier New" panose="02070309020205020404" pitchFamily="49" charset="0"/>
              </a:rPr>
              <a:t>FURTHER READING 4- CHOOSING A LANGUAGE SCHOOL</a:t>
            </a:r>
            <a:br>
              <a:rPr lang="en-US" sz="1600" dirty="0">
                <a:solidFill>
                  <a:srgbClr val="000000"/>
                </a:solidFill>
                <a:effectLst/>
                <a:latin typeface="Courier New" panose="02070309020205020404" pitchFamily="49" charset="0"/>
                <a:ea typeface="Courier New" panose="02070309020205020404" pitchFamily="49" charset="0"/>
              </a:rPr>
            </a:br>
            <a:r>
              <a:rPr lang="en-US" sz="1600" dirty="0">
                <a:solidFill>
                  <a:srgbClr val="000000"/>
                </a:solidFill>
                <a:effectLst/>
                <a:latin typeface="Times New Roman" panose="02020603050405020304" pitchFamily="18" charset="0"/>
                <a:ea typeface="Courier New" panose="02070309020205020404" pitchFamily="49" charset="0"/>
              </a:rPr>
              <a:t>Today, there are language schools on practically every street (well, it seems like that sometimes, especially in the bigger cities here in Viet­nam). How do you decide which school is right for you? Here are a few things to think about when you are looking through flyers, leaflets and brochures from different schools.</a:t>
            </a:r>
            <a:br>
              <a:rPr lang="en-US" sz="1600" dirty="0">
                <a:solidFill>
                  <a:srgbClr val="000000"/>
                </a:solidFill>
                <a:effectLst/>
                <a:latin typeface="Courier New" panose="02070309020205020404" pitchFamily="49" charset="0"/>
                <a:ea typeface="Courier New" panose="02070309020205020404" pitchFamily="49" charset="0"/>
              </a:rPr>
            </a:br>
            <a:r>
              <a:rPr lang="en-US" sz="1600" b="1" dirty="0">
                <a:solidFill>
                  <a:srgbClr val="000000"/>
                </a:solidFill>
                <a:effectLst/>
                <a:latin typeface="Times New Roman" panose="02020603050405020304" pitchFamily="18" charset="0"/>
                <a:ea typeface="Courier New" panose="02070309020205020404" pitchFamily="49" charset="0"/>
              </a:rPr>
              <a:t>Before you visit a school:</a:t>
            </a:r>
            <a:br>
              <a:rPr lang="en-US" sz="1600" dirty="0">
                <a:solidFill>
                  <a:srgbClr val="000000"/>
                </a:solidFill>
                <a:effectLst/>
                <a:latin typeface="Courier New" panose="02070309020205020404" pitchFamily="49" charset="0"/>
                <a:ea typeface="Courier New" panose="02070309020205020404" pitchFamily="49" charset="0"/>
              </a:rPr>
            </a:br>
            <a:r>
              <a:rPr lang="en-US" sz="1600" dirty="0">
                <a:solidFill>
                  <a:srgbClr val="000000"/>
                </a:solidFill>
                <a:effectLst/>
                <a:latin typeface="Times New Roman" panose="02020603050405020304" pitchFamily="18" charset="0"/>
                <a:ea typeface="Courier New" panose="02070309020205020404" pitchFamily="49" charset="0"/>
              </a:rPr>
              <a:t>•	If you are going to study English in the UK, contact the British Council to see which schools are accredited by them. If a school is accredited, it means that their inspectors regularly check it to make sure that it is good enough. If a school isn’t good enough, it loses its accreditation. So, if you choose an accredited school, you will probably be happy with it.</a:t>
            </a:r>
            <a:br>
              <a:rPr lang="en-US" sz="1600" dirty="0">
                <a:solidFill>
                  <a:srgbClr val="000000"/>
                </a:solidFill>
                <a:effectLst/>
                <a:latin typeface="Courier New" panose="02070309020205020404" pitchFamily="49" charset="0"/>
                <a:ea typeface="Courier New" panose="02070309020205020404" pitchFamily="49" charset="0"/>
              </a:rPr>
            </a:br>
            <a:r>
              <a:rPr lang="en-US" sz="1600" dirty="0">
                <a:solidFill>
                  <a:srgbClr val="000000"/>
                </a:solidFill>
                <a:effectLst/>
                <a:latin typeface="Times New Roman" panose="02020603050405020304" pitchFamily="18" charset="0"/>
                <a:ea typeface="Courier New" panose="02070309020205020404" pitchFamily="49" charset="0"/>
              </a:rPr>
              <a:t>•	Talk to people you know who are doing language courses at different schools. What do they think about the schools and courses? If you choose the same school or same course as them, you may have the same opinions later,</a:t>
            </a:r>
            <a:br>
              <a:rPr lang="en-US" sz="1600" dirty="0">
                <a:solidFill>
                  <a:srgbClr val="000000"/>
                </a:solidFill>
                <a:effectLst/>
                <a:latin typeface="Courier New" panose="02070309020205020404" pitchFamily="49" charset="0"/>
                <a:ea typeface="Courier New" panose="02070309020205020404" pitchFamily="49" charset="0"/>
              </a:rPr>
            </a:br>
            <a:r>
              <a:rPr lang="en-US" sz="1600" dirty="0">
                <a:solidFill>
                  <a:srgbClr val="000000"/>
                </a:solidFill>
                <a:effectLst/>
                <a:latin typeface="Times New Roman" panose="02020603050405020304" pitchFamily="18" charset="0"/>
                <a:ea typeface="Courier New" panose="02070309020205020404" pitchFamily="49" charset="0"/>
              </a:rPr>
              <a:t>•	Ask yourself what you want to learn English for. Do you have any specific goals, like passing an exam or going to work in an English ­speaking country? If you have, make a list of them. Think about whether it would be better for you to have private lessons with a teacher or lessons in a group. Then look at the courses that local schools are offering to see what might be right for you.</a:t>
            </a:r>
            <a:br>
              <a:rPr lang="en-US" sz="1600" dirty="0">
                <a:solidFill>
                  <a:srgbClr val="000000"/>
                </a:solidFill>
                <a:effectLst/>
                <a:latin typeface="Courier New" panose="02070309020205020404" pitchFamily="49" charset="0"/>
                <a:ea typeface="Courier New" panose="02070309020205020404" pitchFamily="49" charset="0"/>
              </a:rPr>
            </a:br>
            <a:r>
              <a:rPr lang="en-US" sz="1600" b="1" dirty="0">
                <a:solidFill>
                  <a:srgbClr val="000000"/>
                </a:solidFill>
                <a:effectLst/>
                <a:latin typeface="Times New Roman" panose="02020603050405020304" pitchFamily="18" charset="0"/>
                <a:ea typeface="Courier New" panose="02070309020205020404" pitchFamily="49" charset="0"/>
              </a:rPr>
              <a:t>While you’re visiting a school:</a:t>
            </a:r>
            <a:br>
              <a:rPr lang="en-US" sz="1600" dirty="0">
                <a:solidFill>
                  <a:srgbClr val="000000"/>
                </a:solidFill>
                <a:effectLst/>
                <a:latin typeface="Courier New" panose="02070309020205020404" pitchFamily="49" charset="0"/>
                <a:ea typeface="Courier New" panose="02070309020205020404" pitchFamily="49" charset="0"/>
              </a:rPr>
            </a:br>
            <a:r>
              <a:rPr lang="en-US" sz="1600" dirty="0">
                <a:solidFill>
                  <a:srgbClr val="000000"/>
                </a:solidFill>
                <a:effectLst/>
                <a:latin typeface="Times New Roman" panose="02020603050405020304" pitchFamily="18" charset="0"/>
                <a:ea typeface="Courier New" panose="02070309020205020404" pitchFamily="49" charset="0"/>
              </a:rPr>
              <a:t>•	Take a look around the building. Does it look tidy? Does it look well- </a:t>
            </a:r>
            <a:r>
              <a:rPr lang="en-US" sz="1600" dirty="0" err="1">
                <a:solidFill>
                  <a:srgbClr val="000000"/>
                </a:solidFill>
                <a:effectLst/>
                <a:latin typeface="Times New Roman" panose="02020603050405020304" pitchFamily="18" charset="0"/>
                <a:ea typeface="Courier New" panose="02070309020205020404" pitchFamily="49" charset="0"/>
              </a:rPr>
              <a:t>organised</a:t>
            </a:r>
            <a:r>
              <a:rPr lang="en-US" sz="1600" dirty="0">
                <a:solidFill>
                  <a:srgbClr val="000000"/>
                </a:solidFill>
                <a:effectLst/>
                <a:latin typeface="Times New Roman" panose="02020603050405020304" pitchFamily="18" charset="0"/>
                <a:ea typeface="Courier New" panose="02070309020205020404" pitchFamily="49" charset="0"/>
              </a:rPr>
              <a:t>? Do you feel comfortable in it?</a:t>
            </a:r>
            <a:br>
              <a:rPr lang="en-US" sz="1600" dirty="0">
                <a:solidFill>
                  <a:srgbClr val="000000"/>
                </a:solidFill>
                <a:effectLst/>
                <a:latin typeface="Courier New" panose="02070309020205020404" pitchFamily="49" charset="0"/>
                <a:ea typeface="Courier New" panose="02070309020205020404" pitchFamily="49" charset="0"/>
              </a:rPr>
            </a:br>
            <a:r>
              <a:rPr lang="en-US" sz="1600" dirty="0">
                <a:solidFill>
                  <a:srgbClr val="000000"/>
                </a:solidFill>
                <a:effectLst/>
                <a:latin typeface="Times New Roman" panose="02020603050405020304" pitchFamily="18" charset="0"/>
                <a:ea typeface="Courier New" panose="02070309020205020404" pitchFamily="49" charset="0"/>
              </a:rPr>
              <a:t>•	Ask about the teachers that work at the school. Remember, you have a right to see copies of their qualifications.</a:t>
            </a:r>
            <a:br>
              <a:rPr lang="en-US" sz="1600" dirty="0">
                <a:solidFill>
                  <a:srgbClr val="000000"/>
                </a:solidFill>
                <a:effectLst/>
                <a:latin typeface="Courier New" panose="02070309020205020404" pitchFamily="49" charset="0"/>
                <a:ea typeface="Courier New" panose="02070309020205020404" pitchFamily="49" charset="0"/>
              </a:rPr>
            </a:br>
            <a:r>
              <a:rPr lang="en-US" sz="1600" dirty="0">
                <a:solidFill>
                  <a:srgbClr val="000000"/>
                </a:solidFill>
                <a:effectLst/>
                <a:latin typeface="Times New Roman" panose="02020603050405020304" pitchFamily="18" charset="0"/>
                <a:ea typeface="Courier New" panose="02070309020205020404" pitchFamily="49" charset="0"/>
              </a:rPr>
              <a:t>•	Ask about whether you can watch a class for free before signing up for a course. A good school will be happy to arrange this for you.</a:t>
            </a:r>
            <a:br>
              <a:rPr lang="en-US" sz="1600" dirty="0">
                <a:solidFill>
                  <a:srgbClr val="000000"/>
                </a:solidFill>
                <a:effectLst/>
                <a:latin typeface="Courier New" panose="02070309020205020404" pitchFamily="49" charset="0"/>
                <a:ea typeface="Courier New" panose="02070309020205020404" pitchFamily="49" charset="0"/>
              </a:rPr>
            </a:br>
            <a:r>
              <a:rPr lang="en-US" sz="1600" dirty="0">
                <a:solidFill>
                  <a:srgbClr val="000000"/>
                </a:solidFill>
                <a:effectLst/>
                <a:latin typeface="Times New Roman" panose="02020603050405020304" pitchFamily="18" charset="0"/>
                <a:ea typeface="Courier New" panose="02070309020205020404" pitchFamily="49" charset="0"/>
              </a:rPr>
              <a:t>Found a good place? Great! Now go away and study!</a:t>
            </a:r>
            <a:br>
              <a:rPr lang="en-US" sz="1600" dirty="0">
                <a:solidFill>
                  <a:srgbClr val="000000"/>
                </a:solidFill>
                <a:effectLst/>
                <a:latin typeface="Courier New" panose="02070309020205020404" pitchFamily="49" charset="0"/>
                <a:ea typeface="Courier New" panose="02070309020205020404" pitchFamily="49" charset="0"/>
              </a:rPr>
            </a:br>
            <a:endParaRPr lang="en-US" sz="1600" dirty="0"/>
          </a:p>
        </p:txBody>
      </p:sp>
      <p:sp>
        <p:nvSpPr>
          <p:cNvPr id="3" name="TextBox 2">
            <a:extLst>
              <a:ext uri="{FF2B5EF4-FFF2-40B4-BE49-F238E27FC236}">
                <a16:creationId xmlns:a16="http://schemas.microsoft.com/office/drawing/2014/main" id="{9D7CB953-FFE2-C023-5A41-97CE475B94D7}"/>
              </a:ext>
            </a:extLst>
          </p:cNvPr>
          <p:cNvSpPr txBox="1"/>
          <p:nvPr/>
        </p:nvSpPr>
        <p:spPr>
          <a:xfrm>
            <a:off x="6876789" y="225468"/>
            <a:ext cx="5498926" cy="6340197"/>
          </a:xfrm>
          <a:prstGeom prst="rect">
            <a:avLst/>
          </a:prstGeom>
          <a:noFill/>
        </p:spPr>
        <p:txBody>
          <a:bodyPr wrap="square" rtlCol="0">
            <a:spAutoFit/>
          </a:bodyPr>
          <a:lstStyle/>
          <a:p>
            <a:pPr marL="228600"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1.	Nowadays there are a lot of language schools ________ 	</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in big cities in Poland.             B.in big and small cities in Poland.</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C.	in countries other than Poland. D. all over Europe.</a:t>
            </a:r>
            <a:endParaRPr lang="en-US" sz="1400" dirty="0">
              <a:solidFill>
                <a:srgbClr val="000000"/>
              </a:solidFill>
              <a:effectLst/>
              <a:latin typeface="Courier New" panose="02070309020205020404" pitchFamily="49" charset="0"/>
              <a:ea typeface="Courier New" panose="02070309020205020404" pitchFamily="49" charset="0"/>
            </a:endParaRPr>
          </a:p>
          <a:p>
            <a:pPr marL="228600"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2.	The school is accredited if ________	</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it is not on the British Council list.</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B.	it is checked by experts.</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C.	its teachers have contact with the British Council.</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D.	its teachers are trained by the British Council.</a:t>
            </a:r>
            <a:endParaRPr lang="en-US" sz="1400" dirty="0">
              <a:solidFill>
                <a:srgbClr val="000000"/>
              </a:solidFill>
              <a:effectLst/>
              <a:latin typeface="Courier New" panose="02070309020205020404" pitchFamily="49" charset="0"/>
              <a:ea typeface="Courier New" panose="02070309020205020404" pitchFamily="49" charset="0"/>
            </a:endParaRPr>
          </a:p>
          <a:p>
            <a:pPr marL="228600"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3.	Before choosing a school you should ________	</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talk to the school manager.</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B.	talk to the teachers.</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C.	talk to people who study there.</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D.	discuss your choice with your family.</a:t>
            </a:r>
            <a:endParaRPr lang="en-US" sz="1400" dirty="0">
              <a:solidFill>
                <a:srgbClr val="000000"/>
              </a:solidFill>
              <a:effectLst/>
              <a:latin typeface="Courier New" panose="02070309020205020404" pitchFamily="49" charset="0"/>
              <a:ea typeface="Courier New" panose="02070309020205020404" pitchFamily="49" charset="0"/>
            </a:endParaRPr>
          </a:p>
          <a:p>
            <a:pPr marL="228600"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4.	Before choosing a school you should ________	</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go to an English speaking country.</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B.	have private lessons first.</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C.	decide what you want to study English for.</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D.	pass an exam</a:t>
            </a:r>
            <a:endParaRPr lang="en-US" sz="1400" dirty="0">
              <a:solidFill>
                <a:srgbClr val="000000"/>
              </a:solidFill>
              <a:effectLst/>
              <a:latin typeface="Courier New" panose="02070309020205020404" pitchFamily="49" charset="0"/>
              <a:ea typeface="Courier New" panose="02070309020205020404" pitchFamily="49" charset="0"/>
            </a:endParaRPr>
          </a:p>
          <a:p>
            <a:pPr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5.	While visiting a school you should pay attention to _______	</a:t>
            </a:r>
            <a:endParaRPr lang="en-US" sz="1400" dirty="0">
              <a:solidFill>
                <a:srgbClr val="000000"/>
              </a:solidFill>
              <a:effectLst/>
              <a:latin typeface="Courier New" panose="02070309020205020404" pitchFamily="49" charset="0"/>
              <a:ea typeface="Courier New" panose="02070309020205020404" pitchFamily="49" charset="0"/>
            </a:endParaRPr>
          </a:p>
          <a:p>
            <a:pPr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other students.	B. equipment.</a:t>
            </a:r>
            <a:endParaRPr lang="en-US" sz="1400" dirty="0">
              <a:solidFill>
                <a:srgbClr val="000000"/>
              </a:solidFill>
              <a:effectLst/>
              <a:latin typeface="Courier New" panose="02070309020205020404" pitchFamily="49" charset="0"/>
              <a:ea typeface="Courier New" panose="02070309020205020404" pitchFamily="49" charset="0"/>
            </a:endParaRPr>
          </a:p>
          <a:p>
            <a:pPr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C.	furniture.	D. how you feel about the school.</a:t>
            </a:r>
            <a:endParaRPr lang="en-US" sz="1400" dirty="0">
              <a:solidFill>
                <a:srgbClr val="000000"/>
              </a:solidFill>
              <a:effectLst/>
              <a:latin typeface="Courier New" panose="02070309020205020404" pitchFamily="49" charset="0"/>
              <a:ea typeface="Courier New" panose="02070309020205020404" pitchFamily="49" charset="0"/>
            </a:endParaRPr>
          </a:p>
          <a:p>
            <a:pPr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6.	While visiting a school you may ________	</a:t>
            </a:r>
            <a:endParaRPr lang="en-US" sz="1400" dirty="0">
              <a:solidFill>
                <a:srgbClr val="000000"/>
              </a:solidFill>
              <a:effectLst/>
              <a:latin typeface="Courier New" panose="02070309020205020404" pitchFamily="49" charset="0"/>
              <a:ea typeface="Courier New" panose="02070309020205020404" pitchFamily="49" charset="0"/>
            </a:endParaRPr>
          </a:p>
          <a:p>
            <a:pPr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check if the teachers have proper qualifications.</a:t>
            </a:r>
            <a:endParaRPr lang="en-US" sz="1400" dirty="0">
              <a:solidFill>
                <a:srgbClr val="000000"/>
              </a:solidFill>
              <a:effectLst/>
              <a:latin typeface="Courier New" panose="02070309020205020404" pitchFamily="49" charset="0"/>
              <a:ea typeface="Courier New" panose="02070309020205020404" pitchFamily="49" charset="0"/>
            </a:endParaRPr>
          </a:p>
          <a:p>
            <a:pPr marL="228600" indent="-228600">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	B.	check if the teachers have proper qualifications and watch a class.</a:t>
            </a:r>
            <a:endParaRPr lang="en-US" sz="1400" dirty="0">
              <a:solidFill>
                <a:srgbClr val="000000"/>
              </a:solidFill>
              <a:effectLst/>
              <a:latin typeface="Courier New" panose="02070309020205020404" pitchFamily="49" charset="0"/>
              <a:ea typeface="Courier New" panose="02070309020205020404" pitchFamily="49" charset="0"/>
            </a:endParaRPr>
          </a:p>
          <a:p>
            <a:pPr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C.	watch a class.</a:t>
            </a:r>
            <a:endParaRPr lang="en-US" sz="1400" dirty="0">
              <a:solidFill>
                <a:srgbClr val="000000"/>
              </a:solidFill>
              <a:effectLst/>
              <a:latin typeface="Courier New" panose="02070309020205020404" pitchFamily="49" charset="0"/>
              <a:ea typeface="Courier New" panose="02070309020205020404" pitchFamily="49" charset="0"/>
            </a:endParaRPr>
          </a:p>
          <a:p>
            <a:pPr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D.	check what textbook is used.</a:t>
            </a:r>
            <a:endParaRPr lang="en-US" sz="1400" dirty="0">
              <a:solidFill>
                <a:srgbClr val="000000"/>
              </a:solidFill>
              <a:effectLst/>
              <a:latin typeface="Courier New" panose="02070309020205020404" pitchFamily="49" charset="0"/>
              <a:ea typeface="Courier New" panose="02070309020205020404" pitchFamily="49" charset="0"/>
            </a:endParaRPr>
          </a:p>
          <a:p>
            <a:r>
              <a:rPr lang="en-US" sz="1400" dirty="0">
                <a:solidFill>
                  <a:srgbClr val="000000"/>
                </a:solidFill>
                <a:effectLst/>
                <a:latin typeface="Courier New" panose="02070309020205020404" pitchFamily="49" charset="0"/>
                <a:ea typeface="Courier New" panose="02070309020205020404" pitchFamily="49" charset="0"/>
              </a:rPr>
              <a:t> </a:t>
            </a:r>
          </a:p>
          <a:p>
            <a:endParaRPr lang="en-US" sz="1400" dirty="0"/>
          </a:p>
        </p:txBody>
      </p:sp>
    </p:spTree>
    <p:extLst>
      <p:ext uri="{BB962C8B-B14F-4D97-AF65-F5344CB8AC3E}">
        <p14:creationId xmlns:p14="http://schemas.microsoft.com/office/powerpoint/2010/main" val="4031885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DE83C-7C20-8171-40C7-B9E68478EA05}"/>
              </a:ext>
            </a:extLst>
          </p:cNvPr>
          <p:cNvSpPr>
            <a:spLocks noGrp="1"/>
          </p:cNvSpPr>
          <p:nvPr>
            <p:ph type="title"/>
          </p:nvPr>
        </p:nvSpPr>
        <p:spPr>
          <a:xfrm>
            <a:off x="652801" y="2567836"/>
            <a:ext cx="6223988" cy="2505205"/>
          </a:xfrm>
        </p:spPr>
        <p:txBody>
          <a:bodyPr>
            <a:normAutofit fontScale="90000"/>
          </a:bodyPr>
          <a:lstStyle/>
          <a:p>
            <a:pPr marL="228600" indent="-228600">
              <a:tabLst>
                <a:tab pos="228600" algn="l"/>
                <a:tab pos="457200" algn="l"/>
                <a:tab pos="685800" algn="l"/>
                <a:tab pos="914400" algn="l"/>
              </a:tabLst>
            </a:pPr>
            <a:r>
              <a:rPr lang="en-US" sz="1800" b="1" dirty="0">
                <a:solidFill>
                  <a:srgbClr val="000000"/>
                </a:solidFill>
                <a:effectLst/>
                <a:latin typeface="Times New Roman" panose="02020603050405020304" pitchFamily="18" charset="0"/>
                <a:ea typeface="Courier New" panose="02070309020205020404" pitchFamily="49" charset="0"/>
              </a:rPr>
              <a:t>FURTHER READING 4- CHOOSING A LANGUAGE SCHOOL</a:t>
            </a:r>
            <a:br>
              <a:rPr lang="en-US" sz="1800" dirty="0">
                <a:solidFill>
                  <a:srgbClr val="000000"/>
                </a:solidFill>
                <a:effectLst/>
                <a:latin typeface="Courier New" panose="02070309020205020404" pitchFamily="49" charset="0"/>
                <a:ea typeface="Courier New" panose="02070309020205020404" pitchFamily="49" charset="0"/>
              </a:rPr>
            </a:br>
            <a:r>
              <a:rPr lang="en-US" sz="1800" dirty="0">
                <a:solidFill>
                  <a:srgbClr val="000000"/>
                </a:solidFill>
                <a:effectLst/>
                <a:latin typeface="Times New Roman" panose="02020603050405020304" pitchFamily="18" charset="0"/>
                <a:ea typeface="Courier New" panose="02070309020205020404" pitchFamily="49" charset="0"/>
              </a:rPr>
              <a:t>Today, there are language schools on practically every street (well, it seems like that sometimes, especially in the bigger cities here in Viet­nam). How do you decide which school is right for you? Here are a few things to think about when you are looking through flyers, leaflets and brochures from different schools.</a:t>
            </a:r>
            <a:br>
              <a:rPr lang="en-US" sz="1800" dirty="0">
                <a:solidFill>
                  <a:srgbClr val="000000"/>
                </a:solidFill>
                <a:effectLst/>
                <a:latin typeface="Courier New" panose="02070309020205020404" pitchFamily="49" charset="0"/>
                <a:ea typeface="Courier New" panose="02070309020205020404" pitchFamily="49" charset="0"/>
              </a:rPr>
            </a:br>
            <a:r>
              <a:rPr lang="en-US" sz="1800" b="1" dirty="0">
                <a:solidFill>
                  <a:srgbClr val="000000"/>
                </a:solidFill>
                <a:effectLst/>
                <a:latin typeface="Times New Roman" panose="02020603050405020304" pitchFamily="18" charset="0"/>
                <a:ea typeface="Courier New" panose="02070309020205020404" pitchFamily="49" charset="0"/>
              </a:rPr>
              <a:t>Before you visit a school:</a:t>
            </a:r>
            <a:br>
              <a:rPr lang="en-US" sz="1800" dirty="0">
                <a:solidFill>
                  <a:srgbClr val="000000"/>
                </a:solidFill>
                <a:effectLst/>
                <a:latin typeface="Courier New" panose="02070309020205020404" pitchFamily="49" charset="0"/>
                <a:ea typeface="Courier New" panose="02070309020205020404" pitchFamily="49" charset="0"/>
              </a:rPr>
            </a:br>
            <a:r>
              <a:rPr lang="en-US" sz="1800" dirty="0">
                <a:solidFill>
                  <a:srgbClr val="000000"/>
                </a:solidFill>
                <a:effectLst/>
                <a:latin typeface="Times New Roman" panose="02020603050405020304" pitchFamily="18" charset="0"/>
                <a:ea typeface="Courier New" panose="02070309020205020404" pitchFamily="49" charset="0"/>
              </a:rPr>
              <a:t>•	If you are going to study English in the UK, contact the British Council to see which schools are accredited by them. If a school is accredited, it means that their inspectors regularly check it to make sure that it is good enough. If a school isn’t good enough, it loses its accreditation. So, if you choose an accredited school, you will probably be happy with it.</a:t>
            </a:r>
            <a:br>
              <a:rPr lang="en-US" sz="1800" dirty="0">
                <a:solidFill>
                  <a:srgbClr val="000000"/>
                </a:solidFill>
                <a:effectLst/>
                <a:latin typeface="Courier New" panose="02070309020205020404" pitchFamily="49" charset="0"/>
                <a:ea typeface="Courier New" panose="02070309020205020404" pitchFamily="49" charset="0"/>
              </a:rPr>
            </a:br>
            <a:r>
              <a:rPr lang="en-US" sz="1800" dirty="0">
                <a:solidFill>
                  <a:srgbClr val="000000"/>
                </a:solidFill>
                <a:effectLst/>
                <a:latin typeface="Times New Roman" panose="02020603050405020304" pitchFamily="18" charset="0"/>
                <a:ea typeface="Courier New" panose="02070309020205020404" pitchFamily="49" charset="0"/>
              </a:rPr>
              <a:t>•	Talk to people you know who are doing language courses at different schools. What do they think about the schools and courses? If you choose the same school or same course as them, you may have the same opinions later,</a:t>
            </a:r>
            <a:br>
              <a:rPr lang="en-US" sz="1800" dirty="0">
                <a:solidFill>
                  <a:srgbClr val="000000"/>
                </a:solidFill>
                <a:effectLst/>
                <a:latin typeface="Courier New" panose="02070309020205020404" pitchFamily="49" charset="0"/>
                <a:ea typeface="Courier New" panose="02070309020205020404" pitchFamily="49" charset="0"/>
              </a:rPr>
            </a:br>
            <a:r>
              <a:rPr lang="en-US" sz="1800" dirty="0">
                <a:solidFill>
                  <a:srgbClr val="000000"/>
                </a:solidFill>
                <a:effectLst/>
                <a:latin typeface="Times New Roman" panose="02020603050405020304" pitchFamily="18" charset="0"/>
                <a:ea typeface="Courier New" panose="02070309020205020404" pitchFamily="49" charset="0"/>
              </a:rPr>
              <a:t>•	Ask yourself what you want to learn English for. Do you have any specific goals, like passing an exam or going to work in an English ­speaking country? If you have, make a list of them. Think about whether it would be better for you to have private lessons with a teacher or lessons in a group. Then look at the courses that local schools are offering to see what might be right for you.</a:t>
            </a:r>
            <a:br>
              <a:rPr lang="en-US" sz="1800" dirty="0">
                <a:solidFill>
                  <a:srgbClr val="000000"/>
                </a:solidFill>
                <a:effectLst/>
                <a:latin typeface="Courier New" panose="02070309020205020404" pitchFamily="49" charset="0"/>
                <a:ea typeface="Courier New" panose="02070309020205020404" pitchFamily="49" charset="0"/>
              </a:rPr>
            </a:br>
            <a:r>
              <a:rPr lang="en-US" sz="1800" b="1" dirty="0">
                <a:solidFill>
                  <a:srgbClr val="000000"/>
                </a:solidFill>
                <a:effectLst/>
                <a:latin typeface="Times New Roman" panose="02020603050405020304" pitchFamily="18" charset="0"/>
                <a:ea typeface="Courier New" panose="02070309020205020404" pitchFamily="49" charset="0"/>
              </a:rPr>
              <a:t>While you’re visiting a school:</a:t>
            </a:r>
            <a:br>
              <a:rPr lang="en-US" sz="1800" dirty="0">
                <a:solidFill>
                  <a:srgbClr val="000000"/>
                </a:solidFill>
                <a:effectLst/>
                <a:latin typeface="Courier New" panose="02070309020205020404" pitchFamily="49" charset="0"/>
                <a:ea typeface="Courier New" panose="02070309020205020404" pitchFamily="49" charset="0"/>
              </a:rPr>
            </a:br>
            <a:r>
              <a:rPr lang="en-US" sz="1800" dirty="0">
                <a:solidFill>
                  <a:srgbClr val="000000"/>
                </a:solidFill>
                <a:effectLst/>
                <a:latin typeface="Times New Roman" panose="02020603050405020304" pitchFamily="18" charset="0"/>
                <a:ea typeface="Courier New" panose="02070309020205020404" pitchFamily="49" charset="0"/>
              </a:rPr>
              <a:t>•	Take a look around the building. Does it look tidy? Does it look well- </a:t>
            </a:r>
            <a:r>
              <a:rPr lang="en-US" sz="1800" dirty="0" err="1">
                <a:solidFill>
                  <a:srgbClr val="000000"/>
                </a:solidFill>
                <a:effectLst/>
                <a:latin typeface="Times New Roman" panose="02020603050405020304" pitchFamily="18" charset="0"/>
                <a:ea typeface="Courier New" panose="02070309020205020404" pitchFamily="49" charset="0"/>
              </a:rPr>
              <a:t>organised</a:t>
            </a:r>
            <a:r>
              <a:rPr lang="en-US" sz="1800" dirty="0">
                <a:solidFill>
                  <a:srgbClr val="000000"/>
                </a:solidFill>
                <a:effectLst/>
                <a:latin typeface="Times New Roman" panose="02020603050405020304" pitchFamily="18" charset="0"/>
                <a:ea typeface="Courier New" panose="02070309020205020404" pitchFamily="49" charset="0"/>
              </a:rPr>
              <a:t>? Do you feel comfortable in it?</a:t>
            </a:r>
            <a:br>
              <a:rPr lang="en-US" sz="1800" dirty="0">
                <a:solidFill>
                  <a:srgbClr val="000000"/>
                </a:solidFill>
                <a:effectLst/>
                <a:latin typeface="Courier New" panose="02070309020205020404" pitchFamily="49" charset="0"/>
                <a:ea typeface="Courier New" panose="02070309020205020404" pitchFamily="49" charset="0"/>
              </a:rPr>
            </a:br>
            <a:r>
              <a:rPr lang="en-US" sz="1800" dirty="0">
                <a:solidFill>
                  <a:srgbClr val="000000"/>
                </a:solidFill>
                <a:effectLst/>
                <a:latin typeface="Times New Roman" panose="02020603050405020304" pitchFamily="18" charset="0"/>
                <a:ea typeface="Courier New" panose="02070309020205020404" pitchFamily="49" charset="0"/>
              </a:rPr>
              <a:t>•	Ask about the teachers that work at the school. Remember, you have a right to see copies of their qualifications.</a:t>
            </a:r>
            <a:br>
              <a:rPr lang="en-US" sz="1800" dirty="0">
                <a:solidFill>
                  <a:srgbClr val="000000"/>
                </a:solidFill>
                <a:effectLst/>
                <a:latin typeface="Courier New" panose="02070309020205020404" pitchFamily="49" charset="0"/>
                <a:ea typeface="Courier New" panose="02070309020205020404" pitchFamily="49" charset="0"/>
              </a:rPr>
            </a:br>
            <a:r>
              <a:rPr lang="en-US" sz="1800" dirty="0">
                <a:solidFill>
                  <a:srgbClr val="000000"/>
                </a:solidFill>
                <a:effectLst/>
                <a:latin typeface="Times New Roman" panose="02020603050405020304" pitchFamily="18" charset="0"/>
                <a:ea typeface="Courier New" panose="02070309020205020404" pitchFamily="49" charset="0"/>
              </a:rPr>
              <a:t>•	Ask about whether you can watch a class for free before signing up for a course. A good school will be happy to arrange this for you.</a:t>
            </a:r>
            <a:br>
              <a:rPr lang="en-US" sz="1800" dirty="0">
                <a:solidFill>
                  <a:srgbClr val="000000"/>
                </a:solidFill>
                <a:effectLst/>
                <a:latin typeface="Courier New" panose="02070309020205020404" pitchFamily="49" charset="0"/>
                <a:ea typeface="Courier New" panose="02070309020205020404" pitchFamily="49" charset="0"/>
              </a:rPr>
            </a:br>
            <a:r>
              <a:rPr lang="en-US" sz="1800" dirty="0">
                <a:solidFill>
                  <a:srgbClr val="000000"/>
                </a:solidFill>
                <a:effectLst/>
                <a:latin typeface="Times New Roman" panose="02020603050405020304" pitchFamily="18" charset="0"/>
                <a:ea typeface="Courier New" panose="02070309020205020404" pitchFamily="49" charset="0"/>
              </a:rPr>
              <a:t>Found a good place? Great! Now go away and study!</a:t>
            </a:r>
            <a:br>
              <a:rPr lang="en-US" sz="1800" dirty="0">
                <a:solidFill>
                  <a:srgbClr val="000000"/>
                </a:solidFill>
                <a:effectLst/>
                <a:latin typeface="Courier New" panose="02070309020205020404" pitchFamily="49" charset="0"/>
                <a:ea typeface="Courier New" panose="02070309020205020404" pitchFamily="49" charset="0"/>
              </a:rPr>
            </a:br>
            <a:endParaRPr lang="en-US" dirty="0"/>
          </a:p>
        </p:txBody>
      </p:sp>
      <p:sp>
        <p:nvSpPr>
          <p:cNvPr id="3" name="TextBox 2">
            <a:extLst>
              <a:ext uri="{FF2B5EF4-FFF2-40B4-BE49-F238E27FC236}">
                <a16:creationId xmlns:a16="http://schemas.microsoft.com/office/drawing/2014/main" id="{2A4377DA-9EBE-49F0-FB5B-15D84BD2E531}"/>
              </a:ext>
            </a:extLst>
          </p:cNvPr>
          <p:cNvSpPr txBox="1"/>
          <p:nvPr/>
        </p:nvSpPr>
        <p:spPr>
          <a:xfrm>
            <a:off x="6876789" y="225468"/>
            <a:ext cx="5498926" cy="6340197"/>
          </a:xfrm>
          <a:prstGeom prst="rect">
            <a:avLst/>
          </a:prstGeom>
          <a:noFill/>
        </p:spPr>
        <p:txBody>
          <a:bodyPr wrap="square" rtlCol="0">
            <a:spAutoFit/>
          </a:bodyPr>
          <a:lstStyle/>
          <a:p>
            <a:pPr marL="228600"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1.	Nowadays there are a lot of language schools ________ 	</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highlight>
                  <a:srgbClr val="FFFF00"/>
                </a:highlight>
                <a:latin typeface="Times New Roman" panose="02020603050405020304" pitchFamily="18" charset="0"/>
                <a:ea typeface="Courier New" panose="02070309020205020404" pitchFamily="49" charset="0"/>
              </a:rPr>
              <a:t>A.	in big cities in Poland</a:t>
            </a:r>
            <a:r>
              <a:rPr lang="en-US" sz="1400" dirty="0">
                <a:solidFill>
                  <a:srgbClr val="000000"/>
                </a:solidFill>
                <a:effectLst/>
                <a:latin typeface="Times New Roman" panose="02020603050405020304" pitchFamily="18" charset="0"/>
                <a:ea typeface="Courier New" panose="02070309020205020404" pitchFamily="49" charset="0"/>
              </a:rPr>
              <a:t>.             B.in big and small cities in Poland.</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C.	in countries other than Poland. D. all over Europe.</a:t>
            </a:r>
            <a:endParaRPr lang="en-US" sz="1400" dirty="0">
              <a:solidFill>
                <a:srgbClr val="000000"/>
              </a:solidFill>
              <a:effectLst/>
              <a:latin typeface="Courier New" panose="02070309020205020404" pitchFamily="49" charset="0"/>
              <a:ea typeface="Courier New" panose="02070309020205020404" pitchFamily="49" charset="0"/>
            </a:endParaRPr>
          </a:p>
          <a:p>
            <a:pPr marL="228600"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2.	The school is accredited if ________	</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it is not on the British Council list.</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highlight>
                  <a:srgbClr val="FFFF00"/>
                </a:highlight>
                <a:latin typeface="Times New Roman" panose="02020603050405020304" pitchFamily="18" charset="0"/>
                <a:ea typeface="Courier New" panose="02070309020205020404" pitchFamily="49" charset="0"/>
              </a:rPr>
              <a:t>B.	it is checked by experts</a:t>
            </a:r>
            <a:r>
              <a:rPr lang="en-US" sz="1400" dirty="0">
                <a:solidFill>
                  <a:srgbClr val="000000"/>
                </a:solidFill>
                <a:effectLst/>
                <a:latin typeface="Times New Roman" panose="02020603050405020304" pitchFamily="18" charset="0"/>
                <a:ea typeface="Courier New" panose="02070309020205020404" pitchFamily="49" charset="0"/>
              </a:rPr>
              <a:t>.</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C.	its teachers have contact with the British Council.</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D.	its teachers are trained by the British Council.</a:t>
            </a:r>
            <a:endParaRPr lang="en-US" sz="1400" dirty="0">
              <a:solidFill>
                <a:srgbClr val="000000"/>
              </a:solidFill>
              <a:effectLst/>
              <a:latin typeface="Courier New" panose="02070309020205020404" pitchFamily="49" charset="0"/>
              <a:ea typeface="Courier New" panose="02070309020205020404" pitchFamily="49" charset="0"/>
            </a:endParaRPr>
          </a:p>
          <a:p>
            <a:pPr marL="228600"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3.	Before choosing a school you should ________	</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talk to the school manager.</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B.	talk to the teachers.</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highlight>
                  <a:srgbClr val="FFFF00"/>
                </a:highlight>
                <a:latin typeface="Times New Roman" panose="02020603050405020304" pitchFamily="18" charset="0"/>
                <a:ea typeface="Courier New" panose="02070309020205020404" pitchFamily="49" charset="0"/>
              </a:rPr>
              <a:t>C.	talk to people who study there</a:t>
            </a:r>
            <a:r>
              <a:rPr lang="en-US" sz="1400" dirty="0">
                <a:solidFill>
                  <a:srgbClr val="000000"/>
                </a:solidFill>
                <a:effectLst/>
                <a:latin typeface="Times New Roman" panose="02020603050405020304" pitchFamily="18" charset="0"/>
                <a:ea typeface="Courier New" panose="02070309020205020404" pitchFamily="49" charset="0"/>
              </a:rPr>
              <a:t>.</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D.	discuss your choice with your family.</a:t>
            </a:r>
            <a:endParaRPr lang="en-US" sz="1400" dirty="0">
              <a:solidFill>
                <a:srgbClr val="000000"/>
              </a:solidFill>
              <a:effectLst/>
              <a:latin typeface="Courier New" panose="02070309020205020404" pitchFamily="49" charset="0"/>
              <a:ea typeface="Courier New" panose="02070309020205020404" pitchFamily="49" charset="0"/>
            </a:endParaRPr>
          </a:p>
          <a:p>
            <a:pPr marL="228600"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4.	Before choosing a school you should ________	</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go to an English speaking country.</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B.	have private lessons first.</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highlight>
                  <a:srgbClr val="FFFF00"/>
                </a:highlight>
                <a:latin typeface="Times New Roman" panose="02020603050405020304" pitchFamily="18" charset="0"/>
                <a:ea typeface="Courier New" panose="02070309020205020404" pitchFamily="49" charset="0"/>
              </a:rPr>
              <a:t>C.	decide what you want to study English for</a:t>
            </a:r>
            <a:r>
              <a:rPr lang="en-US" sz="1400" dirty="0">
                <a:solidFill>
                  <a:srgbClr val="000000"/>
                </a:solidFill>
                <a:effectLst/>
                <a:latin typeface="Times New Roman" panose="02020603050405020304" pitchFamily="18" charset="0"/>
                <a:ea typeface="Courier New" panose="02070309020205020404" pitchFamily="49" charset="0"/>
              </a:rPr>
              <a:t>.</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D.	pass an exam</a:t>
            </a:r>
            <a:endParaRPr lang="en-US" sz="1400" dirty="0">
              <a:solidFill>
                <a:srgbClr val="000000"/>
              </a:solidFill>
              <a:effectLst/>
              <a:latin typeface="Courier New" panose="02070309020205020404" pitchFamily="49" charset="0"/>
              <a:ea typeface="Courier New" panose="02070309020205020404" pitchFamily="49" charset="0"/>
            </a:endParaRPr>
          </a:p>
          <a:p>
            <a:pPr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5.	While visiting a school you should pay attention to _______	</a:t>
            </a:r>
            <a:endParaRPr lang="en-US" sz="1400" dirty="0">
              <a:solidFill>
                <a:srgbClr val="000000"/>
              </a:solidFill>
              <a:effectLst/>
              <a:latin typeface="Courier New" panose="02070309020205020404" pitchFamily="49" charset="0"/>
              <a:ea typeface="Courier New" panose="02070309020205020404" pitchFamily="49" charset="0"/>
            </a:endParaRPr>
          </a:p>
          <a:p>
            <a:pPr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other students.	B. equipment.</a:t>
            </a:r>
            <a:endParaRPr lang="en-US" sz="1400" dirty="0">
              <a:solidFill>
                <a:srgbClr val="000000"/>
              </a:solidFill>
              <a:effectLst/>
              <a:latin typeface="Courier New" panose="02070309020205020404" pitchFamily="49" charset="0"/>
              <a:ea typeface="Courier New" panose="02070309020205020404" pitchFamily="49" charset="0"/>
            </a:endParaRPr>
          </a:p>
          <a:p>
            <a:pPr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C.	furniture.	</a:t>
            </a:r>
            <a:r>
              <a:rPr lang="en-US" sz="1400" dirty="0">
                <a:solidFill>
                  <a:srgbClr val="000000"/>
                </a:solidFill>
                <a:effectLst/>
                <a:highlight>
                  <a:srgbClr val="FFFF00"/>
                </a:highlight>
                <a:latin typeface="Times New Roman" panose="02020603050405020304" pitchFamily="18" charset="0"/>
                <a:ea typeface="Courier New" panose="02070309020205020404" pitchFamily="49" charset="0"/>
              </a:rPr>
              <a:t>D. how you feel about the school.</a:t>
            </a:r>
            <a:endParaRPr lang="en-US" sz="1400" dirty="0">
              <a:solidFill>
                <a:srgbClr val="000000"/>
              </a:solidFill>
              <a:effectLst/>
              <a:latin typeface="Courier New" panose="02070309020205020404" pitchFamily="49" charset="0"/>
              <a:ea typeface="Courier New" panose="02070309020205020404" pitchFamily="49" charset="0"/>
            </a:endParaRPr>
          </a:p>
          <a:p>
            <a:pPr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6.	While visiting a school you may ________	</a:t>
            </a:r>
            <a:endParaRPr lang="en-US" sz="1400" dirty="0">
              <a:solidFill>
                <a:srgbClr val="000000"/>
              </a:solidFill>
              <a:effectLst/>
              <a:latin typeface="Courier New" panose="02070309020205020404" pitchFamily="49" charset="0"/>
              <a:ea typeface="Courier New" panose="02070309020205020404" pitchFamily="49" charset="0"/>
            </a:endParaRPr>
          </a:p>
          <a:p>
            <a:pPr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check if the teachers have proper qualifications.</a:t>
            </a:r>
            <a:endParaRPr lang="en-US" sz="1400" dirty="0">
              <a:solidFill>
                <a:srgbClr val="000000"/>
              </a:solidFill>
              <a:effectLst/>
              <a:latin typeface="Courier New" panose="02070309020205020404" pitchFamily="49" charset="0"/>
              <a:ea typeface="Courier New" panose="02070309020205020404" pitchFamily="49" charset="0"/>
            </a:endParaRPr>
          </a:p>
          <a:p>
            <a:pPr marL="228600" indent="-228600">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	</a:t>
            </a:r>
            <a:r>
              <a:rPr lang="en-US" sz="1400" dirty="0">
                <a:solidFill>
                  <a:srgbClr val="000000"/>
                </a:solidFill>
                <a:effectLst/>
                <a:highlight>
                  <a:srgbClr val="FFFF00"/>
                </a:highlight>
                <a:latin typeface="Times New Roman" panose="02020603050405020304" pitchFamily="18" charset="0"/>
                <a:ea typeface="Courier New" panose="02070309020205020404" pitchFamily="49" charset="0"/>
              </a:rPr>
              <a:t>B.	check if the teachers have proper qualifications and watch a class.</a:t>
            </a:r>
            <a:endParaRPr lang="en-US" sz="1400" dirty="0">
              <a:solidFill>
                <a:srgbClr val="000000"/>
              </a:solidFill>
              <a:effectLst/>
              <a:latin typeface="Courier New" panose="02070309020205020404" pitchFamily="49" charset="0"/>
              <a:ea typeface="Courier New" panose="02070309020205020404" pitchFamily="49" charset="0"/>
            </a:endParaRPr>
          </a:p>
          <a:p>
            <a:pPr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C.	watch a class.</a:t>
            </a:r>
            <a:endParaRPr lang="en-US" sz="1400" dirty="0">
              <a:solidFill>
                <a:srgbClr val="000000"/>
              </a:solidFill>
              <a:effectLst/>
              <a:latin typeface="Courier New" panose="02070309020205020404" pitchFamily="49" charset="0"/>
              <a:ea typeface="Courier New" panose="02070309020205020404" pitchFamily="49" charset="0"/>
            </a:endParaRPr>
          </a:p>
          <a:p>
            <a:pPr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D.	check what textbook is used.</a:t>
            </a:r>
            <a:endParaRPr lang="en-US" sz="1400" dirty="0">
              <a:solidFill>
                <a:srgbClr val="000000"/>
              </a:solidFill>
              <a:effectLst/>
              <a:latin typeface="Courier New" panose="02070309020205020404" pitchFamily="49" charset="0"/>
              <a:ea typeface="Courier New" panose="02070309020205020404" pitchFamily="49" charset="0"/>
            </a:endParaRPr>
          </a:p>
          <a:p>
            <a:r>
              <a:rPr lang="en-US" sz="1400" dirty="0">
                <a:solidFill>
                  <a:srgbClr val="000000"/>
                </a:solidFill>
                <a:effectLst/>
                <a:latin typeface="Courier New" panose="02070309020205020404" pitchFamily="49" charset="0"/>
                <a:ea typeface="Courier New" panose="02070309020205020404" pitchFamily="49" charset="0"/>
              </a:rPr>
              <a:t> </a:t>
            </a:r>
          </a:p>
          <a:p>
            <a:endParaRPr lang="en-US" sz="1400" dirty="0"/>
          </a:p>
        </p:txBody>
      </p:sp>
    </p:spTree>
    <p:extLst>
      <p:ext uri="{BB962C8B-B14F-4D97-AF65-F5344CB8AC3E}">
        <p14:creationId xmlns:p14="http://schemas.microsoft.com/office/powerpoint/2010/main" val="4178035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9830" y="1715042"/>
            <a:ext cx="9141121" cy="1713958"/>
          </a:xfrm>
        </p:spPr>
        <p:txBody>
          <a:bodyPr>
            <a:noAutofit/>
          </a:bodyPr>
          <a:lstStyle/>
          <a:p>
            <a:pPr algn="ctr"/>
            <a:r>
              <a:rPr lang="en-US" sz="5400" b="1" dirty="0">
                <a:solidFill>
                  <a:srgbClr val="0070C0"/>
                </a:solidFill>
                <a:latin typeface="Segoe Script" panose="030B0504020000000003" pitchFamily="66" charset="0"/>
                <a:ea typeface="+mn-ea"/>
                <a:cs typeface="+mn-cs"/>
              </a:rPr>
              <a:t>Thank You </a:t>
            </a:r>
            <a:br>
              <a:rPr lang="en-US" sz="5400" b="1" dirty="0">
                <a:solidFill>
                  <a:srgbClr val="0070C0"/>
                </a:solidFill>
                <a:latin typeface="Segoe Script" panose="030B0504020000000003" pitchFamily="66" charset="0"/>
                <a:ea typeface="+mn-ea"/>
                <a:cs typeface="+mn-cs"/>
              </a:rPr>
            </a:br>
            <a:br>
              <a:rPr lang="en-US" sz="5400" dirty="0"/>
            </a:br>
            <a:r>
              <a:rPr lang="en-US" sz="5400" b="1" dirty="0">
                <a:solidFill>
                  <a:srgbClr val="0070C0"/>
                </a:solidFill>
                <a:latin typeface="Segoe Script" panose="030B0504020000000003" pitchFamily="66" charset="0"/>
                <a:ea typeface="+mn-ea"/>
                <a:cs typeface="+mn-cs"/>
              </a:rPr>
              <a:t>for</a:t>
            </a:r>
            <a:r>
              <a:rPr lang="en-US" sz="5400" dirty="0"/>
              <a:t> </a:t>
            </a:r>
            <a:r>
              <a:rPr lang="en-US" sz="5400" b="1" dirty="0">
                <a:solidFill>
                  <a:srgbClr val="0070C0"/>
                </a:solidFill>
                <a:latin typeface="Segoe Script" panose="030B0504020000000003" pitchFamily="66" charset="0"/>
                <a:ea typeface="+mn-ea"/>
                <a:cs typeface="+mn-cs"/>
              </a:rPr>
              <a:t>Your</a:t>
            </a:r>
            <a:r>
              <a:rPr lang="en-US" sz="5400" dirty="0"/>
              <a:t> </a:t>
            </a:r>
            <a:r>
              <a:rPr lang="en-US" sz="5400" b="1" dirty="0">
                <a:solidFill>
                  <a:srgbClr val="0070C0"/>
                </a:solidFill>
                <a:latin typeface="Segoe Script" panose="030B0504020000000003" pitchFamily="66" charset="0"/>
                <a:ea typeface="+mn-ea"/>
                <a:cs typeface="+mn-cs"/>
              </a:rPr>
              <a:t>Attention</a:t>
            </a:r>
            <a:r>
              <a:rPr lang="en-US" sz="5400" dirty="0"/>
              <a:t> </a:t>
            </a:r>
            <a:r>
              <a:rPr lang="en-US" sz="5400" b="1" dirty="0">
                <a:solidFill>
                  <a:srgbClr val="0070C0"/>
                </a:solidFill>
                <a:latin typeface="Segoe Script" panose="030B0504020000000003" pitchFamily="66" charset="0"/>
                <a:ea typeface="+mn-ea"/>
                <a:cs typeface="+mn-cs"/>
              </a:rPr>
              <a:t>!</a:t>
            </a:r>
          </a:p>
        </p:txBody>
      </p:sp>
    </p:spTree>
    <p:extLst>
      <p:ext uri="{BB962C8B-B14F-4D97-AF65-F5344CB8AC3E}">
        <p14:creationId xmlns:p14="http://schemas.microsoft.com/office/powerpoint/2010/main" val="3903493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5439" y="743307"/>
            <a:ext cx="9141121" cy="1196119"/>
          </a:xfrm>
        </p:spPr>
        <p:txBody>
          <a:bodyPr>
            <a:normAutofit fontScale="90000"/>
          </a:bodyPr>
          <a:lstStyle/>
          <a:p>
            <a:pPr algn="ctr"/>
            <a:br>
              <a:rPr lang="en-US" sz="8800" dirty="0"/>
            </a:br>
            <a:r>
              <a:rPr lang="en-US" sz="4000" b="1" dirty="0">
                <a:solidFill>
                  <a:srgbClr val="0070C0"/>
                </a:solidFill>
                <a:latin typeface="Segoe Script" panose="030B0504020000000003" pitchFamily="66" charset="0"/>
                <a:ea typeface="+mn-ea"/>
                <a:cs typeface="+mn-cs"/>
              </a:rPr>
              <a:t>Unit</a:t>
            </a:r>
            <a:r>
              <a:rPr lang="en-US" sz="8800" dirty="0"/>
              <a:t> </a:t>
            </a:r>
            <a:r>
              <a:rPr lang="en-US" sz="4000" b="1" dirty="0">
                <a:solidFill>
                  <a:srgbClr val="0070C0"/>
                </a:solidFill>
                <a:latin typeface="Segoe Script" panose="030B0504020000000003" pitchFamily="66" charset="0"/>
                <a:ea typeface="+mn-ea"/>
                <a:cs typeface="+mn-cs"/>
              </a:rPr>
              <a:t>5</a:t>
            </a:r>
            <a:br>
              <a:rPr lang="en-US" sz="4000" b="1" dirty="0">
                <a:solidFill>
                  <a:srgbClr val="0070C0"/>
                </a:solidFill>
                <a:latin typeface="Segoe Script" panose="030B0504020000000003" pitchFamily="66" charset="0"/>
                <a:ea typeface="+mn-ea"/>
                <a:cs typeface="+mn-cs"/>
              </a:rPr>
            </a:br>
            <a:br>
              <a:rPr lang="en-US" sz="4000" b="1" dirty="0">
                <a:solidFill>
                  <a:srgbClr val="0070C0"/>
                </a:solidFill>
                <a:latin typeface="Segoe Script" panose="030B0504020000000003" pitchFamily="66" charset="0"/>
                <a:ea typeface="+mn-ea"/>
                <a:cs typeface="+mn-cs"/>
              </a:rPr>
            </a:br>
            <a:r>
              <a:rPr lang="en-US" sz="4000" b="1" dirty="0">
                <a:solidFill>
                  <a:srgbClr val="0070C0"/>
                </a:solidFill>
                <a:latin typeface="Segoe Script" panose="030B0504020000000003" pitchFamily="66" charset="0"/>
                <a:ea typeface="+mn-ea"/>
                <a:cs typeface="+mn-cs"/>
              </a:rPr>
              <a:t>We Are What We Eat</a:t>
            </a:r>
          </a:p>
        </p:txBody>
      </p:sp>
    </p:spTree>
    <p:extLst>
      <p:ext uri="{BB962C8B-B14F-4D97-AF65-F5344CB8AC3E}">
        <p14:creationId xmlns:p14="http://schemas.microsoft.com/office/powerpoint/2010/main" val="2082468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2800" y="242888"/>
            <a:ext cx="11120100" cy="6315075"/>
          </a:xfrm>
        </p:spPr>
        <p:txBody>
          <a:bodyPr>
            <a:normAutofit/>
          </a:bodyPr>
          <a:lstStyle/>
          <a:p>
            <a:pPr>
              <a:spcBef>
                <a:spcPts val="0"/>
              </a:spcBef>
            </a:pPr>
            <a:r>
              <a:rPr lang="en-US" sz="2000" dirty="0">
                <a:latin typeface="Calibri" panose="020F0502020204030204" pitchFamily="34" charset="0"/>
                <a:cs typeface="Calibri" panose="020F0502020204030204" pitchFamily="34" charset="0"/>
              </a:rPr>
              <a:t>Vocabulary Review</a:t>
            </a:r>
            <a:br>
              <a:rPr lang="en-US" sz="2000" dirty="0">
                <a:latin typeface="Calibri" panose="020F0502020204030204" pitchFamily="34" charset="0"/>
                <a:cs typeface="Calibri" panose="020F0502020204030204" pitchFamily="34" charset="0"/>
              </a:rPr>
            </a:br>
            <a:br>
              <a:rPr lang="en-US" sz="2000" dirty="0">
                <a:latin typeface="Calibri" panose="020F0502020204030204" pitchFamily="34" charset="0"/>
                <a:cs typeface="Calibri" panose="020F0502020204030204" pitchFamily="34" charset="0"/>
              </a:rPr>
            </a:br>
            <a:r>
              <a:rPr lang="en-US" sz="2000" dirty="0">
                <a:solidFill>
                  <a:srgbClr val="000000"/>
                </a:solidFill>
                <a:latin typeface="Gill Sans"/>
              </a:rPr>
              <a:t>Read the letter. Use the words from the box to fill in the blanks. Not all of the words will be used.</a:t>
            </a:r>
            <a:br>
              <a:rPr lang="en-US" sz="2000" dirty="0"/>
            </a:br>
            <a:br>
              <a:rPr lang="en-US" sz="2000" dirty="0"/>
            </a:br>
            <a:r>
              <a:rPr lang="en-US" sz="2000" b="1" dirty="0">
                <a:solidFill>
                  <a:srgbClr val="000000"/>
                </a:solidFill>
                <a:latin typeface="Gill Sans"/>
              </a:rPr>
              <a:t>approve       diet                   grains       population</a:t>
            </a:r>
            <a:br>
              <a:rPr lang="en-US" sz="2000" b="1" dirty="0"/>
            </a:br>
            <a:r>
              <a:rPr lang="en-US" sz="2000" b="1" dirty="0">
                <a:solidFill>
                  <a:srgbClr val="000000"/>
                </a:solidFill>
                <a:latin typeface="Gill Sans"/>
              </a:rPr>
              <a:t>complex      environment      insects      weeds</a:t>
            </a:r>
            <a:br>
              <a:rPr lang="en-US" sz="2000" dirty="0"/>
            </a:br>
            <a:br>
              <a:rPr lang="en-US" sz="2000" dirty="0"/>
            </a:br>
            <a:r>
              <a:rPr lang="en-US" sz="2000" i="1" dirty="0">
                <a:solidFill>
                  <a:srgbClr val="000000"/>
                </a:solidFill>
                <a:latin typeface="Gill Sans"/>
              </a:rPr>
              <a:t>Dear Mrs. </a:t>
            </a:r>
            <a:r>
              <a:rPr lang="en-US" sz="2000" i="1" dirty="0" err="1">
                <a:solidFill>
                  <a:srgbClr val="000000"/>
                </a:solidFill>
                <a:latin typeface="Gill Sans"/>
              </a:rPr>
              <a:t>Greiber</a:t>
            </a:r>
            <a:r>
              <a:rPr lang="en-US" sz="2000" i="1" dirty="0">
                <a:solidFill>
                  <a:srgbClr val="000000"/>
                </a:solidFill>
                <a:latin typeface="Gill Sans"/>
              </a:rPr>
              <a:t>,</a:t>
            </a:r>
            <a:br>
              <a:rPr lang="en-US" sz="2000" i="1" dirty="0">
                <a:solidFill>
                  <a:srgbClr val="000000"/>
                </a:solidFill>
                <a:latin typeface="Gill Sans"/>
              </a:rPr>
            </a:br>
            <a:br>
              <a:rPr lang="en-US" sz="2000" i="1" dirty="0"/>
            </a:br>
            <a:r>
              <a:rPr lang="en-US" sz="2000" i="1" dirty="0">
                <a:solidFill>
                  <a:srgbClr val="000000"/>
                </a:solidFill>
                <a:latin typeface="Gill Sans"/>
              </a:rPr>
              <a:t>I have a small farm in Philadelphia. Just like City Farm, I grow organic produce. Many of my customers follow a natural (1) _______________. My farm has many problems. It is a(n) (2) _____________ situation. Maybe you can help. The first problem is that a lot of (3) ______________ eat my plants. What can I do? The second problem is the garden is full of (4) ______________ in the summertime.</a:t>
            </a:r>
            <a:br>
              <a:rPr lang="en-US" sz="2000" i="1" dirty="0"/>
            </a:br>
            <a:br>
              <a:rPr lang="en-US" sz="2000" i="1" dirty="0"/>
            </a:br>
            <a:r>
              <a:rPr lang="en-US" sz="2000" i="1" dirty="0">
                <a:solidFill>
                  <a:srgbClr val="000000"/>
                </a:solidFill>
                <a:latin typeface="Gill Sans"/>
              </a:rPr>
              <a:t>Can you suggest something to kill them that isn’t bad for the (5) _______________? Would </a:t>
            </a:r>
            <a:br>
              <a:rPr lang="en-US" sz="2000" i="1" dirty="0"/>
            </a:br>
            <a:r>
              <a:rPr lang="en-US" sz="2000" i="1" dirty="0">
                <a:solidFill>
                  <a:srgbClr val="000000"/>
                </a:solidFill>
                <a:latin typeface="Gill Sans"/>
              </a:rPr>
              <a:t>you (6) _____________ of something strong but still organic? I need your help!</a:t>
            </a:r>
            <a:br>
              <a:rPr lang="en-US" sz="2000" dirty="0"/>
            </a:br>
            <a:br>
              <a:rPr lang="en-US" sz="2000" dirty="0"/>
            </a:br>
            <a:r>
              <a:rPr lang="en-US" sz="2000" i="1" dirty="0">
                <a:solidFill>
                  <a:srgbClr val="000000"/>
                </a:solidFill>
                <a:latin typeface="Gill Sans"/>
              </a:rPr>
              <a:t>Thank you!</a:t>
            </a:r>
            <a:br>
              <a:rPr lang="en-US" sz="2000" i="1" dirty="0"/>
            </a:br>
            <a:r>
              <a:rPr lang="en-US" sz="2000" i="1" dirty="0">
                <a:solidFill>
                  <a:srgbClr val="000000"/>
                </a:solidFill>
                <a:latin typeface="Gill Sans"/>
              </a:rPr>
              <a:t>Joanna Walton</a:t>
            </a:r>
            <a:br>
              <a:rPr lang="en-US" sz="2000" i="1" dirty="0"/>
            </a:br>
            <a:r>
              <a:rPr lang="en-US" sz="2000" i="1" dirty="0">
                <a:solidFill>
                  <a:srgbClr val="000000"/>
                </a:solidFill>
                <a:latin typeface="Gill Sans"/>
              </a:rPr>
              <a:t>Philadelphia</a:t>
            </a:r>
            <a:br>
              <a:rPr lang="en-US" sz="2000" dirty="0"/>
            </a:br>
            <a:br>
              <a:rPr lang="en-US" sz="1600" dirty="0"/>
            </a:br>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99062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739" y="501041"/>
            <a:ext cx="12006261" cy="3983277"/>
          </a:xfrm>
        </p:spPr>
        <p:txBody>
          <a:bodyPr>
            <a:normAutofit fontScale="90000"/>
          </a:bodyPr>
          <a:lstStyle/>
          <a:p>
            <a:r>
              <a:rPr lang="en-US" sz="1600" dirty="0">
                <a:solidFill>
                  <a:schemeClr val="accent1"/>
                </a:solidFill>
              </a:rPr>
              <a:t>TRAVELLING</a:t>
            </a:r>
            <a:r>
              <a:rPr lang="en-US" sz="1600" b="1" dirty="0"/>
              <a:t> </a:t>
            </a:r>
            <a:r>
              <a:rPr lang="en-US" sz="1600" dirty="0">
                <a:solidFill>
                  <a:schemeClr val="accent1"/>
                </a:solidFill>
              </a:rPr>
              <a:t>TIPS</a:t>
            </a:r>
            <a:r>
              <a:rPr lang="en-US" sz="1600" b="1" dirty="0"/>
              <a:t> </a:t>
            </a:r>
            <a:r>
              <a:rPr lang="en-US" sz="1600" dirty="0">
                <a:solidFill>
                  <a:schemeClr val="accent1"/>
                </a:solidFill>
              </a:rPr>
              <a:t>FOR</a:t>
            </a:r>
            <a:r>
              <a:rPr lang="en-US" sz="1600" b="1" dirty="0"/>
              <a:t> </a:t>
            </a:r>
            <a:r>
              <a:rPr lang="en-US" sz="1600" dirty="0">
                <a:solidFill>
                  <a:schemeClr val="accent1"/>
                </a:solidFill>
              </a:rPr>
              <a:t>YOU</a:t>
            </a:r>
            <a:br>
              <a:rPr lang="en-US" sz="1600" dirty="0"/>
            </a:br>
            <a:r>
              <a:rPr lang="en-US" sz="1600" dirty="0">
                <a:solidFill>
                  <a:schemeClr val="accent1"/>
                </a:solidFill>
              </a:rPr>
              <a:t>Making</a:t>
            </a:r>
            <a:r>
              <a:rPr lang="en-US" sz="1600" b="1" dirty="0"/>
              <a:t> </a:t>
            </a:r>
            <a:r>
              <a:rPr lang="en-US" sz="1600" dirty="0">
                <a:solidFill>
                  <a:schemeClr val="accent1"/>
                </a:solidFill>
              </a:rPr>
              <a:t>Sense</a:t>
            </a:r>
            <a:r>
              <a:rPr lang="en-US" sz="1600" b="1" dirty="0"/>
              <a:t> </a:t>
            </a:r>
            <a:r>
              <a:rPr lang="en-US" sz="1600" dirty="0">
                <a:solidFill>
                  <a:schemeClr val="accent1"/>
                </a:solidFill>
              </a:rPr>
              <a:t>of</a:t>
            </a:r>
            <a:r>
              <a:rPr lang="en-US" sz="1600" b="1" dirty="0"/>
              <a:t> </a:t>
            </a:r>
            <a:r>
              <a:rPr lang="en-US" sz="1600" dirty="0">
                <a:solidFill>
                  <a:schemeClr val="accent1"/>
                </a:solidFill>
              </a:rPr>
              <a:t>the</a:t>
            </a:r>
            <a:r>
              <a:rPr lang="en-US" sz="1600" b="1" dirty="0"/>
              <a:t> </a:t>
            </a:r>
            <a:r>
              <a:rPr lang="en-US" sz="1600" dirty="0">
                <a:solidFill>
                  <a:schemeClr val="accent1"/>
                </a:solidFill>
              </a:rPr>
              <a:t>American</a:t>
            </a:r>
            <a:r>
              <a:rPr lang="en-US" sz="1600" b="1" dirty="0"/>
              <a:t> </a:t>
            </a:r>
            <a:r>
              <a:rPr lang="en-US" sz="1600" dirty="0">
                <a:solidFill>
                  <a:schemeClr val="accent1"/>
                </a:solidFill>
              </a:rPr>
              <a:t>Diet</a:t>
            </a:r>
            <a:br>
              <a:rPr lang="en-US" sz="1600" dirty="0"/>
            </a:br>
            <a:r>
              <a:rPr lang="en-US" sz="1600" dirty="0"/>
              <a:t>1. Hamburgers and French fries are known all over the world as “typical American food.” But when you travel in the United States, you will see that Americans choose many different kinds of diets. As a matter of fact, many Americans spend a lot of time thinking very hard about how and what they eat. They think that the traditional American diet is bad for their health and bad for the environment. As a result, you will see many labels and descriptions of food that might seems confusing. Here is a short guide to help you understand some of the choices:</a:t>
            </a:r>
            <a:br>
              <a:rPr lang="en-US" sz="1600" dirty="0"/>
            </a:br>
            <a:r>
              <a:rPr lang="en-US" sz="1600" dirty="0"/>
              <a:t>2. </a:t>
            </a:r>
            <a:r>
              <a:rPr lang="en-US" sz="1600" dirty="0">
                <a:solidFill>
                  <a:schemeClr val="accent1"/>
                </a:solidFill>
              </a:rPr>
              <a:t>ORGANIC</a:t>
            </a:r>
            <a:r>
              <a:rPr lang="en-US" sz="1600" dirty="0"/>
              <a:t> food are grown with no pesticides or herbicides. There are also no GMOs in organic food. People who choose organic foods think that they are better for their health and for the environment.</a:t>
            </a:r>
            <a:br>
              <a:rPr lang="en-US" sz="1600" dirty="0"/>
            </a:br>
            <a:r>
              <a:rPr lang="en-US" sz="1600" dirty="0"/>
              <a:t>3. </a:t>
            </a:r>
            <a:r>
              <a:rPr lang="en-US" sz="1600" dirty="0">
                <a:solidFill>
                  <a:schemeClr val="accent1"/>
                </a:solidFill>
              </a:rPr>
              <a:t>VEGETARIAN</a:t>
            </a:r>
            <a:r>
              <a:rPr lang="en-US" sz="1600" dirty="0"/>
              <a:t> food contains no meat. People choose a vegetarian diet for a number of reasons. Some believe that eating meat is not good for their health. Others have environmental reasons. They believe eating plants is better for the environment. Cows and other “meat” animals at the top of the food chain need lots of food, water, and energy. Carrots, beans, and potatoes, on the lower end of the food chain, need much less. Still others believe that people should not eat animals for ethical reasons. They believe that humans should not kill animals for any reason.</a:t>
            </a:r>
            <a:br>
              <a:rPr lang="en-US" sz="1600" dirty="0"/>
            </a:br>
            <a:r>
              <a:rPr lang="en-US" sz="1600" dirty="0"/>
              <a:t>4. </a:t>
            </a:r>
            <a:r>
              <a:rPr lang="en-US" sz="1600" dirty="0">
                <a:solidFill>
                  <a:schemeClr val="accent1"/>
                </a:solidFill>
              </a:rPr>
              <a:t>VEGAN</a:t>
            </a:r>
            <a:r>
              <a:rPr lang="en-US" sz="1600" dirty="0"/>
              <a:t> food contain nothing at all from animals: no meat, no milk, no eggs, no honey, and no butter, for example. Reasons for eating a vegan diet are very similar to reasons for eating a vegetarian diet. But vegan eaters don’t think that humans should use animals for food at all.</a:t>
            </a:r>
            <a:br>
              <a:rPr lang="en-US" sz="1600" dirty="0"/>
            </a:br>
            <a:r>
              <a:rPr lang="en-US" sz="1600" dirty="0"/>
              <a:t>5. </a:t>
            </a:r>
            <a:r>
              <a:rPr lang="en-US" sz="1600" dirty="0">
                <a:solidFill>
                  <a:schemeClr val="accent1"/>
                </a:solidFill>
              </a:rPr>
              <a:t>LOCAL</a:t>
            </a:r>
            <a:r>
              <a:rPr lang="en-US" sz="1600" dirty="0"/>
              <a:t> food is grown less than 100 miles from you. Local food is usually very fresh. And buying it helps nearby farms and other businesses. People who eat local food also care about the environment. They don’t want to eat food that must travel far by trucks, boats, and planes because it uses too much gasoline. This causes more pollution.</a:t>
            </a:r>
            <a:br>
              <a:rPr lang="en-US" sz="1600" dirty="0"/>
            </a:br>
            <a:r>
              <a:rPr lang="en-US" sz="1600" dirty="0"/>
              <a:t>6. </a:t>
            </a:r>
            <a:r>
              <a:rPr lang="en-US" sz="1600" dirty="0">
                <a:solidFill>
                  <a:schemeClr val="accent1"/>
                </a:solidFill>
              </a:rPr>
              <a:t>LOW-FAT</a:t>
            </a:r>
            <a:r>
              <a:rPr lang="en-US" sz="1600" dirty="0"/>
              <a:t> foods have very little (for example, butter or oil) in them. People who are trying to lose weight, or people who have heart disease often eat low-fat diets. Many Americans have heart disease or are overweight, so low-fat diets and foods are very common in the U.S.</a:t>
            </a:r>
            <a:br>
              <a:rPr lang="en-US" sz="1600" dirty="0"/>
            </a:br>
            <a:r>
              <a:rPr lang="en-US" sz="1600" dirty="0"/>
              <a:t>7. </a:t>
            </a:r>
            <a:r>
              <a:rPr lang="en-US" sz="1600" dirty="0">
                <a:solidFill>
                  <a:schemeClr val="accent1"/>
                </a:solidFill>
              </a:rPr>
              <a:t>GLUTEN-FREE</a:t>
            </a:r>
            <a:r>
              <a:rPr lang="en-US" sz="1600" dirty="0"/>
              <a:t> foods contain no gluten. Gluten is in wheat and many other grains. People with a gluten-free diet are usually allergic to gluten. They might get very bad stomachaches if they eat this.</a:t>
            </a:r>
            <a:br>
              <a:rPr lang="en-US" sz="1600" dirty="0"/>
            </a:br>
            <a:br>
              <a:rPr lang="en-US" sz="1600" dirty="0"/>
            </a:br>
            <a:br>
              <a:rPr lang="en-US" sz="1600" dirty="0"/>
            </a:br>
            <a:br>
              <a:rPr lang="en-US" sz="1600" dirty="0"/>
            </a:br>
            <a:endParaRPr lang="en-US" sz="1600" dirty="0"/>
          </a:p>
        </p:txBody>
      </p:sp>
      <p:graphicFrame>
        <p:nvGraphicFramePr>
          <p:cNvPr id="3" name="Table 3">
            <a:extLst>
              <a:ext uri="{FF2B5EF4-FFF2-40B4-BE49-F238E27FC236}">
                <a16:creationId xmlns:a16="http://schemas.microsoft.com/office/drawing/2014/main" id="{145F842F-4A49-9CBF-F22F-E4049D4FE237}"/>
              </a:ext>
            </a:extLst>
          </p:cNvPr>
          <p:cNvGraphicFramePr>
            <a:graphicFrameLocks noGrp="1"/>
          </p:cNvGraphicFramePr>
          <p:nvPr>
            <p:extLst>
              <p:ext uri="{D42A27DB-BD31-4B8C-83A1-F6EECF244321}">
                <p14:modId xmlns:p14="http://schemas.microsoft.com/office/powerpoint/2010/main" val="1668674624"/>
              </p:ext>
            </p:extLst>
          </p:nvPr>
        </p:nvGraphicFramePr>
        <p:xfrm>
          <a:off x="402919" y="4302455"/>
          <a:ext cx="11110587" cy="2194560"/>
        </p:xfrm>
        <a:graphic>
          <a:graphicData uri="http://schemas.openxmlformats.org/drawingml/2006/table">
            <a:tbl>
              <a:tblPr firstRow="1" bandRow="1">
                <a:tableStyleId>{5C22544A-7EE6-4342-B048-85BDC9FD1C3A}</a:tableStyleId>
              </a:tblPr>
              <a:tblGrid>
                <a:gridCol w="8880955">
                  <a:extLst>
                    <a:ext uri="{9D8B030D-6E8A-4147-A177-3AD203B41FA5}">
                      <a16:colId xmlns:a16="http://schemas.microsoft.com/office/drawing/2014/main" val="1892869618"/>
                    </a:ext>
                  </a:extLst>
                </a:gridCol>
                <a:gridCol w="2229632">
                  <a:extLst>
                    <a:ext uri="{9D8B030D-6E8A-4147-A177-3AD203B41FA5}">
                      <a16:colId xmlns:a16="http://schemas.microsoft.com/office/drawing/2014/main" val="3504227613"/>
                    </a:ext>
                  </a:extLst>
                </a:gridCol>
              </a:tblGrid>
              <a:tr h="325828">
                <a:tc>
                  <a:txBody>
                    <a:bodyPr/>
                    <a:lstStyle/>
                    <a:p>
                      <a:r>
                        <a:rPr lang="en-US" sz="1800" dirty="0"/>
                        <a:t>1. Someone who doesn’t want to eat animal, but who likes milk, eats _____.</a:t>
                      </a:r>
                      <a:endParaRPr lang="en-US" dirty="0"/>
                    </a:p>
                  </a:txBody>
                  <a:tcPr/>
                </a:tc>
                <a:tc>
                  <a:txBody>
                    <a:bodyPr/>
                    <a:lstStyle/>
                    <a:p>
                      <a:r>
                        <a:rPr lang="en-US" dirty="0"/>
                        <a:t>a. organic food</a:t>
                      </a:r>
                    </a:p>
                  </a:txBody>
                  <a:tcPr/>
                </a:tc>
                <a:extLst>
                  <a:ext uri="{0D108BD9-81ED-4DB2-BD59-A6C34878D82A}">
                    <a16:rowId xmlns:a16="http://schemas.microsoft.com/office/drawing/2014/main" val="3884021142"/>
                  </a:ext>
                </a:extLst>
              </a:tr>
              <a:tr h="250001">
                <a:tc>
                  <a:txBody>
                    <a:bodyPr/>
                    <a:lstStyle/>
                    <a:p>
                      <a:r>
                        <a:rPr lang="en-US" sz="1800" dirty="0"/>
                        <a:t>2. Someone who doesn’t want to eat animals or anything made by animals eats _____.</a:t>
                      </a:r>
                      <a:endParaRPr lang="en-US" dirty="0"/>
                    </a:p>
                  </a:txBody>
                  <a:tcPr/>
                </a:tc>
                <a:tc>
                  <a:txBody>
                    <a:bodyPr/>
                    <a:lstStyle/>
                    <a:p>
                      <a:r>
                        <a:rPr lang="en-US" dirty="0"/>
                        <a:t>b. vegetarian food</a:t>
                      </a:r>
                    </a:p>
                  </a:txBody>
                  <a:tcPr/>
                </a:tc>
                <a:extLst>
                  <a:ext uri="{0D108BD9-81ED-4DB2-BD59-A6C34878D82A}">
                    <a16:rowId xmlns:a16="http://schemas.microsoft.com/office/drawing/2014/main" val="1537203846"/>
                  </a:ext>
                </a:extLst>
              </a:tr>
              <a:tr h="325828">
                <a:tc>
                  <a:txBody>
                    <a:bodyPr/>
                    <a:lstStyle/>
                    <a:p>
                      <a:r>
                        <a:rPr lang="en-US" sz="1800" dirty="0"/>
                        <a:t>3. Someone who wants to lose weight eats _____. </a:t>
                      </a:r>
                      <a:endParaRPr lang="en-US" dirty="0"/>
                    </a:p>
                  </a:txBody>
                  <a:tcPr/>
                </a:tc>
                <a:tc>
                  <a:txBody>
                    <a:bodyPr/>
                    <a:lstStyle/>
                    <a:p>
                      <a:r>
                        <a:rPr lang="en-US" dirty="0"/>
                        <a:t>c. vegan food</a:t>
                      </a:r>
                    </a:p>
                  </a:txBody>
                  <a:tcPr/>
                </a:tc>
                <a:extLst>
                  <a:ext uri="{0D108BD9-81ED-4DB2-BD59-A6C34878D82A}">
                    <a16:rowId xmlns:a16="http://schemas.microsoft.com/office/drawing/2014/main" val="21279486"/>
                  </a:ext>
                </a:extLst>
              </a:tr>
              <a:tr h="325828">
                <a:tc>
                  <a:txBody>
                    <a:bodyPr/>
                    <a:lstStyle/>
                    <a:p>
                      <a:r>
                        <a:rPr lang="en-US" sz="1800" dirty="0"/>
                        <a:t>4. Someone who doesn’t want to eat GMOs and pesticides eats _____.</a:t>
                      </a:r>
                      <a:endParaRPr lang="en-US" dirty="0"/>
                    </a:p>
                  </a:txBody>
                  <a:tcPr/>
                </a:tc>
                <a:tc>
                  <a:txBody>
                    <a:bodyPr/>
                    <a:lstStyle/>
                    <a:p>
                      <a:r>
                        <a:rPr lang="en-US" dirty="0"/>
                        <a:t>d. local food</a:t>
                      </a:r>
                    </a:p>
                  </a:txBody>
                  <a:tcPr/>
                </a:tc>
                <a:extLst>
                  <a:ext uri="{0D108BD9-81ED-4DB2-BD59-A6C34878D82A}">
                    <a16:rowId xmlns:a16="http://schemas.microsoft.com/office/drawing/2014/main" val="560456289"/>
                  </a:ext>
                </a:extLst>
              </a:tr>
              <a:tr h="325828">
                <a:tc>
                  <a:txBody>
                    <a:bodyPr/>
                    <a:lstStyle/>
                    <a:p>
                      <a:r>
                        <a:rPr lang="en-US" sz="1800" dirty="0"/>
                        <a:t>5. Someone who want to supports farmers in nearby areas eats _____.</a:t>
                      </a:r>
                      <a:endParaRPr lang="en-US" dirty="0"/>
                    </a:p>
                  </a:txBody>
                  <a:tcPr/>
                </a:tc>
                <a:tc>
                  <a:txBody>
                    <a:bodyPr/>
                    <a:lstStyle/>
                    <a:p>
                      <a:r>
                        <a:rPr lang="en-US" dirty="0"/>
                        <a:t>e. low-fat food</a:t>
                      </a:r>
                    </a:p>
                  </a:txBody>
                  <a:tcPr/>
                </a:tc>
                <a:extLst>
                  <a:ext uri="{0D108BD9-81ED-4DB2-BD59-A6C34878D82A}">
                    <a16:rowId xmlns:a16="http://schemas.microsoft.com/office/drawing/2014/main" val="1857480878"/>
                  </a:ext>
                </a:extLst>
              </a:tr>
              <a:tr h="325828">
                <a:tc>
                  <a:txBody>
                    <a:bodyPr/>
                    <a:lstStyle/>
                    <a:p>
                      <a:r>
                        <a:rPr lang="en-US" sz="1800" dirty="0"/>
                        <a:t>6. Someone who is allergic to wheat eats _____. </a:t>
                      </a:r>
                      <a:endParaRPr lang="en-US" dirty="0"/>
                    </a:p>
                  </a:txBody>
                  <a:tcPr/>
                </a:tc>
                <a:tc>
                  <a:txBody>
                    <a:bodyPr/>
                    <a:lstStyle/>
                    <a:p>
                      <a:r>
                        <a:rPr lang="en-US" dirty="0"/>
                        <a:t>f. gluten-free food</a:t>
                      </a:r>
                    </a:p>
                  </a:txBody>
                  <a:tcPr/>
                </a:tc>
                <a:extLst>
                  <a:ext uri="{0D108BD9-81ED-4DB2-BD59-A6C34878D82A}">
                    <a16:rowId xmlns:a16="http://schemas.microsoft.com/office/drawing/2014/main" val="3573155780"/>
                  </a:ext>
                </a:extLst>
              </a:tr>
            </a:tbl>
          </a:graphicData>
        </a:graphic>
      </p:graphicFrame>
    </p:spTree>
    <p:extLst>
      <p:ext uri="{BB962C8B-B14F-4D97-AF65-F5344CB8AC3E}">
        <p14:creationId xmlns:p14="http://schemas.microsoft.com/office/powerpoint/2010/main" val="1864899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E1DF5-2493-2EC6-A197-5F056A623620}"/>
              </a:ext>
            </a:extLst>
          </p:cNvPr>
          <p:cNvSpPr>
            <a:spLocks noGrp="1"/>
          </p:cNvSpPr>
          <p:nvPr>
            <p:ph type="title"/>
          </p:nvPr>
        </p:nvSpPr>
        <p:spPr>
          <a:xfrm>
            <a:off x="313152" y="150312"/>
            <a:ext cx="5962388" cy="6400800"/>
          </a:xfrm>
        </p:spPr>
        <p:txBody>
          <a:bodyPr>
            <a:noAutofit/>
          </a:bodyPr>
          <a:lstStyle/>
          <a:p>
            <a:pPr>
              <a:tabLst>
                <a:tab pos="228600" algn="l"/>
                <a:tab pos="457200" algn="l"/>
                <a:tab pos="685800" algn="l"/>
                <a:tab pos="914400" algn="l"/>
              </a:tabLst>
            </a:pPr>
            <a:r>
              <a:rPr lang="en-US" sz="1100" b="1" dirty="0">
                <a:solidFill>
                  <a:srgbClr val="000000"/>
                </a:solidFill>
                <a:effectLst/>
                <a:latin typeface="Times New Roman" panose="02020603050405020304" pitchFamily="18" charset="0"/>
                <a:ea typeface="Courier New" panose="02070309020205020404" pitchFamily="49" charset="0"/>
              </a:rPr>
              <a:t>FURTHER READING 1</a:t>
            </a:r>
            <a:br>
              <a:rPr lang="en-US" sz="1100" b="1" dirty="0">
                <a:solidFill>
                  <a:srgbClr val="000000"/>
                </a:solidFill>
                <a:effectLst/>
                <a:latin typeface="Times New Roman" panose="02020603050405020304" pitchFamily="18" charset="0"/>
                <a:ea typeface="Courier New" panose="02070309020205020404" pitchFamily="49" charset="0"/>
              </a:rPr>
            </a:br>
            <a:br>
              <a:rPr lang="en-US" sz="1100" b="1" dirty="0">
                <a:solidFill>
                  <a:srgbClr val="000000"/>
                </a:solidFill>
                <a:effectLst/>
                <a:latin typeface="Times New Roman" panose="02020603050405020304" pitchFamily="18" charset="0"/>
                <a:ea typeface="Courier New" panose="02070309020205020404" pitchFamily="49" charset="0"/>
              </a:rPr>
            </a:br>
            <a:r>
              <a:rPr lang="en-US" sz="1100" b="1" dirty="0">
                <a:solidFill>
                  <a:srgbClr val="000000"/>
                </a:solidFill>
                <a:effectLst/>
                <a:latin typeface="Times New Roman" panose="02020603050405020304" pitchFamily="18" charset="0"/>
                <a:ea typeface="Courier New" panose="02070309020205020404" pitchFamily="49" charset="0"/>
              </a:rPr>
              <a:t>HEALTHY LIVING FOR TEENAGERS </a:t>
            </a:r>
            <a:br>
              <a:rPr lang="en-US" sz="1100" dirty="0">
                <a:solidFill>
                  <a:srgbClr val="000000"/>
                </a:solidFill>
                <a:effectLst/>
                <a:latin typeface="Courier New" panose="02070309020205020404" pitchFamily="49" charset="0"/>
                <a:ea typeface="Courier New" panose="02070309020205020404" pitchFamily="49" charset="0"/>
              </a:rPr>
            </a:br>
            <a:r>
              <a:rPr lang="en-US" sz="1400" b="1" dirty="0">
                <a:solidFill>
                  <a:srgbClr val="000000"/>
                </a:solidFill>
                <a:effectLst/>
                <a:latin typeface="Times New Roman" panose="02020603050405020304" pitchFamily="18" charset="0"/>
                <a:ea typeface="Courier New" panose="02070309020205020404" pitchFamily="49" charset="0"/>
              </a:rPr>
              <a:t>Food</a:t>
            </a:r>
            <a:br>
              <a:rPr lang="en-US" sz="1400" dirty="0">
                <a:solidFill>
                  <a:srgbClr val="000000"/>
                </a:solidFill>
                <a:effectLst/>
                <a:latin typeface="Courier New" panose="02070309020205020404" pitchFamily="49" charset="0"/>
                <a:ea typeface="Courier New" panose="02070309020205020404" pitchFamily="49" charset="0"/>
              </a:rPr>
            </a:br>
            <a:r>
              <a:rPr lang="en-US" sz="1400" dirty="0">
                <a:solidFill>
                  <a:srgbClr val="000000"/>
                </a:solidFill>
                <a:effectLst/>
                <a:latin typeface="Times New Roman" panose="02020603050405020304" pitchFamily="18" charset="0"/>
                <a:ea typeface="Courier New" panose="02070309020205020404" pitchFamily="49" charset="0"/>
              </a:rPr>
              <a:t>In a recent government survey on healthy eating teens scored only 5 out of 10 (8 indicated a healthy diet and 6 a “passable” one). Only 1 in 10 teens eats the recommended amount of fruit and the only vegetable that many teens eat is “chips”. Most teens in the developed world are eating too much but are still not getting the vital nutrients to help them grow and stay healthy. More information about nutrition and healthy eating is needed to help young people eat properly. Teens who diet of­ten cut out food they need, such as bread or milk, because they think it is fattening.</a:t>
            </a:r>
            <a:br>
              <a:rPr lang="en-US" sz="1400" dirty="0">
                <a:solidFill>
                  <a:srgbClr val="000000"/>
                </a:solidFill>
                <a:effectLst/>
                <a:latin typeface="Courier New" panose="02070309020205020404" pitchFamily="49" charset="0"/>
                <a:ea typeface="Courier New" panose="02070309020205020404" pitchFamily="49" charset="0"/>
              </a:rPr>
            </a:br>
            <a:r>
              <a:rPr lang="en-US" sz="1400" dirty="0">
                <a:solidFill>
                  <a:srgbClr val="000000"/>
                </a:solidFill>
                <a:effectLst/>
                <a:latin typeface="Times New Roman" panose="02020603050405020304" pitchFamily="18" charset="0"/>
                <a:ea typeface="Courier New" panose="02070309020205020404" pitchFamily="49" charset="0"/>
              </a:rPr>
              <a:t>Others don’t know what foods to choose in the school canteen in order to have a balanced diet. There is a saying “you are what you eat”. So if you want to become the next David Beckham then you’d better start eating properly.</a:t>
            </a:r>
            <a:br>
              <a:rPr lang="en-US" sz="1400" dirty="0">
                <a:solidFill>
                  <a:srgbClr val="000000"/>
                </a:solidFill>
                <a:effectLst/>
                <a:latin typeface="Courier New" panose="02070309020205020404" pitchFamily="49" charset="0"/>
                <a:ea typeface="Courier New" panose="02070309020205020404" pitchFamily="49" charset="0"/>
              </a:rPr>
            </a:br>
            <a:r>
              <a:rPr lang="en-US" sz="1400" b="1" dirty="0">
                <a:solidFill>
                  <a:srgbClr val="000000"/>
                </a:solidFill>
                <a:effectLst/>
                <a:latin typeface="Times New Roman" panose="02020603050405020304" pitchFamily="18" charset="0"/>
                <a:ea typeface="Courier New" panose="02070309020205020404" pitchFamily="49" charset="0"/>
              </a:rPr>
              <a:t>Exercise</a:t>
            </a:r>
            <a:br>
              <a:rPr lang="en-US" sz="1400" dirty="0">
                <a:solidFill>
                  <a:srgbClr val="000000"/>
                </a:solidFill>
                <a:effectLst/>
                <a:latin typeface="Courier New" panose="02070309020205020404" pitchFamily="49" charset="0"/>
                <a:ea typeface="Courier New" panose="02070309020205020404" pitchFamily="49" charset="0"/>
              </a:rPr>
            </a:br>
            <a:r>
              <a:rPr lang="en-US" sz="1400" dirty="0">
                <a:solidFill>
                  <a:srgbClr val="000000"/>
                </a:solidFill>
                <a:effectLst/>
                <a:latin typeface="Times New Roman" panose="02020603050405020304" pitchFamily="18" charset="0"/>
                <a:ea typeface="Courier New" panose="02070309020205020404" pitchFamily="49" charset="0"/>
              </a:rPr>
              <a:t>Lack of money in schools plus increased pressure to do well in the course exams means that teenagers are doing less sport in school than ever before. Girls, in particular, are more likely to suffer from lack of exercise and up to 4 in 10 girls stop playing sports in their early teen­age years. </a:t>
            </a:r>
            <a:r>
              <a:rPr lang="en-US" sz="1400" dirty="0" err="1">
                <a:solidFill>
                  <a:srgbClr val="000000"/>
                </a:solidFill>
                <a:effectLst/>
                <a:latin typeface="Times New Roman" panose="02020603050405020304" pitchFamily="18" charset="0"/>
                <a:ea typeface="Courier New" panose="02070309020205020404" pitchFamily="49" charset="0"/>
              </a:rPr>
              <a:t>Jost</a:t>
            </a:r>
            <a:r>
              <a:rPr lang="en-US" sz="1400" dirty="0">
                <a:solidFill>
                  <a:srgbClr val="000000"/>
                </a:solidFill>
                <a:effectLst/>
                <a:latin typeface="Times New Roman" panose="02020603050405020304" pitchFamily="18" charset="0"/>
                <a:ea typeface="Courier New" panose="02070309020205020404" pitchFamily="49" charset="0"/>
              </a:rPr>
              <a:t> because you aren’t sporty doesn’t mean you can’t be active. Walk or cycle to school instead of taking the bus. Help at home with the housework or gardening. Go dancing with your friends. There are lots of ways you can stop being a couch potato!</a:t>
            </a:r>
            <a:br>
              <a:rPr lang="en-US" sz="1400" dirty="0">
                <a:solidFill>
                  <a:srgbClr val="000000"/>
                </a:solidFill>
                <a:effectLst/>
                <a:latin typeface="Courier New" panose="02070309020205020404" pitchFamily="49" charset="0"/>
                <a:ea typeface="Courier New" panose="02070309020205020404" pitchFamily="49" charset="0"/>
              </a:rPr>
            </a:br>
            <a:r>
              <a:rPr lang="en-US" sz="1400" b="1" dirty="0">
                <a:solidFill>
                  <a:srgbClr val="000000"/>
                </a:solidFill>
                <a:effectLst/>
                <a:latin typeface="Times New Roman" panose="02020603050405020304" pitchFamily="18" charset="0"/>
                <a:ea typeface="Courier New" panose="02070309020205020404" pitchFamily="49" charset="0"/>
              </a:rPr>
              <a:t>Sleep</a:t>
            </a:r>
            <a:br>
              <a:rPr lang="en-US" sz="1400" dirty="0">
                <a:solidFill>
                  <a:srgbClr val="000000"/>
                </a:solidFill>
                <a:effectLst/>
                <a:latin typeface="Courier New" panose="02070309020205020404" pitchFamily="49" charset="0"/>
                <a:ea typeface="Courier New" panose="02070309020205020404" pitchFamily="49" charset="0"/>
              </a:rPr>
            </a:br>
            <a:r>
              <a:rPr lang="en-US" sz="1400" dirty="0">
                <a:solidFill>
                  <a:srgbClr val="000000"/>
                </a:solidFill>
                <a:effectLst/>
                <a:latin typeface="Times New Roman" panose="02020603050405020304" pitchFamily="18" charset="0"/>
                <a:ea typeface="Courier New" panose="02070309020205020404" pitchFamily="49" charset="0"/>
              </a:rPr>
              <a:t>If “we are what we eat” then sleep is like food for the brain. Teens need at least 9 hours’ sleep every night and even mild sleepiness can affect your performance, </a:t>
            </a:r>
            <a:r>
              <a:rPr lang="en-US" sz="1400" dirty="0" err="1">
                <a:solidFill>
                  <a:srgbClr val="000000"/>
                </a:solidFill>
                <a:effectLst/>
                <a:latin typeface="Times New Roman" panose="02020603050405020304" pitchFamily="18" charset="0"/>
                <a:ea typeface="Courier New" panose="02070309020205020404" pitchFamily="49" charset="0"/>
              </a:rPr>
              <a:t>humour</a:t>
            </a:r>
            <a:r>
              <a:rPr lang="en-US" sz="1400" dirty="0">
                <a:solidFill>
                  <a:srgbClr val="000000"/>
                </a:solidFill>
                <a:effectLst/>
                <a:latin typeface="Times New Roman" panose="02020603050405020304" pitchFamily="18" charset="0"/>
                <a:ea typeface="Courier New" panose="02070309020205020404" pitchFamily="49" charset="0"/>
              </a:rPr>
              <a:t> and health. Lack of sleep can make you tired, angry or depressed. Nearly 40% of secondary school students go to bed after 11 p.m. on school nights and 15% of teens say they have fallen asleep during class. In the USA some schools are starting classes at 10 a.m. so that teens can get some extra sleep. These schools have noticed an improvement in their students’ work.</a:t>
            </a:r>
            <a:br>
              <a:rPr lang="en-US" sz="1400" dirty="0">
                <a:solidFill>
                  <a:srgbClr val="000000"/>
                </a:solidFill>
                <a:effectLst/>
                <a:latin typeface="Courier New" panose="02070309020205020404" pitchFamily="49" charset="0"/>
                <a:ea typeface="Courier New" panose="02070309020205020404" pitchFamily="49" charset="0"/>
              </a:rPr>
            </a:br>
            <a:endParaRPr lang="en-US" sz="2800" dirty="0"/>
          </a:p>
        </p:txBody>
      </p:sp>
      <p:sp>
        <p:nvSpPr>
          <p:cNvPr id="4" name="TextBox 3">
            <a:extLst>
              <a:ext uri="{FF2B5EF4-FFF2-40B4-BE49-F238E27FC236}">
                <a16:creationId xmlns:a16="http://schemas.microsoft.com/office/drawing/2014/main" id="{94C03B9E-674C-6C44-F34E-A6ED0B6E50B2}"/>
              </a:ext>
            </a:extLst>
          </p:cNvPr>
          <p:cNvSpPr txBox="1"/>
          <p:nvPr/>
        </p:nvSpPr>
        <p:spPr>
          <a:xfrm>
            <a:off x="6185770" y="288335"/>
            <a:ext cx="5523978" cy="6124754"/>
          </a:xfrm>
          <a:prstGeom prst="rect">
            <a:avLst/>
          </a:prstGeom>
          <a:noFill/>
        </p:spPr>
        <p:txBody>
          <a:bodyPr wrap="square">
            <a:spAutoFit/>
          </a:bodyPr>
          <a:lstStyle/>
          <a:p>
            <a:pPr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1.	The text suggests that teenagers _________ 	</a:t>
            </a:r>
            <a:endParaRPr lang="en-US" sz="1400" dirty="0">
              <a:solidFill>
                <a:srgbClr val="000000"/>
              </a:solidFill>
              <a:effectLst/>
              <a:latin typeface="Courier New" panose="02070309020205020404" pitchFamily="49" charset="0"/>
              <a:ea typeface="Courier New" panose="02070309020205020404" pitchFamily="49" charset="0"/>
            </a:endParaRPr>
          </a:p>
          <a:p>
            <a:pPr marL="457200"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are healthier than their parents were.</a:t>
            </a:r>
            <a:endParaRPr lang="en-US" sz="1400" dirty="0">
              <a:solidFill>
                <a:srgbClr val="000000"/>
              </a:solidFill>
              <a:effectLst/>
              <a:latin typeface="Courier New" panose="02070309020205020404" pitchFamily="49" charset="0"/>
              <a:ea typeface="Courier New" panose="02070309020205020404" pitchFamily="49" charset="0"/>
            </a:endParaRPr>
          </a:p>
          <a:p>
            <a:pPr marL="457200"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B.	don’t have enough information about healthy eating and life­style.</a:t>
            </a:r>
            <a:endParaRPr lang="en-US" sz="1400" dirty="0">
              <a:solidFill>
                <a:srgbClr val="000000"/>
              </a:solidFill>
              <a:effectLst/>
              <a:latin typeface="Courier New" panose="02070309020205020404" pitchFamily="49" charset="0"/>
              <a:ea typeface="Courier New" panose="02070309020205020404" pitchFamily="49" charset="0"/>
            </a:endParaRPr>
          </a:p>
          <a:p>
            <a:pPr marL="457200"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C.	sleep more than is needed.</a:t>
            </a:r>
            <a:endParaRPr lang="en-US" sz="1400" dirty="0">
              <a:solidFill>
                <a:srgbClr val="000000"/>
              </a:solidFill>
              <a:effectLst/>
              <a:latin typeface="Courier New" panose="02070309020205020404" pitchFamily="49" charset="0"/>
              <a:ea typeface="Courier New" panose="02070309020205020404" pitchFamily="49" charset="0"/>
            </a:endParaRPr>
          </a:p>
          <a:p>
            <a:pPr marL="457200"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D.	do more sports in schools than before.</a:t>
            </a:r>
            <a:endParaRPr lang="en-US" sz="1400" dirty="0">
              <a:solidFill>
                <a:srgbClr val="000000"/>
              </a:solidFill>
              <a:effectLst/>
              <a:latin typeface="Courier New" panose="02070309020205020404" pitchFamily="49" charset="0"/>
              <a:ea typeface="Courier New" panose="02070309020205020404" pitchFamily="49" charset="0"/>
            </a:endParaRPr>
          </a:p>
          <a:p>
            <a:pPr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2.	According to the text, teens who go on a diet cut down on _</a:t>
            </a:r>
            <a:endParaRPr lang="en-US" sz="1400" dirty="0">
              <a:solidFill>
                <a:srgbClr val="000000"/>
              </a:solidFill>
              <a:effectLst/>
              <a:latin typeface="Courier New" panose="02070309020205020404" pitchFamily="49" charset="0"/>
              <a:ea typeface="Courier New" panose="02070309020205020404" pitchFamily="49" charset="0"/>
            </a:endParaRPr>
          </a:p>
          <a:p>
            <a:pPr marL="457200"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vegetables. B.	bread and milk. C. chips. D. meat.</a:t>
            </a:r>
            <a:endParaRPr lang="en-US" sz="1400" dirty="0">
              <a:solidFill>
                <a:srgbClr val="000000"/>
              </a:solidFill>
              <a:effectLst/>
              <a:latin typeface="Courier New" panose="02070309020205020404" pitchFamily="49" charset="0"/>
              <a:ea typeface="Courier New" panose="02070309020205020404" pitchFamily="49" charset="0"/>
            </a:endParaRPr>
          </a:p>
          <a:p>
            <a:pPr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3.	Most teens in the developed world	_________</a:t>
            </a:r>
            <a:endParaRPr lang="en-US" sz="1400" dirty="0">
              <a:solidFill>
                <a:srgbClr val="000000"/>
              </a:solidFill>
              <a:effectLst/>
              <a:latin typeface="Courier New" panose="02070309020205020404" pitchFamily="49" charset="0"/>
              <a:ea typeface="Courier New" panose="02070309020205020404" pitchFamily="49" charset="0"/>
            </a:endParaRPr>
          </a:p>
          <a:p>
            <a:pPr marL="457200"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eat too much but are not eating healthy food.</a:t>
            </a:r>
            <a:endParaRPr lang="en-US" sz="1400" dirty="0">
              <a:solidFill>
                <a:srgbClr val="000000"/>
              </a:solidFill>
              <a:effectLst/>
              <a:latin typeface="Courier New" panose="02070309020205020404" pitchFamily="49" charset="0"/>
              <a:ea typeface="Courier New" panose="02070309020205020404" pitchFamily="49" charset="0"/>
            </a:endParaRPr>
          </a:p>
          <a:p>
            <a:pPr marL="457200"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B.	eat properly and stay healthy.</a:t>
            </a:r>
            <a:endParaRPr lang="en-US" sz="1400" dirty="0">
              <a:solidFill>
                <a:srgbClr val="000000"/>
              </a:solidFill>
              <a:effectLst/>
              <a:latin typeface="Courier New" panose="02070309020205020404" pitchFamily="49" charset="0"/>
              <a:ea typeface="Courier New" panose="02070309020205020404" pitchFamily="49" charset="0"/>
            </a:endParaRPr>
          </a:p>
          <a:p>
            <a:pPr marL="457200"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C.	eat less and grow and stay healthy.</a:t>
            </a:r>
            <a:endParaRPr lang="en-US" sz="1400" dirty="0">
              <a:solidFill>
                <a:srgbClr val="000000"/>
              </a:solidFill>
              <a:effectLst/>
              <a:latin typeface="Courier New" panose="02070309020205020404" pitchFamily="49" charset="0"/>
              <a:ea typeface="Courier New" panose="02070309020205020404" pitchFamily="49" charset="0"/>
            </a:endParaRPr>
          </a:p>
          <a:p>
            <a:pPr marL="457200"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D.	eat a lot of vegetables and healthy food.</a:t>
            </a:r>
            <a:endParaRPr lang="en-US" sz="1400" dirty="0">
              <a:solidFill>
                <a:srgbClr val="000000"/>
              </a:solidFill>
              <a:effectLst/>
              <a:latin typeface="Courier New" panose="02070309020205020404" pitchFamily="49" charset="0"/>
              <a:ea typeface="Courier New" panose="02070309020205020404" pitchFamily="49" charset="0"/>
            </a:endParaRPr>
          </a:p>
          <a:p>
            <a:pPr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4.	Schools put pressure on students to	_________</a:t>
            </a:r>
            <a:endParaRPr lang="en-US" sz="1400" dirty="0">
              <a:solidFill>
                <a:srgbClr val="000000"/>
              </a:solidFill>
              <a:effectLst/>
              <a:latin typeface="Courier New" panose="02070309020205020404" pitchFamily="49" charset="0"/>
              <a:ea typeface="Courier New" panose="02070309020205020404" pitchFamily="49" charset="0"/>
            </a:endParaRPr>
          </a:p>
          <a:p>
            <a:pPr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do well in sports.</a:t>
            </a:r>
            <a:endParaRPr lang="en-US" sz="1400" dirty="0">
              <a:solidFill>
                <a:srgbClr val="000000"/>
              </a:solidFill>
              <a:effectLst/>
              <a:latin typeface="Courier New" panose="02070309020205020404" pitchFamily="49" charset="0"/>
              <a:ea typeface="Courier New" panose="02070309020205020404" pitchFamily="49" charset="0"/>
            </a:endParaRPr>
          </a:p>
          <a:p>
            <a:pPr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B.	improve their physical condition.</a:t>
            </a:r>
            <a:endParaRPr lang="en-US" sz="1400" dirty="0">
              <a:solidFill>
                <a:srgbClr val="000000"/>
              </a:solidFill>
              <a:effectLst/>
              <a:latin typeface="Courier New" panose="02070309020205020404" pitchFamily="49" charset="0"/>
              <a:ea typeface="Courier New" panose="02070309020205020404" pitchFamily="49" charset="0"/>
            </a:endParaRPr>
          </a:p>
          <a:p>
            <a:pPr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C.	do well in course exams.</a:t>
            </a:r>
            <a:endParaRPr lang="en-US" sz="1400" dirty="0">
              <a:solidFill>
                <a:srgbClr val="000000"/>
              </a:solidFill>
              <a:effectLst/>
              <a:latin typeface="Courier New" panose="02070309020205020404" pitchFamily="49" charset="0"/>
              <a:ea typeface="Courier New" panose="02070309020205020404" pitchFamily="49" charset="0"/>
            </a:endParaRPr>
          </a:p>
          <a:p>
            <a:pPr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D.	take a bus instead of walking or cycling to school.</a:t>
            </a:r>
            <a:endParaRPr lang="en-US" sz="1400" dirty="0">
              <a:solidFill>
                <a:srgbClr val="000000"/>
              </a:solidFill>
              <a:effectLst/>
              <a:latin typeface="Courier New" panose="02070309020205020404" pitchFamily="49" charset="0"/>
              <a:ea typeface="Courier New" panose="02070309020205020404" pitchFamily="49" charset="0"/>
            </a:endParaRPr>
          </a:p>
          <a:p>
            <a:pPr marL="342900" indent="-342900" algn="just">
              <a:buAutoNum type="arabicPeriod" startAt="5"/>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According to the text, many secondary school students on school nights  _________	</a:t>
            </a:r>
            <a:endParaRPr lang="en-US" sz="1400" dirty="0">
              <a:solidFill>
                <a:srgbClr val="000000"/>
              </a:solidFill>
              <a:latin typeface="Courier New" panose="02070309020205020404" pitchFamily="49" charset="0"/>
              <a:ea typeface="Courier New" panose="02070309020205020404" pitchFamily="49" charset="0"/>
            </a:endParaRPr>
          </a:p>
          <a:p>
            <a:pPr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    A.	sleep at least 9 hours.  B. feel angry or depressed.</a:t>
            </a:r>
            <a:endParaRPr lang="en-US" sz="1400" dirty="0">
              <a:solidFill>
                <a:srgbClr val="000000"/>
              </a:solidFill>
              <a:latin typeface="Courier New" panose="02070309020205020404" pitchFamily="49" charset="0"/>
              <a:ea typeface="Courier New" panose="02070309020205020404" pitchFamily="49" charset="0"/>
            </a:endParaRPr>
          </a:p>
          <a:p>
            <a:pPr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    C.	play computer games. D. go to bed after 11 p.m.</a:t>
            </a:r>
            <a:endParaRPr lang="en-US" sz="1400" dirty="0">
              <a:solidFill>
                <a:srgbClr val="000000"/>
              </a:solidFill>
              <a:effectLst/>
              <a:latin typeface="Courier New" panose="02070309020205020404" pitchFamily="49" charset="0"/>
              <a:ea typeface="Courier New" panose="02070309020205020404" pitchFamily="49" charset="0"/>
            </a:endParaRPr>
          </a:p>
          <a:p>
            <a:pPr marL="228600"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6.	According to the text, some schools in the USA have changed the starting time of lessons because _________	</a:t>
            </a:r>
            <a:endParaRPr lang="en-US" sz="1400" dirty="0">
              <a:solidFill>
                <a:srgbClr val="000000"/>
              </a:solidFill>
              <a:effectLst/>
              <a:latin typeface="Courier New" panose="02070309020205020404" pitchFamily="49" charset="0"/>
              <a:ea typeface="Courier New" panose="02070309020205020404" pitchFamily="49" charset="0"/>
            </a:endParaRPr>
          </a:p>
          <a:p>
            <a:pPr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they wanted to please their students.	.</a:t>
            </a:r>
            <a:endParaRPr lang="en-US" sz="1400" dirty="0">
              <a:solidFill>
                <a:srgbClr val="000000"/>
              </a:solidFill>
              <a:effectLst/>
              <a:latin typeface="Courier New" panose="02070309020205020404" pitchFamily="49" charset="0"/>
              <a:ea typeface="Courier New" panose="02070309020205020404" pitchFamily="49" charset="0"/>
            </a:endParaRPr>
          </a:p>
          <a:p>
            <a:pPr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B.	they wanted to improve students’ performance.</a:t>
            </a:r>
            <a:endParaRPr lang="en-US" sz="1400" dirty="0">
              <a:solidFill>
                <a:srgbClr val="000000"/>
              </a:solidFill>
              <a:effectLst/>
              <a:latin typeface="Courier New" panose="02070309020205020404" pitchFamily="49" charset="0"/>
              <a:ea typeface="Courier New" panose="02070309020205020404" pitchFamily="49" charset="0"/>
            </a:endParaRPr>
          </a:p>
          <a:p>
            <a:pPr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C.	parents insisted on changing the time.</a:t>
            </a:r>
            <a:endParaRPr lang="en-US" sz="1400" dirty="0">
              <a:solidFill>
                <a:srgbClr val="000000"/>
              </a:solidFill>
              <a:effectLst/>
              <a:latin typeface="Courier New" panose="02070309020205020404" pitchFamily="49" charset="0"/>
              <a:ea typeface="Courier New" panose="02070309020205020404" pitchFamily="49" charset="0"/>
            </a:endParaRPr>
          </a:p>
          <a:p>
            <a:pPr indent="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D.	teachers complained about how unmotivated the students were. </a:t>
            </a:r>
            <a:endParaRPr lang="en-US" sz="1400" dirty="0">
              <a:solidFill>
                <a:srgbClr val="000000"/>
              </a:solidFill>
              <a:effectLst/>
              <a:latin typeface="Courier New" panose="02070309020205020404" pitchFamily="49" charset="0"/>
              <a:ea typeface="Courier New" panose="02070309020205020404" pitchFamily="49" charset="0"/>
            </a:endParaRPr>
          </a:p>
        </p:txBody>
      </p:sp>
    </p:spTree>
    <p:extLst>
      <p:ext uri="{BB962C8B-B14F-4D97-AF65-F5344CB8AC3E}">
        <p14:creationId xmlns:p14="http://schemas.microsoft.com/office/powerpoint/2010/main" val="2139576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CB8EE-EA3B-DE3F-A2CE-DACB1A7AD2B4}"/>
              </a:ext>
            </a:extLst>
          </p:cNvPr>
          <p:cNvSpPr>
            <a:spLocks noGrp="1"/>
          </p:cNvSpPr>
          <p:nvPr>
            <p:ph type="title"/>
          </p:nvPr>
        </p:nvSpPr>
        <p:spPr>
          <a:xfrm>
            <a:off x="1955507" y="1970858"/>
            <a:ext cx="9141121" cy="1196119"/>
          </a:xfrm>
        </p:spPr>
        <p:txBody>
          <a:bodyPr/>
          <a:lstStyle/>
          <a:p>
            <a:r>
              <a:rPr lang="en-US" dirty="0"/>
              <a:t>Key: 1.B  2.B   3.A   4.C	5.D	  6.B</a:t>
            </a:r>
          </a:p>
        </p:txBody>
      </p:sp>
    </p:spTree>
    <p:extLst>
      <p:ext uri="{BB962C8B-B14F-4D97-AF65-F5344CB8AC3E}">
        <p14:creationId xmlns:p14="http://schemas.microsoft.com/office/powerpoint/2010/main" val="799013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09B45-7BE3-3C3D-CB80-25081E7293FA}"/>
              </a:ext>
            </a:extLst>
          </p:cNvPr>
          <p:cNvSpPr>
            <a:spLocks noGrp="1"/>
          </p:cNvSpPr>
          <p:nvPr>
            <p:ph type="title"/>
          </p:nvPr>
        </p:nvSpPr>
        <p:spPr>
          <a:xfrm>
            <a:off x="444034" y="162838"/>
            <a:ext cx="5560110" cy="6603304"/>
          </a:xfrm>
        </p:spPr>
        <p:txBody>
          <a:bodyPr>
            <a:noAutofit/>
          </a:bodyPr>
          <a:lstStyle/>
          <a:p>
            <a:br>
              <a:rPr lang="en-US" sz="1600" dirty="0">
                <a:solidFill>
                  <a:srgbClr val="000000"/>
                </a:solidFill>
                <a:effectLst/>
                <a:latin typeface="Verdana" panose="020B0604030504040204" pitchFamily="34" charset="0"/>
                <a:ea typeface="Times New Roman" panose="02020603050405020304" pitchFamily="18" charset="0"/>
              </a:rPr>
            </a:br>
            <a:br>
              <a:rPr lang="en-US" sz="1600" dirty="0">
                <a:solidFill>
                  <a:srgbClr val="000000"/>
                </a:solidFill>
                <a:effectLst/>
                <a:latin typeface="Verdana" panose="020B0604030504040204" pitchFamily="34" charset="0"/>
                <a:ea typeface="Times New Roman" panose="02020603050405020304" pitchFamily="18" charset="0"/>
              </a:rPr>
            </a:br>
            <a:br>
              <a:rPr lang="en-US" sz="1600" dirty="0">
                <a:solidFill>
                  <a:srgbClr val="000000"/>
                </a:solidFill>
                <a:effectLst/>
                <a:latin typeface="Verdana" panose="020B0604030504040204" pitchFamily="34" charset="0"/>
                <a:ea typeface="Times New Roman" panose="02020603050405020304" pitchFamily="18" charset="0"/>
              </a:rPr>
            </a:br>
            <a:r>
              <a:rPr lang="en-US" sz="1600" dirty="0">
                <a:solidFill>
                  <a:srgbClr val="000000"/>
                </a:solidFill>
                <a:effectLst/>
                <a:latin typeface="Verdana" panose="020B0604030504040204" pitchFamily="34" charset="0"/>
                <a:ea typeface="Times New Roman" panose="02020603050405020304" pitchFamily="18" charset="0"/>
              </a:rPr>
              <a:t>FURTHER READING 2</a:t>
            </a:r>
            <a:br>
              <a:rPr lang="en-US" sz="1600" dirty="0">
                <a:solidFill>
                  <a:srgbClr val="000000"/>
                </a:solidFill>
                <a:effectLst/>
                <a:latin typeface="Verdana" panose="020B0604030504040204" pitchFamily="34" charset="0"/>
                <a:ea typeface="Times New Roman" panose="02020603050405020304" pitchFamily="18" charset="0"/>
              </a:rPr>
            </a:br>
            <a:r>
              <a:rPr lang="en-US" sz="1600" dirty="0">
                <a:solidFill>
                  <a:srgbClr val="000000"/>
                </a:solidFill>
                <a:effectLst/>
                <a:latin typeface="Verdana" panose="020B0604030504040204" pitchFamily="34" charset="0"/>
                <a:ea typeface="Times New Roman" panose="02020603050405020304" pitchFamily="18" charset="0"/>
              </a:rPr>
              <a:t>1.The last time I went to a restaurant was about 2 months ago. My wife and I wanted to celebrate our wedding anniversary with a good meal so we went to an expensive Italian restaurant in downtown Lisbon. We both had pasta to start and for the main course my wife ordered a steak and I chose fish. For dessert we both ate chocolate cake topped with fresh cream. Delicious!</a:t>
            </a:r>
            <a:br>
              <a:rPr lang="en-US" sz="1600" dirty="0">
                <a:effectLst/>
                <a:latin typeface="Times New Roman" panose="02020603050405020304" pitchFamily="18" charset="0"/>
                <a:ea typeface="Times New Roman" panose="02020603050405020304" pitchFamily="18" charset="0"/>
              </a:rPr>
            </a:br>
            <a:r>
              <a:rPr lang="en-US" sz="1600" dirty="0">
                <a:solidFill>
                  <a:srgbClr val="000000"/>
                </a:solidFill>
                <a:effectLst/>
                <a:latin typeface="Verdana" panose="020B0604030504040204" pitchFamily="34" charset="0"/>
                <a:ea typeface="Times New Roman" panose="02020603050405020304" pitchFamily="18" charset="0"/>
              </a:rPr>
              <a:t>2. I went to a restaurant yesterday evening with my sister's children. It wasn't very expensive and the menu was very limited. We all had a burger and French fries, and drank cola. It wasn't very good.</a:t>
            </a:r>
            <a:br>
              <a:rPr lang="en-US" sz="1600" dirty="0">
                <a:effectLst/>
                <a:latin typeface="Times New Roman" panose="02020603050405020304" pitchFamily="18" charset="0"/>
                <a:ea typeface="Times New Roman" panose="02020603050405020304" pitchFamily="18" charset="0"/>
              </a:rPr>
            </a:br>
            <a:r>
              <a:rPr lang="en-US" sz="1600" dirty="0">
                <a:solidFill>
                  <a:srgbClr val="000000"/>
                </a:solidFill>
                <a:effectLst/>
                <a:latin typeface="Verdana" panose="020B0604030504040204" pitchFamily="34" charset="0"/>
                <a:ea typeface="Times New Roman" panose="02020603050405020304" pitchFamily="18" charset="0"/>
              </a:rPr>
              <a:t>3. My boyfriend loves spicy food so this restaurant was perfect. The waiters were all really friendly and polite, and they played traditional sitar music which was very relaxing. The menu offered vegetarian dishes as well as meat dishes served with rice and a sauce - it depended on how hot you wanted it! I chose a mild beef curry but my boyfriend had a lamb 'vindaloo' - he also drank 2 liters of water!!</a:t>
            </a:r>
            <a:br>
              <a:rPr lang="en-US" sz="1600" dirty="0">
                <a:effectLst/>
                <a:latin typeface="Times New Roman" panose="02020603050405020304" pitchFamily="18" charset="0"/>
                <a:ea typeface="Times New Roman" panose="02020603050405020304" pitchFamily="18" charset="0"/>
              </a:rPr>
            </a:br>
            <a:r>
              <a:rPr lang="en-US" sz="1600" dirty="0">
                <a:solidFill>
                  <a:srgbClr val="000000"/>
                </a:solidFill>
                <a:effectLst/>
                <a:latin typeface="Verdana" panose="020B0604030504040204" pitchFamily="34" charset="0"/>
                <a:ea typeface="Times New Roman" panose="02020603050405020304" pitchFamily="18" charset="0"/>
              </a:rPr>
              <a:t>4. My class at the university went there last weekend. It's a very popular type of restaurant in my country. It generally offers one type of food (a kind of bread with cheese and tomato sauce) which you then choose what ingredients to add on top of it. I asked for olives and mushrooms on mine and my classmates each had something different so we could taste a piece of each person's meal.</a:t>
            </a:r>
            <a:br>
              <a:rPr lang="en-US" sz="1600" dirty="0">
                <a:effectLst/>
                <a:latin typeface="Times New Roman" panose="02020603050405020304" pitchFamily="18" charset="0"/>
                <a:ea typeface="Times New Roman" panose="02020603050405020304" pitchFamily="18" charset="0"/>
              </a:rPr>
            </a:br>
            <a:r>
              <a:rPr lang="en-US" sz="1400" dirty="0">
                <a:solidFill>
                  <a:srgbClr val="000000"/>
                </a:solidFill>
                <a:effectLst/>
                <a:latin typeface="Verdana" panose="020B0604030504040204" pitchFamily="34" charset="0"/>
                <a:ea typeface="Times New Roman" panose="02020603050405020304" pitchFamily="18" charset="0"/>
              </a:rPr>
              <a:t> </a:t>
            </a:r>
            <a:br>
              <a:rPr lang="en-US" sz="1400" dirty="0">
                <a:effectLst/>
                <a:latin typeface="Times New Roman" panose="02020603050405020304" pitchFamily="18" charset="0"/>
                <a:ea typeface="Times New Roman" panose="02020603050405020304" pitchFamily="18" charset="0"/>
              </a:rPr>
            </a:br>
            <a:endParaRPr lang="en-US" sz="3600" dirty="0"/>
          </a:p>
        </p:txBody>
      </p:sp>
      <p:sp>
        <p:nvSpPr>
          <p:cNvPr id="3" name="Title 1">
            <a:extLst>
              <a:ext uri="{FF2B5EF4-FFF2-40B4-BE49-F238E27FC236}">
                <a16:creationId xmlns:a16="http://schemas.microsoft.com/office/drawing/2014/main" id="{3DD41CE0-6377-9305-0309-14CFB972D20A}"/>
              </a:ext>
            </a:extLst>
          </p:cNvPr>
          <p:cNvSpPr txBox="1">
            <a:spLocks/>
          </p:cNvSpPr>
          <p:nvPr/>
        </p:nvSpPr>
        <p:spPr>
          <a:xfrm>
            <a:off x="6325644" y="438412"/>
            <a:ext cx="5422322" cy="6162804"/>
          </a:xfrm>
          <a:prstGeom prst="rect">
            <a:avLst/>
          </a:prstGeom>
        </p:spPr>
        <p:txBody>
          <a:bodyPr vert="horz" lIns="91440" tIns="45720" rIns="91440" bIns="45720" rtlCol="0" anchor="ctr">
            <a:normAutofit fontScale="3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spcBef>
                <a:spcPts val="600"/>
              </a:spcBef>
              <a:spcAft>
                <a:spcPts val="600"/>
              </a:spcAft>
            </a:pPr>
            <a:r>
              <a:rPr lang="en-US" sz="1800" dirty="0">
                <a:solidFill>
                  <a:srgbClr val="000000"/>
                </a:solidFill>
                <a:latin typeface="Verdana" panose="020B0604030504040204" pitchFamily="34" charset="0"/>
                <a:ea typeface="Times New Roman" panose="02020603050405020304" pitchFamily="18" charset="0"/>
              </a:rPr>
              <a:t> </a:t>
            </a:r>
            <a:br>
              <a:rPr lang="en-US" sz="1800" dirty="0">
                <a:latin typeface="Times New Roman" panose="02020603050405020304" pitchFamily="18" charset="0"/>
                <a:ea typeface="Times New Roman" panose="02020603050405020304" pitchFamily="18" charset="0"/>
              </a:rPr>
            </a:br>
            <a:r>
              <a:rPr lang="en-US" sz="3600" dirty="0">
                <a:latin typeface="Times New Roman" panose="02020603050405020304" pitchFamily="18" charset="0"/>
                <a:ea typeface="Times New Roman" panose="02020603050405020304" pitchFamily="18" charset="0"/>
              </a:rPr>
              <a:t>1</a:t>
            </a:r>
            <a:r>
              <a:rPr lang="en-US" sz="6000" dirty="0">
                <a:latin typeface="Times New Roman" panose="02020603050405020304" pitchFamily="18" charset="0"/>
                <a:ea typeface="Times New Roman" panose="02020603050405020304" pitchFamily="18" charset="0"/>
              </a:rPr>
              <a:t>. </a:t>
            </a:r>
            <a:r>
              <a:rPr lang="en-US" sz="6000" kern="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In which text did the person go there for a special occasion?</a:t>
            </a:r>
            <a:br>
              <a:rPr lang="en-US" sz="6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en-US" sz="6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2. </a:t>
            </a:r>
            <a:r>
              <a:rPr lang="en-US" sz="6000" kern="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In which text did the person visit an Indian restaurant</a:t>
            </a:r>
            <a:br>
              <a:rPr lang="en-US" sz="6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en-US" sz="6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3. </a:t>
            </a:r>
            <a:r>
              <a:rPr lang="en-US" sz="6000" kern="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In which text did the person eat pizza?</a:t>
            </a:r>
            <a:br>
              <a:rPr lang="en-US" sz="6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en-US" sz="6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4. </a:t>
            </a:r>
            <a:r>
              <a:rPr lang="en-US" sz="6000" kern="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In which text did the person eat fast food?</a:t>
            </a:r>
            <a:br>
              <a:rPr lang="en-US" sz="6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en-US" sz="6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5. </a:t>
            </a:r>
            <a:r>
              <a:rPr lang="en-US" sz="6000" kern="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In which text did someone eat seafood?</a:t>
            </a:r>
            <a:br>
              <a:rPr lang="en-US" sz="6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en-US" sz="6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6. </a:t>
            </a:r>
            <a:r>
              <a:rPr lang="en-US" sz="6000" kern="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In which text did the person talk about the atmosphere of the restaurant?</a:t>
            </a:r>
            <a:br>
              <a:rPr lang="en-US" sz="6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en-US" sz="6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7. </a:t>
            </a:r>
            <a:r>
              <a:rPr lang="en-US" sz="6000" kern="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Which restaurant was cheap?</a:t>
            </a:r>
            <a:br>
              <a:rPr lang="en-US" sz="6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en-US" sz="6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8. </a:t>
            </a:r>
            <a:r>
              <a:rPr lang="en-US" sz="6000" kern="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In which text didn't the person enjoy their meal?</a:t>
            </a:r>
            <a:br>
              <a:rPr lang="en-US" sz="6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en-US" sz="6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9. </a:t>
            </a:r>
            <a:r>
              <a:rPr lang="en-US" sz="6000" kern="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In which text did someone eat a very hot dish?</a:t>
            </a:r>
            <a:br>
              <a:rPr lang="en-US" sz="6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en-US" sz="6000" kern="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10. In which text did the person have a vegetarian meal? </a:t>
            </a:r>
            <a:br>
              <a:rPr lang="en-US" sz="6000" kern="100"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Tree>
    <p:extLst>
      <p:ext uri="{BB962C8B-B14F-4D97-AF65-F5344CB8AC3E}">
        <p14:creationId xmlns:p14="http://schemas.microsoft.com/office/powerpoint/2010/main" val="2021613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FACA2-9162-FE4C-598D-8F9B59978D31}"/>
              </a:ext>
            </a:extLst>
          </p:cNvPr>
          <p:cNvSpPr>
            <a:spLocks noGrp="1"/>
          </p:cNvSpPr>
          <p:nvPr>
            <p:ph type="title"/>
          </p:nvPr>
        </p:nvSpPr>
        <p:spPr>
          <a:xfrm>
            <a:off x="740483" y="567943"/>
            <a:ext cx="9141121" cy="5457076"/>
          </a:xfrm>
        </p:spPr>
        <p:txBody>
          <a:bodyPr>
            <a:normAutofit/>
          </a:bodyPr>
          <a:lstStyle/>
          <a:p>
            <a:r>
              <a:rPr lang="en-US" sz="1800" dirty="0">
                <a:solidFill>
                  <a:srgbClr val="000000"/>
                </a:solidFill>
                <a:latin typeface="Verdana" panose="020B0604030504040204" pitchFamily="34" charset="0"/>
                <a:ea typeface="Times New Roman" panose="02020603050405020304" pitchFamily="18" charset="0"/>
              </a:rPr>
              <a:t>ANSWER:</a:t>
            </a:r>
            <a:br>
              <a:rPr lang="en-US" sz="1800" dirty="0">
                <a:solidFill>
                  <a:srgbClr val="000000"/>
                </a:solidFill>
                <a:latin typeface="Verdana" panose="020B0604030504040204" pitchFamily="34" charset="0"/>
                <a:ea typeface="Times New Roman" panose="02020603050405020304" pitchFamily="18" charset="0"/>
              </a:rPr>
            </a:br>
            <a:br>
              <a:rPr lang="en-US" sz="1800" dirty="0">
                <a:solidFill>
                  <a:srgbClr val="000000"/>
                </a:solidFill>
                <a:latin typeface="Verdana" panose="020B0604030504040204" pitchFamily="34" charset="0"/>
                <a:ea typeface="Times New Roman" panose="02020603050405020304" pitchFamily="18" charset="0"/>
              </a:rPr>
            </a:br>
            <a:r>
              <a:rPr lang="en-US" sz="2700" dirty="0">
                <a:solidFill>
                  <a:srgbClr val="000000"/>
                </a:solidFill>
                <a:latin typeface="Verdana" panose="020B0604030504040204" pitchFamily="34" charset="0"/>
                <a:ea typeface="Times New Roman" panose="02020603050405020304" pitchFamily="18" charset="0"/>
              </a:rPr>
              <a:t>1. P</a:t>
            </a:r>
            <a:r>
              <a:rPr lang="en-US" sz="2700" dirty="0">
                <a:solidFill>
                  <a:srgbClr val="000000"/>
                </a:solidFill>
                <a:effectLst/>
                <a:latin typeface="Verdana" panose="020B0604030504040204" pitchFamily="34" charset="0"/>
                <a:ea typeface="Times New Roman" panose="02020603050405020304" pitchFamily="18" charset="0"/>
              </a:rPr>
              <a:t>1</a:t>
            </a:r>
            <a:br>
              <a:rPr lang="en-US" sz="2700" dirty="0">
                <a:solidFill>
                  <a:srgbClr val="000000"/>
                </a:solidFill>
                <a:effectLst/>
                <a:latin typeface="Verdana" panose="020B0604030504040204" pitchFamily="34" charset="0"/>
                <a:ea typeface="Times New Roman" panose="02020603050405020304" pitchFamily="18" charset="0"/>
              </a:rPr>
            </a:br>
            <a:r>
              <a:rPr lang="en-US" sz="2700" dirty="0">
                <a:solidFill>
                  <a:srgbClr val="000000"/>
                </a:solidFill>
                <a:effectLst/>
                <a:latin typeface="Verdana" panose="020B0604030504040204" pitchFamily="34" charset="0"/>
                <a:ea typeface="Times New Roman" panose="02020603050405020304" pitchFamily="18" charset="0"/>
              </a:rPr>
              <a:t>2. P3</a:t>
            </a:r>
            <a:br>
              <a:rPr lang="en-US" sz="2700" dirty="0">
                <a:solidFill>
                  <a:srgbClr val="000000"/>
                </a:solidFill>
                <a:effectLst/>
                <a:latin typeface="Verdana" panose="020B0604030504040204" pitchFamily="34" charset="0"/>
                <a:ea typeface="Times New Roman" panose="02020603050405020304" pitchFamily="18" charset="0"/>
              </a:rPr>
            </a:br>
            <a:r>
              <a:rPr lang="en-US" sz="2700" dirty="0">
                <a:solidFill>
                  <a:srgbClr val="000000"/>
                </a:solidFill>
                <a:effectLst/>
                <a:latin typeface="Verdana" panose="020B0604030504040204" pitchFamily="34" charset="0"/>
                <a:ea typeface="Times New Roman" panose="02020603050405020304" pitchFamily="18" charset="0"/>
              </a:rPr>
              <a:t>3. P4</a:t>
            </a:r>
            <a:br>
              <a:rPr lang="en-US" sz="2700" dirty="0">
                <a:solidFill>
                  <a:srgbClr val="000000"/>
                </a:solidFill>
                <a:effectLst/>
                <a:latin typeface="Verdana" panose="020B0604030504040204" pitchFamily="34" charset="0"/>
                <a:ea typeface="Times New Roman" panose="02020603050405020304" pitchFamily="18" charset="0"/>
              </a:rPr>
            </a:br>
            <a:r>
              <a:rPr lang="en-US" sz="2700" dirty="0">
                <a:solidFill>
                  <a:srgbClr val="000000"/>
                </a:solidFill>
                <a:effectLst/>
                <a:latin typeface="Verdana" panose="020B0604030504040204" pitchFamily="34" charset="0"/>
                <a:ea typeface="Times New Roman" panose="02020603050405020304" pitchFamily="18" charset="0"/>
              </a:rPr>
              <a:t>4. P2</a:t>
            </a:r>
            <a:br>
              <a:rPr lang="en-US" sz="2700" dirty="0">
                <a:solidFill>
                  <a:srgbClr val="000000"/>
                </a:solidFill>
                <a:effectLst/>
                <a:latin typeface="Verdana" panose="020B0604030504040204" pitchFamily="34" charset="0"/>
                <a:ea typeface="Times New Roman" panose="02020603050405020304" pitchFamily="18" charset="0"/>
              </a:rPr>
            </a:br>
            <a:r>
              <a:rPr lang="en-US" sz="2700" dirty="0">
                <a:solidFill>
                  <a:srgbClr val="000000"/>
                </a:solidFill>
                <a:effectLst/>
                <a:latin typeface="Verdana" panose="020B0604030504040204" pitchFamily="34" charset="0"/>
                <a:ea typeface="Times New Roman" panose="02020603050405020304" pitchFamily="18" charset="0"/>
              </a:rPr>
              <a:t>5. P1</a:t>
            </a:r>
            <a:br>
              <a:rPr lang="en-US" sz="2700" dirty="0">
                <a:solidFill>
                  <a:srgbClr val="000000"/>
                </a:solidFill>
                <a:effectLst/>
                <a:latin typeface="Verdana" panose="020B0604030504040204" pitchFamily="34" charset="0"/>
                <a:ea typeface="Times New Roman" panose="02020603050405020304" pitchFamily="18" charset="0"/>
              </a:rPr>
            </a:br>
            <a:r>
              <a:rPr lang="en-US" sz="2700" dirty="0">
                <a:solidFill>
                  <a:srgbClr val="000000"/>
                </a:solidFill>
                <a:effectLst/>
                <a:latin typeface="Verdana" panose="020B0604030504040204" pitchFamily="34" charset="0"/>
                <a:ea typeface="Times New Roman" panose="02020603050405020304" pitchFamily="18" charset="0"/>
              </a:rPr>
              <a:t>6. P3</a:t>
            </a:r>
            <a:br>
              <a:rPr lang="en-US" sz="2700" dirty="0">
                <a:solidFill>
                  <a:srgbClr val="000000"/>
                </a:solidFill>
                <a:effectLst/>
                <a:latin typeface="Verdana" panose="020B0604030504040204" pitchFamily="34" charset="0"/>
                <a:ea typeface="Times New Roman" panose="02020603050405020304" pitchFamily="18" charset="0"/>
              </a:rPr>
            </a:br>
            <a:r>
              <a:rPr lang="en-US" sz="2700" dirty="0">
                <a:solidFill>
                  <a:srgbClr val="000000"/>
                </a:solidFill>
                <a:effectLst/>
                <a:latin typeface="Verdana" panose="020B0604030504040204" pitchFamily="34" charset="0"/>
                <a:ea typeface="Times New Roman" panose="02020603050405020304" pitchFamily="18" charset="0"/>
              </a:rPr>
              <a:t>7. P2</a:t>
            </a:r>
            <a:br>
              <a:rPr lang="en-US" sz="2700" dirty="0">
                <a:solidFill>
                  <a:srgbClr val="000000"/>
                </a:solidFill>
                <a:effectLst/>
                <a:latin typeface="Verdana" panose="020B0604030504040204" pitchFamily="34" charset="0"/>
                <a:ea typeface="Times New Roman" panose="02020603050405020304" pitchFamily="18" charset="0"/>
              </a:rPr>
            </a:br>
            <a:r>
              <a:rPr lang="en-US" sz="2700" dirty="0">
                <a:solidFill>
                  <a:srgbClr val="000000"/>
                </a:solidFill>
                <a:effectLst/>
                <a:latin typeface="Verdana" panose="020B0604030504040204" pitchFamily="34" charset="0"/>
                <a:ea typeface="Times New Roman" panose="02020603050405020304" pitchFamily="18" charset="0"/>
              </a:rPr>
              <a:t>8. P2</a:t>
            </a:r>
            <a:br>
              <a:rPr lang="en-US" sz="2700" dirty="0">
                <a:solidFill>
                  <a:srgbClr val="000000"/>
                </a:solidFill>
                <a:effectLst/>
                <a:latin typeface="Verdana" panose="020B0604030504040204" pitchFamily="34" charset="0"/>
                <a:ea typeface="Times New Roman" panose="02020603050405020304" pitchFamily="18" charset="0"/>
              </a:rPr>
            </a:br>
            <a:r>
              <a:rPr lang="en-US" sz="2700" dirty="0">
                <a:solidFill>
                  <a:srgbClr val="000000"/>
                </a:solidFill>
                <a:effectLst/>
                <a:latin typeface="Verdana" panose="020B0604030504040204" pitchFamily="34" charset="0"/>
                <a:ea typeface="Times New Roman" panose="02020603050405020304" pitchFamily="18" charset="0"/>
              </a:rPr>
              <a:t>9. P3</a:t>
            </a:r>
            <a:br>
              <a:rPr lang="en-US" sz="2700" dirty="0">
                <a:solidFill>
                  <a:srgbClr val="000000"/>
                </a:solidFill>
                <a:effectLst/>
                <a:latin typeface="Verdana" panose="020B0604030504040204" pitchFamily="34" charset="0"/>
                <a:ea typeface="Times New Roman" panose="02020603050405020304" pitchFamily="18" charset="0"/>
              </a:rPr>
            </a:br>
            <a:r>
              <a:rPr lang="en-US" sz="2700" dirty="0">
                <a:solidFill>
                  <a:srgbClr val="000000"/>
                </a:solidFill>
                <a:effectLst/>
                <a:latin typeface="Verdana" panose="020B0604030504040204" pitchFamily="34" charset="0"/>
                <a:ea typeface="Times New Roman" panose="02020603050405020304" pitchFamily="18" charset="0"/>
              </a:rPr>
              <a:t>10. P4</a:t>
            </a:r>
            <a:br>
              <a:rPr lang="en-US" sz="1800" dirty="0">
                <a:effectLst/>
                <a:latin typeface="Times New Roman" panose="02020603050405020304" pitchFamily="18" charset="0"/>
                <a:ea typeface="Times New Roman" panose="02020603050405020304" pitchFamily="18" charset="0"/>
              </a:rPr>
            </a:br>
            <a:endParaRPr lang="en-US" dirty="0"/>
          </a:p>
        </p:txBody>
      </p:sp>
    </p:spTree>
    <p:extLst>
      <p:ext uri="{BB962C8B-B14F-4D97-AF65-F5344CB8AC3E}">
        <p14:creationId xmlns:p14="http://schemas.microsoft.com/office/powerpoint/2010/main" val="706583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CF0A2-92CB-A5AB-9CBF-77B9B6C7186C}"/>
              </a:ext>
            </a:extLst>
          </p:cNvPr>
          <p:cNvSpPr>
            <a:spLocks noGrp="1"/>
          </p:cNvSpPr>
          <p:nvPr>
            <p:ph type="title"/>
          </p:nvPr>
        </p:nvSpPr>
        <p:spPr>
          <a:xfrm>
            <a:off x="200415" y="175364"/>
            <a:ext cx="6613743" cy="6682636"/>
          </a:xfrm>
        </p:spPr>
        <p:txBody>
          <a:bodyPr>
            <a:normAutofit fontScale="90000"/>
          </a:bodyPr>
          <a:lstStyle/>
          <a:p>
            <a:pPr>
              <a:tabLst>
                <a:tab pos="228600" algn="l"/>
                <a:tab pos="457200" algn="l"/>
                <a:tab pos="685800" algn="l"/>
                <a:tab pos="914400" algn="l"/>
              </a:tabLst>
            </a:pPr>
            <a:br>
              <a:rPr lang="en-US" sz="1800" dirty="0">
                <a:solidFill>
                  <a:srgbClr val="000000"/>
                </a:solidFill>
                <a:effectLst/>
                <a:latin typeface="Courier New" panose="02070309020205020404" pitchFamily="49" charset="0"/>
                <a:ea typeface="Courier New" panose="02070309020205020404" pitchFamily="49" charset="0"/>
              </a:rPr>
            </a:br>
            <a:r>
              <a:rPr lang="en-US" sz="1800" dirty="0">
                <a:solidFill>
                  <a:srgbClr val="000000"/>
                </a:solidFill>
                <a:effectLst/>
                <a:latin typeface="Times New Roman" panose="02020603050405020304" pitchFamily="18" charset="0"/>
                <a:ea typeface="Courier New" panose="02070309020205020404" pitchFamily="49" charset="0"/>
              </a:rPr>
              <a:t> </a:t>
            </a:r>
            <a:r>
              <a:rPr lang="en-US" sz="1800" b="1" dirty="0">
                <a:solidFill>
                  <a:srgbClr val="000000"/>
                </a:solidFill>
                <a:effectLst/>
                <a:latin typeface="Times New Roman" panose="02020603050405020304" pitchFamily="18" charset="0"/>
                <a:ea typeface="Courier New" panose="02070309020205020404" pitchFamily="49" charset="0"/>
              </a:rPr>
              <a:t>FURTHER READING 3</a:t>
            </a:r>
            <a:br>
              <a:rPr lang="en-US" sz="1800" dirty="0">
                <a:solidFill>
                  <a:srgbClr val="000000"/>
                </a:solidFill>
                <a:effectLst/>
                <a:latin typeface="Courier New" panose="02070309020205020404" pitchFamily="49" charset="0"/>
                <a:ea typeface="Courier New" panose="02070309020205020404" pitchFamily="49" charset="0"/>
              </a:rPr>
            </a:br>
            <a:r>
              <a:rPr lang="en-US" sz="1800" dirty="0">
                <a:solidFill>
                  <a:srgbClr val="000000"/>
                </a:solidFill>
                <a:effectLst/>
                <a:latin typeface="Times New Roman" panose="02020603050405020304" pitchFamily="18" charset="0"/>
                <a:ea typeface="Courier New" panose="02070309020205020404" pitchFamily="49" charset="0"/>
              </a:rPr>
              <a:t>Tennis started in France nearly 1000 years ago. The game was originally played in the courtyards of royal palaces, using the walls (like squash) rather than a net. One of the Grand Slam tournaments takes place in Wimbledon every year. The Tournament or The Fortnight, as the British call the Wimbledon Tennis Championships, is very important to the English.</a:t>
            </a:r>
            <a:br>
              <a:rPr lang="en-US" sz="1800" dirty="0">
                <a:solidFill>
                  <a:srgbClr val="000000"/>
                </a:solidFill>
                <a:effectLst/>
                <a:latin typeface="Courier New" panose="02070309020205020404" pitchFamily="49" charset="0"/>
                <a:ea typeface="Courier New" panose="02070309020205020404" pitchFamily="49" charset="0"/>
              </a:rPr>
            </a:br>
            <a:r>
              <a:rPr lang="en-US" sz="1800" dirty="0">
                <a:solidFill>
                  <a:srgbClr val="000000"/>
                </a:solidFill>
                <a:effectLst/>
                <a:latin typeface="Courier New" panose="02070309020205020404" pitchFamily="49" charset="0"/>
                <a:ea typeface="Courier New" panose="02070309020205020404" pitchFamily="49" charset="0"/>
              </a:rPr>
              <a:t>     </a:t>
            </a:r>
            <a:r>
              <a:rPr lang="en-US" sz="1800" dirty="0">
                <a:solidFill>
                  <a:srgbClr val="000000"/>
                </a:solidFill>
                <a:effectLst/>
                <a:latin typeface="Times New Roman" panose="02020603050405020304" pitchFamily="18" charset="0"/>
                <a:ea typeface="Courier New" panose="02070309020205020404" pitchFamily="49" charset="0"/>
              </a:rPr>
              <a:t>So here you are, standing in the queue to buy your ticket to watch the matches. Everybody is waiting for their turn to get inside. Nobody is pushing. If you are English, you will have all the necessary things with you: a thermos of tea (of course), a folding chair and (surprise, sur­prise) an umbrella!</a:t>
            </a:r>
            <a:br>
              <a:rPr lang="en-US" sz="1800" dirty="0">
                <a:solidFill>
                  <a:srgbClr val="000000"/>
                </a:solidFill>
                <a:effectLst/>
                <a:latin typeface="Courier New" panose="02070309020205020404" pitchFamily="49" charset="0"/>
                <a:ea typeface="Courier New" panose="02070309020205020404" pitchFamily="49" charset="0"/>
              </a:rPr>
            </a:br>
            <a:r>
              <a:rPr lang="en-US" sz="1800" dirty="0">
                <a:solidFill>
                  <a:srgbClr val="000000"/>
                </a:solidFill>
                <a:effectLst/>
                <a:latin typeface="Courier New" panose="02070309020205020404" pitchFamily="49" charset="0"/>
                <a:ea typeface="Courier New" panose="02070309020205020404" pitchFamily="49" charset="0"/>
              </a:rPr>
              <a:t>    </a:t>
            </a:r>
            <a:r>
              <a:rPr lang="en-US" sz="1800" dirty="0">
                <a:solidFill>
                  <a:srgbClr val="000000"/>
                </a:solidFill>
                <a:effectLst/>
                <a:latin typeface="Times New Roman" panose="02020603050405020304" pitchFamily="18" charset="0"/>
                <a:ea typeface="Courier New" panose="02070309020205020404" pitchFamily="49" charset="0"/>
              </a:rPr>
              <a:t>At last you go through the gates, and you discover the atmosphere. People are sitting under their umbrellas enjoying the British weather. The atmosphere is calm and controlled. You feel as if you are in a select private club - and, in fact, you are. The gardens are superb (well, you are in England...). Every year 3,500 geraniums are planted!</a:t>
            </a:r>
            <a:br>
              <a:rPr lang="en-US" sz="1800" dirty="0">
                <a:solidFill>
                  <a:srgbClr val="000000"/>
                </a:solidFill>
                <a:effectLst/>
                <a:latin typeface="Courier New" panose="02070309020205020404" pitchFamily="49" charset="0"/>
                <a:ea typeface="Courier New" panose="02070309020205020404" pitchFamily="49" charset="0"/>
              </a:rPr>
            </a:br>
            <a:r>
              <a:rPr lang="en-US" sz="1800" dirty="0">
                <a:solidFill>
                  <a:srgbClr val="000000"/>
                </a:solidFill>
                <a:effectLst/>
                <a:latin typeface="Courier New" panose="02070309020205020404" pitchFamily="49" charset="0"/>
                <a:ea typeface="Courier New" panose="02070309020205020404" pitchFamily="49" charset="0"/>
              </a:rPr>
              <a:t>    </a:t>
            </a:r>
            <a:r>
              <a:rPr lang="en-US" sz="1800" dirty="0">
                <a:solidFill>
                  <a:srgbClr val="000000"/>
                </a:solidFill>
                <a:effectLst/>
                <a:latin typeface="Times New Roman" panose="02020603050405020304" pitchFamily="18" charset="0"/>
                <a:ea typeface="Courier New" panose="02070309020205020404" pitchFamily="49" charset="0"/>
              </a:rPr>
              <a:t>What is so special about Wimbledon? Well, it is the oldest tourna­ment in the world, and the last of the big four championships to be played on natural grass. The American, Australian and French Cham­pionships are played on cement, artificial grass and clay. All the play­ers must dress only in white. Wimbledon is free from sponsorship, which makes it different from almost all other sporting events. This means that there are no advertising banners around the courts. The people who come to watch the matches, compared to those who watch many other international tournaments, are well disciplined. You can only sometimes hear shouts or whistles when a player prepares to serve. And if any spectator behaves badly, he or she may be asked to leave.</a:t>
            </a:r>
            <a:br>
              <a:rPr lang="en-US" sz="1800" dirty="0">
                <a:solidFill>
                  <a:srgbClr val="000000"/>
                </a:solidFill>
                <a:effectLst/>
                <a:latin typeface="Courier New" panose="02070309020205020404" pitchFamily="49" charset="0"/>
                <a:ea typeface="Courier New" panose="02070309020205020404" pitchFamily="49" charset="0"/>
              </a:rPr>
            </a:br>
            <a:r>
              <a:rPr lang="en-US" sz="1800" dirty="0">
                <a:solidFill>
                  <a:srgbClr val="000000"/>
                </a:solidFill>
                <a:effectLst/>
                <a:latin typeface="Courier New" panose="02070309020205020404" pitchFamily="49" charset="0"/>
                <a:ea typeface="Courier New" panose="02070309020205020404" pitchFamily="49" charset="0"/>
              </a:rPr>
              <a:t>   </a:t>
            </a:r>
            <a:r>
              <a:rPr lang="en-US" sz="1800" dirty="0">
                <a:solidFill>
                  <a:srgbClr val="000000"/>
                </a:solidFill>
                <a:effectLst/>
                <a:latin typeface="Times New Roman" panose="02020603050405020304" pitchFamily="18" charset="0"/>
                <a:ea typeface="Courier New" panose="02070309020205020404" pitchFamily="49" charset="0"/>
              </a:rPr>
              <a:t>You think that the English are very serious tennis fans. But if you want a good place, you may well find one around 4 p.m. Where has everybody gone? Look in the tents: they are having strawberries and tea. After all, tennis is just one of many traditions, and the English like to continue them all - especially tea!</a:t>
            </a:r>
            <a:br>
              <a:rPr lang="en-US" sz="1800" dirty="0">
                <a:solidFill>
                  <a:srgbClr val="000000"/>
                </a:solidFill>
                <a:effectLst/>
                <a:latin typeface="Courier New" panose="02070309020205020404" pitchFamily="49" charset="0"/>
                <a:ea typeface="Courier New" panose="02070309020205020404" pitchFamily="49" charset="0"/>
              </a:rPr>
            </a:br>
            <a:endParaRPr lang="en-US" dirty="0"/>
          </a:p>
        </p:txBody>
      </p:sp>
      <p:sp>
        <p:nvSpPr>
          <p:cNvPr id="3" name="TextBox 2">
            <a:extLst>
              <a:ext uri="{FF2B5EF4-FFF2-40B4-BE49-F238E27FC236}">
                <a16:creationId xmlns:a16="http://schemas.microsoft.com/office/drawing/2014/main" id="{9A2368EE-2B9D-9579-36DB-7C9A0BA79DEE}"/>
              </a:ext>
            </a:extLst>
          </p:cNvPr>
          <p:cNvSpPr txBox="1"/>
          <p:nvPr/>
        </p:nvSpPr>
        <p:spPr>
          <a:xfrm>
            <a:off x="6939419" y="175364"/>
            <a:ext cx="5252581" cy="6124754"/>
          </a:xfrm>
          <a:prstGeom prst="rect">
            <a:avLst/>
          </a:prstGeom>
          <a:noFill/>
        </p:spPr>
        <p:txBody>
          <a:bodyPr wrap="square" rtlCol="0">
            <a:spAutoFit/>
          </a:bodyPr>
          <a:lstStyle/>
          <a:p>
            <a:pPr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1.	The Fortnight is ________	</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another name for the Grand Slam tournaments.</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B.	the original name for a game similar to squash.</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C.	the name of one of the two Wimbledon tournaments.</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D.	another name for the Wimbledon Championships.</a:t>
            </a:r>
            <a:endParaRPr lang="en-US" sz="1400" dirty="0">
              <a:solidFill>
                <a:srgbClr val="000000"/>
              </a:solidFill>
              <a:effectLst/>
              <a:latin typeface="Courier New" panose="02070309020205020404" pitchFamily="49" charset="0"/>
              <a:ea typeface="Courier New" panose="02070309020205020404" pitchFamily="49" charset="0"/>
            </a:endParaRPr>
          </a:p>
          <a:p>
            <a:pPr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2.	To enter Wimbledon you have to ________	</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wait in a line of people.       B. book the tickets earlier.</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C.	have your own chair.            D. belong to the club.</a:t>
            </a:r>
            <a:endParaRPr lang="en-US" sz="1400" dirty="0">
              <a:solidFill>
                <a:srgbClr val="000000"/>
              </a:solidFill>
              <a:effectLst/>
              <a:latin typeface="Courier New" panose="02070309020205020404" pitchFamily="49" charset="0"/>
              <a:ea typeface="Courier New" panose="02070309020205020404" pitchFamily="49" charset="0"/>
            </a:endParaRPr>
          </a:p>
          <a:p>
            <a:pPr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3.	Which of these sentences is true?</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Most of the courts at Wimbledon have artificial grass.</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B.	Only the Wimbledon tournament is played on natural grass.</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C.	The Wimbledon championships are played on cement or clay.</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D.	All four Grand Slam Tournaments are played on natural grass.</a:t>
            </a:r>
            <a:endParaRPr lang="en-US" sz="1400" dirty="0">
              <a:solidFill>
                <a:srgbClr val="000000"/>
              </a:solidFill>
              <a:effectLst/>
              <a:latin typeface="Courier New" panose="02070309020205020404" pitchFamily="49" charset="0"/>
              <a:ea typeface="Courier New" panose="02070309020205020404" pitchFamily="49" charset="0"/>
            </a:endParaRPr>
          </a:p>
          <a:p>
            <a:pPr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4.	Spectators at Wimbledon ________	</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never behave badly during a match.</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B.	leave when a player serves badly.</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C.	do not often shout during a match.</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D.	are given special discipline rules.</a:t>
            </a:r>
            <a:endParaRPr lang="en-US" sz="1400" dirty="0">
              <a:solidFill>
                <a:srgbClr val="000000"/>
              </a:solidFill>
              <a:effectLst/>
              <a:latin typeface="Courier New" panose="02070309020205020404" pitchFamily="49" charset="0"/>
              <a:ea typeface="Courier New" panose="02070309020205020404" pitchFamily="49" charset="0"/>
            </a:endParaRPr>
          </a:p>
          <a:p>
            <a:pPr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5.	It is easier to find a seat at 4 o’clock because ________	</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English spectators go to some special tents.</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B.	it is an English tradition to go home for tea.</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C.	most of the spectators leave Wimbledon.</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D.	serious tennis fans come in the morning.</a:t>
            </a:r>
            <a:endParaRPr lang="en-US" sz="1400" dirty="0">
              <a:solidFill>
                <a:srgbClr val="000000"/>
              </a:solidFill>
              <a:effectLst/>
              <a:latin typeface="Courier New" panose="02070309020205020404" pitchFamily="49" charset="0"/>
              <a:ea typeface="Courier New" panose="02070309020205020404" pitchFamily="49" charset="0"/>
            </a:endParaRPr>
          </a:p>
          <a:p>
            <a:pPr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6.	The text is mainly about ________	</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A.	the most popular sports in England.</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B.	the history of tennis championships.</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C.	the tennis tournaments at Wimbledon.</a:t>
            </a:r>
            <a:endParaRPr lang="en-US" sz="14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400" dirty="0">
                <a:solidFill>
                  <a:srgbClr val="000000"/>
                </a:solidFill>
                <a:effectLst/>
                <a:latin typeface="Times New Roman" panose="02020603050405020304" pitchFamily="18" charset="0"/>
                <a:ea typeface="Courier New" panose="02070309020205020404" pitchFamily="49" charset="0"/>
              </a:rPr>
              <a:t>D.	different English customs and traditions.</a:t>
            </a:r>
            <a:endParaRPr lang="en-US" sz="1400" dirty="0">
              <a:solidFill>
                <a:srgbClr val="000000"/>
              </a:solidFill>
              <a:effectLst/>
              <a:latin typeface="Courier New" panose="02070309020205020404" pitchFamily="49" charset="0"/>
              <a:ea typeface="Courier New" panose="02070309020205020404" pitchFamily="49" charset="0"/>
            </a:endParaRPr>
          </a:p>
        </p:txBody>
      </p:sp>
    </p:spTree>
    <p:extLst>
      <p:ext uri="{BB962C8B-B14F-4D97-AF65-F5344CB8AC3E}">
        <p14:creationId xmlns:p14="http://schemas.microsoft.com/office/powerpoint/2010/main" val="1670345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4957</Words>
  <Application>Microsoft Office PowerPoint</Application>
  <PresentationFormat>Widescreen</PresentationFormat>
  <Paragraphs>161</Paragraphs>
  <Slides>13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Calibri</vt:lpstr>
      <vt:lpstr>Calibri Light</vt:lpstr>
      <vt:lpstr>Courier New</vt:lpstr>
      <vt:lpstr>Gill Sans</vt:lpstr>
      <vt:lpstr>Segoe Script</vt:lpstr>
      <vt:lpstr>Times New Roman</vt:lpstr>
      <vt:lpstr>Verdana</vt:lpstr>
      <vt:lpstr>Office Theme</vt:lpstr>
      <vt:lpstr>Session 3 </vt:lpstr>
      <vt:lpstr> Unit 5  We Are What We Eat</vt:lpstr>
      <vt:lpstr>Vocabulary Review  Read the letter. Use the words from the box to fill in the blanks. Not all of the words will be used.  approve       diet                   grains       population complex      environment      insects      weeds  Dear Mrs. Greiber,  I have a small farm in Philadelphia. Just like City Farm, I grow organic produce. Many of my customers follow a natural (1) _______________. My farm has many problems. It is a(n) (2) _____________ situation. Maybe you can help. The first problem is that a lot of (3) ______________ eat my plants. What can I do? The second problem is the garden is full of (4) ______________ in the summertime.  Can you suggest something to kill them that isn’t bad for the (5) _______________? Would  you (6) _____________ of something strong but still organic? I need your help!  Thank you! Joanna Walton Philadelphia  </vt:lpstr>
      <vt:lpstr>TRAVELLING TIPS FOR YOU Making Sense of the American Diet 1. Hamburgers and French fries are known all over the world as “typical American food.” But when you travel in the United States, you will see that Americans choose many different kinds of diets. As a matter of fact, many Americans spend a lot of time thinking very hard about how and what they eat. They think that the traditional American diet is bad for their health and bad for the environment. As a result, you will see many labels and descriptions of food that might seems confusing. Here is a short guide to help you understand some of the choices: 2. ORGANIC food are grown with no pesticides or herbicides. There are also no GMOs in organic food. People who choose organic foods think that they are better for their health and for the environment. 3. VEGETARIAN food contains no meat. People choose a vegetarian diet for a number of reasons. Some believe that eating meat is not good for their health. Others have environmental reasons. They believe eating plants is better for the environment. Cows and other “meat” animals at the top of the food chain need lots of food, water, and energy. Carrots, beans, and potatoes, on the lower end of the food chain, need much less. Still others believe that people should not eat animals for ethical reasons. They believe that humans should not kill animals for any reason. 4. VEGAN food contain nothing at all from animals: no meat, no milk, no eggs, no honey, and no butter, for example. Reasons for eating a vegan diet are very similar to reasons for eating a vegetarian diet. But vegan eaters don’t think that humans should use animals for food at all. 5. LOCAL food is grown less than 100 miles from you. Local food is usually very fresh. And buying it helps nearby farms and other businesses. People who eat local food also care about the environment. They don’t want to eat food that must travel far by trucks, boats, and planes because it uses too much gasoline. This causes more pollution. 6. LOW-FAT foods have very little (for example, butter or oil) in them. People who are trying to lose weight, or people who have heart disease often eat low-fat diets. Many Americans have heart disease or are overweight, so low-fat diets and foods are very common in the U.S. 7. GLUTEN-FREE foods contain no gluten. Gluten is in wheat and many other grains. People with a gluten-free diet are usually allergic to gluten. They might get very bad stomachaches if they eat this.    </vt:lpstr>
      <vt:lpstr>FURTHER READING 1  HEALTHY LIVING FOR TEENAGERS  Food In a recent government survey on healthy eating teens scored only 5 out of 10 (8 indicated a healthy diet and 6 a “passable” one). Only 1 in 10 teens eats the recommended amount of fruit and the only vegetable that many teens eat is “chips”. Most teens in the developed world are eating too much but are still not getting the vital nutrients to help them grow and stay healthy. More information about nutrition and healthy eating is needed to help young people eat properly. Teens who diet of­ten cut out food they need, such as bread or milk, because they think it is fattening. Others don’t know what foods to choose in the school canteen in order to have a balanced diet. There is a saying “you are what you eat”. So if you want to become the next David Beckham then you’d better start eating properly. Exercise Lack of money in schools plus increased pressure to do well in the course exams means that teenagers are doing less sport in school than ever before. Girls, in particular, are more likely to suffer from lack of exercise and up to 4 in 10 girls stop playing sports in their early teen­age years. Jost because you aren’t sporty doesn’t mean you can’t be active. Walk or cycle to school instead of taking the bus. Help at home with the housework or gardening. Go dancing with your friends. There are lots of ways you can stop being a couch potato! Sleep If “we are what we eat” then sleep is like food for the brain. Teens need at least 9 hours’ sleep every night and even mild sleepiness can affect your performance, humour and health. Lack of sleep can make you tired, angry or depressed. Nearly 40% of secondary school students go to bed after 11 p.m. on school nights and 15% of teens say they have fallen asleep during class. In the USA some schools are starting classes at 10 a.m. so that teens can get some extra sleep. These schools have noticed an improvement in their students’ work. </vt:lpstr>
      <vt:lpstr>Key: 1.B  2.B   3.A   4.C 5.D   6.B</vt:lpstr>
      <vt:lpstr>   FURTHER READING 2 1.The last time I went to a restaurant was about 2 months ago. My wife and I wanted to celebrate our wedding anniversary with a good meal so we went to an expensive Italian restaurant in downtown Lisbon. We both had pasta to start and for the main course my wife ordered a steak and I chose fish. For dessert we both ate chocolate cake topped with fresh cream. Delicious! 2. I went to a restaurant yesterday evening with my sister's children. It wasn't very expensive and the menu was very limited. We all had a burger and French fries, and drank cola. It wasn't very good. 3. My boyfriend loves spicy food so this restaurant was perfect. The waiters were all really friendly and polite, and they played traditional sitar music which was very relaxing. The menu offered vegetarian dishes as well as meat dishes served with rice and a sauce - it depended on how hot you wanted it! I chose a mild beef curry but my boyfriend had a lamb 'vindaloo' - he also drank 2 liters of water!! 4. My class at the university went there last weekend. It's a very popular type of restaurant in my country. It generally offers one type of food (a kind of bread with cheese and tomato sauce) which you then choose what ingredients to add on top of it. I asked for olives and mushrooms on mine and my classmates each had something different so we could taste a piece of each person's meal.   </vt:lpstr>
      <vt:lpstr>ANSWER:  1. P1 2. P3 3. P4 4. P2 5. P1 6. P3 7. P2 8. P2 9. P3 10. P4 </vt:lpstr>
      <vt:lpstr>  FURTHER READING 3 Tennis started in France nearly 1000 years ago. The game was originally played in the courtyards of royal palaces, using the walls (like squash) rather than a net. One of the Grand Slam tournaments takes place in Wimbledon every year. The Tournament or The Fortnight, as the British call the Wimbledon Tennis Championships, is very important to the English.      So here you are, standing in the queue to buy your ticket to watch the matches. Everybody is waiting for their turn to get inside. Nobody is pushing. If you are English, you will have all the necessary things with you: a thermos of tea (of course), a folding chair and (surprise, sur­prise) an umbrella!     At last you go through the gates, and you discover the atmosphere. People are sitting under their umbrellas enjoying the British weather. The atmosphere is calm and controlled. You feel as if you are in a select private club - and, in fact, you are. The gardens are superb (well, you are in England...). Every year 3,500 geraniums are planted!     What is so special about Wimbledon? Well, it is the oldest tourna­ment in the world, and the last of the big four championships to be played on natural grass. The American, Australian and French Cham­pionships are played on cement, artificial grass and clay. All the play­ers must dress only in white. Wimbledon is free from sponsorship, which makes it different from almost all other sporting events. This means that there are no advertising banners around the courts. The people who come to watch the matches, compared to those who watch many other international tournaments, are well disciplined. You can only sometimes hear shouts or whistles when a player prepares to serve. And if any spectator behaves badly, he or she may be asked to leave.    You think that the English are very serious tennis fans. But if you want a good place, you may well find one around 4 p.m. Where has everybody gone? Look in the tents: they are having strawberries and tea. After all, tennis is just one of many traditions, and the English like to continue them all - especially tea! </vt:lpstr>
      <vt:lpstr>  FURTHER READING 3 Tennis started in France nearly 1000 years ago. The game was originally played in the courtyards of royal palaces, using the walls (like squash) rather than a net. One of the Grand Slam tournaments takes place in Wimbledon every year. The Tournament or The Fortnight, as the British call the Wimbledon Tennis Championships, is very important to the English.      So here you are, standing in the queue to buy your ticket to watch the matches. Everybody is waiting for their turn to get inside. Nobody is pushing. If you are English, you will have all the necessary things with you: a thermos of tea (of course), a folding chair and (surprise, sur­prise) an umbrella!     At last you go through the gates, and you discover the atmosphere. People are sitting under their umbrellas enjoying the British weather. The atmosphere is calm and controlled. You feel as if you are in a select private club - and, in fact, you are. The gardens are superb (well, you are in England...). Every year 3,500 geraniums are planted!     What is so special about Wimbledon? Well, it is the oldest tourna­ment in the world, and the last of the big four championships to be played on natural grass. The American, Australian and French Cham­pionships are played on cement, artificial grass and clay. All the play­ers must dress only in white. Wimbledon is free from sponsorship, which makes it different from almost all other sporting events. This means that there are no advertising banners around the courts. The people who come to watch the matches, compared to those who watch many other international tournaments, are well disciplined. You can only sometimes hear shouts or whistles when a player prepares to serve. And if any spectator behaves badly, he or she may be asked to leave.    You think that the English are very serious tennis fans. But if you want a good place, you may well find one around 4 p.m. Where has everybody gone? Look in the tents: they are having strawberries and tea. After all, tennis is just one of many traditions, and the English like to continue them all - especially tea! </vt:lpstr>
      <vt:lpstr>FURTHER READING 4- CHOOSING A LANGUAGE SCHOOL Today, there are language schools on practically every street (well, it seems like that sometimes, especially in the bigger cities here in Viet­nam). How do you decide which school is right for you? Here are a few things to think about when you are looking through flyers, leaflets and brochures from different schools. Before you visit a school: • If you are going to study English in the UK, contact the British Council to see which schools are accredited by them. If a school is accredited, it means that their inspectors regularly check it to make sure that it is good enough. If a school isn’t good enough, it loses its accreditation. So, if you choose an accredited school, you will probably be happy with it. • Talk to people you know who are doing language courses at different schools. What do they think about the schools and courses? If you choose the same school or same course as them, you may have the same opinions later, • Ask yourself what you want to learn English for. Do you have any specific goals, like passing an exam or going to work in an English ­speaking country? If you have, make a list of them. Think about whether it would be better for you to have private lessons with a teacher or lessons in a group. Then look at the courses that local schools are offering to see what might be right for you. While you’re visiting a school: • Take a look around the building. Does it look tidy? Does it look well- organised? Do you feel comfortable in it? • Ask about the teachers that work at the school. Remember, you have a right to see copies of their qualifications. • Ask about whether you can watch a class for free before signing up for a course. A good school will be happy to arrange this for you. Found a good place? Great! Now go away and study! </vt:lpstr>
      <vt:lpstr>FURTHER READING 4- CHOOSING A LANGUAGE SCHOOL Today, there are language schools on practically every street (well, it seems like that sometimes, especially in the bigger cities here in Viet­nam). How do you decide which school is right for you? Here are a few things to think about when you are looking through flyers, leaflets and brochures from different schools. Before you visit a school: • If you are going to study English in the UK, contact the British Council to see which schools are accredited by them. If a school is accredited, it means that their inspectors regularly check it to make sure that it is good enough. If a school isn’t good enough, it loses its accreditation. So, if you choose an accredited school, you will probably be happy with it. • Talk to people you know who are doing language courses at different schools. What do they think about the schools and courses? If you choose the same school or same course as them, you may have the same opinions later, • Ask yourself what you want to learn English for. Do you have any specific goals, like passing an exam or going to work in an English ­speaking country? If you have, make a list of them. Think about whether it would be better for you to have private lessons with a teacher or lessons in a group. Then look at the courses that local schools are offering to see what might be right for you. While you’re visiting a school: • Take a look around the building. Does it look tidy? Does it look well- organised? Do you feel comfortable in it? • Ask about the teachers that work at the school. Remember, you have a right to see copies of their qualifications. • Ask about whether you can watch a class for free before signing up for a course. A good school will be happy to arrange this for you. Found a good place? Great! Now go away and study! </vt:lpstr>
      <vt:lpstr>Thank You   for Your Attention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dc:creator>
  <cp:lastModifiedBy>Pham Xuan Dat</cp:lastModifiedBy>
  <cp:revision>37</cp:revision>
  <dcterms:created xsi:type="dcterms:W3CDTF">2023-04-05T01:12:20Z</dcterms:created>
  <dcterms:modified xsi:type="dcterms:W3CDTF">2024-04-16T02:02:53Z</dcterms:modified>
</cp:coreProperties>
</file>