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60" r:id="rId3"/>
    <p:sldId id="312" r:id="rId4"/>
    <p:sldId id="313" r:id="rId5"/>
    <p:sldId id="327" r:id="rId6"/>
    <p:sldId id="314" r:id="rId7"/>
    <p:sldId id="328" r:id="rId8"/>
    <p:sldId id="315" r:id="rId9"/>
    <p:sldId id="329" r:id="rId10"/>
    <p:sldId id="316" r:id="rId11"/>
    <p:sldId id="317" r:id="rId12"/>
    <p:sldId id="330" r:id="rId13"/>
  </p:sldIdLst>
  <p:sldSz cx="9144000" cy="5143500" type="screen16x9"/>
  <p:notesSz cx="6858000" cy="9144000"/>
  <p:embeddedFontLst>
    <p:embeddedFont>
      <p:font typeface="Barlow" pitchFamily="2" charset="77"/>
      <p:regular r:id="rId15"/>
      <p:bold r:id="rId16"/>
      <p:italic r:id="rId17"/>
      <p:boldItalic r:id="rId18"/>
    </p:embeddedFont>
    <p:embeddedFont>
      <p:font typeface="Barlow Condensed" panose="020F0502020204030204" pitchFamily="34" charset="0"/>
      <p:regular r:id="rId19"/>
      <p:bold r:id="rId20"/>
      <p:italic r:id="rId21"/>
      <p:boldItalic r:id="rId22"/>
    </p:embeddedFont>
    <p:embeddedFont>
      <p:font typeface="Barlow Condensed Black" panose="020F0502020204030204" pitchFamily="34" charset="0"/>
      <p:bold r:id="rId23"/>
      <p:boldItalic r:id="rId24"/>
    </p:embeddedFont>
    <p:embeddedFont>
      <p:font typeface="Barlow Condensed ExtraBold" panose="020F0502020204030204" pitchFamily="3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238C24-B996-4416-9F43-3AB4DA0A03C3}">
  <a:tblStyle styleId="{9D238C24-B996-4416-9F43-3AB4DA0A03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922A6A-D65F-4AD0-B2FC-A90FAEBD741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490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3c7aa9bc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d3c7aa9bc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3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5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24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41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d3c7aa9bc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d3c7aa9bc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4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39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1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10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9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47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8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28b7ed60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d28b7ed60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54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3841" y="461471"/>
            <a:ext cx="5525700" cy="19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13809" y="4261950"/>
            <a:ext cx="50892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4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2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5025625"/>
            <a:ext cx="9144000" cy="11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942600"/>
            <a:ext cx="9144000" cy="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853500"/>
            <a:ext cx="9144000" cy="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86800" y="284825"/>
            <a:ext cx="8567225" cy="4319175"/>
            <a:chOff x="286800" y="284825"/>
            <a:chExt cx="8567225" cy="4319175"/>
          </a:xfrm>
        </p:grpSpPr>
        <p:sp>
          <p:nvSpPr>
            <p:cNvPr id="15" name="Google Shape;15;p2"/>
            <p:cNvSpPr/>
            <p:nvPr/>
          </p:nvSpPr>
          <p:spPr>
            <a:xfrm>
              <a:off x="286800" y="286800"/>
              <a:ext cx="36600" cy="2583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3211200" y="-2639575"/>
              <a:ext cx="36600" cy="5885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817425" y="1524500"/>
              <a:ext cx="36600" cy="3079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850726" y="2603299"/>
            <a:ext cx="45453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5025625"/>
            <a:ext cx="9144000" cy="11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942600"/>
            <a:ext cx="9144000" cy="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853500"/>
            <a:ext cx="9144000" cy="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286725" y="284825"/>
            <a:ext cx="8567300" cy="4321075"/>
            <a:chOff x="286725" y="284825"/>
            <a:chExt cx="8567300" cy="4321075"/>
          </a:xfrm>
        </p:grpSpPr>
        <p:sp>
          <p:nvSpPr>
            <p:cNvPr id="24" name="Google Shape;24;p3"/>
            <p:cNvSpPr/>
            <p:nvPr/>
          </p:nvSpPr>
          <p:spPr>
            <a:xfrm>
              <a:off x="286800" y="286800"/>
              <a:ext cx="36600" cy="4319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5400000">
              <a:off x="4341075" y="-3769525"/>
              <a:ext cx="36600" cy="8145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817425" y="2498750"/>
              <a:ext cx="36600" cy="2105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55875" y="373375"/>
            <a:ext cx="29154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500" b="0"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885475" y="4020050"/>
            <a:ext cx="4545300" cy="5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1"/>
          </p:nvPr>
        </p:nvSpPr>
        <p:spPr>
          <a:xfrm>
            <a:off x="4907250" y="1890275"/>
            <a:ext cx="2826300" cy="22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0" y="5025625"/>
            <a:ext cx="9144000" cy="11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0" y="4942600"/>
            <a:ext cx="9144000" cy="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4853500"/>
            <a:ext cx="9144000" cy="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286800" y="284825"/>
            <a:ext cx="7620925" cy="2582275"/>
            <a:chOff x="286800" y="284825"/>
            <a:chExt cx="7620925" cy="2582275"/>
          </a:xfrm>
        </p:grpSpPr>
        <p:sp>
          <p:nvSpPr>
            <p:cNvPr id="69" name="Google Shape;69;p7"/>
            <p:cNvSpPr/>
            <p:nvPr/>
          </p:nvSpPr>
          <p:spPr>
            <a:xfrm>
              <a:off x="286800" y="286800"/>
              <a:ext cx="36600" cy="2580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5400000">
              <a:off x="4078975" y="-3507325"/>
              <a:ext cx="36600" cy="762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7"/>
          <p:cNvSpPr/>
          <p:nvPr/>
        </p:nvSpPr>
        <p:spPr>
          <a:xfrm>
            <a:off x="8817425" y="955700"/>
            <a:ext cx="36600" cy="364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arlow Condensed"/>
              <a:buNone/>
              <a:defRPr sz="6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305075"/>
            <a:ext cx="77175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>
            <a:spLocks noGrp="1"/>
          </p:cNvSpPr>
          <p:nvPr>
            <p:ph type="ctrTitle"/>
          </p:nvPr>
        </p:nvSpPr>
        <p:spPr>
          <a:xfrm>
            <a:off x="603841" y="461471"/>
            <a:ext cx="5525700" cy="19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C1C1C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Speaking </a:t>
            </a:r>
            <a:br>
              <a:rPr lang="en" sz="6000" dirty="0">
                <a:solidFill>
                  <a:srgbClr val="EC1C1C"/>
                </a:solidFill>
                <a:ea typeface="Barlow Condensed Black"/>
                <a:cs typeface="Barlow Condensed Black"/>
              </a:rPr>
            </a:br>
            <a:r>
              <a:rPr lang="en" sz="6000" dirty="0">
                <a:solidFill>
                  <a:srgbClr val="EC1C1C"/>
                </a:solidFill>
                <a:ea typeface="Barlow Condensed Black"/>
                <a:cs typeface="Barlow Condensed Black"/>
              </a:rPr>
              <a:t>One</a:t>
            </a:r>
            <a:endParaRPr b="1" dirty="0">
              <a:solidFill>
                <a:srgbClr val="EC1C1C"/>
              </a:solidFill>
            </a:endParaRPr>
          </a:p>
        </p:txBody>
      </p:sp>
      <p:sp>
        <p:nvSpPr>
          <p:cNvPr id="434" name="Google Shape;434;p39"/>
          <p:cNvSpPr txBox="1">
            <a:spLocks noGrp="1"/>
          </p:cNvSpPr>
          <p:nvPr>
            <p:ph type="subTitle" idx="1"/>
          </p:nvPr>
        </p:nvSpPr>
        <p:spPr>
          <a:xfrm>
            <a:off x="3513809" y="4261950"/>
            <a:ext cx="50892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SPORTS</a:t>
            </a:r>
            <a:endParaRPr dirty="0"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pic>
        <p:nvPicPr>
          <p:cNvPr id="436" name="Google Shape;436;p39"/>
          <p:cNvPicPr preferRelativeResize="0"/>
          <p:nvPr/>
        </p:nvPicPr>
        <p:blipFill rotWithShape="1">
          <a:blip r:embed="rId3">
            <a:alphaModFix/>
          </a:blip>
          <a:srcRect l="1293" t="13388" b="22273"/>
          <a:stretch/>
        </p:blipFill>
        <p:spPr>
          <a:xfrm>
            <a:off x="3618300" y="1550025"/>
            <a:ext cx="4812475" cy="25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9"/>
          <p:cNvPicPr preferRelativeResize="0"/>
          <p:nvPr/>
        </p:nvPicPr>
        <p:blipFill rotWithShape="1">
          <a:blip r:embed="rId4">
            <a:alphaModFix/>
          </a:blip>
          <a:srcRect t="22833"/>
          <a:stretch/>
        </p:blipFill>
        <p:spPr>
          <a:xfrm>
            <a:off x="713225" y="2628925"/>
            <a:ext cx="2552076" cy="196915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9"/>
          <p:cNvSpPr txBox="1"/>
          <p:nvPr/>
        </p:nvSpPr>
        <p:spPr>
          <a:xfrm>
            <a:off x="6203289" y="79817"/>
            <a:ext cx="2704367" cy="110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94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UNIT 8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SOCCER: THE BEAUTIFUL GAME</a:t>
            </a:r>
            <a:endParaRPr sz="2000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07521" y="1838386"/>
            <a:ext cx="3569816" cy="7731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a situation in a game or competition when two or more players have the same score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t</a:t>
            </a:r>
            <a:r>
              <a:rPr lang="en-US" dirty="0"/>
              <a:t>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07521" y="2611526"/>
            <a:ext cx="318942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tie (n)</a:t>
            </a:r>
          </a:p>
          <a:p>
            <a:pPr marL="0" indent="0" algn="just"/>
            <a:r>
              <a:rPr lang="en-US" sz="2400" dirty="0"/>
              <a:t>    /</a:t>
            </a:r>
            <a:r>
              <a:rPr lang="en-US" sz="2400" dirty="0" err="1"/>
              <a:t>taɪ</a:t>
            </a:r>
            <a:r>
              <a:rPr lang="en-US" sz="2400" dirty="0"/>
              <a:t>/</a:t>
            </a:r>
          </a:p>
        </p:txBody>
      </p:sp>
      <p:pic>
        <p:nvPicPr>
          <p:cNvPr id="4098" name="Picture 2" descr="No-score draw definition and meaning | Collins English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4" y="1150450"/>
            <a:ext cx="4274309" cy="285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1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522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failure to win or to be successful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d</a:t>
            </a:r>
            <a:r>
              <a:rPr lang="en-US" dirty="0"/>
              <a:t>_____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164080"/>
            <a:ext cx="3189424" cy="82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defeat (n)</a:t>
            </a:r>
          </a:p>
          <a:p>
            <a:pPr marL="0" indent="0" algn="just"/>
            <a:r>
              <a:rPr lang="en-US" sz="2400" dirty="0"/>
              <a:t>    /</a:t>
            </a:r>
            <a:r>
              <a:rPr lang="en-US" sz="2400" dirty="0" err="1"/>
              <a:t>dɪˈfiːt</a:t>
            </a:r>
            <a:r>
              <a:rPr lang="en-US" sz="2400" dirty="0"/>
              <a:t>/</a:t>
            </a:r>
          </a:p>
        </p:txBody>
      </p:sp>
      <p:pic>
        <p:nvPicPr>
          <p:cNvPr id="7170" name="Picture 2" descr="Sports and Recreation a Moment of Victory and Defeat of Two Players after  the Football Match Stock Photo - Image of player, athletic: 222518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" y="1150450"/>
            <a:ext cx="4133088" cy="27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50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8420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a sports event where people or teams compete against each other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m</a:t>
            </a:r>
            <a:r>
              <a:rPr lang="en-US" dirty="0"/>
              <a:t>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464393"/>
            <a:ext cx="3189424" cy="94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match (n)</a:t>
            </a:r>
          </a:p>
          <a:p>
            <a:pPr marL="0" indent="0" algn="just"/>
            <a:r>
              <a:rPr lang="en-US" sz="2400" dirty="0"/>
              <a:t>     /</a:t>
            </a:r>
            <a:r>
              <a:rPr lang="en-US" sz="2400" dirty="0" err="1"/>
              <a:t>mætʃ</a:t>
            </a:r>
            <a:r>
              <a:rPr lang="en-US" sz="2400" dirty="0"/>
              <a:t>/</a:t>
            </a:r>
          </a:p>
        </p:txBody>
      </p:sp>
      <p:pic>
        <p:nvPicPr>
          <p:cNvPr id="5122" name="Picture 2" descr="SEA Games: Viet Nam crush Brunei 6-0 at first men&amp;#39;s football match - Da  Nang Today - News - eNews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" y="1182384"/>
            <a:ext cx="4264926" cy="28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36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"/>
          <p:cNvSpPr txBox="1">
            <a:spLocks noGrp="1"/>
          </p:cNvSpPr>
          <p:nvPr>
            <p:ph type="title"/>
          </p:nvPr>
        </p:nvSpPr>
        <p:spPr>
          <a:xfrm>
            <a:off x="3850726" y="2603299"/>
            <a:ext cx="45453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Guessing Game</a:t>
            </a:r>
            <a:endParaRPr sz="4800" b="0" dirty="0"/>
          </a:p>
        </p:txBody>
      </p:sp>
      <p:sp>
        <p:nvSpPr>
          <p:cNvPr id="544" name="Google Shape;544;p43"/>
          <p:cNvSpPr txBox="1">
            <a:spLocks noGrp="1"/>
          </p:cNvSpPr>
          <p:nvPr>
            <p:ph type="title" idx="2"/>
          </p:nvPr>
        </p:nvSpPr>
        <p:spPr>
          <a:xfrm>
            <a:off x="555875" y="373375"/>
            <a:ext cx="29154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545" name="Google Shape;545;p43"/>
          <p:cNvSpPr txBox="1">
            <a:spLocks noGrp="1"/>
          </p:cNvSpPr>
          <p:nvPr>
            <p:ph type="subTitle" idx="1"/>
          </p:nvPr>
        </p:nvSpPr>
        <p:spPr>
          <a:xfrm>
            <a:off x="3885474" y="3837170"/>
            <a:ext cx="4545300" cy="55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1800" dirty="0"/>
              <a:t>Guess the words based on their definitions and given letters. Students who get the most accurate answers in the fastest time will get good marks.</a:t>
            </a:r>
          </a:p>
        </p:txBody>
      </p:sp>
      <p:pic>
        <p:nvPicPr>
          <p:cNvPr id="546" name="Google Shape;546;p43"/>
          <p:cNvPicPr preferRelativeResize="0"/>
          <p:nvPr/>
        </p:nvPicPr>
        <p:blipFill rotWithShape="1">
          <a:blip r:embed="rId3">
            <a:alphaModFix/>
          </a:blip>
          <a:srcRect l="11666" r="7597" b="24505"/>
          <a:stretch/>
        </p:blipFill>
        <p:spPr>
          <a:xfrm>
            <a:off x="713225" y="2780050"/>
            <a:ext cx="2600726" cy="182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3"/>
          <p:cNvPicPr preferRelativeResize="0"/>
          <p:nvPr/>
        </p:nvPicPr>
        <p:blipFill rotWithShape="1">
          <a:blip r:embed="rId4">
            <a:alphaModFix/>
          </a:blip>
          <a:srcRect t="40998" b="15694"/>
          <a:stretch/>
        </p:blipFill>
        <p:spPr>
          <a:xfrm>
            <a:off x="3956100" y="539500"/>
            <a:ext cx="4474674" cy="18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3"/>
          <p:cNvSpPr txBox="1"/>
          <p:nvPr/>
        </p:nvSpPr>
        <p:spPr>
          <a:xfrm rot="-5400000">
            <a:off x="7785690" y="1205909"/>
            <a:ext cx="1990075" cy="32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SPEAKING ONE</a:t>
            </a:r>
            <a:endParaRPr sz="16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431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a person who competes in sports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a</a:t>
            </a:r>
            <a:r>
              <a:rPr lang="en-US" dirty="0"/>
              <a:t>______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164080"/>
            <a:ext cx="3189424" cy="67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sz="2400" dirty="0">
                <a:sym typeface="Wingdings" panose="05000000000000000000" pitchFamily="2" charset="2"/>
              </a:rPr>
              <a:t> athlete (n)</a:t>
            </a:r>
          </a:p>
          <a:p>
            <a:pPr marL="0" indent="0" algn="just"/>
            <a:r>
              <a:rPr lang="en-US" sz="2400" dirty="0"/>
              <a:t>    /ˈæ</a:t>
            </a:r>
            <a:r>
              <a:rPr lang="el-GR" sz="2400" dirty="0"/>
              <a:t>θ</a:t>
            </a:r>
            <a:r>
              <a:rPr lang="en-US" sz="2400" dirty="0" err="1"/>
              <a:t>liːt</a:t>
            </a:r>
            <a:r>
              <a:rPr lang="en-US" sz="2400" dirty="0"/>
              <a:t>/</a:t>
            </a:r>
          </a:p>
        </p:txBody>
      </p:sp>
      <p:pic>
        <p:nvPicPr>
          <p:cNvPr id="2050" name="Picture 2" descr="Female runner voted Vietnam&amp;#39; 2019 Athlete of the Y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5" y="1150450"/>
            <a:ext cx="4359016" cy="29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91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522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the leader of a group of people, especially a sports team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c</a:t>
            </a:r>
            <a:r>
              <a:rPr lang="en-US" dirty="0"/>
              <a:t>______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164080"/>
            <a:ext cx="3189424" cy="9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captain (n)</a:t>
            </a:r>
          </a:p>
          <a:p>
            <a:pPr marL="0" indent="0" algn="just"/>
            <a:r>
              <a:rPr lang="en-US" sz="2400" dirty="0"/>
              <a:t>   /ˈ</a:t>
            </a:r>
            <a:r>
              <a:rPr lang="en-US" sz="2400" dirty="0" err="1"/>
              <a:t>kæptɪn</a:t>
            </a:r>
            <a:r>
              <a:rPr lang="en-US" sz="2400" dirty="0"/>
              <a:t>/</a:t>
            </a:r>
          </a:p>
        </p:txBody>
      </p:sp>
      <p:pic>
        <p:nvPicPr>
          <p:cNvPr id="3074" name="Picture 2" descr="Quế Ngọc Hải đeo băng đội trưởng đội tuyển Việt Nam ở King&amp;#39;s Cup | Báo Dân 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2" y="1150450"/>
            <a:ext cx="4348839" cy="29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3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891503"/>
            <a:ext cx="3569816" cy="522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a player whose job is to stop the ball from going into his or her own team’s goal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g</a:t>
            </a:r>
            <a:r>
              <a:rPr lang="en-US" dirty="0"/>
              <a:t>_________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470722"/>
            <a:ext cx="3189424" cy="92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sz="2400" dirty="0">
                <a:sym typeface="Wingdings" panose="05000000000000000000" pitchFamily="2" charset="2"/>
              </a:rPr>
              <a:t> goalkeeper (n)</a:t>
            </a:r>
          </a:p>
          <a:p>
            <a:pPr marL="0" indent="0" algn="just"/>
            <a:r>
              <a:rPr lang="en-US" sz="2400" dirty="0"/>
              <a:t>    /</a:t>
            </a:r>
            <a:r>
              <a:rPr lang="en-US" sz="2400" dirty="0" err="1"/>
              <a:t>ɡəʊlˌkiːpər</a:t>
            </a:r>
            <a:r>
              <a:rPr lang="en-US" sz="2400" dirty="0"/>
              <a:t>/</a:t>
            </a:r>
          </a:p>
        </p:txBody>
      </p:sp>
      <p:pic>
        <p:nvPicPr>
          <p:cNvPr id="1026" name="Picture 2" descr="ĐT Việt Nam triệu tập bổ sung thủ môn Đặng Văn Lâ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3612"/>
          <a:stretch/>
        </p:blipFill>
        <p:spPr bwMode="auto">
          <a:xfrm>
            <a:off x="716725" y="1150450"/>
            <a:ext cx="4155917" cy="28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522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a person who trains a person or team in sport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c</a:t>
            </a:r>
            <a:r>
              <a:rPr lang="en-US" dirty="0"/>
              <a:t>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164080"/>
            <a:ext cx="3189424" cy="96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coach (n)</a:t>
            </a:r>
          </a:p>
          <a:p>
            <a:pPr marL="0" indent="0" algn="just"/>
            <a:r>
              <a:rPr lang="en-US" sz="2400" dirty="0"/>
              <a:t>    /</a:t>
            </a:r>
            <a:r>
              <a:rPr lang="en-US" sz="2400" dirty="0" err="1"/>
              <a:t>kəʊtʃ</a:t>
            </a:r>
            <a:r>
              <a:rPr lang="en-US" sz="2400" dirty="0"/>
              <a:t>/</a:t>
            </a:r>
          </a:p>
        </p:txBody>
      </p:sp>
      <p:pic>
        <p:nvPicPr>
          <p:cNvPr id="4098" name="Picture 2" descr="HLV Park Hang-seo sắp hết hạn hợp đồng, báo Hàn Quốc chỉ ra điều V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/>
          <a:stretch/>
        </p:blipFill>
        <p:spPr bwMode="auto">
          <a:xfrm>
            <a:off x="929640" y="1150450"/>
            <a:ext cx="4052011" cy="31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9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944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a person that you are playing or fighting against in a game, competition, argument, etc.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o</a:t>
            </a:r>
            <a:r>
              <a:rPr lang="en-US" dirty="0"/>
              <a:t>_______ (n)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677362"/>
            <a:ext cx="3189424" cy="75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opponent (n)</a:t>
            </a:r>
          </a:p>
          <a:p>
            <a:pPr marL="0" indent="0" algn="just"/>
            <a:r>
              <a:rPr lang="en-US" sz="2400" dirty="0"/>
              <a:t>    /</a:t>
            </a:r>
            <a:r>
              <a:rPr lang="en-US" sz="2400" dirty="0" err="1"/>
              <a:t>əˈpəʊnənt</a:t>
            </a:r>
            <a:r>
              <a:rPr lang="en-US" sz="2400" dirty="0"/>
              <a:t>/</a:t>
            </a:r>
          </a:p>
        </p:txBody>
      </p:sp>
      <p:pic>
        <p:nvPicPr>
          <p:cNvPr id="2050" name="Picture 2" descr="Vietnam to face Indonesia first after AFC adjusts World Cup 2021 Qualifiers  schedule | Culture - Sports |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5" y="1150450"/>
            <a:ext cx="4158608" cy="26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6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522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to take part in a contest or game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c</a:t>
            </a:r>
            <a:r>
              <a:rPr lang="en-US" dirty="0"/>
              <a:t>______ (v)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164080"/>
            <a:ext cx="3189424" cy="75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compete (v)</a:t>
            </a:r>
          </a:p>
          <a:p>
            <a:pPr marL="0" indent="0" algn="just"/>
            <a:r>
              <a:rPr lang="en-US" sz="2400" dirty="0"/>
              <a:t>    /</a:t>
            </a:r>
            <a:r>
              <a:rPr lang="en-US" sz="2400" dirty="0" err="1"/>
              <a:t>kəmˈpiːt</a:t>
            </a:r>
            <a:r>
              <a:rPr lang="en-US" sz="2400" dirty="0"/>
              <a:t>/</a:t>
            </a:r>
          </a:p>
        </p:txBody>
      </p:sp>
      <p:pic>
        <p:nvPicPr>
          <p:cNvPr id="5122" name="Picture 2" descr="Athletes and Sports Competitors : Occupational Outlook Handbook : U.S.  Bureau of Labor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7" y="1150450"/>
            <a:ext cx="4227944" cy="30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78;p45"/>
          <p:cNvSpPr txBox="1">
            <a:spLocks/>
          </p:cNvSpPr>
          <p:nvPr/>
        </p:nvSpPr>
        <p:spPr>
          <a:xfrm>
            <a:off x="5113326" y="2871250"/>
            <a:ext cx="3569816" cy="113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dirty="0"/>
              <a:t>e.g. The Vietnamese team will be </a:t>
            </a:r>
            <a:r>
              <a:rPr lang="en-US" b="1" dirty="0"/>
              <a:t>competing against </a:t>
            </a:r>
            <a:r>
              <a:rPr lang="en-US" dirty="0"/>
              <a:t>Cambodia on December 19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65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>
            <a:spLocks noGrp="1"/>
          </p:cNvSpPr>
          <p:nvPr>
            <p:ph type="title"/>
          </p:nvPr>
        </p:nvSpPr>
        <p:spPr>
          <a:xfrm>
            <a:off x="2123550" y="291850"/>
            <a:ext cx="48969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/>
              <a:t>VOCABULARY</a:t>
            </a:r>
            <a:endParaRPr sz="3600" b="0" dirty="0"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578" name="Google Shape;578;p45"/>
          <p:cNvSpPr txBox="1">
            <a:spLocks noGrp="1"/>
          </p:cNvSpPr>
          <p:nvPr>
            <p:ph type="subTitle" idx="1"/>
          </p:nvPr>
        </p:nvSpPr>
        <p:spPr>
          <a:xfrm>
            <a:off x="5113326" y="1732912"/>
            <a:ext cx="3569816" cy="776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dirty="0"/>
              <a:t>to earn a point by scoring a goal on the opposing team’s net</a:t>
            </a:r>
          </a:p>
        </p:txBody>
      </p:sp>
      <p:sp>
        <p:nvSpPr>
          <p:cNvPr id="581" name="Google Shape;581;p45"/>
          <p:cNvSpPr txBox="1"/>
          <p:nvPr/>
        </p:nvSpPr>
        <p:spPr>
          <a:xfrm>
            <a:off x="7626600" y="148450"/>
            <a:ext cx="15174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9494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SPORTS</a:t>
            </a:r>
            <a:endParaRPr sz="1300" b="1" dirty="0">
              <a:solidFill>
                <a:srgbClr val="FF94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6" name="Google Shape;586;p45"/>
          <p:cNvSpPr txBox="1"/>
          <p:nvPr/>
        </p:nvSpPr>
        <p:spPr>
          <a:xfrm rot="-5400000">
            <a:off x="-490475" y="3486250"/>
            <a:ext cx="1704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SPORTS</a:t>
            </a:r>
            <a:endParaRPr sz="3000" dirty="0">
              <a:solidFill>
                <a:schemeClr val="dk1"/>
              </a:solidFill>
              <a:latin typeface="Barlow Condensed Black"/>
              <a:ea typeface="Barlow Condensed Black"/>
              <a:cs typeface="Barlow Condensed Black"/>
              <a:sym typeface="Barlow Condensed Black"/>
            </a:endParaRPr>
          </a:p>
        </p:txBody>
      </p:sp>
      <p:sp>
        <p:nvSpPr>
          <p:cNvPr id="14" name="Google Shape;578;p45"/>
          <p:cNvSpPr txBox="1">
            <a:spLocks/>
          </p:cNvSpPr>
          <p:nvPr/>
        </p:nvSpPr>
        <p:spPr>
          <a:xfrm>
            <a:off x="5113326" y="1277719"/>
            <a:ext cx="3438141" cy="5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/>
            <a:r>
              <a:rPr lang="en-US" b="1" dirty="0"/>
              <a:t>s</a:t>
            </a:r>
            <a:r>
              <a:rPr lang="en-US" dirty="0"/>
              <a:t>____  </a:t>
            </a:r>
            <a:r>
              <a:rPr lang="en-US" b="1" dirty="0"/>
              <a:t>a</a:t>
            </a:r>
            <a:r>
              <a:rPr lang="en-US" dirty="0"/>
              <a:t>  </a:t>
            </a:r>
            <a:r>
              <a:rPr lang="en-US" b="1" dirty="0"/>
              <a:t>g</a:t>
            </a:r>
            <a:r>
              <a:rPr lang="en-US" dirty="0"/>
              <a:t>___</a:t>
            </a:r>
          </a:p>
        </p:txBody>
      </p:sp>
      <p:sp>
        <p:nvSpPr>
          <p:cNvPr id="15" name="Google Shape;578;p45"/>
          <p:cNvSpPr txBox="1">
            <a:spLocks/>
          </p:cNvSpPr>
          <p:nvPr/>
        </p:nvSpPr>
        <p:spPr>
          <a:xfrm>
            <a:off x="5113326" y="2300019"/>
            <a:ext cx="3189424" cy="75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"/>
              <a:buNone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342900" algn="just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score a goal</a:t>
            </a:r>
          </a:p>
        </p:txBody>
      </p:sp>
      <p:pic>
        <p:nvPicPr>
          <p:cNvPr id="3074" name="Picture 2" descr="Vietnam sit atop Group G after devastating victory over Indonesia in FIFA  World Cup qualifier | Tuoi Tr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4" y="1150450"/>
            <a:ext cx="4172717" cy="2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9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2B Marketing Slides by Slidesgo">
  <a:themeElements>
    <a:clrScheme name="Simple Light">
      <a:dk1>
        <a:srgbClr val="EC1C1C"/>
      </a:dk1>
      <a:lt1>
        <a:srgbClr val="FFFFFF"/>
      </a:lt1>
      <a:dk2>
        <a:srgbClr val="FF9494"/>
      </a:dk2>
      <a:lt2>
        <a:srgbClr val="EFEFE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C1C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358</Words>
  <Application>Microsoft Macintosh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Barlow</vt:lpstr>
      <vt:lpstr>Barlow Condensed Black</vt:lpstr>
      <vt:lpstr>Barlow Condensed ExtraBold</vt:lpstr>
      <vt:lpstr>Wingdings</vt:lpstr>
      <vt:lpstr>Barlow Condensed</vt:lpstr>
      <vt:lpstr>B2B Marketing Slides by Slidesgo</vt:lpstr>
      <vt:lpstr>Speaking  One</vt:lpstr>
      <vt:lpstr>Guessing Game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Translation Practice 1</dc:title>
  <cp:lastModifiedBy>An Nguyen</cp:lastModifiedBy>
  <cp:revision>24</cp:revision>
  <dcterms:modified xsi:type="dcterms:W3CDTF">2023-04-19T11:43:24Z</dcterms:modified>
</cp:coreProperties>
</file>