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sldx" ContentType="application/vnd.openxmlformats-officedocument.presentationml.slide"/>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96" r:id="rId4"/>
    <p:sldId id="297" r:id="rId5"/>
    <p:sldId id="299" r:id="rId6"/>
    <p:sldId id="300" r:id="rId7"/>
    <p:sldId id="301" r:id="rId8"/>
    <p:sldId id="302" r:id="rId9"/>
    <p:sldId id="313" r:id="rId10"/>
    <p:sldId id="303" r:id="rId11"/>
    <p:sldId id="304" r:id="rId12"/>
    <p:sldId id="305" r:id="rId13"/>
    <p:sldId id="306" r:id="rId14"/>
    <p:sldId id="307" r:id="rId15"/>
    <p:sldId id="308" r:id="rId16"/>
    <p:sldId id="310" r:id="rId17"/>
    <p:sldId id="311" r:id="rId18"/>
    <p:sldId id="314" r:id="rId19"/>
    <p:sldId id="315" r:id="rId20"/>
    <p:sldId id="316" r:id="rId21"/>
    <p:sldId id="317" r:id="rId22"/>
    <p:sldId id="318" r:id="rId23"/>
    <p:sldId id="319" r:id="rId24"/>
    <p:sldId id="32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814683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05579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3692029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75343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77669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46AF5F-0F8E-4B6D-A5E4-285BAAB1217A}" type="datetimeFigureOut">
              <a:rPr lang="en-US" smtClean="0"/>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7224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46AF5F-0F8E-4B6D-A5E4-285BAAB1217A}" type="datetimeFigureOut">
              <a:rPr lang="en-US" smtClean="0"/>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13524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46AF5F-0F8E-4B6D-A5E4-285BAAB1217A}" type="datetimeFigureOut">
              <a:rPr lang="en-US" smtClean="0"/>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554749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46AF5F-0F8E-4B6D-A5E4-285BAAB1217A}" type="datetimeFigureOut">
              <a:rPr lang="en-US" smtClean="0"/>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8465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6AF5F-0F8E-4B6D-A5E4-285BAAB1217A}" type="datetimeFigureOut">
              <a:rPr lang="en-US" smtClean="0"/>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641117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6AF5F-0F8E-4B6D-A5E4-285BAAB1217A}" type="datetimeFigureOut">
              <a:rPr lang="en-US" smtClean="0"/>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97835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6AF5F-0F8E-4B6D-A5E4-285BAAB1217A}" type="datetimeFigureOut">
              <a:rPr lang="en-US" smtClean="0"/>
              <a:t>6/26/2024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90F28-5F72-4FC4-AF67-8833C12558E7}" type="slidenum">
              <a:rPr lang="en-US" smtClean="0"/>
              <a:t>‹#›</a:t>
            </a:fld>
            <a:endParaRPr lang="en-US"/>
          </a:p>
        </p:txBody>
      </p:sp>
    </p:spTree>
    <p:extLst>
      <p:ext uri="{BB962C8B-B14F-4D97-AF65-F5344CB8AC3E}">
        <p14:creationId xmlns:p14="http://schemas.microsoft.com/office/powerpoint/2010/main" val="1991556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PowerPoint_Slide.sld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067800" cy="7010400"/>
          </a:xfrm>
        </p:spPr>
        <p:txBody>
          <a:bodyPr>
            <a:normAutofit fontScale="90000"/>
          </a:bodyPr>
          <a:lstStyle/>
          <a:p>
            <a:br>
              <a:rPr lang="en-US" sz="3600" b="1" dirty="0">
                <a:solidFill>
                  <a:srgbClr val="C00000"/>
                </a:solidFill>
                <a:effectLst/>
                <a:latin typeface="Arial"/>
                <a:ea typeface="Arial"/>
              </a:rPr>
            </a:br>
            <a:br>
              <a:rPr lang="en-US" sz="3600" b="1" dirty="0">
                <a:solidFill>
                  <a:srgbClr val="C00000"/>
                </a:solidFill>
                <a:latin typeface="Arial"/>
                <a:ea typeface="Arial"/>
              </a:rPr>
            </a:br>
            <a:br>
              <a:rPr lang="vi-VN" sz="3600" b="1" dirty="0">
                <a:solidFill>
                  <a:srgbClr val="C00000"/>
                </a:solidFill>
                <a:effectLst/>
                <a:latin typeface="Arial"/>
                <a:ea typeface="Arial"/>
              </a:rPr>
            </a:br>
            <a:br>
              <a:rPr lang="vi-VN" sz="3600" b="1" dirty="0">
                <a:solidFill>
                  <a:srgbClr val="C00000"/>
                </a:solidFill>
                <a:effectLst/>
                <a:latin typeface="Arial"/>
                <a:ea typeface="Arial"/>
              </a:rPr>
            </a:br>
            <a:br>
              <a:rPr lang="en-US" sz="3600" b="1" dirty="0">
                <a:solidFill>
                  <a:srgbClr val="C00000"/>
                </a:solidFill>
                <a:effectLst/>
                <a:latin typeface="Arial"/>
                <a:ea typeface="Arial"/>
              </a:rPr>
            </a:br>
            <a:br>
              <a:rPr lang="en-US" sz="3600" b="1" dirty="0">
                <a:solidFill>
                  <a:srgbClr val="C00000"/>
                </a:solidFill>
                <a:effectLst/>
                <a:latin typeface="Arial"/>
                <a:ea typeface="Arial"/>
              </a:rPr>
            </a:br>
            <a:br>
              <a:rPr lang="en-US" sz="3600" b="1" dirty="0">
                <a:solidFill>
                  <a:srgbClr val="C00000"/>
                </a:solidFill>
                <a:effectLst/>
                <a:latin typeface="Arial"/>
                <a:ea typeface="Arial"/>
              </a:rPr>
            </a:br>
            <a:r>
              <a:rPr lang="en-US" sz="3600" b="1" kern="1200" dirty="0">
                <a:solidFill>
                  <a:srgbClr val="C00000"/>
                </a:solidFill>
                <a:effectLst/>
                <a:latin typeface="Arial" panose="020B0604020202020204" pitchFamily="34" charset="0"/>
                <a:ea typeface="Arial" panose="020B0604020202020204" pitchFamily="34" charset="0"/>
                <a:cs typeface="+mj-cs"/>
              </a:rPr>
              <a:t>FOREIGN LAGUAGES DEPARTMENT</a:t>
            </a:r>
            <a:br>
              <a:rPr lang="en-US" sz="3600" b="1" dirty="0">
                <a:solidFill>
                  <a:srgbClr val="C00000"/>
                </a:solidFill>
                <a:effectLst/>
                <a:latin typeface="Arial"/>
                <a:ea typeface="Arial"/>
              </a:rPr>
            </a:br>
            <a:br>
              <a:rPr lang="en-US" sz="3600" b="1" dirty="0">
                <a:solidFill>
                  <a:srgbClr val="C00000"/>
                </a:solidFill>
                <a:effectLst/>
                <a:latin typeface="Arial"/>
                <a:ea typeface="Arial"/>
              </a:rPr>
            </a:br>
            <a:br>
              <a:rPr lang="en-US" sz="3600" b="1" dirty="0">
                <a:solidFill>
                  <a:srgbClr val="C00000"/>
                </a:solidFill>
                <a:effectLst/>
                <a:latin typeface="Arial"/>
                <a:ea typeface="Arial"/>
              </a:rPr>
            </a:br>
            <a:br>
              <a:rPr lang="en-US" sz="3600" b="1" dirty="0">
                <a:solidFill>
                  <a:srgbClr val="C00000"/>
                </a:solidFill>
                <a:effectLst/>
                <a:latin typeface="Arial"/>
                <a:ea typeface="Arial"/>
              </a:rPr>
            </a:br>
            <a:br>
              <a:rPr lang="en-US" sz="3600" b="1" dirty="0">
                <a:solidFill>
                  <a:srgbClr val="C00000"/>
                </a:solidFill>
                <a:effectLst/>
                <a:latin typeface="Arial"/>
                <a:ea typeface="Arial"/>
              </a:rPr>
            </a:br>
            <a:br>
              <a:rPr lang="en-US" sz="3600" b="1" dirty="0">
                <a:solidFill>
                  <a:srgbClr val="C00000"/>
                </a:solidFill>
                <a:effectLst/>
                <a:latin typeface="Arial"/>
                <a:ea typeface="Arial"/>
              </a:rPr>
            </a:br>
            <a:br>
              <a:rPr lang="en-US" sz="3600" b="1" dirty="0">
                <a:solidFill>
                  <a:srgbClr val="C00000"/>
                </a:solidFill>
                <a:effectLst/>
                <a:latin typeface="Arial"/>
                <a:ea typeface="Arial"/>
              </a:rPr>
            </a:br>
            <a:r>
              <a:rPr lang="en-US" sz="3600" b="1" dirty="0">
                <a:solidFill>
                  <a:srgbClr val="C00000"/>
                </a:solidFill>
                <a:effectLst/>
                <a:latin typeface="Arial"/>
                <a:ea typeface="Arial"/>
              </a:rPr>
              <a:t>Chapter IV</a:t>
            </a:r>
            <a:br>
              <a:rPr lang="en-US" sz="3600" b="1" dirty="0">
                <a:solidFill>
                  <a:srgbClr val="C00000"/>
                </a:solidFill>
                <a:effectLst/>
                <a:latin typeface="Arial"/>
                <a:ea typeface="Arial"/>
              </a:rPr>
            </a:br>
            <a:br>
              <a:rPr lang="en-US" sz="3600" b="1" dirty="0">
                <a:solidFill>
                  <a:srgbClr val="C00000"/>
                </a:solidFill>
                <a:effectLst/>
                <a:latin typeface="Arial"/>
                <a:ea typeface="Arial"/>
              </a:rPr>
            </a:br>
            <a:r>
              <a:rPr lang="en-US" sz="3600" b="1" dirty="0">
                <a:solidFill>
                  <a:srgbClr val="0070C0"/>
                </a:solidFill>
                <a:effectLst/>
                <a:latin typeface=".VnSouthernH" panose="020B7200000000000000" pitchFamily="34" charset="0"/>
                <a:ea typeface="Arial"/>
              </a:rPr>
              <a:t>Principles for text analysis</a:t>
            </a:r>
            <a:br>
              <a:rPr lang="en-US" sz="3600" b="1" dirty="0">
                <a:solidFill>
                  <a:srgbClr val="0070C0"/>
                </a:solidFill>
                <a:effectLst/>
                <a:latin typeface=".VnSouthernH" panose="020B7200000000000000" pitchFamily="34" charset="0"/>
                <a:ea typeface="Arial"/>
              </a:rPr>
            </a:br>
            <a:br>
              <a:rPr lang="en-US" sz="3600" b="1" dirty="0">
                <a:solidFill>
                  <a:srgbClr val="0070C0"/>
                </a:solidFill>
                <a:effectLst/>
                <a:latin typeface=".VnSouthernH" panose="020B7200000000000000" pitchFamily="34" charset="0"/>
                <a:ea typeface="Arial"/>
              </a:rPr>
            </a:br>
            <a:r>
              <a:rPr lang="en-US" sz="3600" b="1" dirty="0">
                <a:solidFill>
                  <a:srgbClr val="0070C0"/>
                </a:solidFill>
                <a:effectLst/>
                <a:latin typeface=".VnSouthernH" panose="020B7200000000000000" pitchFamily="34" charset="0"/>
                <a:ea typeface="Arial"/>
              </a:rPr>
              <a:t>Steps for text analysis</a:t>
            </a:r>
            <a:br>
              <a:rPr lang="en-US" sz="3600" b="1" dirty="0">
                <a:solidFill>
                  <a:srgbClr val="0070C0"/>
                </a:solidFill>
                <a:effectLst/>
                <a:latin typeface=".VnSouthernH" panose="020B7200000000000000" pitchFamily="34" charset="0"/>
                <a:ea typeface="Arial"/>
              </a:rPr>
            </a:br>
            <a:br>
              <a:rPr lang="vi-VN" sz="3600" b="1" dirty="0">
                <a:solidFill>
                  <a:srgbClr val="C00000"/>
                </a:solidFill>
                <a:effectLst/>
                <a:latin typeface="Arial"/>
                <a:ea typeface="Arial"/>
              </a:rPr>
            </a:br>
            <a:br>
              <a:rPr lang="en-US" b="1" dirty="0">
                <a:solidFill>
                  <a:srgbClr val="0077B3"/>
                </a:solidFill>
                <a:effectLst/>
                <a:latin typeface="Arial"/>
                <a:ea typeface="Arial"/>
              </a:rPr>
            </a:br>
            <a:br>
              <a:rPr lang="vi-VN" b="1" dirty="0">
                <a:solidFill>
                  <a:srgbClr val="0077B3"/>
                </a:solidFill>
                <a:effectLst/>
                <a:latin typeface="Arial"/>
                <a:ea typeface="Arial"/>
              </a:rPr>
            </a:br>
            <a:br>
              <a:rPr lang="en-US" b="1" dirty="0">
                <a:solidFill>
                  <a:srgbClr val="0077B3"/>
                </a:solidFill>
                <a:latin typeface="Arial"/>
                <a:ea typeface="Arial"/>
              </a:rPr>
            </a:br>
            <a:br>
              <a:rPr lang="en-US" b="1" dirty="0">
                <a:solidFill>
                  <a:srgbClr val="0077B3"/>
                </a:solidFill>
                <a:latin typeface="Arial"/>
                <a:ea typeface="Arial"/>
              </a:rPr>
            </a:br>
            <a:endParaRPr lang="en-US" sz="3600" dirty="0">
              <a:solidFill>
                <a:schemeClr val="tx2"/>
              </a:solidFill>
            </a:endParaRPr>
          </a:p>
        </p:txBody>
      </p:sp>
      <p:sp>
        <p:nvSpPr>
          <p:cNvPr id="6" name="Star: 5 Points 5">
            <a:extLst>
              <a:ext uri="{FF2B5EF4-FFF2-40B4-BE49-F238E27FC236}">
                <a16:creationId xmlns:a16="http://schemas.microsoft.com/office/drawing/2014/main" id="{37F9A62A-46B9-4E09-999E-EF52091A3054}"/>
              </a:ext>
            </a:extLst>
          </p:cNvPr>
          <p:cNvSpPr/>
          <p:nvPr/>
        </p:nvSpPr>
        <p:spPr>
          <a:xfrm>
            <a:off x="4114800" y="3009900"/>
            <a:ext cx="914400" cy="838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Tree>
    <p:extLst>
      <p:ext uri="{BB962C8B-B14F-4D97-AF65-F5344CB8AC3E}">
        <p14:creationId xmlns:p14="http://schemas.microsoft.com/office/powerpoint/2010/main" val="219747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63956-255E-40B9-A8D1-3883D7514102}"/>
              </a:ext>
            </a:extLst>
          </p:cNvPr>
          <p:cNvSpPr>
            <a:spLocks noGrp="1"/>
          </p:cNvSpPr>
          <p:nvPr>
            <p:ph type="ctrTitle"/>
          </p:nvPr>
        </p:nvSpPr>
        <p:spPr>
          <a:xfrm>
            <a:off x="76200" y="0"/>
            <a:ext cx="8991600" cy="6705599"/>
          </a:xfrm>
        </p:spPr>
        <p:txBody>
          <a:bodyPr>
            <a:normAutofit/>
          </a:bodyPr>
          <a:lstStyle/>
          <a:p>
            <a:pPr algn="l"/>
            <a:r>
              <a:rPr lang="en-US" sz="4000" b="1"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S</a:t>
            </a:r>
            <a:r>
              <a:rPr lang="en-US" sz="4000" b="1" kern="120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teps of text analysis</a:t>
            </a:r>
            <a:br>
              <a:rPr lang="en-US" sz="3200" b="1" kern="120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200" b="1"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u="sng"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Step 1</a:t>
            </a:r>
            <a:r>
              <a:rPr lang="en-US" sz="3200" b="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Define the research question &amp; select the content of analysis</a:t>
            </a:r>
            <a: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To conduct text analysis, begin with a clearly defined research question; </a:t>
            </a:r>
            <a:b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Developing the question</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Selecting a range of appropriate material to answer it.</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p>
        </p:txBody>
      </p:sp>
    </p:spTree>
    <p:extLst>
      <p:ext uri="{BB962C8B-B14F-4D97-AF65-F5344CB8AC3E}">
        <p14:creationId xmlns:p14="http://schemas.microsoft.com/office/powerpoint/2010/main" val="4860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69091-EA51-4509-A9F4-417F6C952045}"/>
              </a:ext>
            </a:extLst>
          </p:cNvPr>
          <p:cNvSpPr>
            <a:spLocks noGrp="1"/>
          </p:cNvSpPr>
          <p:nvPr>
            <p:ph type="ctrTitle"/>
          </p:nvPr>
        </p:nvSpPr>
        <p:spPr>
          <a:xfrm>
            <a:off x="0" y="76200"/>
            <a:ext cx="9067800" cy="6705599"/>
          </a:xfrm>
        </p:spPr>
        <p:txBody>
          <a:bodyPr>
            <a:normAutofit/>
          </a:bodyPr>
          <a:lstStyle/>
          <a:p>
            <a:r>
              <a:rPr lang="en-US" sz="3600" b="1" u="sng" kern="12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Step 2:</a:t>
            </a:r>
            <a:r>
              <a:rPr lang="en-US" sz="3600" b="1" kern="12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Gather information &amp; theory on the context</a:t>
            </a:r>
            <a:br>
              <a:rPr lang="en-US" sz="3200" b="1"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600"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kern="1200" dirty="0">
                <a:solidFill>
                  <a:srgbClr val="C00000"/>
                </a:solidFill>
                <a:effectLst/>
                <a:latin typeface="Times New Roman" panose="02020603050405020304" pitchFamily="18" charset="0"/>
                <a:ea typeface="Times New Roman" panose="02020603050405020304" pitchFamily="18" charset="0"/>
                <a:cs typeface="+mj-cs"/>
              </a:rPr>
              <a:t> Must establish the social &amp; historical context in which the material was produced &amp; intended to be received.</a:t>
            </a:r>
            <a:br>
              <a:rPr lang="en-US" sz="3600" kern="1200" dirty="0">
                <a:solidFill>
                  <a:srgbClr val="C00000"/>
                </a:solidFill>
                <a:effectLst/>
                <a:latin typeface="Times New Roman" panose="02020603050405020304" pitchFamily="18" charset="0"/>
                <a:ea typeface="Times New Roman" panose="02020603050405020304" pitchFamily="18" charset="0"/>
                <a:cs typeface="+mj-cs"/>
              </a:rPr>
            </a:br>
            <a:r>
              <a:rPr lang="en-US" sz="3600" dirty="0">
                <a:solidFill>
                  <a:srgbClr val="C00000"/>
                </a:solidFill>
                <a:latin typeface="Times New Roman" panose="02020603050405020304" pitchFamily="18" charset="0"/>
                <a:ea typeface="Times New Roman" panose="02020603050405020304" pitchFamily="18" charset="0"/>
              </a:rPr>
              <a:t>Notes: </a:t>
            </a:r>
            <a:r>
              <a:rPr lang="en-US" sz="3600" i="1" kern="1200" dirty="0">
                <a:solidFill>
                  <a:srgbClr val="215968"/>
                </a:solidFill>
                <a:effectLst/>
                <a:latin typeface="Times New Roman" panose="02020603050405020304" pitchFamily="18" charset="0"/>
                <a:ea typeface="Times New Roman" panose="02020603050405020304" pitchFamily="18" charset="0"/>
                <a:cs typeface="+mj-cs"/>
              </a:rPr>
              <a:t>Gathering factual details of when &amp; where the content was created, who the author is, who published it, &amp; whom it was disseminated to.</a:t>
            </a:r>
            <a:endParaRPr lang="en-US" sz="3600" dirty="0"/>
          </a:p>
        </p:txBody>
      </p:sp>
    </p:spTree>
    <p:extLst>
      <p:ext uri="{BB962C8B-B14F-4D97-AF65-F5344CB8AC3E}">
        <p14:creationId xmlns:p14="http://schemas.microsoft.com/office/powerpoint/2010/main" val="74355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9C27F-3594-4BAB-84F5-BABE1492F0FD}"/>
              </a:ext>
            </a:extLst>
          </p:cNvPr>
          <p:cNvSpPr>
            <a:spLocks noGrp="1"/>
          </p:cNvSpPr>
          <p:nvPr>
            <p:ph type="ctrTitle"/>
          </p:nvPr>
        </p:nvSpPr>
        <p:spPr>
          <a:xfrm>
            <a:off x="0" y="0"/>
            <a:ext cx="8763000" cy="6781799"/>
          </a:xfrm>
        </p:spPr>
        <p:txBody>
          <a:bodyPr/>
          <a:lstStyle/>
          <a:p>
            <a:pPr algn="l"/>
            <a:r>
              <a:rPr lang="en-US" sz="36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u="sng"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Step 3:</a:t>
            </a:r>
            <a:r>
              <a:rPr lang="en-US" sz="36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Analyze the content for themes &amp; patterns</a:t>
            </a:r>
            <a:br>
              <a:rPr lang="en-US" sz="4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4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Examining various elements of the material: </a:t>
            </a:r>
            <a:br>
              <a:rPr lang="en-US" sz="36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Vocabulary, sentences, paragraphs, &amp; overall structure, &amp; relating them to attributes, themes, &amp; patterns relevant to your research question.</a:t>
            </a:r>
            <a:endParaRPr lang="en-US" sz="3600" dirty="0">
              <a:solidFill>
                <a:srgbClr val="00B050"/>
              </a:solidFill>
            </a:endParaRPr>
          </a:p>
        </p:txBody>
      </p:sp>
    </p:spTree>
    <p:extLst>
      <p:ext uri="{BB962C8B-B14F-4D97-AF65-F5344CB8AC3E}">
        <p14:creationId xmlns:p14="http://schemas.microsoft.com/office/powerpoint/2010/main" val="516229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CDBB9-6CF0-4465-B1E8-BA7945B0FD8B}"/>
              </a:ext>
            </a:extLst>
          </p:cNvPr>
          <p:cNvSpPr>
            <a:spLocks noGrp="1"/>
          </p:cNvSpPr>
          <p:nvPr>
            <p:ph type="ctrTitle"/>
          </p:nvPr>
        </p:nvSpPr>
        <p:spPr>
          <a:xfrm>
            <a:off x="0" y="76200"/>
            <a:ext cx="9144000" cy="6629399"/>
          </a:xfrm>
        </p:spPr>
        <p:txBody>
          <a:bodyPr>
            <a:normAutofit/>
          </a:bodyPr>
          <a:lstStyle/>
          <a:p>
            <a:pPr algn="l"/>
            <a:r>
              <a:rPr lang="en-US" sz="3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u="sng"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Step 4:</a:t>
            </a:r>
            <a:r>
              <a:rPr lang="en-US" sz="36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kern="120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Review the results &amp; draw conclusions</a:t>
            </a:r>
            <a:br>
              <a:rPr lang="en-US" sz="36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kern="1200" dirty="0">
                <a:solidFill>
                  <a:schemeClr val="accent1">
                    <a:lumMod val="50000"/>
                  </a:schemeClr>
                </a:solidFill>
                <a:effectLst/>
                <a:latin typeface="Times New Roman" panose="02020603050405020304" pitchFamily="18" charset="0"/>
                <a:ea typeface="Times New Roman" panose="02020603050405020304" pitchFamily="18" charset="0"/>
                <a:cs typeface="+mj-cs"/>
              </a:rPr>
              <a:t>Having assigned particular attributes to elements of the material, reflect on the results to examine the function &amp; meaning of the language used; </a:t>
            </a:r>
            <a:br>
              <a:rPr lang="en-US" sz="3600" kern="1200" dirty="0">
                <a:solidFill>
                  <a:schemeClr val="accent1">
                    <a:lumMod val="50000"/>
                  </a:schemeClr>
                </a:solidFill>
                <a:effectLst/>
                <a:latin typeface="Times New Roman" panose="02020603050405020304" pitchFamily="18" charset="0"/>
                <a:ea typeface="Times New Roman" panose="02020603050405020304" pitchFamily="18" charset="0"/>
                <a:cs typeface="+mj-cs"/>
              </a:rPr>
            </a:br>
            <a:r>
              <a:rPr lang="en-US" sz="3600" kern="1200" dirty="0">
                <a:solidFill>
                  <a:schemeClr val="accent1">
                    <a:lumMod val="50000"/>
                  </a:schemeClr>
                </a:solidFill>
                <a:effectLst/>
                <a:latin typeface="Times New Roman" panose="02020603050405020304" pitchFamily="18" charset="0"/>
                <a:ea typeface="Times New Roman" panose="02020603050405020304" pitchFamily="18" charset="0"/>
                <a:cs typeface="+mj-cs"/>
              </a:rPr>
              <a:t>	Considering the analysis in relation to the broader context that was established earlier to draw conclusions that answer the research question.</a:t>
            </a:r>
            <a:endParaRPr lang="en-US" sz="3600" dirty="0">
              <a:solidFill>
                <a:schemeClr val="accent1">
                  <a:lumMod val="50000"/>
                </a:schemeClr>
              </a:solidFill>
            </a:endParaRPr>
          </a:p>
        </p:txBody>
      </p:sp>
    </p:spTree>
    <p:extLst>
      <p:ext uri="{BB962C8B-B14F-4D97-AF65-F5344CB8AC3E}">
        <p14:creationId xmlns:p14="http://schemas.microsoft.com/office/powerpoint/2010/main" val="1726968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CC25-A8E1-433A-852D-6ACC1A0ECBEB}"/>
              </a:ext>
            </a:extLst>
          </p:cNvPr>
          <p:cNvSpPr>
            <a:spLocks noGrp="1"/>
          </p:cNvSpPr>
          <p:nvPr>
            <p:ph type="ctrTitle"/>
          </p:nvPr>
        </p:nvSpPr>
        <p:spPr>
          <a:xfrm>
            <a:off x="0" y="1"/>
            <a:ext cx="9067800" cy="6781799"/>
          </a:xfrm>
        </p:spPr>
        <p:txBody>
          <a:bodyPr>
            <a:normAutofit/>
          </a:bodyPr>
          <a:lstStyle/>
          <a:p>
            <a:pPr algn="l"/>
            <a:r>
              <a:rPr lang="en-US" sz="3600" b="1" dirty="0">
                <a:solidFill>
                  <a:srgbClr val="FF0000"/>
                </a:solidFill>
                <a:latin typeface="Times New Roman" panose="02020603050405020304" pitchFamily="18" charset="0"/>
                <a:cs typeface="Times New Roman" panose="02020603050405020304" pitchFamily="18" charset="0"/>
              </a:rPr>
              <a:t>	Competencies required for text analysis</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b="1" i="1" dirty="0">
                <a:solidFill>
                  <a:srgbClr val="0070C0"/>
                </a:solidFill>
                <a:latin typeface="Times New Roman" panose="02020603050405020304" pitchFamily="18" charset="0"/>
                <a:cs typeface="Times New Roman" panose="02020603050405020304" pitchFamily="18" charset="0"/>
              </a:rPr>
              <a:t>C</a:t>
            </a:r>
            <a:r>
              <a:rPr lang="en-US" sz="3600" b="1" i="1" kern="1200" dirty="0">
                <a:solidFill>
                  <a:srgbClr val="0070C0"/>
                </a:solidFill>
                <a:effectLst/>
                <a:latin typeface="Times New Roman" panose="02020603050405020304" pitchFamily="18" charset="0"/>
                <a:ea typeface="+mj-ea"/>
                <a:cs typeface="Times New Roman" panose="02020603050405020304" pitchFamily="18" charset="0"/>
              </a:rPr>
              <a:t>ommunication </a:t>
            </a:r>
            <a:r>
              <a:rPr lang="en-US" sz="3600" b="1" i="1" dirty="0">
                <a:solidFill>
                  <a:srgbClr val="0070C0"/>
                </a:solidFill>
                <a:latin typeface="Times New Roman" panose="02020603050405020304" pitchFamily="18" charset="0"/>
                <a:cs typeface="Times New Roman" panose="02020603050405020304" pitchFamily="18" charset="0"/>
              </a:rPr>
              <a:t>Linguistic competences</a:t>
            </a:r>
            <a:br>
              <a:rPr lang="en-US" sz="3600" b="1" i="1" dirty="0">
                <a:solidFill>
                  <a:srgbClr val="0070C0"/>
                </a:solidFill>
                <a:latin typeface="Times New Roman" panose="02020603050405020304" pitchFamily="18" charset="0"/>
                <a:cs typeface="Times New Roman" panose="02020603050405020304" pitchFamily="18" charset="0"/>
              </a:rPr>
            </a:br>
            <a:br>
              <a:rPr lang="en-US" sz="3600" b="1" i="1" dirty="0">
                <a:solidFill>
                  <a:srgbClr val="0070C0"/>
                </a:solidFill>
                <a:latin typeface="Times New Roman" panose="02020603050405020304" pitchFamily="18" charset="0"/>
                <a:cs typeface="Times New Roman" panose="02020603050405020304" pitchFamily="18" charset="0"/>
              </a:rPr>
            </a:br>
            <a:r>
              <a:rPr lang="en-US" sz="3600" b="1" i="1" dirty="0">
                <a:solidFill>
                  <a:srgbClr val="0070C0"/>
                </a:solidFill>
                <a:latin typeface="Times New Roman" panose="02020603050405020304" pitchFamily="18" charset="0"/>
                <a:cs typeface="Times New Roman" panose="02020603050405020304" pitchFamily="18" charset="0"/>
              </a:rPr>
              <a:t> </a:t>
            </a:r>
            <a:r>
              <a:rPr lang="en-US" sz="3600" u="sng" dirty="0">
                <a:solidFill>
                  <a:srgbClr val="00B050"/>
                </a:solidFill>
                <a:latin typeface="Times New Roman" panose="02020603050405020304" pitchFamily="18" charset="0"/>
                <a:cs typeface="Times New Roman" panose="02020603050405020304" pitchFamily="18" charset="0"/>
              </a:rPr>
              <a:t>Including:</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Linguistic competence</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Sociolinguistic competence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Text/Discourse analysis competence</a:t>
            </a:r>
          </a:p>
        </p:txBody>
      </p:sp>
    </p:spTree>
    <p:extLst>
      <p:ext uri="{BB962C8B-B14F-4D97-AF65-F5344CB8AC3E}">
        <p14:creationId xmlns:p14="http://schemas.microsoft.com/office/powerpoint/2010/main" val="3066372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5AE23-09C0-4C55-BBCC-40A7E6245C76}"/>
              </a:ext>
            </a:extLst>
          </p:cNvPr>
          <p:cNvSpPr>
            <a:spLocks noGrp="1"/>
          </p:cNvSpPr>
          <p:nvPr>
            <p:ph type="ctrTitle"/>
          </p:nvPr>
        </p:nvSpPr>
        <p:spPr>
          <a:xfrm>
            <a:off x="76200" y="76200"/>
            <a:ext cx="8991600" cy="6781799"/>
          </a:xfrm>
        </p:spPr>
        <p:txBody>
          <a:bodyPr>
            <a:normAutofit/>
          </a:bodyPr>
          <a:lstStyle/>
          <a:p>
            <a:pPr algn="l"/>
            <a:r>
              <a:rPr lang="en-US" sz="3600" b="1" dirty="0">
                <a:solidFill>
                  <a:srgbClr val="00B050"/>
                </a:solidFill>
              </a:rPr>
              <a:t>	Linguistic competence:</a:t>
            </a:r>
            <a:r>
              <a:rPr lang="en-US" dirty="0"/>
              <a:t> </a:t>
            </a:r>
            <a:br>
              <a:rPr lang="en-US" dirty="0"/>
            </a:br>
            <a:r>
              <a:rPr lang="en-US" dirty="0"/>
              <a:t>	- </a:t>
            </a:r>
            <a:r>
              <a:rPr lang="en-US" sz="3600" dirty="0">
                <a:latin typeface="Times New Roman" panose="02020603050405020304" pitchFamily="18" charset="0"/>
                <a:cs typeface="Times New Roman" panose="02020603050405020304" pitchFamily="18" charset="0"/>
              </a:rPr>
              <a:t>Require in-depth knowledge of the language of the text: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Phonology,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Lexicology  (including terminology of the field related to the type of text),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Syntax (</a:t>
            </a:r>
            <a:r>
              <a:rPr lang="en-US" sz="3600" dirty="0">
                <a:solidFill>
                  <a:srgbClr val="002060"/>
                </a:solidFill>
                <a:latin typeface="Times New Roman" panose="02020603050405020304" pitchFamily="18" charset="0"/>
                <a:cs typeface="Times New Roman" panose="02020603050405020304" pitchFamily="18" charset="0"/>
              </a:rPr>
              <a:t>grammatical rules;</a:t>
            </a:r>
            <a:r>
              <a:rPr lang="en-US" sz="3600" dirty="0">
                <a:latin typeface="Times New Roman" panose="02020603050405020304" pitchFamily="18" charset="0"/>
                <a:cs typeface="Times New Roman" panose="02020603050405020304" pitchFamily="18" charset="0"/>
              </a:rPr>
              <a:t> </a:t>
            </a:r>
            <a:r>
              <a:rPr lang="en-US" sz="3600" dirty="0">
                <a:solidFill>
                  <a:schemeClr val="accent6">
                    <a:lumMod val="50000"/>
                  </a:schemeClr>
                </a:solidFill>
                <a:latin typeface="Times New Roman" panose="02020603050405020304" pitchFamily="18" charset="0"/>
                <a:cs typeface="Times New Roman" panose="02020603050405020304" pitchFamily="18" charset="0"/>
              </a:rPr>
              <a:t>structure of sentences</a:t>
            </a:r>
            <a:r>
              <a:rPr lang="en-US" sz="3600" dirty="0">
                <a:latin typeface="Times New Roman" panose="02020603050405020304" pitchFamily="18" charset="0"/>
                <a:cs typeface="Times New Roman" panose="02020603050405020304" pitchFamily="18" charset="0"/>
              </a:rPr>
              <a:t>; </a:t>
            </a:r>
            <a:r>
              <a:rPr lang="en-US" sz="3600" dirty="0">
                <a:solidFill>
                  <a:srgbClr val="00B050"/>
                </a:solidFill>
                <a:latin typeface="Times New Roman" panose="02020603050405020304" pitchFamily="18" charset="0"/>
                <a:cs typeface="Times New Roman" panose="02020603050405020304" pitchFamily="18" charset="0"/>
              </a:rPr>
              <a:t>type of sentence</a:t>
            </a:r>
            <a:r>
              <a:rPr lang="en-US" sz="3600" dirty="0">
                <a:latin typeface="Times New Roman" panose="02020603050405020304" pitchFamily="18" charset="0"/>
                <a:cs typeface="Times New Roman" panose="02020603050405020304" pitchFamily="18" charset="0"/>
              </a:rPr>
              <a:t>; </a:t>
            </a:r>
            <a:r>
              <a:rPr lang="en-US" sz="3600" dirty="0">
                <a:solidFill>
                  <a:schemeClr val="accent6">
                    <a:lumMod val="75000"/>
                  </a:schemeClr>
                </a:solidFill>
                <a:latin typeface="Times New Roman" panose="02020603050405020304" pitchFamily="18" charset="0"/>
                <a:cs typeface="Times New Roman" panose="02020603050405020304" pitchFamily="18" charset="0"/>
              </a:rPr>
              <a:t>components of sentence: subject, predicate, object, adjunct, complement</a:t>
            </a:r>
            <a:r>
              <a:rPr lang="en-US" sz="3600" dirty="0">
                <a:latin typeface="Times New Roman" panose="02020603050405020304" pitchFamily="18" charset="0"/>
                <a:cs typeface="Times New Roman" panose="02020603050405020304" pitchFamily="18" charset="0"/>
              </a:rPr>
              <a:t>;  </a:t>
            </a:r>
            <a:r>
              <a:rPr lang="en-US" sz="3600" dirty="0">
                <a:solidFill>
                  <a:srgbClr val="0070C0"/>
                </a:solidFill>
                <a:latin typeface="Times New Roman" panose="02020603050405020304" pitchFamily="18" charset="0"/>
                <a:cs typeface="Times New Roman" panose="02020603050405020304" pitchFamily="18" charset="0"/>
              </a:rPr>
              <a:t>elements structure of phrases, clauses in sentences.</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59050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AA931-6C16-4F0E-A207-E5CCEDD27EE2}"/>
              </a:ext>
            </a:extLst>
          </p:cNvPr>
          <p:cNvSpPr>
            <a:spLocks noGrp="1"/>
          </p:cNvSpPr>
          <p:nvPr>
            <p:ph type="ctrTitle"/>
          </p:nvPr>
        </p:nvSpPr>
        <p:spPr>
          <a:xfrm>
            <a:off x="0" y="0"/>
            <a:ext cx="9144000" cy="6857999"/>
          </a:xfrm>
        </p:spPr>
        <p:txBody>
          <a:bodyPr>
            <a:normAutofit/>
          </a:bodyPr>
          <a:lstStyle/>
          <a:p>
            <a:pPr algn="l"/>
            <a:r>
              <a:rPr lang="en-US" sz="3600" b="1" dirty="0">
                <a:solidFill>
                  <a:srgbClr val="00B050"/>
                </a:solidFill>
                <a:effectLst/>
                <a:latin typeface="Times New Roman" panose="02020603050405020304" pitchFamily="18" charset="0"/>
                <a:ea typeface="Calibri" panose="020F0502020204030204" pitchFamily="34" charset="0"/>
              </a:rPr>
              <a:t>	Sociolinguistic competence</a:t>
            </a:r>
            <a:r>
              <a:rPr lang="en-US" sz="3600" dirty="0">
                <a:solidFill>
                  <a:srgbClr val="002060"/>
                </a:solidFill>
                <a:effectLst/>
                <a:latin typeface="Times New Roman" panose="02020603050405020304" pitchFamily="18" charset="0"/>
                <a:ea typeface="Calibri" panose="020F0502020204030204" pitchFamily="34" charset="0"/>
              </a:rPr>
              <a:t> refers to the mastery of the cultural rules of use </a:t>
            </a:r>
            <a:r>
              <a:rPr lang="en-US" sz="3600" dirty="0">
                <a:solidFill>
                  <a:srgbClr val="002060"/>
                </a:solidFill>
                <a:latin typeface="Times New Roman" panose="02020603050405020304" pitchFamily="18" charset="0"/>
                <a:ea typeface="Calibri" panose="020F0502020204030204" pitchFamily="34" charset="0"/>
              </a:rPr>
              <a:t>&amp;</a:t>
            </a:r>
            <a:r>
              <a:rPr lang="en-US" sz="3600" dirty="0">
                <a:solidFill>
                  <a:srgbClr val="002060"/>
                </a:solidFill>
                <a:effectLst/>
                <a:latin typeface="Times New Roman" panose="02020603050405020304" pitchFamily="18" charset="0"/>
                <a:ea typeface="Calibri" panose="020F0502020204030204" pitchFamily="34" charset="0"/>
              </a:rPr>
              <a:t> rules of discourse/text that are at play in different languages. With respect to cultural rules of use, the emphasis is on appropriateness of communicative acts </a:t>
            </a:r>
            <a:r>
              <a:rPr lang="en-US" sz="3600" dirty="0">
                <a:solidFill>
                  <a:srgbClr val="002060"/>
                </a:solidFill>
                <a:latin typeface="Times New Roman" panose="02020603050405020304" pitchFamily="18" charset="0"/>
                <a:ea typeface="Calibri" panose="020F0502020204030204" pitchFamily="34" charset="0"/>
              </a:rPr>
              <a:t>&amp;</a:t>
            </a:r>
            <a:r>
              <a:rPr lang="en-US" sz="3600" dirty="0">
                <a:solidFill>
                  <a:srgbClr val="002060"/>
                </a:solidFill>
                <a:effectLst/>
                <a:latin typeface="Times New Roman" panose="02020603050405020304" pitchFamily="18" charset="0"/>
                <a:ea typeface="Calibri" panose="020F0502020204030204" pitchFamily="34" charset="0"/>
              </a:rPr>
              <a:t> the naturalness of speech within given socio-cultural contexts.</a:t>
            </a:r>
            <a:endParaRPr lang="en-US" sz="3600" dirty="0">
              <a:solidFill>
                <a:srgbClr val="002060"/>
              </a:solidFill>
            </a:endParaRPr>
          </a:p>
        </p:txBody>
      </p:sp>
    </p:spTree>
    <p:extLst>
      <p:ext uri="{BB962C8B-B14F-4D97-AF65-F5344CB8AC3E}">
        <p14:creationId xmlns:p14="http://schemas.microsoft.com/office/powerpoint/2010/main" val="811928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B14EF-C0E6-44B6-95E7-35D9E62BD9A4}"/>
              </a:ext>
            </a:extLst>
          </p:cNvPr>
          <p:cNvSpPr>
            <a:spLocks noGrp="1"/>
          </p:cNvSpPr>
          <p:nvPr>
            <p:ph type="ctrTitle"/>
          </p:nvPr>
        </p:nvSpPr>
        <p:spPr>
          <a:xfrm>
            <a:off x="0" y="1"/>
            <a:ext cx="9144000" cy="6629400"/>
          </a:xfrm>
        </p:spPr>
        <p:txBody>
          <a:bodyPr>
            <a:normAutofit/>
          </a:bodyPr>
          <a:lstStyle/>
          <a:p>
            <a:pPr algn="l"/>
            <a:r>
              <a:rPr lang="en-US" sz="3600" b="1" i="0" dirty="0">
                <a:solidFill>
                  <a:srgbClr val="00B050"/>
                </a:solidFill>
                <a:effectLst/>
                <a:latin typeface="Times New Roman" panose="02020603050405020304" pitchFamily="18" charset="0"/>
                <a:cs typeface="Times New Roman" panose="02020603050405020304" pitchFamily="18" charset="0"/>
              </a:rPr>
              <a:t>	Discourse competence:</a:t>
            </a:r>
            <a:r>
              <a:rPr lang="en-US" sz="3600" b="0" i="0" dirty="0">
                <a:solidFill>
                  <a:srgbClr val="002060"/>
                </a:solidFill>
                <a:effectLst/>
                <a:latin typeface="Times New Roman" panose="02020603050405020304" pitchFamily="18" charset="0"/>
                <a:cs typeface="Times New Roman" panose="02020603050405020304" pitchFamily="18" charset="0"/>
              </a:rPr>
              <a:t> knowing how to interpret the larger context &amp; how to construct longer stretches of language so that the parts make up a coherent whole. </a:t>
            </a:r>
            <a:br>
              <a:rPr lang="en-US" sz="3600" b="0" i="0" dirty="0">
                <a:solidFill>
                  <a:srgbClr val="002060"/>
                </a:solidFill>
                <a:effectLst/>
                <a:latin typeface="Times New Roman" panose="02020603050405020304" pitchFamily="18" charset="0"/>
                <a:cs typeface="Times New Roman" panose="02020603050405020304" pitchFamily="18" charset="0"/>
              </a:rPr>
            </a:br>
            <a:r>
              <a:rPr lang="en-US" sz="3600" b="0" i="0" dirty="0">
                <a:solidFill>
                  <a:srgbClr val="002060"/>
                </a:solidFill>
                <a:effectLst/>
                <a:latin typeface="Times New Roman" panose="02020603050405020304" pitchFamily="18" charset="0"/>
                <a:cs typeface="Times New Roman" panose="02020603050405020304" pitchFamily="18" charset="0"/>
              </a:rPr>
              <a:t>	Discourse/text competence: How are words, phrases &amp; sentences put together to create conversations, speeches, email messages, newspaper articles.</a:t>
            </a:r>
            <a:endParaRPr lang="en-US" sz="3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258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7247-50D6-410C-BF78-877741989F1C}"/>
              </a:ext>
            </a:extLst>
          </p:cNvPr>
          <p:cNvSpPr>
            <a:spLocks noGrp="1"/>
          </p:cNvSpPr>
          <p:nvPr>
            <p:ph type="ctrTitle"/>
          </p:nvPr>
        </p:nvSpPr>
        <p:spPr>
          <a:xfrm>
            <a:off x="0" y="0"/>
            <a:ext cx="9067800" cy="6781799"/>
          </a:xfrm>
        </p:spPr>
        <p:txBody>
          <a:bodyPr>
            <a:normAutofit/>
          </a:bodyPr>
          <a:lstStyle/>
          <a:p>
            <a:pPr algn="l">
              <a:lnSpc>
                <a:spcPts val="3375"/>
              </a:lnSpc>
              <a:spcAft>
                <a:spcPts val="600"/>
              </a:spcAft>
            </a:pPr>
            <a:r>
              <a:rPr lang="en-US" sz="3200" kern="1800" spc="75"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800" spc="7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800" spc="75"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Textual Analysis Tips</a:t>
            </a: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 textual analysis is an assignment that asks to read, comprehend, &amp; critically interpret the historical background, characters, themes, symbols, arguments, &amp; style of a text, whether a novel, short story, play, or poem. </a:t>
            </a: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Notes</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a:solidFill>
                  <a:srgbClr val="002060"/>
                </a:solidFill>
                <a:effectLst/>
                <a:latin typeface="Times New Roman" panose="02020603050405020304" pitchFamily="18" charset="0"/>
                <a:ea typeface="Times New Roman" panose="02020603050405020304" pitchFamily="18" charset="0"/>
              </a:rPr>
              <a:t>Common text analysis assignments may include discussing a book’s themes, genre, analyzing how a text reflects the historical context in which it was written, or giving a presentation from one of the major characters’ perspectives.</a:t>
            </a:r>
            <a:endParaRPr lang="en-US" sz="3200" dirty="0">
              <a:solidFill>
                <a:srgbClr val="002060"/>
              </a:solidFill>
            </a:endParaRPr>
          </a:p>
        </p:txBody>
      </p:sp>
    </p:spTree>
    <p:extLst>
      <p:ext uri="{BB962C8B-B14F-4D97-AF65-F5344CB8AC3E}">
        <p14:creationId xmlns:p14="http://schemas.microsoft.com/office/powerpoint/2010/main" val="1845506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C94F0-9193-45B4-97D2-EDDD2F8BC2B6}"/>
              </a:ext>
            </a:extLst>
          </p:cNvPr>
          <p:cNvSpPr>
            <a:spLocks noGrp="1"/>
          </p:cNvSpPr>
          <p:nvPr>
            <p:ph type="ctrTitle"/>
          </p:nvPr>
        </p:nvSpPr>
        <p:spPr>
          <a:xfrm>
            <a:off x="0" y="0"/>
            <a:ext cx="9067800" cy="6857999"/>
          </a:xfrm>
        </p:spPr>
        <p:txBody>
          <a:bodyPr>
            <a:noAutofit/>
          </a:bodyPr>
          <a:lstStyle/>
          <a:p>
            <a:pPr algn="l">
              <a:lnSpc>
                <a:spcPct val="135000"/>
              </a:lnSpc>
              <a:spcAft>
                <a:spcPts val="600"/>
              </a:spcAft>
            </a:pPr>
            <a: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1. Reading the text </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horoughly.</a:t>
            </a: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 first essential step is to pay close attention to the text need to </a:t>
            </a:r>
            <a:r>
              <a:rPr lang="en-US" sz="32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analyse</a:t>
            </a: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while you are reading it.  </a:t>
            </a: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 Taking notes</a:t>
            </a: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on significant plot lines, quotes, and themes in the text so that can come back to them when planning and writing analysis.</a:t>
            </a: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a:solidFill>
                  <a:srgbClr val="002060"/>
                </a:solidFill>
                <a:effectLst/>
                <a:latin typeface="Times New Roman" panose="02020603050405020304" pitchFamily="18" charset="0"/>
                <a:ea typeface="Times New Roman" panose="02020603050405020304" pitchFamily="18" charset="0"/>
              </a:rPr>
              <a:t>3. Write a summary of the plot</a:t>
            </a:r>
            <a:r>
              <a:rPr lang="en-US" sz="3200" dirty="0">
                <a:solidFill>
                  <a:srgbClr val="002060"/>
                </a:solidFill>
                <a:effectLst/>
                <a:latin typeface="Times New Roman" panose="02020603050405020304" pitchFamily="18" charset="0"/>
                <a:ea typeface="Times New Roman" panose="02020603050405020304" pitchFamily="18" charset="0"/>
              </a:rPr>
              <a:t>  include the most important details of the story’s plotline  The purpose of the summary is to make sure understand the basic flow and features of the text</a:t>
            </a:r>
            <a:endParaRPr lang="en-US" sz="3200" dirty="0">
              <a:solidFill>
                <a:srgbClr val="002060"/>
              </a:solidFill>
            </a:endParaRPr>
          </a:p>
        </p:txBody>
      </p:sp>
    </p:spTree>
    <p:extLst>
      <p:ext uri="{BB962C8B-B14F-4D97-AF65-F5344CB8AC3E}">
        <p14:creationId xmlns:p14="http://schemas.microsoft.com/office/powerpoint/2010/main" val="143381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C0C31-CB17-403D-B9A1-D07E226DF832}"/>
              </a:ext>
            </a:extLst>
          </p:cNvPr>
          <p:cNvSpPr>
            <a:spLocks noGrp="1"/>
          </p:cNvSpPr>
          <p:nvPr>
            <p:ph type="ctrTitle"/>
          </p:nvPr>
        </p:nvSpPr>
        <p:spPr>
          <a:xfrm>
            <a:off x="0" y="0"/>
            <a:ext cx="9067800" cy="6705599"/>
          </a:xfrm>
        </p:spPr>
        <p:txBody>
          <a:bodyPr/>
          <a:lstStyle/>
          <a:p>
            <a:r>
              <a:rPr lang="en-US" b="1" dirty="0">
                <a:solidFill>
                  <a:schemeClr val="accent4">
                    <a:lumMod val="75000"/>
                  </a:schemeClr>
                </a:solidFill>
              </a:rPr>
              <a:t>Objectives</a:t>
            </a:r>
            <a:br>
              <a:rPr lang="en-US" dirty="0"/>
            </a:br>
            <a:br>
              <a:rPr lang="en-US" dirty="0"/>
            </a:br>
            <a:r>
              <a:rPr lang="en-US" sz="2800" i="1" dirty="0">
                <a:solidFill>
                  <a:schemeClr val="accent6">
                    <a:lumMod val="50000"/>
                  </a:schemeClr>
                </a:solidFill>
                <a:latin typeface="Times New Roman" panose="02020603050405020304" pitchFamily="18" charset="0"/>
                <a:cs typeface="Times New Roman" panose="02020603050405020304" pitchFamily="18" charset="0"/>
              </a:rPr>
              <a:t>Students will have deep insights of:</a:t>
            </a:r>
            <a:br>
              <a:rPr lang="en-US" sz="2800" i="1" dirty="0">
                <a:solidFill>
                  <a:schemeClr val="accent6">
                    <a:lumMod val="50000"/>
                  </a:schemeClr>
                </a:solidFill>
                <a:latin typeface="Times New Roman" panose="02020603050405020304" pitchFamily="18" charset="0"/>
                <a:cs typeface="Times New Roman" panose="02020603050405020304" pitchFamily="18" charset="0"/>
              </a:rPr>
            </a:br>
            <a:br>
              <a:rPr lang="en-US" dirty="0"/>
            </a:br>
            <a:r>
              <a:rPr lang="en-US" sz="4000" dirty="0">
                <a:solidFill>
                  <a:srgbClr val="00B050"/>
                </a:solidFill>
                <a:latin typeface=".VnArial" panose="020B7200000000000000" pitchFamily="34" charset="0"/>
              </a:rPr>
              <a:t>- The principles to </a:t>
            </a:r>
            <a:r>
              <a:rPr lang="en-US" sz="4000" dirty="0" err="1">
                <a:solidFill>
                  <a:srgbClr val="00B050"/>
                </a:solidFill>
                <a:latin typeface=".VnArial" panose="020B7200000000000000" pitchFamily="34" charset="0"/>
              </a:rPr>
              <a:t>analyse</a:t>
            </a:r>
            <a:r>
              <a:rPr lang="en-US" sz="4000" dirty="0">
                <a:solidFill>
                  <a:srgbClr val="00B050"/>
                </a:solidFill>
                <a:latin typeface=".VnArial" panose="020B7200000000000000" pitchFamily="34" charset="0"/>
              </a:rPr>
              <a:t> the text</a:t>
            </a:r>
            <a:br>
              <a:rPr lang="en-US" sz="4000" dirty="0">
                <a:solidFill>
                  <a:srgbClr val="00B050"/>
                </a:solidFill>
                <a:latin typeface=".VnArial" panose="020B7200000000000000" pitchFamily="34" charset="0"/>
              </a:rPr>
            </a:br>
            <a:br>
              <a:rPr lang="en-US" sz="4000" dirty="0">
                <a:solidFill>
                  <a:srgbClr val="00B050"/>
                </a:solidFill>
                <a:latin typeface=".VnArial" panose="020B7200000000000000" pitchFamily="34" charset="0"/>
              </a:rPr>
            </a:br>
            <a:r>
              <a:rPr lang="en-US" sz="4000" dirty="0">
                <a:solidFill>
                  <a:schemeClr val="accent2">
                    <a:lumMod val="75000"/>
                  </a:schemeClr>
                </a:solidFill>
                <a:latin typeface=".VnArial" panose="020B7200000000000000" pitchFamily="34" charset="0"/>
              </a:rPr>
              <a:t>- Steps for conducting text analysis</a:t>
            </a:r>
            <a:br>
              <a:rPr lang="en-US" sz="4000" dirty="0">
                <a:solidFill>
                  <a:schemeClr val="accent2">
                    <a:lumMod val="75000"/>
                  </a:schemeClr>
                </a:solidFill>
                <a:latin typeface=".VnArial" panose="020B7200000000000000" pitchFamily="34" charset="0"/>
              </a:rPr>
            </a:br>
            <a:br>
              <a:rPr lang="en-US" sz="4000" dirty="0">
                <a:solidFill>
                  <a:schemeClr val="accent2">
                    <a:lumMod val="75000"/>
                  </a:schemeClr>
                </a:solidFill>
                <a:latin typeface=".VnArial" panose="020B7200000000000000" pitchFamily="34" charset="0"/>
              </a:rPr>
            </a:br>
            <a:r>
              <a:rPr lang="en-US" sz="4000" kern="1200" dirty="0">
                <a:solidFill>
                  <a:srgbClr val="00B050"/>
                </a:solidFill>
                <a:effectLst/>
                <a:latin typeface=".VnArial" panose="020B7200000000000000" pitchFamily="34" charset="0"/>
                <a:ea typeface="+mj-ea"/>
                <a:cs typeface="+mj-cs"/>
              </a:rPr>
              <a:t>- Methods of text analysis</a:t>
            </a:r>
            <a:endParaRPr lang="en-US" sz="4000" dirty="0">
              <a:solidFill>
                <a:schemeClr val="accent2">
                  <a:lumMod val="75000"/>
                </a:schemeClr>
              </a:solidFill>
              <a:latin typeface=".VnArial" panose="020B7200000000000000" pitchFamily="34" charset="0"/>
            </a:endParaRPr>
          </a:p>
        </p:txBody>
      </p:sp>
    </p:spTree>
    <p:extLst>
      <p:ext uri="{BB962C8B-B14F-4D97-AF65-F5344CB8AC3E}">
        <p14:creationId xmlns:p14="http://schemas.microsoft.com/office/powerpoint/2010/main" val="1279688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457E-7106-4F0F-A299-3549783F6671}"/>
              </a:ext>
            </a:extLst>
          </p:cNvPr>
          <p:cNvSpPr>
            <a:spLocks noGrp="1"/>
          </p:cNvSpPr>
          <p:nvPr>
            <p:ph type="ctrTitle"/>
          </p:nvPr>
        </p:nvSpPr>
        <p:spPr>
          <a:xfrm>
            <a:off x="0" y="0"/>
            <a:ext cx="9067800" cy="6857999"/>
          </a:xfrm>
        </p:spPr>
        <p:txBody>
          <a:bodyPr>
            <a:normAutofit/>
          </a:bodyPr>
          <a:lstStyle/>
          <a:p>
            <a:pPr algn="l">
              <a:lnSpc>
                <a:spcPct val="135000"/>
              </a:lnSpc>
              <a:spcAft>
                <a:spcPts val="600"/>
              </a:spcAft>
            </a:pPr>
            <a: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4. Think about the characters</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One of the most important parts of textual analysis is to think about each individual character’s purpose &amp; development, the motivations behind their actions, &amp; how they relate to others in advancing the story’s plot &amp; presenting its themes.</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5. Identify the main </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hemes</a:t>
            </a: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in the Text</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2060"/>
                </a:solidFill>
                <a:effectLst/>
                <a:latin typeface="Times New Roman" panose="02020603050405020304" pitchFamily="18" charset="0"/>
                <a:ea typeface="Times New Roman" panose="02020603050405020304" pitchFamily="18" charset="0"/>
              </a:rPr>
              <a:t>Understanding a literary work’s main themes often forms the backbone of an informative &amp; creative textual analysis.</a:t>
            </a:r>
            <a:endParaRPr lang="en-US" sz="3200" dirty="0"/>
          </a:p>
        </p:txBody>
      </p:sp>
    </p:spTree>
    <p:extLst>
      <p:ext uri="{BB962C8B-B14F-4D97-AF65-F5344CB8AC3E}">
        <p14:creationId xmlns:p14="http://schemas.microsoft.com/office/powerpoint/2010/main" val="2990665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57DCA-7AE1-4ED5-A95E-056CB69AA926}"/>
              </a:ext>
            </a:extLst>
          </p:cNvPr>
          <p:cNvSpPr>
            <a:spLocks noGrp="1"/>
          </p:cNvSpPr>
          <p:nvPr>
            <p:ph type="ctrTitle"/>
          </p:nvPr>
        </p:nvSpPr>
        <p:spPr>
          <a:xfrm>
            <a:off x="76200" y="152400"/>
            <a:ext cx="9067800" cy="6629399"/>
          </a:xfrm>
        </p:spPr>
        <p:txBody>
          <a:bodyPr>
            <a:noAutofit/>
          </a:bodyPr>
          <a:lstStyle/>
          <a:p>
            <a:pPr algn="l">
              <a:lnSpc>
                <a:spcPct val="135000"/>
              </a:lnSpc>
              <a:spcAft>
                <a:spcPts val="600"/>
              </a:spcAft>
            </a:pPr>
            <a:r>
              <a:rPr lang="en-US" sz="3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6. Consider the text’s </a:t>
            </a:r>
            <a:r>
              <a:rPr lang="en-US" sz="3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3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ontext</a:t>
            </a:r>
            <a:r>
              <a:rPr lang="en-US" sz="3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It is crucial that are aware of how context can influence a textual analysis. First, must consider the context of the text is </a:t>
            </a:r>
            <a:r>
              <a:rPr lang="en-US" sz="3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analysing</a:t>
            </a:r>
            <a:r>
              <a:rPr lang="en-US" sz="3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00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Time it was written? </a:t>
            </a:r>
            <a:br>
              <a:rPr lang="en-US" sz="300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What kind of life did the author have? </a:t>
            </a:r>
            <a:br>
              <a:rPr lang="en-US" sz="300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What were their values and beliefs? </a:t>
            </a:r>
            <a:br>
              <a:rPr lang="en-US" sz="300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Why did they write the book?</a:t>
            </a:r>
            <a:br>
              <a:rPr lang="en-US" sz="300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b="1" dirty="0">
                <a:solidFill>
                  <a:srgbClr val="002060"/>
                </a:solidFill>
                <a:effectLst/>
                <a:latin typeface="Times New Roman" panose="02020603050405020304" pitchFamily="18" charset="0"/>
                <a:ea typeface="Times New Roman" panose="02020603050405020304" pitchFamily="18" charset="0"/>
              </a:rPr>
              <a:t>7. Use examples to back </a:t>
            </a:r>
            <a:r>
              <a:rPr lang="en-US" sz="3000" b="1" dirty="0">
                <a:solidFill>
                  <a:srgbClr val="002060"/>
                </a:solidFill>
                <a:latin typeface="Times New Roman" panose="02020603050405020304" pitchFamily="18" charset="0"/>
                <a:ea typeface="Times New Roman" panose="02020603050405020304" pitchFamily="18" charset="0"/>
              </a:rPr>
              <a:t>u</a:t>
            </a:r>
            <a:r>
              <a:rPr lang="en-US" sz="3000" b="1" dirty="0">
                <a:solidFill>
                  <a:srgbClr val="002060"/>
                </a:solidFill>
                <a:effectLst/>
                <a:latin typeface="Times New Roman" panose="02020603050405020304" pitchFamily="18" charset="0"/>
                <a:ea typeface="Times New Roman" panose="02020603050405020304" pitchFamily="18" charset="0"/>
              </a:rPr>
              <a:t>p the </a:t>
            </a:r>
            <a:r>
              <a:rPr lang="en-US" sz="3000" b="1" dirty="0">
                <a:solidFill>
                  <a:srgbClr val="002060"/>
                </a:solidFill>
                <a:latin typeface="Times New Roman" panose="02020603050405020304" pitchFamily="18" charset="0"/>
                <a:ea typeface="Times New Roman" panose="02020603050405020304" pitchFamily="18" charset="0"/>
              </a:rPr>
              <a:t>a</a:t>
            </a:r>
            <a:r>
              <a:rPr lang="en-US" sz="3000" b="1" dirty="0">
                <a:solidFill>
                  <a:srgbClr val="002060"/>
                </a:solidFill>
                <a:effectLst/>
                <a:latin typeface="Times New Roman" panose="02020603050405020304" pitchFamily="18" charset="0"/>
                <a:ea typeface="Times New Roman" panose="02020603050405020304" pitchFamily="18" charset="0"/>
              </a:rPr>
              <a:t>nalysis:</a:t>
            </a:r>
            <a:r>
              <a:rPr lang="en-US" sz="3000" dirty="0">
                <a:solidFill>
                  <a:srgbClr val="002060"/>
                </a:solidFill>
                <a:effectLst/>
                <a:latin typeface="Times New Roman" panose="02020603050405020304" pitchFamily="18" charset="0"/>
                <a:ea typeface="Times New Roman" panose="02020603050405020304" pitchFamily="18" charset="0"/>
              </a:rPr>
              <a:t> supporting arguments with evidence from the text itself include quotes.</a:t>
            </a:r>
            <a:endParaRPr lang="en-US" sz="3000" dirty="0"/>
          </a:p>
        </p:txBody>
      </p:sp>
    </p:spTree>
    <p:extLst>
      <p:ext uri="{BB962C8B-B14F-4D97-AF65-F5344CB8AC3E}">
        <p14:creationId xmlns:p14="http://schemas.microsoft.com/office/powerpoint/2010/main" val="2350934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78EF9-0321-4940-8A1E-ED2115808554}"/>
              </a:ext>
            </a:extLst>
          </p:cNvPr>
          <p:cNvSpPr>
            <a:spLocks noGrp="1"/>
          </p:cNvSpPr>
          <p:nvPr>
            <p:ph type="ctrTitle"/>
          </p:nvPr>
        </p:nvSpPr>
        <p:spPr>
          <a:xfrm>
            <a:off x="0" y="152400"/>
            <a:ext cx="9067800" cy="6705599"/>
          </a:xfrm>
        </p:spPr>
        <p:txBody>
          <a:bodyPr/>
          <a:lstStyle/>
          <a:p>
            <a:endParaRPr lang="en-US" dirty="0"/>
          </a:p>
        </p:txBody>
      </p:sp>
      <p:graphicFrame>
        <p:nvGraphicFramePr>
          <p:cNvPr id="4" name="Object 3">
            <a:extLst>
              <a:ext uri="{FF2B5EF4-FFF2-40B4-BE49-F238E27FC236}">
                <a16:creationId xmlns:a16="http://schemas.microsoft.com/office/drawing/2014/main" id="{2BE13003-2D5A-4C7A-B0F9-8B78D1CDCA21}"/>
              </a:ext>
            </a:extLst>
          </p:cNvPr>
          <p:cNvGraphicFramePr>
            <a:graphicFrameLocks noChangeAspect="1"/>
          </p:cNvGraphicFramePr>
          <p:nvPr>
            <p:extLst>
              <p:ext uri="{D42A27DB-BD31-4B8C-83A1-F6EECF244321}">
                <p14:modId xmlns:p14="http://schemas.microsoft.com/office/powerpoint/2010/main" val="4110141003"/>
              </p:ext>
            </p:extLst>
          </p:nvPr>
        </p:nvGraphicFramePr>
        <p:xfrm>
          <a:off x="76200" y="152400"/>
          <a:ext cx="9067800" cy="6705598"/>
        </p:xfrm>
        <a:graphic>
          <a:graphicData uri="http://schemas.openxmlformats.org/presentationml/2006/ole">
            <mc:AlternateContent xmlns:mc="http://schemas.openxmlformats.org/markup-compatibility/2006">
              <mc:Choice xmlns:v="urn:schemas-microsoft-com:vml" Requires="v">
                <p:oleObj spid="_x0000_s1050" name="Slide" r:id="rId3" imgW="4572000" imgH="3429000" progId="PowerPoint.Slide.12">
                  <p:embed/>
                </p:oleObj>
              </mc:Choice>
              <mc:Fallback>
                <p:oleObj name="Slide" r:id="rId3" imgW="4572000" imgH="3429000" progId="PowerPoint.Slide.12">
                  <p:embed/>
                  <p:pic>
                    <p:nvPicPr>
                      <p:cNvPr id="0" name=""/>
                      <p:cNvPicPr/>
                      <p:nvPr/>
                    </p:nvPicPr>
                    <p:blipFill>
                      <a:blip r:embed="rId4"/>
                      <a:stretch>
                        <a:fillRect/>
                      </a:stretch>
                    </p:blipFill>
                    <p:spPr>
                      <a:xfrm>
                        <a:off x="76200" y="152400"/>
                        <a:ext cx="9067800" cy="670559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D28325B4-9085-465D-910A-63F3B7BCF842}"/>
              </a:ext>
            </a:extLst>
          </p:cNvPr>
          <p:cNvSpPr txBox="1"/>
          <p:nvPr/>
        </p:nvSpPr>
        <p:spPr>
          <a:xfrm>
            <a:off x="76200" y="1711"/>
            <a:ext cx="9067800" cy="6863417"/>
          </a:xfrm>
          <a:prstGeom prst="rect">
            <a:avLst/>
          </a:prstGeom>
          <a:noFill/>
        </p:spPr>
        <p:txBody>
          <a:bodyPr wrap="square">
            <a:spAutoFit/>
          </a:bodyPr>
          <a:lstStyle/>
          <a:p>
            <a:r>
              <a:rPr lang="en-US" sz="2800" dirty="0">
                <a:latin typeface="Times New Roman" panose="02020603050405020304" pitchFamily="18" charset="0"/>
                <a:cs typeface="Times New Roman" panose="02020603050405020304" pitchFamily="18" charset="0"/>
              </a:rPr>
              <a:t>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3600" b="1" dirty="0">
                <a:solidFill>
                  <a:srgbClr val="C00000"/>
                </a:solidFill>
                <a:latin typeface="Times New Roman" panose="02020603050405020304" pitchFamily="18" charset="0"/>
                <a:cs typeface="Times New Roman" panose="02020603050405020304" pitchFamily="18" charset="0"/>
              </a:rPr>
              <a:t>Method of studying &amp; evaluating a text</a:t>
            </a:r>
          </a:p>
          <a:p>
            <a:r>
              <a:rPr lang="en-US" sz="2800" dirty="0">
                <a:latin typeface="Times New Roman" panose="02020603050405020304" pitchFamily="18" charset="0"/>
                <a:cs typeface="Times New Roman" panose="02020603050405020304" pitchFamily="18" charset="0"/>
              </a:rPr>
              <a:t>	</a:t>
            </a:r>
          </a:p>
          <a:p>
            <a:r>
              <a:rPr lang="en-US" sz="2800" dirty="0">
                <a:solidFill>
                  <a:srgbClr val="00B050"/>
                </a:solidFill>
                <a:latin typeface="Times New Roman" panose="02020603050405020304" pitchFamily="18" charset="0"/>
                <a:cs typeface="Times New Roman" panose="02020603050405020304" pitchFamily="18" charset="0"/>
              </a:rPr>
              <a:t>	</a:t>
            </a:r>
            <a:r>
              <a:rPr lang="en-US" sz="3600" dirty="0">
                <a:solidFill>
                  <a:srgbClr val="00B050"/>
                </a:solidFill>
                <a:latin typeface="Times New Roman" panose="02020603050405020304" pitchFamily="18" charset="0"/>
                <a:cs typeface="Times New Roman" panose="02020603050405020304" pitchFamily="18" charset="0"/>
              </a:rPr>
              <a:t>1. Determine the type of text</a:t>
            </a:r>
          </a:p>
          <a:p>
            <a:endParaRPr lang="en-US" sz="3600" dirty="0">
              <a:solidFill>
                <a:srgbClr val="00B050"/>
              </a:solidFill>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	2. Identify the Text Source</a:t>
            </a:r>
          </a:p>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	</a:t>
            </a:r>
            <a:r>
              <a:rPr lang="en-US" sz="3600" dirty="0">
                <a:solidFill>
                  <a:schemeClr val="accent6">
                    <a:lumMod val="50000"/>
                  </a:schemeClr>
                </a:solidFill>
                <a:latin typeface="Times New Roman" panose="02020603050405020304" pitchFamily="18" charset="0"/>
                <a:cs typeface="Times New Roman" panose="02020603050405020304" pitchFamily="18" charset="0"/>
              </a:rPr>
              <a:t>3. Determine the current legality of the document (issued by management level) {For example: Mission, policies, strategic plans, statutes, regulations, decisions...}</a:t>
            </a:r>
          </a:p>
          <a:p>
            <a:r>
              <a:rPr lang="en-US" sz="3200" dirty="0">
                <a:solidFill>
                  <a:srgbClr val="0070C0"/>
                </a:solidFill>
                <a:latin typeface="Times New Roman" panose="02020603050405020304" pitchFamily="18" charset="0"/>
                <a:cs typeface="Times New Roman" panose="02020603050405020304" pitchFamily="18" charset="0"/>
              </a:rPr>
              <a:t>     </a:t>
            </a:r>
            <a:endParaRPr lang="en-US" sz="3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2166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D2B26-2617-40B5-B933-E90232D3A2E8}"/>
              </a:ext>
            </a:extLst>
          </p:cNvPr>
          <p:cNvSpPr>
            <a:spLocks noGrp="1"/>
          </p:cNvSpPr>
          <p:nvPr>
            <p:ph type="ctrTitle"/>
          </p:nvPr>
        </p:nvSpPr>
        <p:spPr>
          <a:xfrm>
            <a:off x="17980" y="0"/>
            <a:ext cx="9049820" cy="6781800"/>
          </a:xfrm>
        </p:spPr>
        <p:txBody>
          <a:bodyPr>
            <a:normAutofit fontScale="90000"/>
          </a:bodyPr>
          <a:lstStyle/>
          <a:p>
            <a:pPr marL="0" rtl="0" eaLnBrk="1" latinLnBrk="0" hangingPunct="1">
              <a:spcBef>
                <a:spcPts val="0"/>
              </a:spcBef>
              <a:spcAft>
                <a:spcPts val="0"/>
              </a:spcAft>
            </a:pPr>
            <a:r>
              <a:rPr lang="en-US" sz="4400" kern="1200" dirty="0">
                <a:solidFill>
                  <a:srgbClr val="0070C0"/>
                </a:solidFill>
                <a:effectLst/>
                <a:latin typeface="Times New Roman" panose="02020603050405020304" pitchFamily="18" charset="0"/>
                <a:ea typeface="+mn-ea"/>
                <a:cs typeface="Times New Roman" panose="02020603050405020304" pitchFamily="18" charset="0"/>
              </a:rPr>
              <a:t>4. Determine the object &amp; scope of application of the text</a:t>
            </a:r>
            <a:br>
              <a:rPr lang="en-US" sz="4400" kern="1200" dirty="0">
                <a:solidFill>
                  <a:srgbClr val="0070C0"/>
                </a:solidFill>
                <a:effectLst/>
                <a:latin typeface="Times New Roman" panose="02020603050405020304" pitchFamily="18" charset="0"/>
                <a:ea typeface="+mn-ea"/>
                <a:cs typeface="Times New Roman" panose="02020603050405020304" pitchFamily="18" charset="0"/>
              </a:rPr>
            </a:br>
            <a:r>
              <a:rPr lang="en-US" sz="4400" kern="1200" dirty="0">
                <a:solidFill>
                  <a:srgbClr val="0070C0"/>
                </a:solidFill>
                <a:effectLst/>
                <a:latin typeface="Times New Roman" panose="02020603050405020304" pitchFamily="18" charset="0"/>
                <a:ea typeface="+mn-ea"/>
                <a:cs typeface="Times New Roman" panose="02020603050405020304" pitchFamily="18" charset="0"/>
              </a:rPr>
              <a:t> </a:t>
            </a:r>
            <a:br>
              <a:rPr lang="en-US" dirty="0">
                <a:effectLst/>
              </a:rPr>
            </a:br>
            <a:r>
              <a:rPr lang="en-US" sz="4400" kern="1200" dirty="0">
                <a:solidFill>
                  <a:srgbClr val="002060"/>
                </a:solidFill>
                <a:effectLst/>
                <a:latin typeface="Times New Roman" panose="02020603050405020304" pitchFamily="18" charset="0"/>
                <a:ea typeface="+mn-ea"/>
                <a:cs typeface="Times New Roman" panose="02020603050405020304" pitchFamily="18" charset="0"/>
              </a:rPr>
              <a:t>5. Clarifying the Explicitness of the text</a:t>
            </a:r>
            <a:br>
              <a:rPr lang="en-US" dirty="0">
                <a:effectLst/>
              </a:rPr>
            </a:br>
            <a:r>
              <a:rPr lang="en-US" sz="44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4400" kern="1200" dirty="0">
                <a:solidFill>
                  <a:srgbClr val="E46C0A"/>
                </a:solidFill>
                <a:effectLst/>
                <a:latin typeface="Times New Roman" panose="02020603050405020304" pitchFamily="18" charset="0"/>
                <a:ea typeface="+mn-ea"/>
                <a:cs typeface="Times New Roman" panose="02020603050405020304" pitchFamily="18" charset="0"/>
              </a:rPr>
              <a:t>6. Analyze the Structure of the text</a:t>
            </a:r>
            <a:br>
              <a:rPr lang="en-US" sz="4400" kern="1200" dirty="0">
                <a:solidFill>
                  <a:srgbClr val="E46C0A"/>
                </a:solidFill>
                <a:effectLst/>
                <a:latin typeface="Times New Roman" panose="02020603050405020304" pitchFamily="18" charset="0"/>
                <a:ea typeface="+mn-ea"/>
                <a:cs typeface="Times New Roman" panose="02020603050405020304" pitchFamily="18" charset="0"/>
              </a:rPr>
            </a:br>
            <a:br>
              <a:rPr lang="en-US" dirty="0">
                <a:effectLst/>
              </a:rPr>
            </a:br>
            <a:r>
              <a:rPr lang="en-US" sz="4400" kern="1200" dirty="0">
                <a:solidFill>
                  <a:srgbClr val="000000"/>
                </a:solidFill>
                <a:effectLst/>
                <a:latin typeface="Times New Roman" panose="02020603050405020304" pitchFamily="18" charset="0"/>
                <a:ea typeface="+mn-ea"/>
                <a:cs typeface="Times New Roman" panose="02020603050405020304" pitchFamily="18" charset="0"/>
              </a:rPr>
              <a:t>  7. Analyze the elements &amp; connections of the text</a:t>
            </a:r>
            <a:br>
              <a:rPr lang="en-US" dirty="0">
                <a:effectLst/>
              </a:rPr>
            </a:br>
            <a:r>
              <a:rPr lang="en-US" sz="4400" kern="1200" dirty="0">
                <a:solidFill>
                  <a:srgbClr val="C00000"/>
                </a:solidFill>
                <a:effectLst/>
                <a:latin typeface="Times New Roman" panose="02020603050405020304" pitchFamily="18" charset="0"/>
                <a:ea typeface="+mn-ea"/>
                <a:cs typeface="Times New Roman" panose="02020603050405020304" pitchFamily="18" charset="0"/>
              </a:rPr>
              <a:t>8. Determine the standardization of the text</a:t>
            </a:r>
            <a:br>
              <a:rPr lang="en-US" dirty="0">
                <a:effectLst/>
              </a:rPr>
            </a:br>
            <a:endParaRPr lang="en-US" dirty="0"/>
          </a:p>
        </p:txBody>
      </p:sp>
    </p:spTree>
    <p:extLst>
      <p:ext uri="{BB962C8B-B14F-4D97-AF65-F5344CB8AC3E}">
        <p14:creationId xmlns:p14="http://schemas.microsoft.com/office/powerpoint/2010/main" val="2448966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4884B-32B7-43E9-8999-2DAEA3D7FCB5}"/>
              </a:ext>
            </a:extLst>
          </p:cNvPr>
          <p:cNvSpPr>
            <a:spLocks noGrp="1"/>
          </p:cNvSpPr>
          <p:nvPr>
            <p:ph type="ctrTitle"/>
          </p:nvPr>
        </p:nvSpPr>
        <p:spPr>
          <a:xfrm>
            <a:off x="0" y="76200"/>
            <a:ext cx="9144000" cy="6781800"/>
          </a:xfrm>
        </p:spPr>
        <p:txBody>
          <a:bodyPr>
            <a:normAutofit/>
          </a:bodyPr>
          <a:lstStyle/>
          <a:p>
            <a:pPr algn="l"/>
            <a:r>
              <a:rPr lang="en-US" sz="2800" b="1" dirty="0">
                <a:solidFill>
                  <a:srgbClr val="0070C0"/>
                </a:solidFill>
                <a:effectLst/>
                <a:latin typeface="Times New Roman" panose="02020603050405020304" pitchFamily="18" charset="0"/>
                <a:ea typeface="Times New Roman" panose="02020603050405020304" pitchFamily="18" charset="0"/>
              </a:rPr>
              <a:t>Ex. </a:t>
            </a:r>
            <a:r>
              <a:rPr lang="en-US" sz="2800" b="1" dirty="0">
                <a:solidFill>
                  <a:schemeClr val="accent6">
                    <a:lumMod val="50000"/>
                  </a:schemeClr>
                </a:solidFill>
                <a:effectLst/>
                <a:latin typeface="Times New Roman" panose="02020603050405020304" pitchFamily="18" charset="0"/>
                <a:ea typeface="Times New Roman" panose="02020603050405020304" pitchFamily="18" charset="0"/>
              </a:rPr>
              <a:t>Based on methods, principles, tips to </a:t>
            </a:r>
            <a:r>
              <a:rPr lang="en-US" sz="2800" b="1" dirty="0" err="1">
                <a:solidFill>
                  <a:schemeClr val="accent6">
                    <a:lumMod val="50000"/>
                  </a:schemeClr>
                </a:solidFill>
                <a:effectLst/>
                <a:latin typeface="Times New Roman" panose="02020603050405020304" pitchFamily="18" charset="0"/>
                <a:ea typeface="Times New Roman" panose="02020603050405020304" pitchFamily="18" charset="0"/>
              </a:rPr>
              <a:t>analyse</a:t>
            </a:r>
            <a:r>
              <a:rPr lang="en-US" sz="2800" b="1" dirty="0">
                <a:solidFill>
                  <a:schemeClr val="accent6">
                    <a:lumMod val="50000"/>
                  </a:schemeClr>
                </a:solidFill>
                <a:effectLst/>
                <a:latin typeface="Times New Roman" panose="02020603050405020304" pitchFamily="18" charset="0"/>
                <a:ea typeface="Times New Roman" panose="02020603050405020304" pitchFamily="18" charset="0"/>
              </a:rPr>
              <a:t> the below article</a:t>
            </a:r>
            <a:br>
              <a:rPr lang="en-US" sz="2800" dirty="0">
                <a:solidFill>
                  <a:srgbClr val="833C0B"/>
                </a:solidFill>
                <a:effectLst/>
                <a:latin typeface="Times New Roman" panose="02020603050405020304" pitchFamily="18" charset="0"/>
                <a:ea typeface="Times New Roman" panose="02020603050405020304" pitchFamily="18" charset="0"/>
              </a:rPr>
            </a:br>
            <a:r>
              <a:rPr lang="en-US" sz="2800" dirty="0">
                <a:solidFill>
                  <a:srgbClr val="833C0B"/>
                </a:solidFill>
                <a:effectLst/>
                <a:latin typeface="Times New Roman" panose="02020603050405020304" pitchFamily="18" charset="0"/>
                <a:ea typeface="Times New Roman" panose="02020603050405020304" pitchFamily="18" charset="0"/>
              </a:rPr>
              <a:t>	</a:t>
            </a:r>
            <a:r>
              <a:rPr lang="en-US" sz="2800" i="1" dirty="0">
                <a:solidFill>
                  <a:srgbClr val="002060"/>
                </a:solidFill>
                <a:effectLst/>
                <a:latin typeface="Times New Roman" panose="02020603050405020304" pitchFamily="18" charset="0"/>
                <a:ea typeface="Times New Roman" panose="02020603050405020304" pitchFamily="18" charset="0"/>
              </a:rPr>
              <a:t>Local authorities arrested John Jones after he allegedly robbed the Big Gem Jewelry Store in Big Rock City last night using only a rock. Jones had been spotted casing the store over the past few days. He reportedly broke the front glass windows with the rock and entered the store around 10:30 P.M., loaded a single bag with jewels from a single display case, and then exited within 5 minutes, escaping on foot. Police officers arrived on the scene minutes later and pursued Jones. They captured him almost immediately and placed him under arrest. The rock was found at the scene. The Big Gem Jewelry Company has indicated that they plan to press charges.</a:t>
            </a:r>
            <a:endParaRPr lang="en-US" sz="2800" i="1" dirty="0">
              <a:solidFill>
                <a:srgbClr val="002060"/>
              </a:solidFill>
            </a:endParaRPr>
          </a:p>
        </p:txBody>
      </p:sp>
    </p:spTree>
    <p:extLst>
      <p:ext uri="{BB962C8B-B14F-4D97-AF65-F5344CB8AC3E}">
        <p14:creationId xmlns:p14="http://schemas.microsoft.com/office/powerpoint/2010/main" val="995175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21818-BCDD-4D27-B53C-6ECD1784945A}"/>
              </a:ext>
            </a:extLst>
          </p:cNvPr>
          <p:cNvSpPr>
            <a:spLocks noGrp="1"/>
          </p:cNvSpPr>
          <p:nvPr>
            <p:ph type="ctrTitle"/>
          </p:nvPr>
        </p:nvSpPr>
        <p:spPr>
          <a:xfrm>
            <a:off x="0" y="76200"/>
            <a:ext cx="9067800" cy="6705599"/>
          </a:xfrm>
        </p:spPr>
        <p:txBody>
          <a:bodyPr>
            <a:noAutofit/>
          </a:bodyPr>
          <a:lstStyle/>
          <a:p>
            <a:r>
              <a:rPr lang="en-US" sz="3200" b="1" dirty="0">
                <a:solidFill>
                  <a:srgbClr val="00B050"/>
                </a:solidFill>
                <a:latin typeface="Times New Roman" panose="02020603050405020304" pitchFamily="18" charset="0"/>
                <a:cs typeface="Times New Roman" panose="02020603050405020304" pitchFamily="18" charset="0"/>
              </a:rPr>
              <a:t>Considerations in receiving, analyzing texts</a:t>
            </a:r>
            <a:br>
              <a:rPr lang="en-US" sz="2800" dirty="0">
                <a:solidFill>
                  <a:srgbClr val="002060"/>
                </a:solidFill>
                <a:latin typeface="Times New Roman" panose="02020603050405020304" pitchFamily="18" charset="0"/>
                <a:cs typeface="Times New Roman" panose="02020603050405020304" pitchFamily="18" charset="0"/>
              </a:rPr>
            </a:br>
            <a:br>
              <a:rPr lang="en-US" sz="28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1. </a:t>
            </a:r>
            <a:r>
              <a:rPr lang="en-US" sz="3200" b="1" dirty="0">
                <a:solidFill>
                  <a:schemeClr val="accent6">
                    <a:lumMod val="50000"/>
                  </a:schemeClr>
                </a:solidFill>
                <a:latin typeface="Times New Roman" panose="02020603050405020304" pitchFamily="18" charset="0"/>
                <a:cs typeface="Times New Roman" panose="02020603050405020304" pitchFamily="18" charset="0"/>
              </a:rPr>
              <a:t>Topic of the text:</a:t>
            </a:r>
            <a:r>
              <a:rPr lang="en-US" sz="3200" dirty="0">
                <a:solidFill>
                  <a:srgbClr val="002060"/>
                </a:solidFill>
                <a:latin typeface="Times New Roman" panose="02020603050405020304" pitchFamily="18" charset="0"/>
                <a:cs typeface="Times New Roman" panose="02020603050405020304" pitchFamily="18" charset="0"/>
              </a:rPr>
              <a:t> the topic of the text is the scope of implementation reflected in the text </a:t>
            </a: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&gt; Determine what the text topic is about based on the text title, system of part topics &amp; ideas steps.</a:t>
            </a:r>
            <a:br>
              <a:rPr lang="en-US" sz="3200" dirty="0">
                <a:solidFill>
                  <a:srgbClr val="002060"/>
                </a:solidFill>
                <a:latin typeface="Times New Roman" panose="02020603050405020304" pitchFamily="18" charset="0"/>
                <a:cs typeface="Times New Roman" panose="02020603050405020304" pitchFamily="18" charset="0"/>
              </a:rPr>
            </a:b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2. </a:t>
            </a:r>
            <a:r>
              <a:rPr lang="en-US" sz="3200" b="1" dirty="0">
                <a:solidFill>
                  <a:srgbClr val="002060"/>
                </a:solidFill>
                <a:latin typeface="Times New Roman" panose="02020603050405020304" pitchFamily="18" charset="0"/>
                <a:cs typeface="Times New Roman" panose="02020603050405020304" pitchFamily="18" charset="0"/>
              </a:rPr>
              <a:t>Text theme</a:t>
            </a:r>
            <a:r>
              <a:rPr lang="en-US" sz="3200" dirty="0">
                <a:solidFill>
                  <a:srgbClr val="002060"/>
                </a:solidFill>
                <a:latin typeface="Times New Roman" panose="02020603050405020304" pitchFamily="18" charset="0"/>
                <a:cs typeface="Times New Roman" panose="02020603050405020304" pitchFamily="18" charset="0"/>
              </a:rPr>
              <a:t>: the text topic is the target of the text, the focus of the text's solution, each different type of text has its own way of expressing the same topic.</a:t>
            </a:r>
            <a:br>
              <a:rPr lang="en-US" sz="3200" dirty="0">
                <a:solidFill>
                  <a:srgbClr val="002060"/>
                </a:solidFill>
                <a:latin typeface="Times New Roman" panose="02020603050405020304" pitchFamily="18" charset="0"/>
                <a:cs typeface="Times New Roman" panose="02020603050405020304" pitchFamily="18" charset="0"/>
              </a:rPr>
            </a:b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268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7D82C-9D1B-469E-A5E9-D28DC14542EB}"/>
              </a:ext>
            </a:extLst>
          </p:cNvPr>
          <p:cNvSpPr>
            <a:spLocks noGrp="1"/>
          </p:cNvSpPr>
          <p:nvPr>
            <p:ph type="ctrTitle"/>
          </p:nvPr>
        </p:nvSpPr>
        <p:spPr>
          <a:xfrm>
            <a:off x="76200" y="0"/>
            <a:ext cx="9067800" cy="6705599"/>
          </a:xfrm>
        </p:spPr>
        <p:txBody>
          <a:bodyPr>
            <a:normAutofit/>
          </a:bodyPr>
          <a:lstStyle/>
          <a:p>
            <a:pPr algn="l"/>
            <a:r>
              <a:rPr lang="en-US" sz="3200" kern="1200" dirty="0">
                <a:solidFill>
                  <a:srgbClr val="002060"/>
                </a:solidFill>
                <a:effectLst/>
                <a:latin typeface="Times New Roman" panose="02020603050405020304" pitchFamily="18" charset="0"/>
                <a:ea typeface="+mj-ea"/>
                <a:cs typeface="Times New Roman" panose="02020603050405020304" pitchFamily="18" charset="0"/>
              </a:rPr>
              <a:t>	</a:t>
            </a:r>
            <a:r>
              <a:rPr lang="en-US" sz="3200" b="1" kern="1200" dirty="0">
                <a:solidFill>
                  <a:schemeClr val="accent6">
                    <a:lumMod val="50000"/>
                  </a:schemeClr>
                </a:solidFill>
                <a:effectLst/>
                <a:latin typeface="Times New Roman" panose="02020603050405020304" pitchFamily="18" charset="0"/>
                <a:ea typeface="+mj-ea"/>
                <a:cs typeface="Times New Roman" panose="02020603050405020304" pitchFamily="18" charset="0"/>
              </a:rPr>
              <a:t>3.</a:t>
            </a:r>
            <a:r>
              <a:rPr lang="en-US" sz="3200" kern="1200" dirty="0">
                <a:solidFill>
                  <a:srgbClr val="002060"/>
                </a:solidFill>
                <a:effectLst/>
                <a:latin typeface="Times New Roman" panose="02020603050405020304" pitchFamily="18" charset="0"/>
                <a:ea typeface="+mj-ea"/>
                <a:cs typeface="Times New Roman" panose="02020603050405020304" pitchFamily="18" charset="0"/>
              </a:rPr>
              <a:t> </a:t>
            </a:r>
            <a:r>
              <a:rPr lang="en-US" sz="3200" b="1" dirty="0">
                <a:solidFill>
                  <a:schemeClr val="accent6">
                    <a:lumMod val="50000"/>
                  </a:schemeClr>
                </a:solidFill>
                <a:latin typeface="Times New Roman" panose="02020603050405020304" pitchFamily="18" charset="0"/>
                <a:cs typeface="Times New Roman" panose="02020603050405020304" pitchFamily="18" charset="0"/>
              </a:rPr>
              <a:t>Considerations</a:t>
            </a:r>
            <a:r>
              <a:rPr lang="en-US" sz="3200" b="1" kern="1200" dirty="0">
                <a:solidFill>
                  <a:schemeClr val="accent6">
                    <a:lumMod val="50000"/>
                  </a:schemeClr>
                </a:solidFill>
                <a:effectLst/>
                <a:latin typeface="Times New Roman" panose="02020603050405020304" pitchFamily="18" charset="0"/>
                <a:ea typeface="+mj-ea"/>
                <a:cs typeface="Times New Roman" panose="02020603050405020304" pitchFamily="18" charset="0"/>
              </a:rPr>
              <a:t> related to text content</a:t>
            </a:r>
            <a:br>
              <a:rPr lang="en-US" sz="3200" kern="1200" dirty="0">
                <a:solidFill>
                  <a:srgbClr val="002060"/>
                </a:solidFill>
                <a:effectLst/>
                <a:latin typeface="Times New Roman" panose="02020603050405020304" pitchFamily="18" charset="0"/>
                <a:ea typeface="+mj-ea"/>
                <a:cs typeface="Times New Roman" panose="02020603050405020304" pitchFamily="18" charset="0"/>
              </a:rPr>
            </a:br>
            <a:r>
              <a:rPr lang="en-US" sz="3200" kern="1200" dirty="0">
                <a:solidFill>
                  <a:srgbClr val="002060"/>
                </a:solidFill>
                <a:effectLst/>
                <a:latin typeface="Times New Roman" panose="02020603050405020304" pitchFamily="18" charset="0"/>
                <a:ea typeface="+mj-ea"/>
                <a:cs typeface="Times New Roman" panose="02020603050405020304" pitchFamily="18" charset="0"/>
              </a:rPr>
              <a:t>	- </a:t>
            </a:r>
            <a:r>
              <a:rPr lang="en-US" sz="3200" b="1" kern="1200" dirty="0">
                <a:solidFill>
                  <a:srgbClr val="002060"/>
                </a:solidFill>
                <a:effectLst/>
                <a:latin typeface="Times New Roman" panose="02020603050405020304" pitchFamily="18" charset="0"/>
                <a:ea typeface="+mj-ea"/>
                <a:cs typeface="Times New Roman" panose="02020603050405020304" pitchFamily="18" charset="0"/>
              </a:rPr>
              <a:t>Factor:</a:t>
            </a:r>
            <a:r>
              <a:rPr lang="en-US" sz="3200" kern="1200" dirty="0">
                <a:solidFill>
                  <a:srgbClr val="002060"/>
                </a:solidFill>
                <a:effectLst/>
                <a:latin typeface="Times New Roman" panose="02020603050405020304" pitchFamily="18" charset="0"/>
                <a:ea typeface="+mj-ea"/>
                <a:cs typeface="Times New Roman" panose="02020603050405020304" pitchFamily="18" charset="0"/>
              </a:rPr>
              <a:t> the subject of the text </a:t>
            </a:r>
            <a:r>
              <a:rPr lang="en-US" sz="3200" dirty="0">
                <a:solidFill>
                  <a:srgbClr val="002060"/>
                </a:solidFill>
                <a:latin typeface="Times New Roman" panose="02020603050405020304" pitchFamily="18" charset="0"/>
                <a:cs typeface="Times New Roman" panose="02020603050405020304" pitchFamily="18" charset="0"/>
              </a:rPr>
              <a:t>&amp;</a:t>
            </a:r>
            <a:r>
              <a:rPr lang="en-US" sz="3200" kern="1200" dirty="0">
                <a:solidFill>
                  <a:srgbClr val="002060"/>
                </a:solidFill>
                <a:effectLst/>
                <a:latin typeface="Times New Roman" panose="02020603050405020304" pitchFamily="18" charset="0"/>
                <a:ea typeface="+mj-ea"/>
                <a:cs typeface="Times New Roman" panose="02020603050405020304" pitchFamily="18" charset="0"/>
              </a:rPr>
              <a:t> the communication object that the text is aimed at &gt; must have a thorough understanding of who the writer is to analyze </a:t>
            </a:r>
            <a:r>
              <a:rPr lang="en-US" sz="3200" dirty="0">
                <a:solidFill>
                  <a:srgbClr val="002060"/>
                </a:solidFill>
                <a:latin typeface="Times New Roman" panose="02020603050405020304" pitchFamily="18" charset="0"/>
                <a:cs typeface="Times New Roman" panose="02020603050405020304" pitchFamily="18" charset="0"/>
              </a:rPr>
              <a:t>&amp;</a:t>
            </a:r>
            <a:r>
              <a:rPr lang="en-US" sz="3200" kern="1200" dirty="0">
                <a:solidFill>
                  <a:srgbClr val="002060"/>
                </a:solidFill>
                <a:effectLst/>
                <a:latin typeface="Times New Roman" panose="02020603050405020304" pitchFamily="18" charset="0"/>
                <a:ea typeface="+mj-ea"/>
                <a:cs typeface="Times New Roman" panose="02020603050405020304" pitchFamily="18" charset="0"/>
              </a:rPr>
              <a:t> receive the text accurately.</a:t>
            </a:r>
            <a:br>
              <a:rPr lang="en-US" sz="3200" kern="1200" dirty="0">
                <a:solidFill>
                  <a:srgbClr val="002060"/>
                </a:solidFill>
                <a:effectLst/>
                <a:latin typeface="Times New Roman" panose="02020603050405020304" pitchFamily="18" charset="0"/>
                <a:ea typeface="+mj-ea"/>
                <a:cs typeface="Times New Roman" panose="02020603050405020304" pitchFamily="18" charset="0"/>
              </a:rPr>
            </a:br>
            <a:r>
              <a:rPr lang="en-US" sz="3200" kern="1200" dirty="0">
                <a:solidFill>
                  <a:srgbClr val="002060"/>
                </a:solidFill>
                <a:effectLst/>
                <a:latin typeface="Times New Roman" panose="02020603050405020304" pitchFamily="18" charset="0"/>
                <a:ea typeface="+mj-ea"/>
                <a:cs typeface="Times New Roman" panose="02020603050405020304" pitchFamily="18" charset="0"/>
              </a:rPr>
              <a:t>	- </a:t>
            </a:r>
            <a:r>
              <a:rPr lang="en-US" sz="3200" b="1" kern="1200" dirty="0">
                <a:solidFill>
                  <a:srgbClr val="002060"/>
                </a:solidFill>
                <a:effectLst/>
                <a:latin typeface="Times New Roman" panose="02020603050405020304" pitchFamily="18" charset="0"/>
                <a:ea typeface="+mj-ea"/>
                <a:cs typeface="Times New Roman" panose="02020603050405020304" pitchFamily="18" charset="0"/>
              </a:rPr>
              <a:t>Communicative context</a:t>
            </a:r>
            <a:r>
              <a:rPr lang="en-US" sz="3200" kern="1200" dirty="0">
                <a:solidFill>
                  <a:srgbClr val="002060"/>
                </a:solidFill>
                <a:effectLst/>
                <a:latin typeface="Times New Roman" panose="02020603050405020304" pitchFamily="18" charset="0"/>
                <a:ea typeface="+mj-ea"/>
                <a:cs typeface="Times New Roman" panose="02020603050405020304" pitchFamily="18" charset="0"/>
              </a:rPr>
              <a:t> </a:t>
            </a:r>
            <a:r>
              <a:rPr lang="en-US" sz="3200" b="1" kern="1200" dirty="0">
                <a:solidFill>
                  <a:srgbClr val="002060"/>
                </a:solidFill>
                <a:effectLst/>
                <a:latin typeface="Times New Roman" panose="02020603050405020304" pitchFamily="18" charset="0"/>
                <a:ea typeface="+mj-ea"/>
                <a:cs typeface="Times New Roman" panose="02020603050405020304" pitchFamily="18" charset="0"/>
              </a:rPr>
              <a:t>of the text</a:t>
            </a:r>
            <a:r>
              <a:rPr lang="en-US" sz="3200" kern="1200" dirty="0">
                <a:solidFill>
                  <a:srgbClr val="002060"/>
                </a:solidFill>
                <a:effectLst/>
                <a:latin typeface="Times New Roman" panose="02020603050405020304" pitchFamily="18" charset="0"/>
                <a:ea typeface="+mj-ea"/>
                <a:cs typeface="Times New Roman" panose="02020603050405020304" pitchFamily="18" charset="0"/>
              </a:rPr>
              <a:t> </a:t>
            </a:r>
            <a:br>
              <a:rPr lang="en-US" sz="3200" kern="1200" dirty="0">
                <a:solidFill>
                  <a:srgbClr val="002060"/>
                </a:solidFill>
                <a:effectLst/>
                <a:latin typeface="Times New Roman" panose="02020603050405020304" pitchFamily="18" charset="0"/>
                <a:ea typeface="+mj-ea"/>
                <a:cs typeface="Times New Roman" panose="02020603050405020304" pitchFamily="18" charset="0"/>
              </a:rPr>
            </a:br>
            <a:r>
              <a:rPr lang="en-US" sz="3200" kern="1200" dirty="0">
                <a:solidFill>
                  <a:srgbClr val="002060"/>
                </a:solidFill>
                <a:effectLst/>
                <a:latin typeface="Times New Roman" panose="02020603050405020304" pitchFamily="18" charset="0"/>
                <a:ea typeface="+mj-ea"/>
                <a:cs typeface="Times New Roman" panose="02020603050405020304" pitchFamily="18" charset="0"/>
              </a:rPr>
              <a:t>  &gt; Consider how the text is set in its socio-historical context.</a:t>
            </a:r>
            <a:br>
              <a:rPr lang="en-US" sz="3200" kern="1200" dirty="0">
                <a:solidFill>
                  <a:srgbClr val="002060"/>
                </a:solidFill>
                <a:effectLst/>
                <a:latin typeface="Times New Roman" panose="02020603050405020304" pitchFamily="18" charset="0"/>
                <a:ea typeface="+mj-ea"/>
                <a:cs typeface="Times New Roman" panose="02020603050405020304" pitchFamily="18" charset="0"/>
              </a:rPr>
            </a:br>
            <a:r>
              <a:rPr lang="en-US" sz="3200" kern="1200" dirty="0">
                <a:solidFill>
                  <a:srgbClr val="002060"/>
                </a:solidFill>
                <a:effectLst/>
                <a:latin typeface="Times New Roman" panose="02020603050405020304" pitchFamily="18" charset="0"/>
                <a:ea typeface="+mj-ea"/>
                <a:cs typeface="Times New Roman" panose="02020603050405020304" pitchFamily="18" charset="0"/>
              </a:rPr>
              <a:t>	- </a:t>
            </a:r>
            <a:r>
              <a:rPr lang="en-US" sz="3200" b="1" kern="1200" dirty="0">
                <a:solidFill>
                  <a:srgbClr val="002060"/>
                </a:solidFill>
                <a:effectLst/>
                <a:latin typeface="Times New Roman" panose="02020603050405020304" pitchFamily="18" charset="0"/>
                <a:ea typeface="+mj-ea"/>
                <a:cs typeface="Times New Roman" panose="02020603050405020304" pitchFamily="18" charset="0"/>
              </a:rPr>
              <a:t>Type of text</a:t>
            </a:r>
            <a:r>
              <a:rPr lang="en-US" sz="3200" kern="1200" dirty="0">
                <a:solidFill>
                  <a:srgbClr val="002060"/>
                </a:solidFill>
                <a:effectLst/>
                <a:latin typeface="Times New Roman" panose="02020603050405020304" pitchFamily="18" charset="0"/>
                <a:ea typeface="+mj-ea"/>
                <a:cs typeface="Times New Roman" panose="02020603050405020304" pitchFamily="18" charset="0"/>
              </a:rPr>
              <a:t>: text is written in a certain functional style, so it has different characteristics &amp; forms </a:t>
            </a:r>
            <a:br>
              <a:rPr lang="en-US" sz="3200" kern="1200" dirty="0">
                <a:solidFill>
                  <a:srgbClr val="002060"/>
                </a:solidFill>
                <a:effectLst/>
                <a:latin typeface="Times New Roman" panose="02020603050405020304" pitchFamily="18" charset="0"/>
                <a:ea typeface="+mj-ea"/>
                <a:cs typeface="Times New Roman" panose="02020603050405020304" pitchFamily="18" charset="0"/>
              </a:rPr>
            </a:br>
            <a:r>
              <a:rPr lang="en-US" sz="3200" kern="1200" dirty="0">
                <a:solidFill>
                  <a:srgbClr val="002060"/>
                </a:solidFill>
                <a:effectLst/>
                <a:latin typeface="Times New Roman" panose="02020603050405020304" pitchFamily="18" charset="0"/>
                <a:ea typeface="+mj-ea"/>
                <a:cs typeface="Times New Roman" panose="02020603050405020304" pitchFamily="18" charset="0"/>
              </a:rPr>
              <a:t>  &gt; </a:t>
            </a:r>
            <a:r>
              <a:rPr lang="en-US" sz="3200" dirty="0">
                <a:solidFill>
                  <a:srgbClr val="002060"/>
                </a:solidFill>
                <a:latin typeface="Times New Roman" panose="02020603050405020304" pitchFamily="18" charset="0"/>
                <a:cs typeface="Times New Roman" panose="02020603050405020304" pitchFamily="18" charset="0"/>
              </a:rPr>
              <a:t>B</a:t>
            </a:r>
            <a:r>
              <a:rPr lang="en-US" sz="3200" kern="1200" dirty="0">
                <a:solidFill>
                  <a:srgbClr val="002060"/>
                </a:solidFill>
                <a:effectLst/>
                <a:latin typeface="Times New Roman" panose="02020603050405020304" pitchFamily="18" charset="0"/>
                <a:ea typeface="+mj-ea"/>
                <a:cs typeface="Times New Roman" panose="02020603050405020304" pitchFamily="18" charset="0"/>
              </a:rPr>
              <a:t>efore analyzing, it is necessary to determine the type of text.</a:t>
            </a:r>
            <a:endParaRPr lang="en-US" sz="3200" dirty="0"/>
          </a:p>
        </p:txBody>
      </p:sp>
    </p:spTree>
    <p:extLst>
      <p:ext uri="{BB962C8B-B14F-4D97-AF65-F5344CB8AC3E}">
        <p14:creationId xmlns:p14="http://schemas.microsoft.com/office/powerpoint/2010/main" val="349026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BAB79-AD69-477E-9794-9D7C0D705C75}"/>
              </a:ext>
            </a:extLst>
          </p:cNvPr>
          <p:cNvSpPr>
            <a:spLocks noGrp="1"/>
          </p:cNvSpPr>
          <p:nvPr>
            <p:ph type="ctrTitle"/>
          </p:nvPr>
        </p:nvSpPr>
        <p:spPr>
          <a:xfrm>
            <a:off x="38528" y="76200"/>
            <a:ext cx="9105472" cy="6781800"/>
          </a:xfrm>
        </p:spPr>
        <p:txBody>
          <a:bodyPr>
            <a:normAutofit/>
          </a:bodyPr>
          <a:lstStyle/>
          <a:p>
            <a:pPr algn="l"/>
            <a:r>
              <a:rPr lang="en-US" sz="44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PRINCIPLES</a:t>
            </a:r>
            <a:r>
              <a:rPr lang="en-US" sz="44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44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44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4400" kern="1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Conducting text analysis must focus on:</a:t>
            </a:r>
            <a:br>
              <a:rPr lang="en-US" sz="3600" b="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b="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Type of text: text is written in a certain functional style;</a:t>
            </a:r>
            <a:br>
              <a:rPr lang="en-US" sz="4400"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4400"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1200" dirty="0">
                <a:solidFill>
                  <a:srgbClr val="E46C0A"/>
                </a:solidFill>
                <a:effectLst/>
                <a:latin typeface="Times New Roman" panose="02020603050405020304" pitchFamily="18" charset="0"/>
                <a:ea typeface="Times New Roman" panose="02020603050405020304" pitchFamily="18" charset="0"/>
                <a:cs typeface="Times New Roman" panose="02020603050405020304" pitchFamily="18" charset="0"/>
              </a:rPr>
              <a:t>- The purposes &amp; effects of different types of language;  </a:t>
            </a:r>
            <a:br>
              <a:rPr lang="en-US" sz="3600"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6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Cultural rules &amp; conventions in communication;</a:t>
            </a:r>
            <a:r>
              <a:rPr lang="en-US" sz="3600"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600"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How language use relates to its social, political &amp; historical context.</a:t>
            </a:r>
            <a:endParaRPr lang="en-US" sz="3600" dirty="0"/>
          </a:p>
        </p:txBody>
      </p:sp>
    </p:spTree>
    <p:extLst>
      <p:ext uri="{BB962C8B-B14F-4D97-AF65-F5344CB8AC3E}">
        <p14:creationId xmlns:p14="http://schemas.microsoft.com/office/powerpoint/2010/main" val="2703436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B577-97B9-4EFF-B2BF-2D4A9D2349ED}"/>
              </a:ext>
            </a:extLst>
          </p:cNvPr>
          <p:cNvSpPr>
            <a:spLocks noGrp="1"/>
          </p:cNvSpPr>
          <p:nvPr>
            <p:ph type="ctrTitle"/>
          </p:nvPr>
        </p:nvSpPr>
        <p:spPr>
          <a:xfrm>
            <a:off x="0" y="76200"/>
            <a:ext cx="9144000" cy="6629399"/>
          </a:xfrm>
        </p:spPr>
        <p:txBody>
          <a:bodyPr>
            <a:normAutofit/>
          </a:bodyPr>
          <a:lstStyle/>
          <a:p>
            <a:r>
              <a:rPr lang="en-US" sz="3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36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In </a:t>
            </a:r>
            <a:r>
              <a:rPr lang="en-US" sz="36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conducting text analysis must </a:t>
            </a:r>
            <a:r>
              <a:rPr lang="en-US" sz="3600" b="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examine how language functions &amp; how meaning is created in different social contexts.</a:t>
            </a:r>
            <a:br>
              <a:rPr lang="en-US" sz="3600" b="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600"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1200" dirty="0">
                <a:solidFill>
                  <a:srgbClr val="984807"/>
                </a:solidFill>
                <a:effectLst/>
                <a:latin typeface="Times New Roman" panose="02020603050405020304" pitchFamily="18" charset="0"/>
                <a:ea typeface="Times New Roman" panose="02020603050405020304" pitchFamily="18" charset="0"/>
                <a:cs typeface="Times New Roman" panose="02020603050405020304" pitchFamily="18" charset="0"/>
              </a:rPr>
              <a:t>It can be applied to any instance of written or oral language, as well as non-verbal aspects of communication such as tone &amp; gestures.</a:t>
            </a:r>
            <a:endParaRPr lang="en-US" sz="3600" dirty="0"/>
          </a:p>
        </p:txBody>
      </p:sp>
    </p:spTree>
    <p:extLst>
      <p:ext uri="{BB962C8B-B14F-4D97-AF65-F5344CB8AC3E}">
        <p14:creationId xmlns:p14="http://schemas.microsoft.com/office/powerpoint/2010/main" val="1150656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18A1C-2DF8-4330-B07C-487F07FD9DF9}"/>
              </a:ext>
            </a:extLst>
          </p:cNvPr>
          <p:cNvSpPr>
            <a:spLocks noGrp="1"/>
          </p:cNvSpPr>
          <p:nvPr>
            <p:ph type="ctrTitle"/>
          </p:nvPr>
        </p:nvSpPr>
        <p:spPr>
          <a:xfrm>
            <a:off x="0" y="0"/>
            <a:ext cx="9144000" cy="6781799"/>
          </a:xfrm>
        </p:spPr>
        <p:txBody>
          <a:bodyPr/>
          <a:lstStyle/>
          <a:p>
            <a:pPr algn="l"/>
            <a:r>
              <a:rPr lang="en-US" sz="4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B050"/>
                </a:solidFill>
                <a:latin typeface="Times New Roman" panose="02020603050405020304" pitchFamily="18" charset="0"/>
                <a:ea typeface="Calibri" panose="020F0502020204030204" pitchFamily="34" charset="0"/>
              </a:rPr>
              <a:t>3</a:t>
            </a:r>
            <a:r>
              <a:rPr lang="en-US" sz="4400" b="1" kern="1200" dirty="0">
                <a:solidFill>
                  <a:srgbClr val="00B050"/>
                </a:solidFill>
                <a:effectLst/>
                <a:latin typeface="Times New Roman" panose="02020603050405020304" pitchFamily="18" charset="0"/>
                <a:ea typeface="Times New Roman" panose="02020603050405020304" pitchFamily="18" charset="0"/>
                <a:cs typeface="+mj-cs"/>
              </a:rPr>
              <a:t>.</a:t>
            </a:r>
            <a:r>
              <a:rPr lang="en-US" sz="4400" kern="1200" dirty="0">
                <a:solidFill>
                  <a:srgbClr val="00B050"/>
                </a:solidFill>
                <a:effectLst/>
                <a:latin typeface="Times New Roman" panose="02020603050405020304" pitchFamily="18" charset="0"/>
                <a:ea typeface="Times New Roman" panose="02020603050405020304" pitchFamily="18" charset="0"/>
                <a:cs typeface="+mj-cs"/>
              </a:rPr>
              <a:t> </a:t>
            </a:r>
            <a:r>
              <a:rPr lang="en-US" sz="3600" b="1" kern="1200" dirty="0">
                <a:solidFill>
                  <a:schemeClr val="accent6">
                    <a:lumMod val="50000"/>
                  </a:schemeClr>
                </a:solidFill>
                <a:effectLst/>
                <a:latin typeface="Times New Roman" panose="02020603050405020304" pitchFamily="18" charset="0"/>
                <a:ea typeface="Times New Roman" panose="02020603050405020304" pitchFamily="18" charset="0"/>
                <a:cs typeface="+mj-cs"/>
              </a:rPr>
              <a:t>Emphasizing the contextual meaning of language</a:t>
            </a:r>
            <a:r>
              <a:rPr lang="en-US" sz="4000" kern="1200" dirty="0">
                <a:solidFill>
                  <a:srgbClr val="00B050"/>
                </a:solidFill>
                <a:effectLst/>
                <a:latin typeface="Times New Roman" panose="02020603050405020304" pitchFamily="18" charset="0"/>
                <a:ea typeface="Times New Roman" panose="02020603050405020304" pitchFamily="18" charset="0"/>
                <a:cs typeface="+mj-cs"/>
              </a:rPr>
              <a:t> </a:t>
            </a:r>
            <a:br>
              <a:rPr lang="en-US" sz="4000" kern="1200" dirty="0">
                <a:solidFill>
                  <a:srgbClr val="00B050"/>
                </a:solidFill>
                <a:effectLst/>
                <a:latin typeface="Times New Roman" panose="02020603050405020304" pitchFamily="18" charset="0"/>
                <a:ea typeface="Times New Roman" panose="02020603050405020304" pitchFamily="18" charset="0"/>
                <a:cs typeface="+mj-cs"/>
              </a:rPr>
            </a:br>
            <a:r>
              <a:rPr lang="en-US" sz="4000" kern="1200" dirty="0">
                <a:solidFill>
                  <a:srgbClr val="00B050"/>
                </a:solidFill>
                <a:effectLst/>
                <a:latin typeface="Times New Roman" panose="02020603050405020304" pitchFamily="18" charset="0"/>
                <a:ea typeface="Times New Roman" panose="02020603050405020304" pitchFamily="18" charset="0"/>
                <a:cs typeface="+mj-cs"/>
              </a:rPr>
              <a:t>	</a:t>
            </a:r>
            <a:r>
              <a:rPr lang="en-US" sz="3600" kern="1200" dirty="0">
                <a:solidFill>
                  <a:srgbClr val="00B050"/>
                </a:solidFill>
                <a:effectLst/>
                <a:latin typeface="Times New Roman" panose="02020603050405020304" pitchFamily="18" charset="0"/>
                <a:ea typeface="Times New Roman" panose="02020603050405020304" pitchFamily="18" charset="0"/>
                <a:cs typeface="+mj-cs"/>
              </a:rPr>
              <a:t>Focusing on the </a:t>
            </a:r>
            <a:r>
              <a:rPr lang="en-US" sz="3600" kern="1200" dirty="0">
                <a:solidFill>
                  <a:srgbClr val="002060"/>
                </a:solidFill>
                <a:effectLst/>
                <a:latin typeface="Times New Roman" panose="02020603050405020304" pitchFamily="18" charset="0"/>
                <a:ea typeface="Times New Roman" panose="02020603050405020304" pitchFamily="18" charset="0"/>
                <a:cs typeface="+mj-cs"/>
              </a:rPr>
              <a:t>social aspects of communication</a:t>
            </a:r>
            <a:r>
              <a:rPr lang="en-US" sz="3600" kern="1200" dirty="0">
                <a:solidFill>
                  <a:srgbClr val="00B050"/>
                </a:solidFill>
                <a:effectLst/>
                <a:latin typeface="Times New Roman" panose="02020603050405020304" pitchFamily="18" charset="0"/>
                <a:ea typeface="Times New Roman" panose="02020603050405020304" pitchFamily="18" charset="0"/>
                <a:cs typeface="+mj-cs"/>
              </a:rPr>
              <a:t> &amp; </a:t>
            </a:r>
            <a:r>
              <a:rPr lang="en-US" sz="3600" b="1" kern="1200" dirty="0">
                <a:solidFill>
                  <a:srgbClr val="002060"/>
                </a:solidFill>
                <a:effectLst/>
                <a:latin typeface="Times New Roman" panose="02020603050405020304" pitchFamily="18" charset="0"/>
                <a:ea typeface="Times New Roman" panose="02020603050405020304" pitchFamily="18" charset="0"/>
                <a:cs typeface="+mj-cs"/>
              </a:rPr>
              <a:t>the ways people use language to achieve specific effects</a:t>
            </a:r>
            <a:r>
              <a:rPr lang="en-US" sz="3600" kern="1200" dirty="0">
                <a:solidFill>
                  <a:srgbClr val="00B050"/>
                </a:solidFill>
                <a:effectLst/>
                <a:latin typeface="Times New Roman" panose="02020603050405020304" pitchFamily="18" charset="0"/>
                <a:ea typeface="Times New Roman" panose="02020603050405020304" pitchFamily="18" charset="0"/>
                <a:cs typeface="+mj-cs"/>
              </a:rPr>
              <a:t> (e.g. to build trust, to create doubt, to evoke emotions, or to manage conflict).</a:t>
            </a:r>
            <a:endParaRPr lang="en-US" sz="3600" dirty="0"/>
          </a:p>
        </p:txBody>
      </p:sp>
    </p:spTree>
    <p:extLst>
      <p:ext uri="{BB962C8B-B14F-4D97-AF65-F5344CB8AC3E}">
        <p14:creationId xmlns:p14="http://schemas.microsoft.com/office/powerpoint/2010/main" val="3986553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7687B-2D0C-4FDB-AB4E-0B8373F7D56E}"/>
              </a:ext>
            </a:extLst>
          </p:cNvPr>
          <p:cNvSpPr>
            <a:spLocks noGrp="1"/>
          </p:cNvSpPr>
          <p:nvPr>
            <p:ph type="ctrTitle"/>
          </p:nvPr>
        </p:nvSpPr>
        <p:spPr>
          <a:xfrm>
            <a:off x="0" y="76200"/>
            <a:ext cx="9144000" cy="6705599"/>
          </a:xfrm>
        </p:spPr>
        <p:txBody>
          <a:bodyPr>
            <a:normAutofit/>
          </a:bodyPr>
          <a:lstStyle/>
          <a:p>
            <a:pPr algn="l"/>
            <a:r>
              <a:rPr lang="en-US" sz="3600" b="1" kern="1200" dirty="0">
                <a:solidFill>
                  <a:srgbClr val="002060"/>
                </a:solidFill>
                <a:effectLst/>
                <a:latin typeface="Times New Roman" panose="02020603050405020304" pitchFamily="18" charset="0"/>
                <a:ea typeface="Times New Roman" panose="02020603050405020304" pitchFamily="18" charset="0"/>
                <a:cs typeface="+mj-cs"/>
              </a:rPr>
              <a:t>   4. Analyzing texts on </a:t>
            </a:r>
            <a:r>
              <a:rPr lang="en-US" sz="3600" b="1" i="1" kern="1200" dirty="0">
                <a:solidFill>
                  <a:schemeClr val="accent6">
                    <a:lumMod val="50000"/>
                  </a:schemeClr>
                </a:solidFill>
                <a:effectLst/>
                <a:latin typeface="Times New Roman" panose="02020603050405020304" pitchFamily="18" charset="0"/>
                <a:ea typeface="Times New Roman" panose="02020603050405020304" pitchFamily="18" charset="0"/>
                <a:cs typeface="+mj-cs"/>
              </a:rPr>
              <a:t>multiple levels</a:t>
            </a:r>
            <a:r>
              <a:rPr lang="en-US" sz="4400" kern="1200" dirty="0">
                <a:solidFill>
                  <a:srgbClr val="FF0000"/>
                </a:solidFill>
                <a:effectLst/>
                <a:latin typeface="Times New Roman" panose="02020603050405020304" pitchFamily="18" charset="0"/>
                <a:ea typeface="Times New Roman" panose="02020603050405020304" pitchFamily="18" charset="0"/>
                <a:cs typeface="+mj-cs"/>
              </a:rPr>
              <a:t> </a:t>
            </a:r>
            <a:br>
              <a:rPr lang="en-US" sz="4400" kern="1200" dirty="0">
                <a:solidFill>
                  <a:srgbClr val="FF0000"/>
                </a:solidFill>
                <a:effectLst/>
                <a:latin typeface="Times New Roman" panose="02020603050405020304" pitchFamily="18" charset="0"/>
                <a:ea typeface="Times New Roman" panose="02020603050405020304" pitchFamily="18" charset="0"/>
                <a:cs typeface="+mj-cs"/>
              </a:rPr>
            </a:br>
            <a:r>
              <a:rPr lang="en-US" sz="4400" kern="1200" dirty="0">
                <a:solidFill>
                  <a:srgbClr val="FF0000"/>
                </a:solidFill>
                <a:effectLst/>
                <a:latin typeface="Times New Roman" panose="02020603050405020304" pitchFamily="18" charset="0"/>
                <a:ea typeface="Times New Roman" panose="02020603050405020304" pitchFamily="18" charset="0"/>
                <a:cs typeface="+mj-cs"/>
              </a:rPr>
              <a:t>	</a:t>
            </a:r>
            <a:r>
              <a:rPr lang="en-US" sz="3200" kern="1200" dirty="0">
                <a:solidFill>
                  <a:srgbClr val="002060"/>
                </a:solidFill>
                <a:effectLst/>
                <a:latin typeface="Times New Roman" panose="02020603050405020304" pitchFamily="18" charset="0"/>
                <a:ea typeface="Times New Roman" panose="02020603050405020304" pitchFamily="18" charset="0"/>
                <a:cs typeface="+mj-cs"/>
              </a:rPr>
              <a:t>T</a:t>
            </a:r>
            <a:r>
              <a:rPr lang="en-US" sz="3200" kern="1200" dirty="0">
                <a:solidFill>
                  <a:srgbClr val="403152"/>
                </a:solidFill>
                <a:effectLst/>
                <a:latin typeface="Times New Roman" panose="02020603050405020304" pitchFamily="18" charset="0"/>
                <a:ea typeface="Times New Roman" panose="02020603050405020304" pitchFamily="18" charset="0"/>
                <a:cs typeface="+mj-cs"/>
              </a:rPr>
              <a:t>ext analysis is used to study larger chunks of language, such as entire texts, or collections of texts:</a:t>
            </a:r>
            <a:r>
              <a:rPr lang="en-US" sz="3200" kern="1200" dirty="0">
                <a:solidFill>
                  <a:srgbClr val="FF0000"/>
                </a:solidFill>
                <a:effectLst/>
                <a:latin typeface="Times New Roman" panose="02020603050405020304" pitchFamily="18" charset="0"/>
                <a:ea typeface="Times New Roman" panose="02020603050405020304" pitchFamily="18" charset="0"/>
                <a:cs typeface="+mj-cs"/>
              </a:rPr>
              <a:t> </a:t>
            </a:r>
            <a:br>
              <a:rPr lang="en-US" sz="3200" kern="1200" dirty="0">
                <a:solidFill>
                  <a:srgbClr val="FF0000"/>
                </a:solidFill>
                <a:effectLst/>
                <a:latin typeface="Times New Roman" panose="02020603050405020304" pitchFamily="18" charset="0"/>
                <a:ea typeface="Times New Roman" panose="02020603050405020304" pitchFamily="18" charset="0"/>
                <a:cs typeface="+mj-cs"/>
              </a:rPr>
            </a:br>
            <a:r>
              <a:rPr lang="en-US" sz="3200" kern="1200" dirty="0">
                <a:solidFill>
                  <a:srgbClr val="FF0000"/>
                </a:solidFill>
                <a:effectLst/>
                <a:latin typeface="Times New Roman" panose="02020603050405020304" pitchFamily="18" charset="0"/>
                <a:ea typeface="Times New Roman" panose="02020603050405020304" pitchFamily="18" charset="0"/>
                <a:cs typeface="+mj-cs"/>
              </a:rPr>
              <a:t>	</a:t>
            </a:r>
            <a:r>
              <a:rPr lang="en-US" sz="3200" kern="1200" dirty="0">
                <a:solidFill>
                  <a:srgbClr val="0070C0"/>
                </a:solidFill>
                <a:effectLst/>
                <a:latin typeface="Times New Roman" panose="02020603050405020304" pitchFamily="18" charset="0"/>
                <a:ea typeface="Times New Roman" panose="02020603050405020304" pitchFamily="18" charset="0"/>
                <a:cs typeface="+mj-cs"/>
              </a:rPr>
              <a:t>- </a:t>
            </a:r>
            <a:r>
              <a:rPr lang="en-US" sz="3200" b="1" i="1" kern="1200" dirty="0">
                <a:solidFill>
                  <a:srgbClr val="0070C0"/>
                </a:solidFill>
                <a:effectLst/>
                <a:latin typeface="Times New Roman" panose="02020603050405020304" pitchFamily="18" charset="0"/>
                <a:ea typeface="Times New Roman" panose="02020603050405020304" pitchFamily="18" charset="0"/>
                <a:cs typeface="+mj-cs"/>
              </a:rPr>
              <a:t>Level of  communication</a:t>
            </a:r>
            <a:r>
              <a:rPr lang="vi-VN" sz="3200" b="1" i="1" kern="1200" dirty="0">
                <a:solidFill>
                  <a:srgbClr val="0070C0"/>
                </a:solidFill>
                <a:effectLst/>
                <a:latin typeface="Times New Roman" panose="02020603050405020304" pitchFamily="18" charset="0"/>
                <a:ea typeface="Times New Roman" panose="02020603050405020304" pitchFamily="18" charset="0"/>
                <a:cs typeface="+mj-cs"/>
              </a:rPr>
              <a:t>,</a:t>
            </a:r>
            <a:r>
              <a:rPr lang="en-US" sz="3200" b="1" i="1" kern="1200" dirty="0">
                <a:solidFill>
                  <a:srgbClr val="0070C0"/>
                </a:solidFill>
                <a:effectLst/>
                <a:latin typeface="Times New Roman" panose="02020603050405020304" pitchFamily="18" charset="0"/>
                <a:ea typeface="Times New Roman" panose="02020603050405020304" pitchFamily="18" charset="0"/>
                <a:cs typeface="+mj-cs"/>
              </a:rPr>
              <a:t>  </a:t>
            </a:r>
            <a:br>
              <a:rPr lang="en-US" sz="3200" b="1" i="1" kern="1200" dirty="0">
                <a:solidFill>
                  <a:srgbClr val="0070C0"/>
                </a:solidFill>
                <a:effectLst/>
                <a:latin typeface="Times New Roman" panose="02020603050405020304" pitchFamily="18" charset="0"/>
                <a:ea typeface="Times New Roman" panose="02020603050405020304" pitchFamily="18" charset="0"/>
                <a:cs typeface="+mj-cs"/>
              </a:rPr>
            </a:br>
            <a:r>
              <a:rPr lang="en-US" sz="3200" b="1" i="1" kern="1200" dirty="0">
                <a:solidFill>
                  <a:srgbClr val="0070C0"/>
                </a:solidFill>
                <a:effectLst/>
                <a:latin typeface="Times New Roman" panose="02020603050405020304" pitchFamily="18" charset="0"/>
                <a:ea typeface="Times New Roman" panose="02020603050405020304" pitchFamily="18" charset="0"/>
                <a:cs typeface="+mj-cs"/>
              </a:rPr>
              <a:t>	- Vocabulary, </a:t>
            </a:r>
            <a:br>
              <a:rPr lang="en-US" sz="3200" b="1" i="1" kern="1200" dirty="0">
                <a:solidFill>
                  <a:srgbClr val="0070C0"/>
                </a:solidFill>
                <a:effectLst/>
                <a:latin typeface="Times New Roman" panose="02020603050405020304" pitchFamily="18" charset="0"/>
                <a:ea typeface="Times New Roman" panose="02020603050405020304" pitchFamily="18" charset="0"/>
                <a:cs typeface="+mj-cs"/>
              </a:rPr>
            </a:br>
            <a:r>
              <a:rPr lang="en-US" sz="3200" b="1" i="1" kern="1200" dirty="0">
                <a:solidFill>
                  <a:srgbClr val="0070C0"/>
                </a:solidFill>
                <a:effectLst/>
                <a:latin typeface="Times New Roman" panose="02020603050405020304" pitchFamily="18" charset="0"/>
                <a:ea typeface="Times New Roman" panose="02020603050405020304" pitchFamily="18" charset="0"/>
                <a:cs typeface="+mj-cs"/>
              </a:rPr>
              <a:t>	- Grammar, </a:t>
            </a:r>
            <a:br>
              <a:rPr lang="en-US" sz="3200" b="1" i="1" kern="1200" dirty="0">
                <a:solidFill>
                  <a:srgbClr val="0070C0"/>
                </a:solidFill>
                <a:effectLst/>
                <a:latin typeface="Times New Roman" panose="02020603050405020304" pitchFamily="18" charset="0"/>
                <a:ea typeface="Times New Roman" panose="02020603050405020304" pitchFamily="18" charset="0"/>
                <a:cs typeface="+mj-cs"/>
              </a:rPr>
            </a:br>
            <a:r>
              <a:rPr lang="en-US" sz="3200" b="1" i="1" kern="1200" dirty="0">
                <a:solidFill>
                  <a:srgbClr val="0070C0"/>
                </a:solidFill>
                <a:effectLst/>
                <a:latin typeface="Times New Roman" panose="02020603050405020304" pitchFamily="18" charset="0"/>
                <a:ea typeface="Times New Roman" panose="02020603050405020304" pitchFamily="18" charset="0"/>
                <a:cs typeface="+mj-cs"/>
              </a:rPr>
              <a:t>	- Structure, </a:t>
            </a:r>
            <a:br>
              <a:rPr lang="en-US" sz="3200" b="1" i="1" kern="1200" dirty="0">
                <a:solidFill>
                  <a:srgbClr val="0070C0"/>
                </a:solidFill>
                <a:effectLst/>
                <a:latin typeface="Times New Roman" panose="02020603050405020304" pitchFamily="18" charset="0"/>
                <a:ea typeface="Times New Roman" panose="02020603050405020304" pitchFamily="18" charset="0"/>
                <a:cs typeface="+mj-cs"/>
              </a:rPr>
            </a:br>
            <a:r>
              <a:rPr lang="en-US" sz="3200" b="1" i="1" kern="1200" dirty="0">
                <a:solidFill>
                  <a:srgbClr val="0070C0"/>
                </a:solidFill>
                <a:effectLst/>
                <a:latin typeface="Times New Roman" panose="02020603050405020304" pitchFamily="18" charset="0"/>
                <a:ea typeface="Times New Roman" panose="02020603050405020304" pitchFamily="18" charset="0"/>
                <a:cs typeface="+mj-cs"/>
              </a:rPr>
              <a:t>	- Genre, </a:t>
            </a:r>
            <a:br>
              <a:rPr lang="en-US" sz="3200" b="1" i="1" kern="1200" dirty="0">
                <a:solidFill>
                  <a:srgbClr val="0070C0"/>
                </a:solidFill>
                <a:effectLst/>
                <a:latin typeface="Times New Roman" panose="02020603050405020304" pitchFamily="18" charset="0"/>
                <a:ea typeface="Times New Roman" panose="02020603050405020304" pitchFamily="18" charset="0"/>
                <a:cs typeface="+mj-cs"/>
              </a:rPr>
            </a:br>
            <a:r>
              <a:rPr lang="en-US" sz="3200" b="1" i="1" kern="1200" dirty="0">
                <a:solidFill>
                  <a:srgbClr val="0070C0"/>
                </a:solidFill>
                <a:effectLst/>
                <a:latin typeface="Times New Roman" panose="02020603050405020304" pitchFamily="18" charset="0"/>
                <a:ea typeface="Times New Roman" panose="02020603050405020304" pitchFamily="18" charset="0"/>
                <a:cs typeface="+mj-cs"/>
              </a:rPr>
              <a:t>	- Non-verbal</a:t>
            </a:r>
            <a:r>
              <a:rPr lang="en-US" sz="3200" i="1" kern="1200" dirty="0">
                <a:solidFill>
                  <a:srgbClr val="0070C0"/>
                </a:solidFill>
                <a:effectLst/>
                <a:latin typeface="Times New Roman" panose="02020603050405020304" pitchFamily="18" charset="0"/>
                <a:ea typeface="Times New Roman" panose="02020603050405020304" pitchFamily="18" charset="0"/>
                <a:cs typeface="+mj-cs"/>
              </a:rPr>
              <a:t>.</a:t>
            </a:r>
            <a:endParaRPr lang="en-US" sz="3200" dirty="0">
              <a:solidFill>
                <a:srgbClr val="0070C0"/>
              </a:solidFill>
            </a:endParaRPr>
          </a:p>
        </p:txBody>
      </p:sp>
    </p:spTree>
    <p:extLst>
      <p:ext uri="{BB962C8B-B14F-4D97-AF65-F5344CB8AC3E}">
        <p14:creationId xmlns:p14="http://schemas.microsoft.com/office/powerpoint/2010/main" val="2005424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560C4-D1BF-48F8-94A5-2DF1B1D4D0DC}"/>
              </a:ext>
            </a:extLst>
          </p:cNvPr>
          <p:cNvSpPr>
            <a:spLocks noGrp="1"/>
          </p:cNvSpPr>
          <p:nvPr>
            <p:ph type="ctrTitle"/>
          </p:nvPr>
        </p:nvSpPr>
        <p:spPr>
          <a:xfrm>
            <a:off x="0" y="76200"/>
            <a:ext cx="9144000" cy="6781799"/>
          </a:xfrm>
        </p:spPr>
        <p:txBody>
          <a:bodyPr/>
          <a:lstStyle/>
          <a:p>
            <a:r>
              <a:rPr lang="en-US" sz="4400" b="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5. Using qualitative research method</a:t>
            </a:r>
            <a:r>
              <a:rPr lang="en-US" sz="4400" kern="1200" dirty="0">
                <a:solidFill>
                  <a:srgbClr val="984807"/>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4400" kern="1200" dirty="0">
                <a:solidFill>
                  <a:srgbClr val="984807"/>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4400" kern="1200" dirty="0">
                <a:solidFill>
                  <a:srgbClr val="984807"/>
                </a:solidFill>
                <a:effectLst/>
                <a:latin typeface="Times New Roman" panose="02020603050405020304" pitchFamily="18" charset="0"/>
                <a:ea typeface="Times New Roman" panose="02020603050405020304" pitchFamily="18" charset="0"/>
                <a:cs typeface="Times New Roman" panose="02020603050405020304" pitchFamily="18" charset="0"/>
              </a:rPr>
              <a:t>In humanities &amp; social science disciplines, in linguistics, sociology, anthropology, psychology &amp; cultural studies.</a:t>
            </a:r>
            <a:br>
              <a:rPr lang="en-US" sz="5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1825303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TotalTime>
  <Words>1619</Words>
  <Application>Microsoft Office PowerPoint</Application>
  <PresentationFormat>On-screen Show (4:3)</PresentationFormat>
  <Paragraphs>33</Paragraphs>
  <Slides>24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.VnArial</vt:lpstr>
      <vt:lpstr>.VnSouthernH</vt:lpstr>
      <vt:lpstr>Arial</vt:lpstr>
      <vt:lpstr>Calibri</vt:lpstr>
      <vt:lpstr>Times New Roman</vt:lpstr>
      <vt:lpstr>Office Theme</vt:lpstr>
      <vt:lpstr>Slide</vt:lpstr>
      <vt:lpstr>       FOREIGN LAGUAGES DEPARTMENT       Chapter IV  Principles for text analysis  Steps for text analysis      </vt:lpstr>
      <vt:lpstr>Objectives  Students will have deep insights of:  - The principles to analyse the text  - Steps for conducting text analysis  - Methods of text analysis</vt:lpstr>
      <vt:lpstr>Considerations in receiving, analyzing texts  1. Topic of the text: the topic of the text is the scope of implementation reflected in the text  &gt; Determine what the text topic is about based on the text title, system of part topics &amp; ideas steps.  2. Text theme: the text topic is the target of the text, the focus of the text's solution, each different type of text has its own way of expressing the same topic. </vt:lpstr>
      <vt:lpstr> 3. Considerations related to text content  - Factor: the subject of the text &amp; the communication object that the text is aimed at &gt; must have a thorough understanding of who the writer is to analyze &amp; receive the text accurately.  - Communicative context of the text    &gt; Consider how the text is set in its socio-historical context.  - Type of text: text is written in a certain functional style, so it has different characteristics &amp; forms    &gt; Before analyzing, it is necessary to determine the type of text.</vt:lpstr>
      <vt:lpstr>      PRINCIPLES  1. Conducting text analysis must focus on:  - Type of text: text is written in a certain functional style;  - The purposes &amp; effects of different types of language;    - Cultural rules &amp; conventions in communication;    - How language use relates to its social, political &amp; historical context.</vt:lpstr>
      <vt:lpstr>2. In conducting text analysis must examine how language functions &amp; how meaning is created in different social contexts.             It can be applied to any instance of written or oral language, as well as non-verbal aspects of communication such as tone &amp; gestures.</vt:lpstr>
      <vt:lpstr>  3. Emphasizing the contextual meaning of language   Focusing on the social aspects of communication &amp; the ways people use language to achieve specific effects (e.g. to build trust, to create doubt, to evoke emotions, or to manage conflict).</vt:lpstr>
      <vt:lpstr>   4. Analyzing texts on multiple levels   Text analysis is used to study larger chunks of language, such as entire texts, or collections of texts:   - Level of  communication,    - Vocabulary,   - Grammar,   - Structure,   - Genre,   - Non-verbal.</vt:lpstr>
      <vt:lpstr>5. Using qualitative research method  In humanities &amp; social science disciplines, in linguistics, sociology, anthropology, psychology &amp; cultural studies. </vt:lpstr>
      <vt:lpstr>  Steps of text analysis   Step 1: Define the research question &amp; select the content of analysis.     To conduct text analysis, begin with a clearly defined research question;   Developing the question;   Selecting a range of appropriate material to answer it.     </vt:lpstr>
      <vt:lpstr>Step 2: Gather information &amp; theory on the context   Must establish the social &amp; historical context in which the material was produced &amp; intended to be received. Notes: Gathering factual details of when &amp; where the content was created, who the author is, who published it, &amp; whom it was disseminated to.</vt:lpstr>
      <vt:lpstr> Step 3: Analyze the content for themes &amp; patterns  Examining various elements of the material:   Vocabulary, sentences, paragraphs, &amp; overall structure, &amp; relating them to attributes, themes, &amp; patterns relevant to your research question.</vt:lpstr>
      <vt:lpstr>  Step 4: Review the results &amp; draw conclusions  Having assigned particular attributes to elements of the material, reflect on the results to examine the function &amp; meaning of the language used;   Considering the analysis in relation to the broader context that was established earlier to draw conclusions that answer the research question.</vt:lpstr>
      <vt:lpstr> Competencies required for text analysis        Communication Linguistic competences   Including:  - Linguistic competence  - Sociolinguistic competence   - Text/Discourse analysis competence</vt:lpstr>
      <vt:lpstr> Linguistic competence:   - Require in-depth knowledge of the language of the text:   + Phonology,   + Lexicology  (including terminology of the field related to the type of text),   + Syntax (grammatical rules; structure of sentences; type of sentence; components of sentence: subject, predicate, object, adjunct, complement;  elements structure of phrases, clauses in sentences.)</vt:lpstr>
      <vt:lpstr> Sociolinguistic competence refers to the mastery of the cultural rules of use &amp; rules of discourse/text that are at play in different languages. With respect to cultural rules of use, the emphasis is on appropriateness of communicative acts &amp; the naturalness of speech within given socio-cultural contexts.</vt:lpstr>
      <vt:lpstr> Discourse competence: knowing how to interpret the larger context &amp; how to construct longer stretches of language so that the parts make up a coherent whole.   Discourse/text competence: How are words, phrases &amp; sentences put together to create conversations, speeches, email messages, newspaper articles.</vt:lpstr>
      <vt:lpstr>                 Textual Analysis Tips   A textual analysis is an assignment that asks to read, comprehend, &amp; critically interpret the historical background, characters, themes, symbols, arguments, &amp; style of a text, whether a novel, short story, play, or poem.   Notes: Common text analysis assignments may include discussing a book’s themes, genre, analyzing how a text reflects the historical context in which it was written, or giving a presentation from one of the major characters’ perspectives.</vt:lpstr>
      <vt:lpstr> 1. Reading the text thoroughly.   The first essential step is to pay close attention to the text need to analyse while you are reading it.     2. Taking notes on significant plot lines, quotes, and themes in the text so that can come back to them when planning and writing analysis.  3. Write a summary of the plot  include the most important details of the story’s plotline  The purpose of the summary is to make sure understand the basic flow and features of the text</vt:lpstr>
      <vt:lpstr> 4. Think about the characters. One of the most important parts of textual analysis is to think about each individual character’s purpose &amp; development, the motivations behind their actions, &amp; how they relate to others in advancing the story’s plot &amp; presenting its themes.  5. Identify the main themes in the Text Understanding a literary work’s main themes often forms the backbone of an informative &amp; creative textual analysis.</vt:lpstr>
      <vt:lpstr>6. Consider the text’s context. It is crucial that are aware of how context can influence a textual analysis. First, must consider the context of the text is analysing.   • Time it was written?   • What kind of life did the author have?   • What were their values and beliefs?   • Why did they write the book? 7. Use examples to back up the analysis: supporting arguments with evidence from the text itself include quotes.</vt:lpstr>
      <vt:lpstr>PowerPoint Presentation</vt:lpstr>
      <vt:lpstr>4. Determine the object &amp; scope of application of the text   5. Clarifying the Explicitness of the text  6. Analyze the Structure of the text    7. Analyze the elements &amp; connections of the text 8. Determine the standardization of the text </vt:lpstr>
      <vt:lpstr>Ex. Based on methods, principles, tips to analyse the below article  Local authorities arrested John Jones after he allegedly robbed the Big Gem Jewelry Store in Big Rock City last night using only a rock. Jones had been spotted casing the store over the past few days. He reportedly broke the front glass windows with the rock and entered the store around 10:30 P.M., loaded a single bag with jewels from a single display case, and then exited within 5 minutes, escaping on foot. Police officers arrived on the scene minutes later and pursued Jones. They captured him almost immediately and placed him under arrest. The rock was found at the scene. The Big Gem Jewelry Company has indicated that they plan to press charges.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RESEARCH PROPOSAL?</dc:title>
  <dc:creator>HDHT</dc:creator>
  <cp:lastModifiedBy>Administrator</cp:lastModifiedBy>
  <cp:revision>136</cp:revision>
  <dcterms:created xsi:type="dcterms:W3CDTF">2024-01-15T09:29:29Z</dcterms:created>
  <dcterms:modified xsi:type="dcterms:W3CDTF">2024-06-26T05:07:59Z</dcterms:modified>
</cp:coreProperties>
</file>