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327" r:id="rId3"/>
    <p:sldId id="280" r:id="rId4"/>
    <p:sldId id="315" r:id="rId5"/>
    <p:sldId id="337" r:id="rId6"/>
    <p:sldId id="316" r:id="rId7"/>
    <p:sldId id="317" r:id="rId8"/>
    <p:sldId id="318" r:id="rId9"/>
    <p:sldId id="338" r:id="rId10"/>
    <p:sldId id="335" r:id="rId11"/>
    <p:sldId id="336" r:id="rId12"/>
    <p:sldId id="319" r:id="rId13"/>
    <p:sldId id="328" r:id="rId14"/>
    <p:sldId id="321" r:id="rId15"/>
    <p:sldId id="322" r:id="rId16"/>
    <p:sldId id="348" r:id="rId17"/>
    <p:sldId id="349" r:id="rId18"/>
    <p:sldId id="342" r:id="rId19"/>
    <p:sldId id="343" r:id="rId20"/>
    <p:sldId id="344" r:id="rId21"/>
    <p:sldId id="345" r:id="rId22"/>
    <p:sldId id="346" r:id="rId23"/>
    <p:sldId id="351" r:id="rId24"/>
    <p:sldId id="339" r:id="rId25"/>
    <p:sldId id="325" r:id="rId26"/>
    <p:sldId id="329" r:id="rId27"/>
    <p:sldId id="332" r:id="rId28"/>
    <p:sldId id="330" r:id="rId29"/>
    <p:sldId id="333" r:id="rId30"/>
    <p:sldId id="331" r:id="rId31"/>
    <p:sldId id="326" r:id="rId32"/>
    <p:sldId id="281" r:id="rId33"/>
    <p:sldId id="282" r:id="rId34"/>
    <p:sldId id="283" r:id="rId35"/>
    <p:sldId id="285" r:id="rId36"/>
    <p:sldId id="29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46AF5F-0F8E-4B6D-A5E4-285BAAB1217A}"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814683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055798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3692029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46AF5F-0F8E-4B6D-A5E4-285BAAB1217A}"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75343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46AF5F-0F8E-4B6D-A5E4-285BAAB1217A}"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776690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46AF5F-0F8E-4B6D-A5E4-285BAAB1217A}" type="datetimeFigureOut">
              <a:rPr lang="en-US" smtClean="0"/>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72249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46AF5F-0F8E-4B6D-A5E4-285BAAB1217A}" type="datetimeFigureOut">
              <a:rPr lang="en-US" smtClean="0"/>
              <a:t>7/3/2024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13524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46AF5F-0F8E-4B6D-A5E4-285BAAB1217A}" type="datetimeFigureOut">
              <a:rPr lang="en-US" smtClean="0"/>
              <a:t>7/3/2024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554749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46AF5F-0F8E-4B6D-A5E4-285BAAB1217A}" type="datetimeFigureOut">
              <a:rPr lang="en-US" smtClean="0"/>
              <a:t>7/3/2024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84654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46AF5F-0F8E-4B6D-A5E4-285BAAB1217A}" type="datetimeFigureOut">
              <a:rPr lang="en-US" smtClean="0"/>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1641117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46AF5F-0F8E-4B6D-A5E4-285BAAB1217A}" type="datetimeFigureOut">
              <a:rPr lang="en-US" smtClean="0"/>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90F28-5F72-4FC4-AF67-8833C12558E7}" type="slidenum">
              <a:rPr lang="en-US" smtClean="0"/>
              <a:t>‹#›</a:t>
            </a:fld>
            <a:endParaRPr lang="en-US"/>
          </a:p>
        </p:txBody>
      </p:sp>
    </p:spTree>
    <p:extLst>
      <p:ext uri="{BB962C8B-B14F-4D97-AF65-F5344CB8AC3E}">
        <p14:creationId xmlns:p14="http://schemas.microsoft.com/office/powerpoint/2010/main" val="297835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6AF5F-0F8E-4B6D-A5E4-285BAAB1217A}" type="datetimeFigureOut">
              <a:rPr lang="en-US" smtClean="0"/>
              <a:t>7/3/2024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90F28-5F72-4FC4-AF67-8833C12558E7}" type="slidenum">
              <a:rPr lang="en-US" smtClean="0"/>
              <a:t>‹#›</a:t>
            </a:fld>
            <a:endParaRPr lang="en-US"/>
          </a:p>
        </p:txBody>
      </p:sp>
    </p:spTree>
    <p:extLst>
      <p:ext uri="{BB962C8B-B14F-4D97-AF65-F5344CB8AC3E}">
        <p14:creationId xmlns:p14="http://schemas.microsoft.com/office/powerpoint/2010/main" val="1991556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en.wikipedia.org/wiki/Lexicon" TargetMode="External"/><Relationship Id="rId2" Type="http://schemas.openxmlformats.org/officeDocument/2006/relationships/hyperlink" Target="https://en.wikipedia.org/wiki/Grammar" TargetMode="External"/><Relationship Id="rId1" Type="http://schemas.openxmlformats.org/officeDocument/2006/relationships/slideLayout" Target="../slideLayouts/slideLayout1.xml"/><Relationship Id="rId4" Type="http://schemas.openxmlformats.org/officeDocument/2006/relationships/hyperlink" Target="https://en.wikipedia.org/wiki/Sentence_(linguistic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en.wikipedia.org/wiki/Grammatical_conjunction" TargetMode="External"/><Relationship Id="rId2" Type="http://schemas.openxmlformats.org/officeDocument/2006/relationships/hyperlink" Target="https://en.wikipedia.org/wiki/Ellipsis_(narrative_device)"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collinsdictionary.com/dictionary/english/art" TargetMode="External"/><Relationship Id="rId2" Type="http://schemas.openxmlformats.org/officeDocument/2006/relationships/hyperlink" Target="https://www.collinsdictionary.com/dictionary/english/literature" TargetMode="External"/><Relationship Id="rId1" Type="http://schemas.openxmlformats.org/officeDocument/2006/relationships/slideLayout" Target="../slideLayouts/slideLayout1.xml"/><Relationship Id="rId6" Type="http://schemas.openxmlformats.org/officeDocument/2006/relationships/hyperlink" Target="https://www.collinsdictionary.com/dictionary/english/special" TargetMode="External"/><Relationship Id="rId5" Type="http://schemas.openxmlformats.org/officeDocument/2006/relationships/hyperlink" Target="https://www.collinsdictionary.com/dictionary/english/class" TargetMode="External"/><Relationship Id="rId4" Type="http://schemas.openxmlformats.org/officeDocument/2006/relationships/hyperlink" Target="https://www.collinsdictionary.com/dictionary/english/consider"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7F264-3056-4F89-B928-CF097C2A1E48}"/>
              </a:ext>
            </a:extLst>
          </p:cNvPr>
          <p:cNvSpPr>
            <a:spLocks noGrp="1"/>
          </p:cNvSpPr>
          <p:nvPr>
            <p:ph type="ctrTitle"/>
          </p:nvPr>
        </p:nvSpPr>
        <p:spPr>
          <a:xfrm>
            <a:off x="76200" y="0"/>
            <a:ext cx="9067800" cy="6858000"/>
          </a:xfrm>
        </p:spPr>
        <p:txBody>
          <a:bodyPr/>
          <a:lstStyle/>
          <a:p>
            <a:r>
              <a:rPr lang="en-US" b="1" dirty="0">
                <a:solidFill>
                  <a:schemeClr val="accent6">
                    <a:lumMod val="75000"/>
                  </a:schemeClr>
                </a:solidFill>
              </a:rPr>
              <a:t>FOREIGN LANGUAGES DEPARTMENT</a:t>
            </a:r>
            <a:br>
              <a:rPr lang="en-US" dirty="0"/>
            </a:br>
            <a:br>
              <a:rPr lang="en-US" dirty="0"/>
            </a:br>
            <a:br>
              <a:rPr lang="en-US" dirty="0"/>
            </a:br>
            <a:r>
              <a:rPr lang="en-US" dirty="0">
                <a:solidFill>
                  <a:srgbClr val="0070C0"/>
                </a:solidFill>
              </a:rPr>
              <a:t>Chapter I.</a:t>
            </a:r>
            <a:br>
              <a:rPr lang="en-US" dirty="0">
                <a:solidFill>
                  <a:srgbClr val="0070C0"/>
                </a:solidFill>
              </a:rPr>
            </a:br>
            <a:r>
              <a:rPr lang="en-US" dirty="0"/>
              <a:t> </a:t>
            </a:r>
            <a:br>
              <a:rPr lang="en-US" dirty="0"/>
            </a:br>
            <a:r>
              <a:rPr lang="en-US" b="1">
                <a:solidFill>
                  <a:srgbClr val="00B050"/>
                </a:solidFill>
              </a:rPr>
              <a:t>Introduction </a:t>
            </a:r>
            <a:r>
              <a:rPr lang="en-US" b="1" dirty="0">
                <a:solidFill>
                  <a:srgbClr val="00B050"/>
                </a:solidFill>
              </a:rPr>
              <a:t>to Text Study</a:t>
            </a:r>
          </a:p>
        </p:txBody>
      </p:sp>
    </p:spTree>
    <p:extLst>
      <p:ext uri="{BB962C8B-B14F-4D97-AF65-F5344CB8AC3E}">
        <p14:creationId xmlns:p14="http://schemas.microsoft.com/office/powerpoint/2010/main" val="1573866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12018-926B-41DC-AD48-9AC0910E3EF0}"/>
              </a:ext>
            </a:extLst>
          </p:cNvPr>
          <p:cNvSpPr>
            <a:spLocks noGrp="1"/>
          </p:cNvSpPr>
          <p:nvPr>
            <p:ph type="ctrTitle"/>
          </p:nvPr>
        </p:nvSpPr>
        <p:spPr>
          <a:xfrm>
            <a:off x="0" y="0"/>
            <a:ext cx="9067800" cy="6781799"/>
          </a:xfrm>
        </p:spPr>
        <p:txBody>
          <a:bodyPr>
            <a:normAutofit fontScale="90000"/>
          </a:bodyPr>
          <a:lstStyle/>
          <a:p>
            <a:pPr algn="l"/>
            <a:r>
              <a:rPr lang="en-US" sz="3600" b="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kern="1200" dirty="0">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Specific Characteristics of texts</a:t>
            </a:r>
            <a:br>
              <a:rPr lang="en-US" sz="3600" b="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b="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600" b="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b="1" dirty="0">
                <a:solidFill>
                  <a:srgbClr val="984807"/>
                </a:solidFill>
                <a:latin typeface="Times New Roman" panose="02020603050405020304" pitchFamily="18" charset="0"/>
                <a:ea typeface="Calibri" panose="020F0502020204030204" pitchFamily="34" charset="0"/>
                <a:cs typeface="Times New Roman" panose="02020603050405020304" pitchFamily="18" charset="0"/>
              </a:rPr>
              <a:t>	</a:t>
            </a:r>
            <a:r>
              <a:rPr lang="en-US" sz="3600" kern="12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kern="12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Text- a </a:t>
            </a:r>
            <a:r>
              <a:rPr lang="en-US" sz="3600" i="1" kern="12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verbal record/ representation of a communicative act</a:t>
            </a:r>
            <a:br>
              <a:rPr lang="en-US" sz="3600" kern="12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u="sng"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 written text</a:t>
            </a:r>
            <a:r>
              <a:rPr lang="en-US" sz="3600" kern="12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is represented in many ways:</a:t>
            </a:r>
            <a:br>
              <a:rPr lang="en-US" sz="3600" kern="12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kern="12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600" kern="12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kern="12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600" i="1" dirty="0">
                <a:solidFill>
                  <a:srgbClr val="984807"/>
                </a:solidFill>
                <a:latin typeface="Times New Roman" panose="02020603050405020304" pitchFamily="18" charset="0"/>
                <a:ea typeface="Calibri" panose="020F0502020204030204" pitchFamily="34" charset="0"/>
                <a:cs typeface="Times New Roman" panose="02020603050405020304" pitchFamily="18" charset="0"/>
              </a:rPr>
              <a:t>D</a:t>
            </a:r>
            <a: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ifferent type-face/font family;</a:t>
            </a:r>
            <a:b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a:solidFill>
                  <a:srgbClr val="984807"/>
                </a:solidFill>
                <a:latin typeface="Times New Roman" panose="02020603050405020304" pitchFamily="18" charset="0"/>
                <a:ea typeface="Calibri" panose="020F0502020204030204" pitchFamily="34" charset="0"/>
                <a:cs typeface="Times New Roman" panose="02020603050405020304" pitchFamily="18" charset="0"/>
              </a:rPr>
              <a:t>+ </a:t>
            </a:r>
            <a:r>
              <a:rPr lang="en-US" sz="36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O</a:t>
            </a:r>
            <a:r>
              <a:rPr lang="en-US" sz="3600" i="1"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n different size of paper, in one or 2 columns, serving various  purposes of the writer;</a:t>
            </a:r>
            <a:br>
              <a:rPr lang="en-US" sz="3600" i="1"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i="1"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a:solidFill>
                  <a:srgbClr val="984807"/>
                </a:solidFill>
                <a:latin typeface="Times New Roman" panose="02020603050405020304" pitchFamily="18" charset="0"/>
                <a:ea typeface="Calibri" panose="020F0502020204030204" pitchFamily="34" charset="0"/>
                <a:cs typeface="Times New Roman" panose="02020603050405020304" pitchFamily="18" charset="0"/>
              </a:rPr>
              <a:t>+ </a:t>
            </a:r>
            <a:r>
              <a:rPr lang="en-US" sz="3600"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A</a:t>
            </a:r>
            <a:r>
              <a:rPr lang="en-US" sz="3600" i="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vailable are titles, headings, subdivision used to indicate to the reader how the author intends to organize his ideas.</a:t>
            </a:r>
            <a:endParaRPr lang="en-US" sz="3600" dirty="0">
              <a:solidFill>
                <a:srgbClr val="C00000"/>
              </a:solidFill>
            </a:endParaRPr>
          </a:p>
        </p:txBody>
      </p:sp>
    </p:spTree>
    <p:extLst>
      <p:ext uri="{BB962C8B-B14F-4D97-AF65-F5344CB8AC3E}">
        <p14:creationId xmlns:p14="http://schemas.microsoft.com/office/powerpoint/2010/main" val="560583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C3632-D12D-4C67-BAFB-996BC8692DC9}"/>
              </a:ext>
            </a:extLst>
          </p:cNvPr>
          <p:cNvSpPr>
            <a:spLocks noGrp="1"/>
          </p:cNvSpPr>
          <p:nvPr>
            <p:ph type="ctrTitle"/>
          </p:nvPr>
        </p:nvSpPr>
        <p:spPr>
          <a:xfrm>
            <a:off x="0" y="0"/>
            <a:ext cx="9144000" cy="6857999"/>
          </a:xfrm>
        </p:spPr>
        <p:txBody>
          <a:bodyPr>
            <a:normAutofit/>
          </a:bodyPr>
          <a:lstStyle/>
          <a:p>
            <a:pPr algn="l"/>
            <a:r>
              <a:rPr lang="en-US" sz="36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Specific</a:t>
            </a:r>
            <a:r>
              <a:rPr lang="en-US" sz="36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characteristics</a:t>
            </a:r>
            <a:r>
              <a:rPr lang="en-US" sz="36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of texts</a:t>
            </a:r>
            <a:br>
              <a:rPr lang="en-US" sz="36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36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Face to text with limited reciprocity between author &amp; reader; Expository- like; Idea-oriented; Argument-oriented; Explanatory; Future &amp; Past; Not space-or time –Bound; Artificial communication; Objective &amp; Distanced; Planned; No common context; </a:t>
            </a:r>
            <a:br>
              <a:rPr lang="en-US" sz="3200"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200"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u="sng" kern="1200" dirty="0">
                <a:solidFill>
                  <a:schemeClr val="accent6">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Language characteristics: </a:t>
            </a:r>
            <a:r>
              <a:rPr lang="en-US" sz="3200"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Highly structured; Cohesion through lexical cues; Succinctness; Complex hierarchical structures; Multiple levels of subordinations; Conscious &amp; Restructured.</a:t>
            </a:r>
            <a:endParaRPr lang="en-US" sz="3200" dirty="0">
              <a:solidFill>
                <a:srgbClr val="002060"/>
              </a:solidFill>
            </a:endParaRPr>
          </a:p>
        </p:txBody>
      </p:sp>
    </p:spTree>
    <p:extLst>
      <p:ext uri="{BB962C8B-B14F-4D97-AF65-F5344CB8AC3E}">
        <p14:creationId xmlns:p14="http://schemas.microsoft.com/office/powerpoint/2010/main" val="2414784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ABAA-6409-4244-A5B1-E5ADBC41AE33}"/>
              </a:ext>
            </a:extLst>
          </p:cNvPr>
          <p:cNvSpPr>
            <a:spLocks noGrp="1"/>
          </p:cNvSpPr>
          <p:nvPr>
            <p:ph type="ctrTitle"/>
          </p:nvPr>
        </p:nvSpPr>
        <p:spPr>
          <a:xfrm>
            <a:off x="0" y="76200"/>
            <a:ext cx="9067800" cy="6705599"/>
          </a:xfrm>
        </p:spPr>
        <p:txBody>
          <a:bodyPr>
            <a:normAutofit/>
          </a:bodyPr>
          <a:lstStyle/>
          <a:p>
            <a:r>
              <a:rPr lang="en-US" sz="4000" b="1" dirty="0">
                <a:solidFill>
                  <a:schemeClr val="accent5">
                    <a:lumMod val="50000"/>
                  </a:schemeClr>
                </a:solidFill>
                <a:latin typeface="Times New Roman" panose="02020603050405020304" pitchFamily="18" charset="0"/>
                <a:cs typeface="Times New Roman" panose="02020603050405020304" pitchFamily="18" charset="0"/>
              </a:rPr>
              <a:t>4. Text classification</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b="1" dirty="0">
                <a:solidFill>
                  <a:srgbClr val="002060"/>
                </a:solidFill>
                <a:latin typeface="Times New Roman" panose="02020603050405020304" pitchFamily="18" charset="0"/>
                <a:cs typeface="Times New Roman" panose="02020603050405020304" pitchFamily="18" charset="0"/>
              </a:rPr>
              <a:t>3 perspectives on text classification</a:t>
            </a:r>
            <a:r>
              <a:rPr lang="en-US" sz="2800" dirty="0">
                <a:solidFill>
                  <a:srgbClr val="002060"/>
                </a:solidFill>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Based on </a:t>
            </a:r>
            <a:r>
              <a:rPr lang="en-US" sz="2800" b="1" i="1" dirty="0">
                <a:solidFill>
                  <a:srgbClr val="C00000"/>
                </a:solidFill>
                <a:latin typeface="Times New Roman" panose="02020603050405020304" pitchFamily="18" charset="0"/>
                <a:cs typeface="Times New Roman" panose="02020603050405020304" pitchFamily="18" charset="0"/>
              </a:rPr>
              <a:t>existing form/structure</a:t>
            </a:r>
            <a:r>
              <a:rPr lang="en-US" sz="2800" dirty="0">
                <a:latin typeface="Times New Roman" panose="02020603050405020304" pitchFamily="18" charset="0"/>
                <a:cs typeface="Times New Roman" panose="02020603050405020304" pitchFamily="18" charset="0"/>
              </a:rPr>
              <a:t> &amp; </a:t>
            </a:r>
            <a:r>
              <a:rPr lang="en-US" sz="2800" b="1" i="1" dirty="0">
                <a:solidFill>
                  <a:srgbClr val="0070C0"/>
                </a:solidFill>
                <a:latin typeface="Times New Roman" panose="02020603050405020304" pitchFamily="18" charset="0"/>
                <a:cs typeface="Times New Roman" panose="02020603050405020304" pitchFamily="18" charset="0"/>
              </a:rPr>
              <a:t>Functional style</a:t>
            </a:r>
            <a:r>
              <a:rPr lang="en-US" sz="2800" dirty="0">
                <a:latin typeface="Times New Roman" panose="02020603050405020304" pitchFamily="18" charset="0"/>
                <a:cs typeface="Times New Roman" panose="02020603050405020304" pitchFamily="18" charset="0"/>
              </a:rPr>
              <a:t> &amp; </a:t>
            </a:r>
            <a:r>
              <a:rPr lang="en-US" sz="2800" b="1" i="1" dirty="0">
                <a:solidFill>
                  <a:srgbClr val="002060"/>
                </a:solidFill>
                <a:latin typeface="Times New Roman" panose="02020603050405020304" pitchFamily="18" charset="0"/>
                <a:cs typeface="Times New Roman" panose="02020603050405020304" pitchFamily="18" charset="0"/>
              </a:rPr>
              <a:t>Level of use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br>
              <a:rPr lang="en-US" sz="2800" dirty="0">
                <a:latin typeface="Times New Roman" panose="02020603050405020304" pitchFamily="18" charset="0"/>
                <a:cs typeface="Times New Roman" panose="02020603050405020304" pitchFamily="18" charset="0"/>
              </a:rPr>
            </a:br>
            <a:r>
              <a:rPr lang="en-US" sz="2800" b="1" dirty="0">
                <a:solidFill>
                  <a:srgbClr val="00B050"/>
                </a:solidFill>
                <a:latin typeface="Times New Roman" panose="02020603050405020304" pitchFamily="18" charset="0"/>
                <a:cs typeface="Times New Roman" panose="02020603050405020304" pitchFamily="18" charset="0"/>
              </a:rPr>
              <a:t>1. Based on existing form</a:t>
            </a:r>
            <a:br>
              <a:rPr lang="en-US" sz="2800" b="1" dirty="0">
                <a:solidFill>
                  <a:srgbClr val="00B050"/>
                </a:solidFill>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2 types of text: </a:t>
            </a:r>
            <a:r>
              <a:rPr lang="en-US" sz="2800" i="1" dirty="0">
                <a:solidFill>
                  <a:srgbClr val="002060"/>
                </a:solidFill>
                <a:latin typeface="Times New Roman" panose="02020603050405020304" pitchFamily="18" charset="0"/>
                <a:cs typeface="Times New Roman" panose="02020603050405020304" pitchFamily="18" charset="0"/>
              </a:rPr>
              <a:t>spoken text &amp; written text</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Spoken text</a:t>
            </a:r>
            <a:r>
              <a:rPr lang="en-US" sz="2800" dirty="0">
                <a:latin typeface="Times New Roman" panose="02020603050405020304" pitchFamily="18" charset="0"/>
                <a:cs typeface="Times New Roman" panose="02020603050405020304" pitchFamily="18" charset="0"/>
              </a:rPr>
              <a:t> includes: daily conversations, negotiations, discussions, lectures, &amp; opinions</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 + </a:t>
            </a:r>
            <a:r>
              <a:rPr lang="en-US" sz="2800" b="1" dirty="0">
                <a:solidFill>
                  <a:srgbClr val="002060"/>
                </a:solidFill>
                <a:latin typeface="Times New Roman" panose="02020603050405020304" pitchFamily="18" charset="0"/>
                <a:cs typeface="Times New Roman" panose="02020603050405020304" pitchFamily="18" charset="0"/>
              </a:rPr>
              <a:t>Linguistic characteristics:</a:t>
            </a:r>
            <a:r>
              <a:rPr lang="en-US" sz="2800" dirty="0">
                <a:solidFill>
                  <a:srgbClr val="002060"/>
                </a:solidFill>
                <a:latin typeface="Times New Roman" panose="02020603050405020304" pitchFamily="18" charset="0"/>
                <a:cs typeface="Times New Roman" panose="02020603050405020304" pitchFamily="18" charset="0"/>
              </a:rPr>
              <a:t> brevity, simplicity, slurred speech, vividness, non-linguistic elements, natural intonation, colloquialism of words &amp; sentences</a:t>
            </a:r>
          </a:p>
        </p:txBody>
      </p:sp>
    </p:spTree>
    <p:extLst>
      <p:ext uri="{BB962C8B-B14F-4D97-AF65-F5344CB8AC3E}">
        <p14:creationId xmlns:p14="http://schemas.microsoft.com/office/powerpoint/2010/main" val="3364406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E2991-4A61-449F-BC4C-F0E1DD67131C}"/>
              </a:ext>
            </a:extLst>
          </p:cNvPr>
          <p:cNvSpPr>
            <a:spLocks noGrp="1"/>
          </p:cNvSpPr>
          <p:nvPr>
            <p:ph type="ctrTitle"/>
          </p:nvPr>
        </p:nvSpPr>
        <p:spPr>
          <a:xfrm>
            <a:off x="0" y="0"/>
            <a:ext cx="9067800" cy="6781799"/>
          </a:xfrm>
        </p:spPr>
        <p:txBody>
          <a:bodyPr/>
          <a:lstStyle/>
          <a:p>
            <a:r>
              <a:rPr lang="en-US" dirty="0"/>
              <a:t>	* </a:t>
            </a:r>
            <a:r>
              <a:rPr lang="en-US" sz="3600" b="1" dirty="0">
                <a:solidFill>
                  <a:schemeClr val="accent2"/>
                </a:solidFill>
                <a:latin typeface="Times New Roman" panose="02020603050405020304" pitchFamily="18" charset="0"/>
                <a:cs typeface="Times New Roman" panose="02020603050405020304" pitchFamily="18" charset="0"/>
              </a:rPr>
              <a:t>Written texts:</a:t>
            </a:r>
            <a:r>
              <a:rPr lang="en-US" sz="3600" dirty="0">
                <a:solidFill>
                  <a:schemeClr val="accent2"/>
                </a:solidFill>
                <a:latin typeface="Times New Roman" panose="02020603050405020304" pitchFamily="18" charset="0"/>
                <a:cs typeface="Times New Roman" panose="02020603050405020304" pitchFamily="18" charset="0"/>
              </a:rPr>
              <a:t> </a:t>
            </a:r>
            <a:r>
              <a:rPr lang="en-US" sz="3600" dirty="0">
                <a:solidFill>
                  <a:srgbClr val="00B050"/>
                </a:solidFill>
                <a:latin typeface="Times New Roman" panose="02020603050405020304" pitchFamily="18" charset="0"/>
                <a:cs typeface="Times New Roman" panose="02020603050405020304" pitchFamily="18" charset="0"/>
              </a:rPr>
              <a:t>documents written &amp; printed on flat materials &amp; on computers…</a:t>
            </a:r>
            <a:br>
              <a:rPr lang="en-US" sz="3600" dirty="0">
                <a:solidFill>
                  <a:srgbClr val="00B050"/>
                </a:solidFill>
                <a:latin typeface="Times New Roman" panose="02020603050405020304" pitchFamily="18" charset="0"/>
                <a:cs typeface="Times New Roman" panose="02020603050405020304" pitchFamily="18" charset="0"/>
              </a:rPr>
            </a:br>
            <a:br>
              <a:rPr lang="en-US" sz="3600" dirty="0">
                <a:solidFill>
                  <a:srgbClr val="002060"/>
                </a:solidFill>
                <a:latin typeface="Times New Roman" panose="02020603050405020304" pitchFamily="18" charset="0"/>
                <a:cs typeface="Times New Roman" panose="02020603050405020304" pitchFamily="18" charset="0"/>
              </a:rPr>
            </a:br>
            <a:r>
              <a:rPr lang="en-US" sz="3600" dirty="0">
                <a:solidFill>
                  <a:srgbClr val="002060"/>
                </a:solidFill>
                <a:latin typeface="Times New Roman" panose="02020603050405020304" pitchFamily="18" charset="0"/>
                <a:cs typeface="Times New Roman" panose="02020603050405020304" pitchFamily="18" charset="0"/>
              </a:rPr>
              <a:t>   + </a:t>
            </a:r>
            <a:r>
              <a:rPr lang="en-US" sz="3600" b="1" dirty="0">
                <a:solidFill>
                  <a:schemeClr val="accent6">
                    <a:lumMod val="75000"/>
                  </a:schemeClr>
                </a:solidFill>
                <a:latin typeface="Times New Roman" panose="02020603050405020304" pitchFamily="18" charset="0"/>
                <a:cs typeface="Times New Roman" panose="02020603050405020304" pitchFamily="18" charset="0"/>
              </a:rPr>
              <a:t>Language features</a:t>
            </a:r>
            <a:r>
              <a:rPr lang="en-US" sz="3600" dirty="0">
                <a:solidFill>
                  <a:srgbClr val="002060"/>
                </a:solidFill>
                <a:latin typeface="Times New Roman" panose="02020603050405020304" pitchFamily="18" charset="0"/>
                <a:cs typeface="Times New Roman" panose="02020603050405020304" pitchFamily="18" charset="0"/>
              </a:rPr>
              <a:t>: academic vocabulary, use of linguistic means of connection....</a:t>
            </a:r>
          </a:p>
        </p:txBody>
      </p:sp>
    </p:spTree>
    <p:extLst>
      <p:ext uri="{BB962C8B-B14F-4D97-AF65-F5344CB8AC3E}">
        <p14:creationId xmlns:p14="http://schemas.microsoft.com/office/powerpoint/2010/main" val="3622122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E6B-A24A-4EC3-8499-C044ECCCF798}"/>
              </a:ext>
            </a:extLst>
          </p:cNvPr>
          <p:cNvSpPr>
            <a:spLocks noGrp="1"/>
          </p:cNvSpPr>
          <p:nvPr>
            <p:ph type="ctrTitle"/>
          </p:nvPr>
        </p:nvSpPr>
        <p:spPr>
          <a:xfrm>
            <a:off x="76200" y="76200"/>
            <a:ext cx="9067800" cy="6781799"/>
          </a:xfrm>
        </p:spPr>
        <p:txBody>
          <a:bodyPr/>
          <a:lstStyle/>
          <a:p>
            <a:pPr algn="l"/>
            <a:r>
              <a:rPr lang="en-US" sz="3600" b="1" dirty="0">
                <a:latin typeface="Times New Roman" panose="02020603050405020304" pitchFamily="18" charset="0"/>
                <a:cs typeface="Times New Roman" panose="02020603050405020304" pitchFamily="18" charset="0"/>
              </a:rPr>
              <a:t>		2. Based on functional style</a:t>
            </a:r>
            <a:br>
              <a:rPr lang="en-US" sz="3600" b="1" dirty="0">
                <a:latin typeface="Times New Roman" panose="02020603050405020304" pitchFamily="18" charset="0"/>
                <a:cs typeface="Times New Roman" panose="02020603050405020304" pitchFamily="18" charset="0"/>
              </a:rPr>
            </a:br>
            <a:r>
              <a:rPr lang="en-US" dirty="0"/>
              <a:t> </a:t>
            </a:r>
            <a:br>
              <a:rPr lang="en-US" dirty="0"/>
            </a:br>
            <a:r>
              <a:rPr lang="en-US" sz="3200" dirty="0"/>
              <a:t>    </a:t>
            </a:r>
            <a:r>
              <a:rPr lang="en-US" sz="3200" b="1" dirty="0">
                <a:solidFill>
                  <a:schemeClr val="accent2"/>
                </a:solidFill>
              </a:rPr>
              <a:t>Types of texts:</a:t>
            </a:r>
            <a:r>
              <a:rPr lang="en-US" sz="3200" dirty="0"/>
              <a:t> </a:t>
            </a:r>
            <a:br>
              <a:rPr lang="en-US" sz="3200" dirty="0"/>
            </a:br>
            <a:br>
              <a:rPr lang="en-US" sz="3200" dirty="0"/>
            </a:br>
            <a:r>
              <a:rPr lang="en-US" sz="3200" dirty="0"/>
              <a:t>	</a:t>
            </a:r>
            <a:r>
              <a:rPr lang="en-US" sz="3200" dirty="0">
                <a:solidFill>
                  <a:srgbClr val="00B050"/>
                </a:solidFill>
              </a:rPr>
              <a:t>- Administrative texts,</a:t>
            </a:r>
            <a:r>
              <a:rPr lang="en-US" sz="3200" dirty="0">
                <a:solidFill>
                  <a:schemeClr val="accent2"/>
                </a:solidFill>
              </a:rPr>
              <a:t> </a:t>
            </a:r>
            <a:br>
              <a:rPr lang="en-US" sz="3200" dirty="0">
                <a:solidFill>
                  <a:schemeClr val="accent2"/>
                </a:solidFill>
              </a:rPr>
            </a:br>
            <a:r>
              <a:rPr lang="en-US" sz="3200" dirty="0">
                <a:solidFill>
                  <a:schemeClr val="accent2"/>
                </a:solidFill>
              </a:rPr>
              <a:t>	- Scientific texts, </a:t>
            </a:r>
            <a:br>
              <a:rPr lang="en-US" sz="3200" dirty="0">
                <a:solidFill>
                  <a:schemeClr val="accent2"/>
                </a:solidFill>
              </a:rPr>
            </a:br>
            <a:r>
              <a:rPr lang="en-US" sz="3200" dirty="0">
                <a:solidFill>
                  <a:schemeClr val="accent2"/>
                </a:solidFill>
              </a:rPr>
              <a:t>	</a:t>
            </a:r>
            <a:r>
              <a:rPr lang="en-US" sz="3200" dirty="0">
                <a:solidFill>
                  <a:srgbClr val="002060"/>
                </a:solidFill>
              </a:rPr>
              <a:t>- Political texts,</a:t>
            </a:r>
            <a:r>
              <a:rPr lang="en-US" sz="3200" dirty="0">
                <a:solidFill>
                  <a:schemeClr val="accent2"/>
                </a:solidFill>
              </a:rPr>
              <a:t> </a:t>
            </a:r>
            <a:br>
              <a:rPr lang="en-US" sz="3200" dirty="0">
                <a:solidFill>
                  <a:schemeClr val="accent2"/>
                </a:solidFill>
              </a:rPr>
            </a:br>
            <a:r>
              <a:rPr lang="en-US" sz="3200" dirty="0">
                <a:solidFill>
                  <a:schemeClr val="accent2"/>
                </a:solidFill>
              </a:rPr>
              <a:t>	</a:t>
            </a:r>
            <a:r>
              <a:rPr lang="en-US" sz="3200" dirty="0">
                <a:solidFill>
                  <a:schemeClr val="accent6">
                    <a:lumMod val="50000"/>
                  </a:schemeClr>
                </a:solidFill>
              </a:rPr>
              <a:t>- Journalistic texts,</a:t>
            </a:r>
            <a:r>
              <a:rPr lang="en-US" sz="3200" dirty="0">
                <a:solidFill>
                  <a:schemeClr val="accent2"/>
                </a:solidFill>
              </a:rPr>
              <a:t> </a:t>
            </a:r>
            <a:br>
              <a:rPr lang="en-US" sz="3200" dirty="0">
                <a:solidFill>
                  <a:schemeClr val="accent2"/>
                </a:solidFill>
              </a:rPr>
            </a:br>
            <a:r>
              <a:rPr lang="en-US" sz="3200" dirty="0">
                <a:solidFill>
                  <a:schemeClr val="accent2"/>
                </a:solidFill>
              </a:rPr>
              <a:t>	</a:t>
            </a:r>
            <a:r>
              <a:rPr lang="en-US" sz="3200" dirty="0">
                <a:solidFill>
                  <a:srgbClr val="0070C0"/>
                </a:solidFill>
              </a:rPr>
              <a:t>- Artistic texts….</a:t>
            </a:r>
          </a:p>
        </p:txBody>
      </p:sp>
    </p:spTree>
    <p:extLst>
      <p:ext uri="{BB962C8B-B14F-4D97-AF65-F5344CB8AC3E}">
        <p14:creationId xmlns:p14="http://schemas.microsoft.com/office/powerpoint/2010/main" val="2726862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FB780-3708-4ECF-B85C-8A6E5C4FA2C6}"/>
              </a:ext>
            </a:extLst>
          </p:cNvPr>
          <p:cNvSpPr>
            <a:spLocks noGrp="1"/>
          </p:cNvSpPr>
          <p:nvPr>
            <p:ph type="ctrTitle"/>
          </p:nvPr>
        </p:nvSpPr>
        <p:spPr>
          <a:xfrm>
            <a:off x="0" y="76200"/>
            <a:ext cx="9144000" cy="6705599"/>
          </a:xfrm>
        </p:spPr>
        <p:txBody>
          <a:bodyPr>
            <a:normAutofit/>
          </a:bodyPr>
          <a:lstStyle/>
          <a:p>
            <a:r>
              <a:rPr lang="en-US" sz="3600" b="1" dirty="0">
                <a:solidFill>
                  <a:srgbClr val="C00000"/>
                </a:solidFill>
                <a:latin typeface="Times New Roman" panose="02020603050405020304" pitchFamily="18" charset="0"/>
                <a:cs typeface="Times New Roman" panose="02020603050405020304" pitchFamily="18" charset="0"/>
              </a:rPr>
              <a:t>3. Based on the level of use</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&gt; </a:t>
            </a:r>
            <a:r>
              <a:rPr lang="en-US" sz="3200" b="1" dirty="0">
                <a:solidFill>
                  <a:srgbClr val="002060"/>
                </a:solidFill>
                <a:latin typeface="Times New Roman" panose="02020603050405020304" pitchFamily="18" charset="0"/>
                <a:cs typeface="Times New Roman" panose="02020603050405020304" pitchFamily="18" charset="0"/>
              </a:rPr>
              <a:t>Types of texts:</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solidFill>
                  <a:srgbClr val="0070C0"/>
                </a:solidFill>
                <a:latin typeface="Times New Roman" panose="02020603050405020304" pitchFamily="18" charset="0"/>
                <a:cs typeface="Times New Roman" panose="02020603050405020304" pitchFamily="18" charset="0"/>
              </a:rPr>
              <a:t>- Administrative texts (forms, notices, official dispatches, contracts, diplomas, certificates...),</a:t>
            </a:r>
            <a:br>
              <a:rPr lang="en-US"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a:solidFill>
                  <a:schemeClr val="accent6">
                    <a:lumMod val="50000"/>
                  </a:schemeClr>
                </a:solidFill>
                <a:latin typeface="Times New Roman" panose="02020603050405020304" pitchFamily="18" charset="0"/>
                <a:cs typeface="Times New Roman" panose="02020603050405020304" pitchFamily="18" charset="0"/>
              </a:rPr>
              <a:t>- Scientific text (textbooks, coursebooks), reference materials, theses, exams...)</a:t>
            </a:r>
          </a:p>
        </p:txBody>
      </p:sp>
    </p:spTree>
    <p:extLst>
      <p:ext uri="{BB962C8B-B14F-4D97-AF65-F5344CB8AC3E}">
        <p14:creationId xmlns:p14="http://schemas.microsoft.com/office/powerpoint/2010/main" val="1141231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97CFB-42B5-4C73-9354-2AEE035014B3}"/>
              </a:ext>
            </a:extLst>
          </p:cNvPr>
          <p:cNvSpPr>
            <a:spLocks noGrp="1"/>
          </p:cNvSpPr>
          <p:nvPr>
            <p:ph type="ctrTitle"/>
          </p:nvPr>
        </p:nvSpPr>
        <p:spPr>
          <a:xfrm>
            <a:off x="0" y="0"/>
            <a:ext cx="9067800" cy="6857999"/>
          </a:xfrm>
        </p:spPr>
        <p:txBody>
          <a:bodyPr>
            <a:noAutofit/>
          </a:bodyPr>
          <a:lstStyle/>
          <a:p>
            <a:pPr algn="l"/>
            <a:r>
              <a:rPr lang="en-US" sz="3200" b="1"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t>	            Relationship of text</a:t>
            </a:r>
            <a:b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br>
            <a: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t> </a:t>
            </a:r>
            <a:b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br>
            <a: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t>	Text relation -  a network of content relationships between elements in a text expressed through certain forms of connection, &amp; is also a relationship between the text &amp; extra-textual factors.</a:t>
            </a:r>
            <a:b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br>
            <a: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t>	1. </a:t>
            </a:r>
            <a:r>
              <a:rPr lang="en-US" sz="3200" b="1" kern="1200" dirty="0">
                <a:solidFill>
                  <a:srgbClr val="00B050"/>
                </a:solidFill>
                <a:effectLst/>
                <a:latin typeface="Times New Roman" panose="02020603050405020304" pitchFamily="18" charset="0"/>
                <a:ea typeface="Yu Gothic" panose="020B0400000000000000" pitchFamily="34" charset="-128"/>
                <a:cs typeface="Times New Roman" panose="02020603050405020304" pitchFamily="18" charset="0"/>
              </a:rPr>
              <a:t>Representation of text cohesion</a:t>
            </a:r>
            <a:b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br>
            <a: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t>   The relation of the text is shown in 2 aspects:</a:t>
            </a:r>
            <a:b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br>
            <a: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t> 	+ Content relation between elements in the text (</a:t>
            </a:r>
            <a:r>
              <a:rPr lang="en-US" sz="3200" b="1" kern="1200" dirty="0">
                <a:solidFill>
                  <a:srgbClr val="FF0000"/>
                </a:solidFill>
                <a:effectLst/>
                <a:latin typeface="Times New Roman" panose="02020603050405020304" pitchFamily="18" charset="0"/>
                <a:ea typeface="Yu Gothic" panose="020B0400000000000000" pitchFamily="34" charset="-128"/>
                <a:cs typeface="Times New Roman" panose="02020603050405020304" pitchFamily="18" charset="0"/>
              </a:rPr>
              <a:t>internal relations</a:t>
            </a:r>
            <a: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t>). </a:t>
            </a:r>
            <a:b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br>
            <a: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t> 	+Relationships between text &amp; extra-text factors (</a:t>
            </a:r>
            <a:r>
              <a:rPr lang="en-US" sz="3200" b="1" kern="1200" dirty="0">
                <a:solidFill>
                  <a:srgbClr val="0070C0"/>
                </a:solidFill>
                <a:effectLst/>
                <a:latin typeface="Times New Roman" panose="02020603050405020304" pitchFamily="18" charset="0"/>
                <a:ea typeface="Yu Gothic" panose="020B0400000000000000" pitchFamily="34" charset="-128"/>
                <a:cs typeface="Times New Roman" panose="02020603050405020304" pitchFamily="18" charset="0"/>
              </a:rPr>
              <a:t>external relations</a:t>
            </a:r>
            <a:r>
              <a:rPr lang="en-US" sz="3200" kern="1200" dirty="0">
                <a:solidFill>
                  <a:srgbClr val="002060"/>
                </a:solidFill>
                <a:effectLst/>
                <a:latin typeface="Times New Roman" panose="02020603050405020304" pitchFamily="18" charset="0"/>
                <a:ea typeface="Yu Gothic" panose="020B0400000000000000" pitchFamily="34" charset="-128"/>
                <a:cs typeface="Times New Roman" panose="02020603050405020304" pitchFamily="18" charset="0"/>
              </a:rPr>
              <a:t>).</a:t>
            </a:r>
            <a:endParaRPr lang="en-US" sz="3200" dirty="0"/>
          </a:p>
        </p:txBody>
      </p:sp>
    </p:spTree>
    <p:extLst>
      <p:ext uri="{BB962C8B-B14F-4D97-AF65-F5344CB8AC3E}">
        <p14:creationId xmlns:p14="http://schemas.microsoft.com/office/powerpoint/2010/main" val="1379451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9C757-4924-43F7-A413-202D7A89546B}"/>
              </a:ext>
            </a:extLst>
          </p:cNvPr>
          <p:cNvSpPr>
            <a:spLocks noGrp="1"/>
          </p:cNvSpPr>
          <p:nvPr>
            <p:ph type="ctrTitle"/>
          </p:nvPr>
        </p:nvSpPr>
        <p:spPr>
          <a:xfrm>
            <a:off x="0" y="0"/>
            <a:ext cx="9144000" cy="6857999"/>
          </a:xfrm>
        </p:spPr>
        <p:txBody>
          <a:bodyPr>
            <a:normAutofit fontScale="90000"/>
          </a:bodyPr>
          <a:lstStyle/>
          <a:p>
            <a:pPr algn="l"/>
            <a:r>
              <a:rPr lang="en-US" sz="4400" b="1" kern="1200" dirty="0">
                <a:solidFill>
                  <a:srgbClr val="00B050"/>
                </a:solidFill>
                <a:effectLst/>
                <a:latin typeface="Times New Roman" panose="02020603050405020304" pitchFamily="18" charset="0"/>
                <a:ea typeface="+mj-ea"/>
                <a:cs typeface="Times New Roman" panose="02020603050405020304" pitchFamily="18" charset="0"/>
              </a:rPr>
              <a:t>		Internal relationship</a:t>
            </a:r>
            <a:br>
              <a:rPr lang="en-US" sz="4400" b="1" kern="1200" dirty="0">
                <a:solidFill>
                  <a:srgbClr val="00B050"/>
                </a:solidFill>
                <a:effectLst/>
                <a:latin typeface="Times New Roman" panose="02020603050405020304" pitchFamily="18" charset="0"/>
                <a:ea typeface="+mj-ea"/>
                <a:cs typeface="Times New Roman" panose="02020603050405020304" pitchFamily="18" charset="0"/>
              </a:rPr>
            </a:br>
            <a:br>
              <a:rPr lang="en-US" sz="4400" b="1" kern="1200" dirty="0">
                <a:solidFill>
                  <a:srgbClr val="00B050"/>
                </a:solidFill>
                <a:effectLst/>
                <a:latin typeface="Times New Roman" panose="02020603050405020304" pitchFamily="18" charset="0"/>
                <a:ea typeface="+mj-ea"/>
                <a:cs typeface="Times New Roman" panose="02020603050405020304" pitchFamily="18" charset="0"/>
              </a:rPr>
            </a:br>
            <a:r>
              <a:rPr lang="en-US" sz="4400" b="1" kern="1200" dirty="0">
                <a:solidFill>
                  <a:srgbClr val="00B050"/>
                </a:solidFill>
                <a:effectLst/>
                <a:latin typeface="Times New Roman" panose="02020603050405020304" pitchFamily="18" charset="0"/>
                <a:ea typeface="+mj-ea"/>
                <a:cs typeface="Times New Roman" panose="02020603050405020304" pitchFamily="18" charset="0"/>
              </a:rPr>
              <a:t>	</a:t>
            </a:r>
            <a:r>
              <a:rPr lang="en-US" sz="4000" b="1" kern="1200" dirty="0">
                <a:solidFill>
                  <a:srgbClr val="E46C0A"/>
                </a:solidFill>
                <a:effectLst/>
                <a:latin typeface="Times New Roman" panose="02020603050405020304" pitchFamily="18" charset="0"/>
                <a:ea typeface="+mj-ea"/>
                <a:cs typeface="Times New Roman" panose="02020603050405020304" pitchFamily="18" charset="0"/>
              </a:rPr>
              <a:t>Content relationship of text</a:t>
            </a:r>
            <a:br>
              <a:rPr lang="en-US" sz="4000" b="1" kern="1200" dirty="0">
                <a:solidFill>
                  <a:srgbClr val="00B050"/>
                </a:solidFill>
                <a:effectLst/>
                <a:latin typeface="Times New Roman" panose="02020603050405020304" pitchFamily="18" charset="0"/>
                <a:ea typeface="+mj-ea"/>
                <a:cs typeface="Times New Roman" panose="02020603050405020304" pitchFamily="18" charset="0"/>
              </a:rPr>
            </a:br>
            <a:br>
              <a:rPr lang="en-US" sz="4000" kern="1200" dirty="0">
                <a:solidFill>
                  <a:srgbClr val="000000"/>
                </a:solidFill>
                <a:effectLst/>
                <a:latin typeface="Times New Roman" panose="02020603050405020304" pitchFamily="18" charset="0"/>
                <a:ea typeface="+mj-ea"/>
                <a:cs typeface="Times New Roman" panose="02020603050405020304" pitchFamily="18" charset="0"/>
              </a:rPr>
            </a:br>
            <a:r>
              <a:rPr lang="en-US" sz="4000" kern="1200" dirty="0">
                <a:solidFill>
                  <a:srgbClr val="000000"/>
                </a:solidFill>
                <a:effectLst/>
                <a:latin typeface="Times New Roman" panose="02020603050405020304" pitchFamily="18" charset="0"/>
                <a:ea typeface="+mj-ea"/>
                <a:cs typeface="Times New Roman" panose="02020603050405020304" pitchFamily="18" charset="0"/>
              </a:rPr>
              <a:t>	</a:t>
            </a:r>
            <a:r>
              <a:rPr lang="en-US" sz="4000" kern="1200" dirty="0">
                <a:solidFill>
                  <a:srgbClr val="002060"/>
                </a:solidFill>
                <a:effectLst/>
                <a:latin typeface="Times New Roman" panose="02020603050405020304" pitchFamily="18" charset="0"/>
                <a:ea typeface="+mj-ea"/>
                <a:cs typeface="Times New Roman" panose="02020603050405020304" pitchFamily="18" charset="0"/>
              </a:rPr>
              <a:t>Text is a semantic organization, including many content &amp; meaning elements. These parts of content must be linked together to express the content of the entire text. </a:t>
            </a:r>
            <a:br>
              <a:rPr lang="en-US" sz="4000" kern="1200" dirty="0">
                <a:solidFill>
                  <a:srgbClr val="002060"/>
                </a:solidFill>
                <a:effectLst/>
                <a:latin typeface="Times New Roman" panose="02020603050405020304" pitchFamily="18" charset="0"/>
                <a:ea typeface="+mj-ea"/>
                <a:cs typeface="Times New Roman" panose="02020603050405020304" pitchFamily="18" charset="0"/>
              </a:rPr>
            </a:br>
            <a:br>
              <a:rPr lang="en-US" sz="4000" kern="1200" dirty="0">
                <a:solidFill>
                  <a:srgbClr val="002060"/>
                </a:solidFill>
                <a:effectLst/>
                <a:latin typeface="Times New Roman" panose="02020603050405020304" pitchFamily="18" charset="0"/>
                <a:ea typeface="+mj-ea"/>
                <a:cs typeface="Times New Roman" panose="02020603050405020304" pitchFamily="18" charset="0"/>
              </a:rPr>
            </a:br>
            <a:r>
              <a:rPr lang="en-US" sz="4000" kern="1200" dirty="0">
                <a:solidFill>
                  <a:srgbClr val="002060"/>
                </a:solidFill>
                <a:effectLst/>
                <a:latin typeface="Times New Roman" panose="02020603050405020304" pitchFamily="18" charset="0"/>
                <a:ea typeface="+mj-ea"/>
                <a:cs typeface="Times New Roman" panose="02020603050405020304" pitchFamily="18" charset="0"/>
              </a:rPr>
              <a:t>	</a:t>
            </a:r>
            <a:r>
              <a:rPr lang="en-US" sz="4000" kern="1200" dirty="0">
                <a:solidFill>
                  <a:srgbClr val="984807"/>
                </a:solidFill>
                <a:effectLst/>
                <a:latin typeface="Times New Roman" panose="02020603050405020304" pitchFamily="18" charset="0"/>
                <a:ea typeface="+mj-ea"/>
                <a:cs typeface="Times New Roman" panose="02020603050405020304" pitchFamily="18" charset="0"/>
              </a:rPr>
              <a:t>Content relation in text include two most important links: topic links &amp; logical links.</a:t>
            </a:r>
            <a:endParaRPr lang="en-US" sz="4000" dirty="0"/>
          </a:p>
        </p:txBody>
      </p:sp>
    </p:spTree>
    <p:extLst>
      <p:ext uri="{BB962C8B-B14F-4D97-AF65-F5344CB8AC3E}">
        <p14:creationId xmlns:p14="http://schemas.microsoft.com/office/powerpoint/2010/main" val="316204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5F67D-B8A5-45BB-87AE-95B471C66831}"/>
              </a:ext>
            </a:extLst>
          </p:cNvPr>
          <p:cNvSpPr>
            <a:spLocks noGrp="1"/>
          </p:cNvSpPr>
          <p:nvPr>
            <p:ph type="ctrTitle"/>
          </p:nvPr>
        </p:nvSpPr>
        <p:spPr>
          <a:xfrm>
            <a:off x="0" y="76200"/>
            <a:ext cx="9144000" cy="6705599"/>
          </a:xfrm>
        </p:spPr>
        <p:txBody>
          <a:bodyPr>
            <a:normAutofit/>
          </a:bodyPr>
          <a:lstStyle/>
          <a:p>
            <a:pPr algn="l"/>
            <a:r>
              <a:rPr lang="en-US" sz="3600" b="1" dirty="0">
                <a:solidFill>
                  <a:schemeClr val="accent6">
                    <a:lumMod val="50000"/>
                  </a:schemeClr>
                </a:solidFill>
                <a:latin typeface="Times New Roman" panose="02020603050405020304" pitchFamily="18" charset="0"/>
                <a:cs typeface="Times New Roman" panose="02020603050405020304" pitchFamily="18" charset="0"/>
              </a:rPr>
              <a:t>	Topic relation</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Theme is the main basic issue posed &amp; raised by the writer through the specific content of the text. Thematic linking is a way of making parts of a text point towards a common topic.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There are 2 ways to cohesive topics:</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Maintain the topic.</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Topic development.</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b="1" dirty="0">
                <a:solidFill>
                  <a:schemeClr val="accent6">
                    <a:lumMod val="50000"/>
                  </a:schemeClr>
                </a:solidFill>
                <a:latin typeface="Times New Roman" panose="02020603050405020304" pitchFamily="18" charset="0"/>
                <a:cs typeface="Times New Roman" panose="02020603050405020304" pitchFamily="18" charset="0"/>
              </a:rPr>
              <a:t>Logical relation</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Logic is correct rationality, not in conflict with objective laws &amp; human thinking.</a:t>
            </a:r>
          </a:p>
        </p:txBody>
      </p:sp>
    </p:spTree>
    <p:extLst>
      <p:ext uri="{BB962C8B-B14F-4D97-AF65-F5344CB8AC3E}">
        <p14:creationId xmlns:p14="http://schemas.microsoft.com/office/powerpoint/2010/main" val="3752735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D4CE5-E829-4FB0-8B6C-244709DAEA64}"/>
              </a:ext>
            </a:extLst>
          </p:cNvPr>
          <p:cNvSpPr>
            <a:spLocks noGrp="1"/>
          </p:cNvSpPr>
          <p:nvPr>
            <p:ph type="ctrTitle"/>
          </p:nvPr>
        </p:nvSpPr>
        <p:spPr>
          <a:xfrm>
            <a:off x="0" y="0"/>
            <a:ext cx="9144000" cy="6858000"/>
          </a:xfrm>
        </p:spPr>
        <p:txBody>
          <a:bodyPr>
            <a:normAutofit fontScale="90000"/>
          </a:bodyPr>
          <a:lstStyle/>
          <a:p>
            <a:pPr algn="l"/>
            <a:r>
              <a:rPr lang="en-US" sz="3200" dirty="0"/>
              <a:t>	</a:t>
            </a:r>
            <a:r>
              <a:rPr lang="en-US" sz="3200" b="1" i="1" dirty="0">
                <a:solidFill>
                  <a:schemeClr val="accent2"/>
                </a:solidFill>
              </a:rPr>
              <a:t>Logical relation in text are shown:</a:t>
            </a:r>
            <a:br>
              <a:rPr lang="en-US" sz="3200" b="1" i="1" dirty="0">
                <a:solidFill>
                  <a:schemeClr val="accent2"/>
                </a:solidFill>
              </a:rPr>
            </a:br>
            <a:br>
              <a:rPr lang="en-US" sz="3200" dirty="0"/>
            </a:br>
            <a:r>
              <a:rPr lang="en-US" sz="3200" dirty="0"/>
              <a:t>	+ In a sentence, the subject must agree with the predicate, &amp; the complement must agree with the central verb.</a:t>
            </a:r>
            <a:br>
              <a:rPr lang="en-US" sz="3200" dirty="0"/>
            </a:br>
            <a:r>
              <a:rPr lang="en-US" sz="3200" dirty="0"/>
              <a:t>	+ The organization of sentences &amp; paragraphs must be consistent with the content &amp; not contradict each other.</a:t>
            </a:r>
            <a:br>
              <a:rPr lang="en-US" sz="3200" dirty="0"/>
            </a:br>
            <a:br>
              <a:rPr lang="en-US" sz="3200" dirty="0"/>
            </a:br>
            <a:r>
              <a:rPr lang="en-US" sz="3200" dirty="0"/>
              <a:t>      + Organize &amp; arrange sections in a reasonable order.</a:t>
            </a:r>
            <a:br>
              <a:rPr lang="en-US" sz="3200" dirty="0"/>
            </a:br>
            <a:br>
              <a:rPr lang="en-US" sz="3200" dirty="0"/>
            </a:br>
            <a:r>
              <a:rPr lang="en-US" sz="3200" dirty="0"/>
              <a:t>	+ Logical connection is also shown in the way of reasoning in a paragraph. When there are arguments &amp; evidence, conclusions must be drawn, &amp; oppositely, if you want a conclusion, you must analyze &amp; prove it.</a:t>
            </a:r>
          </a:p>
        </p:txBody>
      </p:sp>
    </p:spTree>
    <p:extLst>
      <p:ext uri="{BB962C8B-B14F-4D97-AF65-F5344CB8AC3E}">
        <p14:creationId xmlns:p14="http://schemas.microsoft.com/office/powerpoint/2010/main" val="2824268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97DCF-282F-41C1-912E-686DAF06BB06}"/>
              </a:ext>
            </a:extLst>
          </p:cNvPr>
          <p:cNvSpPr>
            <a:spLocks noGrp="1"/>
          </p:cNvSpPr>
          <p:nvPr>
            <p:ph type="ctrTitle"/>
          </p:nvPr>
        </p:nvSpPr>
        <p:spPr>
          <a:xfrm>
            <a:off x="0" y="76200"/>
            <a:ext cx="9067800" cy="6705599"/>
          </a:xfrm>
        </p:spPr>
        <p:txBody>
          <a:bodyPr/>
          <a:lstStyle/>
          <a:p>
            <a:r>
              <a:rPr lang="en-US" sz="3200" b="1" dirty="0">
                <a:solidFill>
                  <a:srgbClr val="00B050"/>
                </a:solidFill>
                <a:latin typeface="Times New Roman" panose="02020603050405020304" pitchFamily="18" charset="0"/>
                <a:cs typeface="Times New Roman" panose="02020603050405020304" pitchFamily="18" charset="0"/>
              </a:rPr>
              <a:t>OBJECTIVES</a:t>
            </a:r>
            <a:br>
              <a:rPr lang="en-US" sz="3200" dirty="0">
                <a:solidFill>
                  <a:srgbClr val="002060"/>
                </a:solidFill>
                <a:latin typeface="Times New Roman" panose="02020603050405020304" pitchFamily="18" charset="0"/>
                <a:cs typeface="Times New Roman" panose="02020603050405020304" pitchFamily="18" charset="0"/>
              </a:rPr>
            </a:b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 </a:t>
            </a:r>
            <a:r>
              <a:rPr lang="en-US" sz="3200" i="1" dirty="0">
                <a:solidFill>
                  <a:srgbClr val="002060"/>
                </a:solidFill>
                <a:latin typeface="Times New Roman" panose="02020603050405020304" pitchFamily="18" charset="0"/>
                <a:cs typeface="Times New Roman" panose="02020603050405020304" pitchFamily="18" charset="0"/>
              </a:rPr>
              <a:t>Students will be able to have deep insights of text:</a:t>
            </a:r>
            <a:br>
              <a:rPr lang="en-US" sz="3200" i="1"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 </a:t>
            </a: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C00000"/>
                </a:solidFill>
                <a:latin typeface="Times New Roman" panose="02020603050405020304" pitchFamily="18" charset="0"/>
                <a:cs typeface="Times New Roman" panose="02020603050405020304" pitchFamily="18" charset="0"/>
              </a:rPr>
              <a:t>1.</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a:solidFill>
                  <a:srgbClr val="C00000"/>
                </a:solidFill>
                <a:latin typeface="Times New Roman" panose="02020603050405020304" pitchFamily="18" charset="0"/>
                <a:cs typeface="Times New Roman" panose="02020603050405020304" pitchFamily="18" charset="0"/>
              </a:rPr>
              <a:t>Definition, concept of text</a:t>
            </a:r>
            <a:br>
              <a:rPr lang="en-US" sz="3200" dirty="0">
                <a:solidFill>
                  <a:srgbClr val="C00000"/>
                </a:solidFill>
                <a:latin typeface="Times New Roman" panose="02020603050405020304" pitchFamily="18" charset="0"/>
                <a:cs typeface="Times New Roman" panose="02020603050405020304" pitchFamily="18" charset="0"/>
              </a:rPr>
            </a:b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70C0"/>
                </a:solidFill>
                <a:latin typeface="Times New Roman" panose="02020603050405020304" pitchFamily="18" charset="0"/>
                <a:cs typeface="Times New Roman" panose="02020603050405020304" pitchFamily="18" charset="0"/>
              </a:rPr>
              <a:t>2. The general characteristics of the texts</a:t>
            </a:r>
            <a:br>
              <a:rPr lang="en-US" sz="3200" dirty="0">
                <a:solidFill>
                  <a:srgbClr val="0070C0"/>
                </a:solidFill>
                <a:latin typeface="Times New Roman" panose="02020603050405020304" pitchFamily="18" charset="0"/>
                <a:cs typeface="Times New Roman" panose="02020603050405020304" pitchFamily="18" charset="0"/>
              </a:rPr>
            </a:br>
            <a:br>
              <a:rPr lang="en-US" sz="3200" dirty="0">
                <a:solidFill>
                  <a:srgbClr val="0070C0"/>
                </a:solidFill>
                <a:latin typeface="Times New Roman" panose="02020603050405020304" pitchFamily="18" charset="0"/>
                <a:cs typeface="Times New Roman" panose="02020603050405020304" pitchFamily="18" charset="0"/>
              </a:rPr>
            </a:br>
            <a:r>
              <a:rPr lang="en-US" sz="3200" dirty="0">
                <a:solidFill>
                  <a:schemeClr val="accent6">
                    <a:lumMod val="75000"/>
                  </a:schemeClr>
                </a:solidFill>
                <a:latin typeface="Times New Roman" panose="02020603050405020304" pitchFamily="18" charset="0"/>
                <a:cs typeface="Times New Roman" panose="02020603050405020304" pitchFamily="18" charset="0"/>
              </a:rPr>
              <a:t>3. The specific characteristics of the texts</a:t>
            </a:r>
            <a:r>
              <a:rPr lang="en-US" sz="3200" dirty="0">
                <a:solidFill>
                  <a:srgbClr val="0070C0"/>
                </a:solidFill>
                <a:latin typeface="Times New Roman" panose="02020603050405020304" pitchFamily="18" charset="0"/>
                <a:cs typeface="Times New Roman" panose="02020603050405020304" pitchFamily="18" charset="0"/>
              </a:rPr>
              <a:t> </a:t>
            </a:r>
            <a:br>
              <a:rPr lang="en-US" sz="3200" dirty="0">
                <a:solidFill>
                  <a:srgbClr val="002060"/>
                </a:solidFill>
                <a:latin typeface="Times New Roman" panose="02020603050405020304" pitchFamily="18" charset="0"/>
                <a:cs typeface="Times New Roman" panose="02020603050405020304" pitchFamily="18" charset="0"/>
              </a:rPr>
            </a:b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rgbClr val="002060"/>
                </a:solidFill>
                <a:latin typeface="Times New Roman" panose="02020603050405020304" pitchFamily="18" charset="0"/>
                <a:cs typeface="Times New Roman" panose="02020603050405020304" pitchFamily="18" charset="0"/>
              </a:rPr>
              <a:t>4. Types of the texts</a:t>
            </a:r>
            <a:br>
              <a:rPr lang="en-US" sz="3200" dirty="0">
                <a:solidFill>
                  <a:srgbClr val="002060"/>
                </a:solidFill>
                <a:latin typeface="Times New Roman" panose="02020603050405020304" pitchFamily="18" charset="0"/>
                <a:cs typeface="Times New Roman" panose="02020603050405020304" pitchFamily="18" charset="0"/>
              </a:rPr>
            </a:br>
            <a:br>
              <a:rPr lang="en-US" sz="3200" dirty="0">
                <a:solidFill>
                  <a:srgbClr val="002060"/>
                </a:solidFill>
                <a:latin typeface="Times New Roman" panose="02020603050405020304" pitchFamily="18" charset="0"/>
                <a:cs typeface="Times New Roman" panose="02020603050405020304" pitchFamily="18" charset="0"/>
              </a:rPr>
            </a:br>
            <a:r>
              <a:rPr lang="en-US" sz="3200" dirty="0">
                <a:solidFill>
                  <a:schemeClr val="accent5">
                    <a:lumMod val="75000"/>
                  </a:schemeClr>
                </a:solidFill>
                <a:latin typeface="Times New Roman" panose="02020603050405020304" pitchFamily="18" charset="0"/>
                <a:cs typeface="Times New Roman" panose="02020603050405020304" pitchFamily="18" charset="0"/>
              </a:rPr>
              <a:t>5.  Linguistic elements in the text</a:t>
            </a:r>
            <a:r>
              <a:rPr lang="en-US" dirty="0"/>
              <a:t>  </a:t>
            </a:r>
          </a:p>
        </p:txBody>
      </p:sp>
    </p:spTree>
    <p:extLst>
      <p:ext uri="{BB962C8B-B14F-4D97-AF65-F5344CB8AC3E}">
        <p14:creationId xmlns:p14="http://schemas.microsoft.com/office/powerpoint/2010/main" val="1274054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978C6-A464-4F8B-86FD-57C46F300492}"/>
              </a:ext>
            </a:extLst>
          </p:cNvPr>
          <p:cNvSpPr>
            <a:spLocks noGrp="1"/>
          </p:cNvSpPr>
          <p:nvPr>
            <p:ph type="ctrTitle"/>
          </p:nvPr>
        </p:nvSpPr>
        <p:spPr>
          <a:xfrm>
            <a:off x="0" y="0"/>
            <a:ext cx="8839200" cy="6857999"/>
          </a:xfrm>
        </p:spPr>
        <p:txBody>
          <a:bodyPr>
            <a:normAutofit/>
          </a:bodyPr>
          <a:lstStyle/>
          <a:p>
            <a:pPr algn="l"/>
            <a:r>
              <a:rPr lang="en-US" sz="3600" dirty="0">
                <a:latin typeface="Times New Roman" panose="02020603050405020304" pitchFamily="18" charset="0"/>
                <a:cs typeface="Times New Roman" panose="02020603050405020304" pitchFamily="18" charset="0"/>
              </a:rPr>
              <a:t>			</a:t>
            </a:r>
            <a:r>
              <a:rPr lang="en-US" sz="3600" b="1" dirty="0">
                <a:solidFill>
                  <a:srgbClr val="00B050"/>
                </a:solidFill>
                <a:latin typeface="Times New Roman" panose="02020603050405020304" pitchFamily="18" charset="0"/>
                <a:cs typeface="Times New Roman" panose="02020603050405020304" pitchFamily="18" charset="0"/>
              </a:rPr>
              <a:t>Formal cohesion</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1. </a:t>
            </a:r>
            <a:r>
              <a:rPr lang="en-US" sz="3600" dirty="0">
                <a:solidFill>
                  <a:schemeClr val="accent6">
                    <a:lumMod val="50000"/>
                  </a:schemeClr>
                </a:solidFill>
                <a:latin typeface="Times New Roman" panose="02020603050405020304" pitchFamily="18" charset="0"/>
                <a:cs typeface="Times New Roman" panose="02020603050405020304" pitchFamily="18" charset="0"/>
              </a:rPr>
              <a:t>Concatenation</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Transitional words; Conjunctions; Adverbs</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a:solidFill>
                  <a:schemeClr val="accent6">
                    <a:lumMod val="50000"/>
                  </a:schemeClr>
                </a:solidFill>
                <a:latin typeface="Times New Roman" panose="02020603050405020304" pitchFamily="18" charset="0"/>
                <a:cs typeface="Times New Roman" panose="02020603050405020304" pitchFamily="18" charset="0"/>
              </a:rPr>
              <a:t>2. Reference</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a:t>
            </a:r>
            <a:r>
              <a:rPr lang="en-US" sz="3200" dirty="0">
                <a:latin typeface="Times New Roman" panose="02020603050405020304" pitchFamily="18" charset="0"/>
                <a:cs typeface="Times New Roman" panose="02020603050405020304" pitchFamily="18" charset="0"/>
              </a:rPr>
              <a:t>Reference is the phenomenon in which the listener can identify what is being mentioned in this sentence with what is being mentioned in another sentence.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+ 3 types of reference: </a:t>
            </a:r>
            <a:r>
              <a:rPr lang="en-US" sz="3200" kern="1200" dirty="0">
                <a:solidFill>
                  <a:srgbClr val="000000"/>
                </a:solidFill>
                <a:effectLst/>
                <a:latin typeface="Times New Roman" panose="02020603050405020304" pitchFamily="18" charset="0"/>
                <a:ea typeface="+mj-ea"/>
                <a:cs typeface="Times New Roman" panose="02020603050405020304" pitchFamily="18" charset="0"/>
              </a:rPr>
              <a:t>Reference refers to the person; Indicative reference; Comparative reference.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8183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37643-E838-433D-B349-B04AAC4453C9}"/>
              </a:ext>
            </a:extLst>
          </p:cNvPr>
          <p:cNvSpPr>
            <a:spLocks noGrp="1"/>
          </p:cNvSpPr>
          <p:nvPr>
            <p:ph type="ctrTitle"/>
          </p:nvPr>
        </p:nvSpPr>
        <p:spPr>
          <a:xfrm>
            <a:off x="0" y="76200"/>
            <a:ext cx="9144000" cy="6781799"/>
          </a:xfrm>
        </p:spPr>
        <p:txBody>
          <a:bodyPr>
            <a:normAutofit/>
          </a:bodyPr>
          <a:lstStyle/>
          <a:p>
            <a:pPr algn="l"/>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b="1" dirty="0">
                <a:solidFill>
                  <a:schemeClr val="accent6">
                    <a:lumMod val="50000"/>
                  </a:schemeClr>
                </a:solidFill>
                <a:latin typeface="Times New Roman" panose="02020603050405020304" pitchFamily="18" charset="0"/>
                <a:cs typeface="Times New Roman" panose="02020603050405020304" pitchFamily="18" charset="0"/>
              </a:rPr>
              <a:t>3. Ellipsis: </a:t>
            </a:r>
            <a:r>
              <a:rPr lang="en-US" sz="3200" dirty="0">
                <a:solidFill>
                  <a:srgbClr val="002060"/>
                </a:solidFill>
                <a:latin typeface="Times New Roman" panose="02020603050405020304" pitchFamily="18" charset="0"/>
                <a:cs typeface="Times New Roman" panose="02020603050405020304" pitchFamily="18" charset="0"/>
              </a:rPr>
              <a:t>a situation in which a word, a phrase can </a:t>
            </a:r>
            <a:r>
              <a:rPr lang="en-US" sz="3200">
                <a:solidFill>
                  <a:srgbClr val="002060"/>
                </a:solidFill>
                <a:latin typeface="Times New Roman" panose="02020603050405020304" pitchFamily="18" charset="0"/>
                <a:cs typeface="Times New Roman" panose="02020603050405020304" pitchFamily="18" charset="0"/>
              </a:rPr>
              <a:t>be omitted</a:t>
            </a:r>
            <a:r>
              <a:rPr lang="en-US" sz="3200" dirty="0">
                <a:solidFill>
                  <a:srgbClr val="002060"/>
                </a:solidFill>
                <a:latin typeface="Times New Roman" panose="02020603050405020304" pitchFamily="18" charset="0"/>
                <a:cs typeface="Times New Roman" panose="02020603050405020304" pitchFamily="18" charset="0"/>
              </a:rPr>
              <a:t>/left out of the sentence, but the sentence is understood.</a:t>
            </a: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b="1" dirty="0">
                <a:solidFill>
                  <a:schemeClr val="accent6">
                    <a:lumMod val="50000"/>
                  </a:schemeClr>
                </a:solidFill>
                <a:latin typeface="Times New Roman" panose="02020603050405020304" pitchFamily="18" charset="0"/>
                <a:cs typeface="Times New Roman" panose="02020603050405020304" pitchFamily="18" charset="0"/>
              </a:rPr>
              <a:t>4. Substitution</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Is the use of the substitution pronouns that, here, there, so, that, that in one sentence to replace the corresponding nouns, verbs, and adjectives present in another sentence.</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b="1" dirty="0">
                <a:solidFill>
                  <a:schemeClr val="accent6">
                    <a:lumMod val="50000"/>
                  </a:schemeClr>
                </a:solidFill>
                <a:latin typeface="Times New Roman" panose="02020603050405020304" pitchFamily="18" charset="0"/>
                <a:cs typeface="Times New Roman" panose="02020603050405020304" pitchFamily="18" charset="0"/>
              </a:rPr>
              <a:t>5. Lexical conjunction</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Lexical conjunction refers to the issue of choosing words that are somehow related to words in previous sentences, including:</a:t>
            </a:r>
          </a:p>
        </p:txBody>
      </p:sp>
    </p:spTree>
    <p:extLst>
      <p:ext uri="{BB962C8B-B14F-4D97-AF65-F5344CB8AC3E}">
        <p14:creationId xmlns:p14="http://schemas.microsoft.com/office/powerpoint/2010/main" val="291609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6DE7E-7970-4831-B99E-01FD5310D446}"/>
              </a:ext>
            </a:extLst>
          </p:cNvPr>
          <p:cNvSpPr>
            <a:spLocks noGrp="1"/>
          </p:cNvSpPr>
          <p:nvPr>
            <p:ph type="ctrTitle"/>
          </p:nvPr>
        </p:nvSpPr>
        <p:spPr>
          <a:xfrm>
            <a:off x="0" y="0"/>
            <a:ext cx="9067800" cy="6857999"/>
          </a:xfrm>
        </p:spPr>
        <p:txBody>
          <a:bodyPr>
            <a:normAutofit/>
          </a:bodyPr>
          <a:lstStyle/>
          <a:p>
            <a:pPr algn="l"/>
            <a:r>
              <a:rPr lang="en-US" sz="3200" dirty="0">
                <a:latin typeface="Times New Roman" panose="02020603050405020304" pitchFamily="18" charset="0"/>
                <a:cs typeface="Times New Roman" panose="02020603050405020304" pitchFamily="18" charset="0"/>
              </a:rPr>
              <a:t>	+ </a:t>
            </a:r>
            <a:r>
              <a:rPr lang="en-US" sz="3200" i="1" dirty="0">
                <a:latin typeface="Times New Roman" panose="02020603050405020304" pitchFamily="18" charset="0"/>
                <a:cs typeface="Times New Roman" panose="02020603050405020304" pitchFamily="18" charset="0"/>
              </a:rPr>
              <a:t>Repeat words.</a:t>
            </a:r>
            <a:r>
              <a:rPr lang="en-US" sz="3200" dirty="0">
                <a:latin typeface="Times New Roman" panose="02020603050405020304" pitchFamily="18" charset="0"/>
                <a:cs typeface="Times New Roman" panose="02020603050405020304" pitchFamily="18" charset="0"/>
              </a:rPr>
              <a:t> Use words that are synonymous, near-synonymous, &amp; antonyms</a:t>
            </a:r>
            <a:br>
              <a:rPr lang="en-US"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a:t>
            </a:r>
            <a:r>
              <a:rPr lang="en-US" sz="3200" i="1" dirty="0">
                <a:latin typeface="Times New Roman" panose="02020603050405020304" pitchFamily="18" charset="0"/>
                <a:cs typeface="Times New Roman" panose="02020603050405020304" pitchFamily="18" charset="0"/>
              </a:rPr>
              <a:t>Words with close meaning</a:t>
            </a:r>
            <a:r>
              <a:rPr lang="en-US" sz="3200" dirty="0">
                <a:latin typeface="Times New Roman" panose="02020603050405020304" pitchFamily="18" charset="0"/>
                <a:cs typeface="Times New Roman" panose="02020603050405020304" pitchFamily="18" charset="0"/>
              </a:rPr>
              <a:t>: Near-synonym words are expressed in two types of relationships: type-level relationships &amp; whole-part relationships.</a:t>
            </a:r>
            <a:br>
              <a:rPr lang="en-US"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a:t>
            </a:r>
            <a:r>
              <a:rPr lang="en-US" sz="3200" i="1" dirty="0">
                <a:latin typeface="Times New Roman" panose="02020603050405020304" pitchFamily="18" charset="0"/>
                <a:cs typeface="Times New Roman" panose="02020603050405020304" pitchFamily="18" charset="0"/>
              </a:rPr>
              <a:t>Word collocation:</a:t>
            </a:r>
            <a:r>
              <a:rPr lang="en-US" sz="3200" dirty="0">
                <a:latin typeface="Times New Roman" panose="02020603050405020304" pitchFamily="18" charset="0"/>
                <a:cs typeface="Times New Roman" panose="02020603050405020304" pitchFamily="18" charset="0"/>
              </a:rPr>
              <a:t>  using words that are different from the given word in some association.</a:t>
            </a:r>
          </a:p>
        </p:txBody>
      </p:sp>
    </p:spTree>
    <p:extLst>
      <p:ext uri="{BB962C8B-B14F-4D97-AF65-F5344CB8AC3E}">
        <p14:creationId xmlns:p14="http://schemas.microsoft.com/office/powerpoint/2010/main" val="4013941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D75A3-C6AB-44EA-A271-712FD1E9AB38}"/>
              </a:ext>
            </a:extLst>
          </p:cNvPr>
          <p:cNvSpPr>
            <a:spLocks noGrp="1"/>
          </p:cNvSpPr>
          <p:nvPr>
            <p:ph type="ctrTitle"/>
          </p:nvPr>
        </p:nvSpPr>
        <p:spPr>
          <a:xfrm>
            <a:off x="0" y="76200"/>
            <a:ext cx="9067800" cy="6781799"/>
          </a:xfrm>
        </p:spPr>
        <p:txBody>
          <a:bodyPr>
            <a:normAutofit fontScale="90000"/>
          </a:bodyPr>
          <a:lstStyle/>
          <a:p>
            <a:r>
              <a:rPr lang="en-US" sz="4400" b="1" kern="1200" dirty="0">
                <a:solidFill>
                  <a:srgbClr val="C00000"/>
                </a:solidFill>
                <a:effectLst/>
                <a:latin typeface="Times New Roman" panose="02020603050405020304" pitchFamily="18" charset="0"/>
                <a:ea typeface="+mj-ea"/>
                <a:cs typeface="Times New Roman" panose="02020603050405020304" pitchFamily="18" charset="0"/>
              </a:rPr>
              <a:t>External relationship of text</a:t>
            </a:r>
            <a:br>
              <a:rPr lang="en-US" sz="4400" kern="1200" dirty="0">
                <a:solidFill>
                  <a:srgbClr val="000000"/>
                </a:solidFill>
                <a:effectLst/>
                <a:latin typeface="Times New Roman" panose="02020603050405020304" pitchFamily="18" charset="0"/>
                <a:ea typeface="+mj-ea"/>
                <a:cs typeface="Times New Roman" panose="02020603050405020304" pitchFamily="18" charset="0"/>
              </a:rPr>
            </a:br>
            <a:r>
              <a:rPr lang="en-US" sz="4400" kern="1200" dirty="0">
                <a:solidFill>
                  <a:srgbClr val="000000"/>
                </a:solidFill>
                <a:effectLst/>
                <a:latin typeface="Times New Roman" panose="02020603050405020304" pitchFamily="18" charset="0"/>
                <a:ea typeface="+mj-ea"/>
                <a:cs typeface="Times New Roman" panose="02020603050405020304" pitchFamily="18" charset="0"/>
              </a:rPr>
              <a:t>	- External relation - relationships between text &amp; extra-text factors.</a:t>
            </a:r>
            <a:br>
              <a:rPr lang="en-US" sz="4400" kern="1200" dirty="0">
                <a:solidFill>
                  <a:srgbClr val="000000"/>
                </a:solidFill>
                <a:effectLst/>
                <a:latin typeface="Times New Roman" panose="02020603050405020304" pitchFamily="18" charset="0"/>
                <a:ea typeface="+mj-ea"/>
                <a:cs typeface="Times New Roman" panose="02020603050405020304" pitchFamily="18" charset="0"/>
              </a:rPr>
            </a:br>
            <a:br>
              <a:rPr lang="en-US" sz="4400" kern="1200" dirty="0">
                <a:solidFill>
                  <a:srgbClr val="000000"/>
                </a:solidFill>
                <a:effectLst/>
                <a:latin typeface="Times New Roman" panose="02020603050405020304" pitchFamily="18" charset="0"/>
                <a:ea typeface="+mj-ea"/>
                <a:cs typeface="Times New Roman" panose="02020603050405020304" pitchFamily="18" charset="0"/>
              </a:rPr>
            </a:br>
            <a:r>
              <a:rPr lang="en-US" sz="4400" kern="1200" dirty="0">
                <a:solidFill>
                  <a:srgbClr val="000000"/>
                </a:solidFill>
                <a:effectLst/>
                <a:latin typeface="Times New Roman" panose="02020603050405020304" pitchFamily="18" charset="0"/>
                <a:ea typeface="+mj-ea"/>
                <a:cs typeface="Times New Roman" panose="02020603050405020304" pitchFamily="18" charset="0"/>
              </a:rPr>
              <a:t> 	- External relation aspects:</a:t>
            </a:r>
            <a:br>
              <a:rPr lang="en-US" sz="4400" kern="1200" dirty="0">
                <a:solidFill>
                  <a:srgbClr val="000000"/>
                </a:solidFill>
                <a:effectLst/>
                <a:latin typeface="Times New Roman" panose="02020603050405020304" pitchFamily="18" charset="0"/>
                <a:ea typeface="+mj-ea"/>
                <a:cs typeface="Times New Roman" panose="02020603050405020304" pitchFamily="18" charset="0"/>
              </a:rPr>
            </a:br>
            <a:r>
              <a:rPr lang="en-US" sz="4400" kern="1200" dirty="0">
                <a:solidFill>
                  <a:srgbClr val="000000"/>
                </a:solidFill>
                <a:effectLst/>
                <a:latin typeface="Times New Roman" panose="02020603050405020304" pitchFamily="18" charset="0"/>
                <a:ea typeface="+mj-ea"/>
                <a:cs typeface="Times New Roman" panose="02020603050405020304" pitchFamily="18" charset="0"/>
              </a:rPr>
              <a:t> 	</a:t>
            </a:r>
            <a:r>
              <a:rPr lang="en-US" sz="4400" kern="1200" dirty="0">
                <a:solidFill>
                  <a:srgbClr val="984807"/>
                </a:solidFill>
                <a:effectLst/>
                <a:latin typeface="Times New Roman" panose="02020603050405020304" pitchFamily="18" charset="0"/>
                <a:ea typeface="+mj-ea"/>
                <a:cs typeface="Times New Roman" panose="02020603050405020304" pitchFamily="18" charset="0"/>
              </a:rPr>
              <a:t>Text – author; Text &amp; recipient; Text &amp; context; Text &amp; other texts (intertextual relationships); Multiple texts by the same author; Texts in a collection; Texts with the same topic, same trend.</a:t>
            </a:r>
            <a:endParaRPr lang="en-US" dirty="0"/>
          </a:p>
        </p:txBody>
      </p:sp>
    </p:spTree>
    <p:extLst>
      <p:ext uri="{BB962C8B-B14F-4D97-AF65-F5344CB8AC3E}">
        <p14:creationId xmlns:p14="http://schemas.microsoft.com/office/powerpoint/2010/main" val="1701190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0FF76-BF33-40F0-AFE5-9A320DCF13B2}"/>
              </a:ext>
            </a:extLst>
          </p:cNvPr>
          <p:cNvSpPr>
            <a:spLocks noGrp="1"/>
          </p:cNvSpPr>
          <p:nvPr>
            <p:ph type="ctrTitle"/>
          </p:nvPr>
        </p:nvSpPr>
        <p:spPr>
          <a:xfrm>
            <a:off x="0" y="76200"/>
            <a:ext cx="9067800" cy="6781799"/>
          </a:xfrm>
        </p:spPr>
        <p:txBody>
          <a:bodyPr/>
          <a:lstStyle/>
          <a:p>
            <a:r>
              <a:rPr lang="en-US" sz="4400" b="1" i="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Linguistic elements in text</a:t>
            </a:r>
            <a:br>
              <a:rPr lang="en-US" sz="4400" b="1" i="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4400" b="1" i="1" kern="12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Cohesion</a:t>
            </a:r>
            <a:br>
              <a:rPr lang="en-US" sz="4400" b="1" i="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en-US" sz="44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3600" i="1" u="sng"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grammatical</a:t>
            </a:r>
            <a:r>
              <a:rPr lang="en-US" sz="3600" i="1" u="sng"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kern="1200" dirty="0">
                <a:solidFill>
                  <a:srgbClr val="984807"/>
                </a:solidFill>
                <a:effectLst/>
                <a:latin typeface="Times New Roman" panose="02020603050405020304" pitchFamily="18" charset="0"/>
                <a:ea typeface="Times New Roman" panose="02020603050405020304" pitchFamily="18" charset="0"/>
                <a:cs typeface="Times New Roman" panose="02020603050405020304" pitchFamily="18" charset="0"/>
              </a:rPr>
              <a:t>&amp; </a:t>
            </a:r>
            <a:r>
              <a:rPr lang="en-US" sz="3600" i="1" u="sng" kern="12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logical</a:t>
            </a:r>
            <a:r>
              <a:rPr lang="en-US" sz="3600" i="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600" i="1" kern="1200" dirty="0">
                <a:solidFill>
                  <a:srgbClr val="984807"/>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lexical</a:t>
            </a:r>
            <a:r>
              <a:rPr lang="en-US" sz="3600" i="1"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600" i="1"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i="1" u="sng"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linking</a:t>
            </a:r>
            <a:r>
              <a:rPr lang="en-US" sz="3600" i="1" u="sng"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(cohesive ties/connections)</a:t>
            </a:r>
            <a:r>
              <a:rPr lang="en-US" sz="3600" i="1"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within a text or </a:t>
            </a:r>
            <a:r>
              <a:rPr lang="en-US" sz="3600" i="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sentence</a:t>
            </a:r>
            <a:r>
              <a:rPr lang="en-US" sz="3600" i="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that </a:t>
            </a:r>
            <a:r>
              <a:rPr lang="en-US" sz="3600" i="1" u="sng"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holds a text together</a:t>
            </a: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&amp; </a:t>
            </a:r>
            <a:r>
              <a:rPr lang="en-US" sz="3600" i="1" kern="1200" dirty="0">
                <a:solidFill>
                  <a:srgbClr val="984807"/>
                </a:solidFill>
                <a:effectLst/>
                <a:latin typeface="Times New Roman" panose="02020603050405020304" pitchFamily="18" charset="0"/>
                <a:ea typeface="Times New Roman" panose="02020603050405020304" pitchFamily="18" charset="0"/>
                <a:cs typeface="Times New Roman" panose="02020603050405020304" pitchFamily="18" charset="0"/>
              </a:rPr>
              <a:t>gives it meaning.</a:t>
            </a:r>
            <a:endParaRPr lang="en-US" sz="3600" dirty="0"/>
          </a:p>
        </p:txBody>
      </p:sp>
    </p:spTree>
    <p:extLst>
      <p:ext uri="{BB962C8B-B14F-4D97-AF65-F5344CB8AC3E}">
        <p14:creationId xmlns:p14="http://schemas.microsoft.com/office/powerpoint/2010/main" val="1230673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8489C-115D-4F3E-8579-30CC56101FFA}"/>
              </a:ext>
            </a:extLst>
          </p:cNvPr>
          <p:cNvSpPr>
            <a:spLocks noGrp="1"/>
          </p:cNvSpPr>
          <p:nvPr>
            <p:ph type="ctrTitle"/>
          </p:nvPr>
        </p:nvSpPr>
        <p:spPr>
          <a:xfrm>
            <a:off x="76200" y="76200"/>
            <a:ext cx="8991600" cy="6705599"/>
          </a:xfrm>
        </p:spPr>
        <p:txBody>
          <a:bodyPr>
            <a:normAutofit/>
          </a:bodyPr>
          <a:lstStyle/>
          <a:p>
            <a:pPr algn="l"/>
            <a:r>
              <a:rPr lang="en-US" sz="2800" b="1" kern="1200" dirty="0">
                <a:solidFill>
                  <a:srgbClr val="FF0000"/>
                </a:solidFill>
                <a:effectLst/>
                <a:latin typeface="Times New Roman" panose="02020603050405020304" pitchFamily="18" charset="0"/>
                <a:ea typeface="Times New Roman" panose="02020603050405020304" pitchFamily="18" charset="0"/>
                <a:cs typeface="+mj-cs"/>
              </a:rPr>
              <a:t>			TYPES OF COHESION</a:t>
            </a:r>
            <a:br>
              <a:rPr lang="en-US" sz="2800" b="1" kern="1200" dirty="0">
                <a:solidFill>
                  <a:srgbClr val="FF0000"/>
                </a:solidFill>
                <a:effectLst/>
                <a:latin typeface="Times New Roman" panose="02020603050405020304" pitchFamily="18" charset="0"/>
                <a:ea typeface="Times New Roman" panose="02020603050405020304" pitchFamily="18" charset="0"/>
                <a:cs typeface="+mj-cs"/>
              </a:rPr>
            </a:br>
            <a:br>
              <a:rPr lang="en-US" sz="2800" kern="1200" dirty="0">
                <a:solidFill>
                  <a:srgbClr val="202122"/>
                </a:solidFill>
                <a:effectLst/>
                <a:latin typeface="Times New Roman" panose="02020603050405020304" pitchFamily="18" charset="0"/>
                <a:ea typeface="Times New Roman" panose="02020603050405020304" pitchFamily="18" charset="0"/>
                <a:cs typeface="+mj-cs"/>
              </a:rPr>
            </a:br>
            <a:r>
              <a:rPr lang="en-US" sz="2800" kern="1200" dirty="0">
                <a:solidFill>
                  <a:srgbClr val="202122"/>
                </a:solidFill>
                <a:effectLst/>
                <a:latin typeface="Times New Roman" panose="02020603050405020304" pitchFamily="18" charset="0"/>
                <a:ea typeface="Times New Roman" panose="02020603050405020304" pitchFamily="18" charset="0"/>
                <a:cs typeface="+mj-cs"/>
              </a:rPr>
              <a:t>      - </a:t>
            </a:r>
            <a:r>
              <a:rPr lang="en-US" sz="2800" b="1" i="1" kern="1200" dirty="0">
                <a:solidFill>
                  <a:srgbClr val="00B050"/>
                </a:solidFill>
                <a:effectLst/>
                <a:latin typeface="Times New Roman" panose="02020603050405020304" pitchFamily="18" charset="0"/>
                <a:ea typeface="Times New Roman" panose="02020603050405020304" pitchFamily="18" charset="0"/>
                <a:cs typeface="+mj-cs"/>
              </a:rPr>
              <a:t>Grammatical cohesion</a:t>
            </a:r>
            <a:r>
              <a:rPr lang="en-US" sz="2800" b="1" kern="1200" dirty="0">
                <a:solidFill>
                  <a:srgbClr val="202122"/>
                </a:solidFill>
                <a:effectLst/>
                <a:latin typeface="Times New Roman" panose="02020603050405020304" pitchFamily="18" charset="0"/>
                <a:ea typeface="Times New Roman" panose="02020603050405020304" pitchFamily="18" charset="0"/>
                <a:cs typeface="+mj-cs"/>
              </a:rPr>
              <a:t>: </a:t>
            </a:r>
            <a:r>
              <a:rPr lang="en-US" sz="2800" b="1" kern="1200" dirty="0">
                <a:solidFill>
                  <a:srgbClr val="984807"/>
                </a:solidFill>
                <a:effectLst/>
                <a:latin typeface="Times New Roman" panose="02020603050405020304" pitchFamily="18" charset="0"/>
                <a:ea typeface="Times New Roman" panose="02020603050405020304" pitchFamily="18" charset="0"/>
                <a:cs typeface="+mj-cs"/>
              </a:rPr>
              <a:t>based on structural content</a:t>
            </a:r>
            <a:br>
              <a:rPr lang="en-US" sz="2800" b="1" kern="1200" dirty="0">
                <a:solidFill>
                  <a:srgbClr val="202122"/>
                </a:solidFill>
                <a:effectLst/>
                <a:latin typeface="Times New Roman" panose="02020603050405020304" pitchFamily="18" charset="0"/>
                <a:ea typeface="Times New Roman" panose="02020603050405020304" pitchFamily="18" charset="0"/>
                <a:cs typeface="+mj-cs"/>
              </a:rPr>
            </a:br>
            <a:r>
              <a:rPr lang="en-US" sz="2800" b="1" kern="1200" dirty="0">
                <a:solidFill>
                  <a:srgbClr val="202122"/>
                </a:solidFill>
                <a:effectLst/>
                <a:latin typeface="Times New Roman" panose="02020603050405020304" pitchFamily="18" charset="0"/>
                <a:ea typeface="Times New Roman" panose="02020603050405020304" pitchFamily="18" charset="0"/>
                <a:cs typeface="+mj-cs"/>
              </a:rPr>
              <a:t>      - </a:t>
            </a:r>
            <a:r>
              <a:rPr lang="en-US" sz="2800" b="1" i="1" kern="1200" dirty="0">
                <a:solidFill>
                  <a:srgbClr val="00B050"/>
                </a:solidFill>
                <a:effectLst/>
                <a:latin typeface="Times New Roman" panose="02020603050405020304" pitchFamily="18" charset="0"/>
                <a:ea typeface="Times New Roman" panose="02020603050405020304" pitchFamily="18" charset="0"/>
                <a:cs typeface="+mj-cs"/>
              </a:rPr>
              <a:t>Lexical cohesion</a:t>
            </a:r>
            <a:r>
              <a:rPr lang="en-US" sz="2800" b="1" kern="1200" dirty="0">
                <a:solidFill>
                  <a:srgbClr val="202122"/>
                </a:solidFill>
                <a:effectLst/>
                <a:latin typeface="Times New Roman" panose="02020603050405020304" pitchFamily="18" charset="0"/>
                <a:ea typeface="Times New Roman" panose="02020603050405020304" pitchFamily="18" charset="0"/>
                <a:cs typeface="+mj-cs"/>
              </a:rPr>
              <a:t>: </a:t>
            </a:r>
            <a:r>
              <a:rPr lang="en-US" sz="2800" b="1" i="1" kern="1200" dirty="0">
                <a:solidFill>
                  <a:srgbClr val="984807"/>
                </a:solidFill>
                <a:effectLst/>
                <a:latin typeface="Times New Roman" panose="02020603050405020304" pitchFamily="18" charset="0"/>
                <a:ea typeface="Times New Roman" panose="02020603050405020304" pitchFamily="18" charset="0"/>
                <a:cs typeface="+mj-cs"/>
              </a:rPr>
              <a:t>based on lexical content &amp; background knowledge</a:t>
            </a:r>
            <a:r>
              <a:rPr lang="en-US" sz="2800" b="1" kern="1200" dirty="0">
                <a:solidFill>
                  <a:srgbClr val="202122"/>
                </a:solidFill>
                <a:effectLst/>
                <a:latin typeface="Times New Roman" panose="02020603050405020304" pitchFamily="18" charset="0"/>
                <a:ea typeface="Times New Roman" panose="02020603050405020304" pitchFamily="18" charset="0"/>
                <a:cs typeface="+mj-cs"/>
              </a:rPr>
              <a:t>.</a:t>
            </a:r>
            <a:br>
              <a:rPr lang="en-US" sz="2800" b="1" kern="1200" dirty="0">
                <a:solidFill>
                  <a:srgbClr val="202122"/>
                </a:solidFill>
                <a:effectLst/>
                <a:latin typeface="Times New Roman" panose="02020603050405020304" pitchFamily="18" charset="0"/>
                <a:ea typeface="Times New Roman" panose="02020603050405020304" pitchFamily="18" charset="0"/>
                <a:cs typeface="+mj-cs"/>
              </a:rPr>
            </a:br>
            <a:r>
              <a:rPr lang="en-US" sz="2800" b="1" kern="1200" dirty="0">
                <a:solidFill>
                  <a:srgbClr val="202122"/>
                </a:solidFill>
                <a:effectLst/>
                <a:latin typeface="Times New Roman" panose="02020603050405020304" pitchFamily="18" charset="0"/>
                <a:ea typeface="Times New Roman" panose="02020603050405020304" pitchFamily="18" charset="0"/>
                <a:cs typeface="+mj-cs"/>
              </a:rPr>
              <a:t>      - </a:t>
            </a:r>
            <a:r>
              <a:rPr lang="en-US" sz="2800" b="1" i="1" kern="1200" dirty="0">
                <a:solidFill>
                  <a:srgbClr val="00B050"/>
                </a:solidFill>
                <a:effectLst/>
                <a:latin typeface="Times New Roman" panose="02020603050405020304" pitchFamily="18" charset="0"/>
                <a:ea typeface="Times New Roman" panose="02020603050405020304" pitchFamily="18" charset="0"/>
                <a:cs typeface="+mj-cs"/>
              </a:rPr>
              <a:t>Logical cohesion: </a:t>
            </a:r>
            <a:r>
              <a:rPr lang="en-US" sz="2800" b="1" i="1" kern="1200" dirty="0">
                <a:solidFill>
                  <a:srgbClr val="984807"/>
                </a:solidFill>
                <a:effectLst/>
                <a:latin typeface="Times New Roman" panose="02020603050405020304" pitchFamily="18" charset="0"/>
                <a:ea typeface="+mj-ea"/>
                <a:cs typeface="Times New Roman" panose="02020603050405020304" pitchFamily="18" charset="0"/>
              </a:rPr>
              <a:t>Cohesion refers to the logical flow</a:t>
            </a:r>
            <a:r>
              <a:rPr lang="vi-VN" sz="2800" b="1" i="1" kern="1200" dirty="0">
                <a:solidFill>
                  <a:srgbClr val="984807"/>
                </a:solidFill>
                <a:effectLst/>
                <a:latin typeface="Times New Roman" panose="02020603050405020304" pitchFamily="18" charset="0"/>
                <a:ea typeface="+mj-ea"/>
                <a:cs typeface="Times New Roman" panose="02020603050405020304" pitchFamily="18" charset="0"/>
              </a:rPr>
              <a:t> &amp;</a:t>
            </a:r>
            <a:r>
              <a:rPr lang="en-US" sz="2800" b="1" i="1" kern="1200" dirty="0">
                <a:solidFill>
                  <a:srgbClr val="984807"/>
                </a:solidFill>
                <a:effectLst/>
                <a:latin typeface="Times New Roman" panose="02020603050405020304" pitchFamily="18" charset="0"/>
                <a:ea typeface="+mj-ea"/>
                <a:cs typeface="Times New Roman" panose="02020603050405020304" pitchFamily="18" charset="0"/>
              </a:rPr>
              <a:t> connection in a written text</a:t>
            </a:r>
            <a:r>
              <a:rPr lang="en-US" sz="2800" kern="1200" dirty="0">
                <a:solidFill>
                  <a:srgbClr val="202124"/>
                </a:solidFill>
                <a:effectLst/>
                <a:latin typeface="Times New Roman" panose="02020603050405020304" pitchFamily="18" charset="0"/>
                <a:ea typeface="+mj-ea"/>
                <a:cs typeface="Times New Roman" panose="02020603050405020304" pitchFamily="18" charset="0"/>
              </a:rPr>
              <a:t> </a:t>
            </a:r>
            <a:br>
              <a:rPr lang="en-US" sz="2800" kern="1200" dirty="0">
                <a:solidFill>
                  <a:srgbClr val="202122"/>
                </a:solidFill>
                <a:effectLst/>
                <a:latin typeface="Times New Roman" panose="02020603050405020304" pitchFamily="18" charset="0"/>
                <a:ea typeface="Times New Roman" panose="02020603050405020304" pitchFamily="18" charset="0"/>
                <a:cs typeface="+mj-cs"/>
              </a:rPr>
            </a:br>
            <a:r>
              <a:rPr lang="en-US" sz="2800" kern="1200" dirty="0">
                <a:solidFill>
                  <a:srgbClr val="202122"/>
                </a:solidFill>
                <a:effectLst/>
                <a:latin typeface="Times New Roman" panose="02020603050405020304" pitchFamily="18" charset="0"/>
                <a:ea typeface="Times New Roman" panose="02020603050405020304" pitchFamily="18" charset="0"/>
                <a:cs typeface="+mj-cs"/>
              </a:rPr>
              <a:t>   </a:t>
            </a:r>
            <a:r>
              <a:rPr lang="vi-VN" sz="2800" kern="1200" dirty="0">
                <a:solidFill>
                  <a:srgbClr val="C00000"/>
                </a:solidFill>
                <a:effectLst/>
                <a:latin typeface="Times New Roman" panose="02020603050405020304" pitchFamily="18" charset="0"/>
                <a:ea typeface="Times New Roman" panose="02020603050405020304" pitchFamily="18" charset="0"/>
                <a:cs typeface="+mj-cs"/>
              </a:rPr>
              <a:t> </a:t>
            </a:r>
            <a:r>
              <a:rPr lang="en-US" sz="2800" kern="1200" dirty="0">
                <a:solidFill>
                  <a:srgbClr val="C00000"/>
                </a:solidFill>
                <a:effectLst/>
                <a:latin typeface="Times New Roman" panose="02020603050405020304" pitchFamily="18" charset="0"/>
                <a:ea typeface="Times New Roman" panose="02020603050405020304" pitchFamily="18" charset="0"/>
                <a:cs typeface="+mj-cs"/>
              </a:rPr>
              <a:t> </a:t>
            </a:r>
            <a:br>
              <a:rPr lang="en-US" sz="2800" kern="1200" dirty="0">
                <a:solidFill>
                  <a:srgbClr val="C00000"/>
                </a:solidFill>
                <a:effectLst/>
                <a:latin typeface="Times New Roman" panose="02020603050405020304" pitchFamily="18" charset="0"/>
                <a:ea typeface="Times New Roman" panose="02020603050405020304" pitchFamily="18" charset="0"/>
                <a:cs typeface="+mj-cs"/>
              </a:rPr>
            </a:br>
            <a:r>
              <a:rPr lang="en-US" sz="2800" b="1" kern="1200" dirty="0">
                <a:solidFill>
                  <a:srgbClr val="C00000"/>
                </a:solidFill>
                <a:effectLst/>
                <a:latin typeface="Times New Roman" panose="02020603050405020304" pitchFamily="18" charset="0"/>
                <a:ea typeface="Times New Roman" panose="02020603050405020304" pitchFamily="18" charset="0"/>
                <a:cs typeface="+mj-cs"/>
              </a:rPr>
              <a:t>	* </a:t>
            </a:r>
            <a:r>
              <a:rPr lang="vi-VN" sz="2800" kern="1200" dirty="0">
                <a:solidFill>
                  <a:srgbClr val="C00000"/>
                </a:solidFill>
                <a:effectLst/>
                <a:latin typeface="Times New Roman" panose="02020603050405020304" pitchFamily="18" charset="0"/>
                <a:ea typeface="Times New Roman" panose="02020603050405020304" pitchFamily="18" charset="0"/>
                <a:cs typeface="+mj-cs"/>
              </a:rPr>
              <a:t> </a:t>
            </a:r>
            <a:r>
              <a:rPr lang="en-US" sz="2800" b="1" kern="1200" dirty="0">
                <a:solidFill>
                  <a:srgbClr val="C00000"/>
                </a:solidFill>
                <a:effectLst/>
                <a:latin typeface="Times New Roman" panose="02020603050405020304" pitchFamily="18" charset="0"/>
                <a:ea typeface="Times New Roman" panose="02020603050405020304" pitchFamily="18" charset="0"/>
                <a:cs typeface="+mj-cs"/>
              </a:rPr>
              <a:t>5</a:t>
            </a:r>
            <a:r>
              <a:rPr lang="en-US" sz="2800" kern="1200" dirty="0">
                <a:solidFill>
                  <a:srgbClr val="202122"/>
                </a:solidFill>
                <a:effectLst/>
                <a:latin typeface="Times New Roman" panose="02020603050405020304" pitchFamily="18" charset="0"/>
                <a:ea typeface="Times New Roman" panose="02020603050405020304" pitchFamily="18" charset="0"/>
                <a:cs typeface="+mj-cs"/>
              </a:rPr>
              <a:t> general categories of </a:t>
            </a:r>
            <a:r>
              <a:rPr lang="en-US" sz="2800" kern="1200" dirty="0">
                <a:solidFill>
                  <a:srgbClr val="0070C0"/>
                </a:solidFill>
                <a:effectLst/>
                <a:latin typeface="Times New Roman" panose="02020603050405020304" pitchFamily="18" charset="0"/>
                <a:ea typeface="Times New Roman" panose="02020603050405020304" pitchFamily="18" charset="0"/>
                <a:cs typeface="+mj-cs"/>
              </a:rPr>
              <a:t>cohesive devices</a:t>
            </a:r>
            <a:r>
              <a:rPr lang="en-US" sz="2800" kern="1200" dirty="0">
                <a:solidFill>
                  <a:srgbClr val="202122"/>
                </a:solidFill>
                <a:effectLst/>
                <a:latin typeface="Times New Roman" panose="02020603050405020304" pitchFamily="18" charset="0"/>
                <a:ea typeface="Times New Roman" panose="02020603050405020304" pitchFamily="18" charset="0"/>
                <a:cs typeface="+mj-cs"/>
              </a:rPr>
              <a:t> creating coherence in texts: </a:t>
            </a:r>
            <a:r>
              <a:rPr lang="en-US" sz="2800" b="1" i="1" u="sng" kern="1200" dirty="0">
                <a:solidFill>
                  <a:srgbClr val="0070C0"/>
                </a:solidFill>
                <a:effectLst/>
                <a:latin typeface="Times New Roman" panose="02020603050405020304" pitchFamily="18" charset="0"/>
                <a:ea typeface="Times New Roman" panose="02020603050405020304" pitchFamily="18" charset="0"/>
                <a:cs typeface="+mj-cs"/>
              </a:rPr>
              <a:t>Reference</a:t>
            </a:r>
            <a:r>
              <a:rPr lang="en-US" sz="2800" b="1" i="1" kern="1200" dirty="0">
                <a:solidFill>
                  <a:srgbClr val="0070C0"/>
                </a:solidFill>
                <a:effectLst/>
                <a:latin typeface="Times New Roman" panose="02020603050405020304" pitchFamily="18" charset="0"/>
                <a:ea typeface="Times New Roman" panose="02020603050405020304" pitchFamily="18" charset="0"/>
                <a:cs typeface="+mj-cs"/>
              </a:rPr>
              <a:t> , E</a:t>
            </a:r>
            <a:r>
              <a:rPr lang="en-US" sz="2800" b="1" i="1" kern="1200" dirty="0">
                <a:solidFill>
                  <a:srgbClr val="0070C0"/>
                </a:solidFill>
                <a:effectLst/>
                <a:latin typeface="Times New Roman" panose="02020603050405020304" pitchFamily="18" charset="0"/>
                <a:ea typeface="Times New Roman" panose="02020603050405020304" pitchFamily="18" charset="0"/>
                <a:cs typeface="+mj-cs"/>
                <a:hlinkClick r:id="rId2"/>
              </a:rPr>
              <a:t>llipsis</a:t>
            </a:r>
            <a:r>
              <a:rPr lang="en-US" sz="2800" b="1" i="1" kern="1200" dirty="0">
                <a:solidFill>
                  <a:srgbClr val="0070C0"/>
                </a:solidFill>
                <a:effectLst/>
                <a:latin typeface="Times New Roman" panose="02020603050405020304" pitchFamily="18" charset="0"/>
                <a:ea typeface="Times New Roman" panose="02020603050405020304" pitchFamily="18" charset="0"/>
                <a:cs typeface="+mj-cs"/>
              </a:rPr>
              <a:t> </a:t>
            </a:r>
            <a:r>
              <a:rPr lang="en-US" sz="2800" i="1" kern="1200" dirty="0">
                <a:solidFill>
                  <a:srgbClr val="1E1C11"/>
                </a:solidFill>
                <a:effectLst/>
                <a:latin typeface="Times New Roman" panose="02020603050405020304" pitchFamily="18" charset="0"/>
                <a:ea typeface="Times New Roman" panose="02020603050405020304" pitchFamily="18" charset="0"/>
                <a:cs typeface="+mj-cs"/>
              </a:rPr>
              <a:t>(word omission/)</a:t>
            </a:r>
            <a:r>
              <a:rPr lang="en-US" sz="2800" b="1" i="1" kern="1200" dirty="0">
                <a:solidFill>
                  <a:srgbClr val="0070C0"/>
                </a:solidFill>
                <a:effectLst/>
                <a:latin typeface="Times New Roman" panose="02020603050405020304" pitchFamily="18" charset="0"/>
                <a:ea typeface="Times New Roman" panose="02020603050405020304" pitchFamily="18" charset="0"/>
                <a:cs typeface="+mj-cs"/>
              </a:rPr>
              <a:t>, </a:t>
            </a:r>
            <a:r>
              <a:rPr lang="en-US" sz="2800" b="1" i="1" u="sng" kern="1200" dirty="0">
                <a:solidFill>
                  <a:srgbClr val="0070C0"/>
                </a:solidFill>
                <a:effectLst/>
                <a:latin typeface="Times New Roman" panose="02020603050405020304" pitchFamily="18" charset="0"/>
                <a:ea typeface="Times New Roman" panose="02020603050405020304" pitchFamily="18" charset="0"/>
                <a:cs typeface="+mj-cs"/>
              </a:rPr>
              <a:t>Substitution</a:t>
            </a:r>
            <a:r>
              <a:rPr lang="en-US" sz="2800" b="1" i="1" kern="1200" dirty="0">
                <a:solidFill>
                  <a:srgbClr val="0070C0"/>
                </a:solidFill>
                <a:effectLst/>
                <a:latin typeface="Times New Roman" panose="02020603050405020304" pitchFamily="18" charset="0"/>
                <a:ea typeface="Times New Roman" panose="02020603050405020304" pitchFamily="18" charset="0"/>
                <a:cs typeface="+mj-cs"/>
              </a:rPr>
              <a:t> </a:t>
            </a:r>
            <a:r>
              <a:rPr lang="en-US" sz="2800" i="1" kern="1200" dirty="0">
                <a:solidFill>
                  <a:srgbClr val="1E1C11"/>
                </a:solidFill>
                <a:effectLst/>
                <a:latin typeface="Times New Roman" panose="02020603050405020304" pitchFamily="18" charset="0"/>
                <a:ea typeface="Times New Roman" panose="02020603050405020304" pitchFamily="18" charset="0"/>
                <a:cs typeface="+mj-cs"/>
              </a:rPr>
              <a:t>(word/phrase replacement)</a:t>
            </a:r>
            <a:r>
              <a:rPr lang="en-US" sz="2800" b="1" i="1" kern="1200" dirty="0">
                <a:solidFill>
                  <a:srgbClr val="0070C0"/>
                </a:solidFill>
                <a:effectLst/>
                <a:latin typeface="Times New Roman" panose="02020603050405020304" pitchFamily="18" charset="0"/>
                <a:ea typeface="Times New Roman" panose="02020603050405020304" pitchFamily="18" charset="0"/>
                <a:cs typeface="+mj-cs"/>
              </a:rPr>
              <a:t>, </a:t>
            </a:r>
            <a:r>
              <a:rPr lang="en-US" sz="2800" b="1" i="1" u="sng" kern="1200" dirty="0">
                <a:solidFill>
                  <a:srgbClr val="0070C0"/>
                </a:solidFill>
                <a:effectLst/>
                <a:latin typeface="Times New Roman" panose="02020603050405020304" pitchFamily="18" charset="0"/>
                <a:ea typeface="Times New Roman" panose="02020603050405020304" pitchFamily="18" charset="0"/>
                <a:cs typeface="+mj-cs"/>
              </a:rPr>
              <a:t>Lexical cohesion</a:t>
            </a:r>
            <a:r>
              <a:rPr lang="en-US" sz="2800" b="1" i="1" kern="1200" dirty="0">
                <a:solidFill>
                  <a:srgbClr val="0070C0"/>
                </a:solidFill>
                <a:effectLst/>
                <a:latin typeface="Times New Roman" panose="02020603050405020304" pitchFamily="18" charset="0"/>
                <a:ea typeface="Times New Roman" panose="02020603050405020304" pitchFamily="18" charset="0"/>
                <a:cs typeface="+mj-cs"/>
              </a:rPr>
              <a:t> (lexical items) &amp; </a:t>
            </a:r>
            <a:r>
              <a:rPr lang="en-US" sz="2800" b="1" i="1" u="sng" kern="1200" dirty="0">
                <a:solidFill>
                  <a:srgbClr val="0070C0"/>
                </a:solidFill>
                <a:effectLst/>
                <a:latin typeface="Times New Roman" panose="02020603050405020304" pitchFamily="18" charset="0"/>
                <a:ea typeface="Times New Roman" panose="02020603050405020304" pitchFamily="18" charset="0"/>
                <a:cs typeface="+mj-cs"/>
              </a:rPr>
              <a:t>C</a:t>
            </a:r>
            <a:r>
              <a:rPr lang="en-US" sz="2800" b="1" i="1" u="sng" kern="1200" dirty="0">
                <a:solidFill>
                  <a:srgbClr val="0070C0"/>
                </a:solidFill>
                <a:effectLst/>
                <a:latin typeface="Times New Roman" panose="02020603050405020304" pitchFamily="18" charset="0"/>
                <a:ea typeface="Times New Roman" panose="02020603050405020304" pitchFamily="18" charset="0"/>
                <a:cs typeface="+mj-cs"/>
                <a:hlinkClick r:id="rId3"/>
              </a:rPr>
              <a:t>onjunction</a:t>
            </a:r>
            <a:r>
              <a:rPr lang="en-US" sz="2800" b="1" i="1" u="sng" kern="1200" dirty="0">
                <a:solidFill>
                  <a:srgbClr val="0070C0"/>
                </a:solidFill>
                <a:effectLst/>
                <a:latin typeface="Times New Roman" panose="02020603050405020304" pitchFamily="18" charset="0"/>
                <a:ea typeface="Times New Roman" panose="02020603050405020304" pitchFamily="18" charset="0"/>
                <a:cs typeface="+mj-cs"/>
              </a:rPr>
              <a:t> </a:t>
            </a:r>
            <a:r>
              <a:rPr lang="en-US" sz="2800" i="1" kern="1200" dirty="0">
                <a:solidFill>
                  <a:srgbClr val="1E1C11"/>
                </a:solidFill>
                <a:effectLst/>
                <a:latin typeface="Times New Roman" panose="02020603050405020304" pitchFamily="18" charset="0"/>
                <a:ea typeface="Times New Roman" panose="02020603050405020304" pitchFamily="18" charset="0"/>
                <a:cs typeface="+mj-cs"/>
              </a:rPr>
              <a:t>/connectors</a:t>
            </a:r>
            <a:r>
              <a:rPr lang="en-US" sz="2800" b="1" i="1" kern="1200" dirty="0">
                <a:solidFill>
                  <a:srgbClr val="0070C0"/>
                </a:solidFill>
                <a:effectLst/>
                <a:latin typeface="Times New Roman" panose="02020603050405020304" pitchFamily="18" charset="0"/>
                <a:ea typeface="Times New Roman" panose="02020603050405020304" pitchFamily="18" charset="0"/>
                <a:cs typeface="+mj-cs"/>
              </a:rPr>
              <a:t>.</a:t>
            </a:r>
            <a:endParaRPr lang="en-US" sz="2800" dirty="0"/>
          </a:p>
        </p:txBody>
      </p:sp>
    </p:spTree>
    <p:extLst>
      <p:ext uri="{BB962C8B-B14F-4D97-AF65-F5344CB8AC3E}">
        <p14:creationId xmlns:p14="http://schemas.microsoft.com/office/powerpoint/2010/main" val="956122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D4CB0-1E99-4855-825D-076EDA4F2D2B}"/>
              </a:ext>
            </a:extLst>
          </p:cNvPr>
          <p:cNvSpPr>
            <a:spLocks noGrp="1"/>
          </p:cNvSpPr>
          <p:nvPr>
            <p:ph type="ctrTitle"/>
          </p:nvPr>
        </p:nvSpPr>
        <p:spPr>
          <a:xfrm>
            <a:off x="0" y="76200"/>
            <a:ext cx="9067800" cy="6705599"/>
          </a:xfrm>
        </p:spPr>
        <p:txBody>
          <a:bodyPr>
            <a:noAutofit/>
          </a:bodyPr>
          <a:lstStyle/>
          <a:p>
            <a:pPr algn="l"/>
            <a:r>
              <a:rPr lang="en-US" sz="2800" b="1" kern="1200" dirty="0">
                <a:solidFill>
                  <a:srgbClr val="E46C0A"/>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200" dirty="0">
                <a:solidFill>
                  <a:srgbClr val="E46C0A"/>
                </a:solidFill>
                <a:effectLst/>
                <a:latin typeface="Times New Roman" panose="02020603050405020304" pitchFamily="18" charset="0"/>
                <a:ea typeface="Calibri" panose="020F0502020204030204" pitchFamily="34" charset="0"/>
                <a:cs typeface="Times New Roman" panose="02020603050405020304" pitchFamily="18" charset="0"/>
              </a:rPr>
              <a:t>Ex.  Grammatical cohesion devices</a:t>
            </a:r>
            <a:br>
              <a:rPr lang="en-US" sz="3200" b="1" kern="1200" dirty="0">
                <a:solidFill>
                  <a:srgbClr val="E46C0A"/>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b="1" kern="1200" dirty="0">
                <a:solidFill>
                  <a:srgbClr val="E46C0A"/>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200" b="1" kern="1200" dirty="0">
                <a:solidFill>
                  <a:srgbClr val="E46C0A"/>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b="1" kern="1200" dirty="0">
                <a:solidFill>
                  <a:srgbClr val="E46C0A"/>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u="sng" kern="1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Substitution:</a:t>
            </a: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 device showing the relationship between sentences </a:t>
            </a:r>
            <a:r>
              <a:rPr lang="en-US" sz="3200" b="1" i="1"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avoiding repetition</a:t>
            </a:r>
            <a:r>
              <a:rPr lang="en-US" sz="32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br>
              <a:rPr lang="en-US" sz="32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US" sz="32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br>
              <a:rPr lang="en-US" sz="32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US" sz="32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u="sng"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Ellipsis</a:t>
            </a:r>
            <a:r>
              <a:rPr lang="en-US" sz="3200" u="sng"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omission of elements which the speaker/writer assumes are obvious from the context;</a:t>
            </a:r>
            <a:br>
              <a:rPr lang="en-US"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u="sng"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Structural parallelism</a:t>
            </a:r>
            <a:r>
              <a:rPr lang="en-US" sz="3200"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or more sentences have identical structure, serving as a means of connecting sentences.</a:t>
            </a:r>
            <a:r>
              <a:rPr lang="en-US" sz="2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2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2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p>
        </p:txBody>
      </p:sp>
    </p:spTree>
    <p:extLst>
      <p:ext uri="{BB962C8B-B14F-4D97-AF65-F5344CB8AC3E}">
        <p14:creationId xmlns:p14="http://schemas.microsoft.com/office/powerpoint/2010/main" val="1363931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0DD2F-788C-4737-9F01-9F987473823F}"/>
              </a:ext>
            </a:extLst>
          </p:cNvPr>
          <p:cNvSpPr>
            <a:spLocks noGrp="1"/>
          </p:cNvSpPr>
          <p:nvPr>
            <p:ph type="ctrTitle"/>
          </p:nvPr>
        </p:nvSpPr>
        <p:spPr>
          <a:xfrm>
            <a:off x="0" y="0"/>
            <a:ext cx="9144000" cy="6857999"/>
          </a:xfrm>
        </p:spPr>
        <p:txBody>
          <a:bodyPr>
            <a:normAutofit fontScale="90000"/>
          </a:bodyPr>
          <a:lstStyle/>
          <a:p>
            <a:pPr algn="l"/>
            <a:r>
              <a:rPr lang="en-US" sz="4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400" u="sng"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Ex</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amples:</a:t>
            </a:r>
            <a:r>
              <a:rPr lang="en-US" sz="4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4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44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4400" b="1" kern="1200" dirty="0">
                <a:solidFill>
                  <a:srgbClr val="984807"/>
                </a:solidFill>
                <a:effectLst/>
                <a:latin typeface="Times New Roman" panose="02020603050405020304" pitchFamily="18" charset="0"/>
                <a:ea typeface="Times New Roman" panose="02020603050405020304" pitchFamily="18" charset="0"/>
                <a:cs typeface="Times New Roman" panose="02020603050405020304" pitchFamily="18" charset="0"/>
              </a:rPr>
              <a:t>Pro-form for nouns (pronouns)</a:t>
            </a:r>
            <a:r>
              <a:rPr lang="en-US" sz="4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Pronouns are frequently used  where nouns are not repeated. </a:t>
            </a:r>
            <a:br>
              <a:rPr lang="en-US" sz="4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4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 - </a:t>
            </a: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3600" b="1" i="1" kern="12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guys</a:t>
            </a: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applied for a scholarship. Unfortunately, </a:t>
            </a:r>
            <a:r>
              <a:rPr lang="en-US" sz="3600" b="1" i="1" kern="12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they</a:t>
            </a: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were all rejected.</a:t>
            </a:r>
            <a:b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600" i="1"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When did he arrive?</a:t>
            </a: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u="sng"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Probably</a:t>
            </a: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i="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3600" i="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he</a:t>
            </a:r>
            <a:r>
              <a:rPr lang="en-US" sz="3600" i="1"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arrived)</a:t>
            </a:r>
            <a:r>
              <a:rPr lang="en-US" sz="3600" i="1"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yesterday.</a:t>
            </a: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(ellipsis)</a:t>
            </a:r>
            <a:br>
              <a:rPr lang="en-US" sz="36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36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600" i="1" kern="12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Wherever there’s despair, we bring hope.</a:t>
            </a: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600" i="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Wherever there’s fear, we bring confidence.</a:t>
            </a:r>
            <a:r>
              <a:rPr lang="en-US" sz="3600"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(Structural parallelism)</a:t>
            </a:r>
            <a:r>
              <a:rPr lang="en-US" sz="4400" b="1" u="sng"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3256460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B0BD1-F394-41A4-908E-E7D66718EA2A}"/>
              </a:ext>
            </a:extLst>
          </p:cNvPr>
          <p:cNvSpPr>
            <a:spLocks noGrp="1"/>
          </p:cNvSpPr>
          <p:nvPr>
            <p:ph type="ctrTitle"/>
          </p:nvPr>
        </p:nvSpPr>
        <p:spPr>
          <a:xfrm>
            <a:off x="0" y="0"/>
            <a:ext cx="9067800" cy="6857999"/>
          </a:xfrm>
        </p:spPr>
        <p:txBody>
          <a:bodyPr>
            <a:normAutofit/>
          </a:bodyPr>
          <a:lstStyle/>
          <a:p>
            <a:r>
              <a:rPr lang="en-US" sz="3200" b="1" kern="1200" dirty="0">
                <a:solidFill>
                  <a:srgbClr val="E46C0A"/>
                </a:solidFill>
                <a:effectLst/>
                <a:latin typeface="Times New Roman" panose="02020603050405020304" pitchFamily="18" charset="0"/>
                <a:ea typeface="Calibri" panose="020F0502020204030204" pitchFamily="34" charset="0"/>
                <a:cs typeface="Times New Roman" panose="02020603050405020304" pitchFamily="18" charset="0"/>
              </a:rPr>
              <a:t>Ex. Logical cohesive devices</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Sentence connectors demonstrating the logical relationships between sentences</a:t>
            </a:r>
            <a:r>
              <a:rPr lang="en-US" sz="3200"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US" sz="3200"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2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2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Enumeration: </a:t>
            </a:r>
            <a:r>
              <a:rPr lang="en-US" sz="32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first, second…next; finally, to begin with, for one thing</a:t>
            </a:r>
            <a:r>
              <a:rPr lang="en-US" sz="32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br>
              <a:rPr lang="en-US" sz="32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US" sz="32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br>
              <a:rPr lang="en-US" sz="32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US" sz="32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kern="12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Addition</a:t>
            </a: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Additive conjuncts: </a:t>
            </a:r>
            <a:r>
              <a:rPr lang="en-US" sz="32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also, too, furthermore, moreover, then, in addition, above all, neither, nor….</a:t>
            </a: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with reference to, with regard to, by the way…</a:t>
            </a:r>
            <a:r>
              <a:rPr lang="en-US" sz="32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p>
        </p:txBody>
      </p:sp>
    </p:spTree>
    <p:extLst>
      <p:ext uri="{BB962C8B-B14F-4D97-AF65-F5344CB8AC3E}">
        <p14:creationId xmlns:p14="http://schemas.microsoft.com/office/powerpoint/2010/main" val="27430752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89E8C-E8FA-4096-9761-F4EAD89D33AF}"/>
              </a:ext>
            </a:extLst>
          </p:cNvPr>
          <p:cNvSpPr>
            <a:spLocks noGrp="1"/>
          </p:cNvSpPr>
          <p:nvPr>
            <p:ph type="ctrTitle"/>
          </p:nvPr>
        </p:nvSpPr>
        <p:spPr>
          <a:xfrm>
            <a:off x="0" y="0"/>
            <a:ext cx="9067800" cy="6857999"/>
          </a:xfrm>
        </p:spPr>
        <p:txBody>
          <a:bodyPr>
            <a:normAutofit/>
          </a:bodyPr>
          <a:lstStyle/>
          <a:p>
            <a:r>
              <a:rPr lang="en-US" sz="3600"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Summation:</a:t>
            </a:r>
            <a:r>
              <a:rPr lang="en-US" sz="36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then, all in all, in conclusion, to sum up, in a nutshell…;</a:t>
            </a:r>
            <a:b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kern="1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Apposition:</a:t>
            </a:r>
            <a:r>
              <a:rPr lang="en-US" sz="36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used to refer back to the previous sentence: </a:t>
            </a:r>
            <a: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namely (viz), in other words, for example, that is (i.e./</a:t>
            </a:r>
            <a:r>
              <a:rPr lang="en-US" sz="3600" i="1" kern="1200" dirty="0" err="1">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ie</a:t>
            </a:r>
            <a: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 for instance…</a:t>
            </a:r>
            <a:r>
              <a:rPr lang="en-US" sz="3600" i="1" kern="1200" dirty="0" err="1">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etc</a:t>
            </a:r>
            <a:r>
              <a:rPr lang="en-US" sz="3600"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600" dirty="0"/>
          </a:p>
        </p:txBody>
      </p:sp>
    </p:spTree>
    <p:extLst>
      <p:ext uri="{BB962C8B-B14F-4D97-AF65-F5344CB8AC3E}">
        <p14:creationId xmlns:p14="http://schemas.microsoft.com/office/powerpoint/2010/main" val="2128954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92C11-62D5-4A50-B344-FF500201F55A}"/>
              </a:ext>
            </a:extLst>
          </p:cNvPr>
          <p:cNvSpPr>
            <a:spLocks noGrp="1"/>
          </p:cNvSpPr>
          <p:nvPr>
            <p:ph type="ctrTitle"/>
          </p:nvPr>
        </p:nvSpPr>
        <p:spPr>
          <a:xfrm>
            <a:off x="76200" y="76200"/>
            <a:ext cx="8991600" cy="6629400"/>
          </a:xfrm>
        </p:spPr>
        <p:txBody>
          <a:bodyPr/>
          <a:lstStyle/>
          <a:p>
            <a:pPr algn="l"/>
            <a:r>
              <a:rPr lang="en-US" dirty="0"/>
              <a:t>     </a:t>
            </a:r>
            <a:r>
              <a:rPr lang="en-US" sz="4000" dirty="0">
                <a:solidFill>
                  <a:schemeClr val="accent6">
                    <a:lumMod val="75000"/>
                  </a:schemeClr>
                </a:solidFill>
              </a:rPr>
              <a:t>I. Definition &amp; Types of Texts</a:t>
            </a:r>
            <a:br>
              <a:rPr lang="en-US" dirty="0"/>
            </a:br>
            <a:r>
              <a:rPr lang="en-US" dirty="0"/>
              <a:t>	</a:t>
            </a:r>
            <a:r>
              <a:rPr lang="en-US" sz="3200" b="1" dirty="0">
                <a:latin typeface="Times New Roman" panose="02020603050405020304" pitchFamily="18" charset="0"/>
                <a:cs typeface="Times New Roman" panose="02020603050405020304" pitchFamily="18" charset="0"/>
              </a:rPr>
              <a:t>1. Concept of text</a:t>
            </a:r>
            <a:br>
              <a:rPr lang="en-US" sz="3200" b="1"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 When communicating, people create text</a:t>
            </a: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 Text is a tool to convey ideas &amp; emotions</a:t>
            </a:r>
            <a:br>
              <a:rPr lang="en-US" sz="3600" dirty="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&gt; Text is both a product &amp; a means of communication</a:t>
            </a:r>
          </a:p>
        </p:txBody>
      </p:sp>
    </p:spTree>
    <p:extLst>
      <p:ext uri="{BB962C8B-B14F-4D97-AF65-F5344CB8AC3E}">
        <p14:creationId xmlns:p14="http://schemas.microsoft.com/office/powerpoint/2010/main" val="2730942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E0736-F6B9-4F60-8CBC-C627EDD2B4C4}"/>
              </a:ext>
            </a:extLst>
          </p:cNvPr>
          <p:cNvSpPr>
            <a:spLocks noGrp="1"/>
          </p:cNvSpPr>
          <p:nvPr>
            <p:ph type="ctrTitle"/>
          </p:nvPr>
        </p:nvSpPr>
        <p:spPr>
          <a:xfrm>
            <a:off x="0" y="76200"/>
            <a:ext cx="9067800" cy="6705599"/>
          </a:xfrm>
        </p:spPr>
        <p:txBody>
          <a:bodyPr>
            <a:normAutofit fontScale="90000"/>
          </a:bodyPr>
          <a:lstStyle/>
          <a:p>
            <a:pPr algn="l"/>
            <a:r>
              <a:rPr lang="en-US" sz="32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Ex. Lexical cohesive devices</a:t>
            </a:r>
            <a:br>
              <a:rPr lang="en-US" sz="32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b="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Reiteration</a:t>
            </a: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lexical equivalent as result of repetition</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Synonyms</a:t>
            </a: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Lexical equivalent- frequent use in English.</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b="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Antonym:</a:t>
            </a:r>
            <a:r>
              <a:rPr lang="en-US" sz="3200"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200" dirty="0">
                <a:solidFill>
                  <a:srgbClr val="202124"/>
                </a:solidFill>
                <a:effectLst/>
                <a:latin typeface="Times New Roman" panose="02020603050405020304" pitchFamily="18" charset="0"/>
                <a:ea typeface="+mj-ea"/>
                <a:cs typeface="Times New Roman" panose="02020603050405020304" pitchFamily="18" charset="0"/>
              </a:rPr>
              <a:t>a word that has the opposite meaning of another word.</a:t>
            </a:r>
            <a:br>
              <a:rPr lang="en-US" sz="3200" kern="1200" dirty="0">
                <a:solidFill>
                  <a:srgbClr val="202124"/>
                </a:solidFill>
                <a:effectLst/>
                <a:latin typeface="Times New Roman" panose="02020603050405020304" pitchFamily="18" charset="0"/>
                <a:ea typeface="+mj-ea"/>
                <a:cs typeface="Times New Roman" panose="02020603050405020304" pitchFamily="18" charset="0"/>
              </a:rPr>
            </a:br>
            <a:br>
              <a:rPr lang="en-US" sz="3200"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b="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Association:</a:t>
            </a: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defined as that existing between 2 or more words of one or the same field, possessing some common semantic properties. </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2693883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B064F-3754-4D8C-8311-3C7276023C9D}"/>
              </a:ext>
            </a:extLst>
          </p:cNvPr>
          <p:cNvSpPr>
            <a:spLocks noGrp="1"/>
          </p:cNvSpPr>
          <p:nvPr>
            <p:ph type="ctrTitle"/>
          </p:nvPr>
        </p:nvSpPr>
        <p:spPr>
          <a:xfrm>
            <a:off x="0" y="76200"/>
            <a:ext cx="9067800" cy="6629399"/>
          </a:xfrm>
        </p:spPr>
        <p:txBody>
          <a:bodyPr>
            <a:normAutofit fontScale="90000"/>
          </a:bodyPr>
          <a:lstStyle/>
          <a:p>
            <a:r>
              <a:rPr lang="en-US" sz="4400" b="1" kern="1200" dirty="0">
                <a:solidFill>
                  <a:srgbClr val="0070C0"/>
                </a:solidFill>
                <a:effectLst/>
                <a:latin typeface="Bahnschrift Light" panose="020B0502040204020203" pitchFamily="34" charset="0"/>
                <a:ea typeface="Times New Roman" panose="02020603050405020304" pitchFamily="18" charset="0"/>
                <a:cs typeface="Times New Roman" panose="02020603050405020304" pitchFamily="18" charset="0"/>
              </a:rPr>
              <a:t>COHERENCE</a:t>
            </a:r>
            <a:br>
              <a:rPr lang="en-US" sz="4000" kern="1200" dirty="0">
                <a:solidFill>
                  <a:srgbClr val="984807"/>
                </a:solidFill>
                <a:effectLst/>
                <a:latin typeface="Times New Roman" panose="02020603050405020304" pitchFamily="18" charset="0"/>
                <a:ea typeface="+mj-ea"/>
                <a:cs typeface="Times New Roman" panose="02020603050405020304" pitchFamily="18" charset="0"/>
              </a:rPr>
            </a:br>
            <a:r>
              <a:rPr lang="en-US" sz="4400" kern="1200" dirty="0">
                <a:solidFill>
                  <a:srgbClr val="333333"/>
                </a:solidFill>
                <a:effectLst/>
                <a:latin typeface="Times New Roman" panose="02020603050405020304" pitchFamily="18" charset="0"/>
                <a:ea typeface="+mj-ea"/>
                <a:cs typeface="Times New Roman" panose="02020603050405020304" pitchFamily="18" charset="0"/>
              </a:rPr>
              <a:t> </a:t>
            </a:r>
            <a:br>
              <a:rPr lang="en-US" sz="4400" kern="1200" dirty="0">
                <a:solidFill>
                  <a:srgbClr val="333333"/>
                </a:solidFill>
                <a:effectLst/>
                <a:latin typeface="Times New Roman" panose="02020603050405020304" pitchFamily="18" charset="0"/>
                <a:ea typeface="+mj-ea"/>
                <a:cs typeface="Times New Roman" panose="02020603050405020304" pitchFamily="18" charset="0"/>
              </a:rPr>
            </a:br>
            <a:r>
              <a:rPr lang="en-US" sz="4400" kern="1200" dirty="0">
                <a:solidFill>
                  <a:srgbClr val="333333"/>
                </a:solidFill>
                <a:effectLst/>
                <a:latin typeface="Times New Roman" panose="02020603050405020304" pitchFamily="18" charset="0"/>
                <a:ea typeface="+mj-ea"/>
                <a:cs typeface="Times New Roman" panose="02020603050405020304" pitchFamily="18" charset="0"/>
              </a:rPr>
              <a:t>* In a composition/message, </a:t>
            </a:r>
            <a:r>
              <a:rPr lang="en-US" sz="4400" kern="1200" dirty="0">
                <a:solidFill>
                  <a:srgbClr val="FF0000"/>
                </a:solidFill>
                <a:effectLst/>
                <a:latin typeface="Times New Roman" panose="02020603050405020304" pitchFamily="18" charset="0"/>
                <a:ea typeface="+mj-ea"/>
                <a:cs typeface="Times New Roman" panose="02020603050405020304" pitchFamily="18" charset="0"/>
              </a:rPr>
              <a:t>coherence</a:t>
            </a:r>
            <a:r>
              <a:rPr lang="en-US" sz="4400" kern="1200" dirty="0">
                <a:solidFill>
                  <a:srgbClr val="333333"/>
                </a:solidFill>
                <a:effectLst/>
                <a:latin typeface="Times New Roman" panose="02020603050405020304" pitchFamily="18" charset="0"/>
                <a:ea typeface="+mj-ea"/>
                <a:cs typeface="Times New Roman" panose="02020603050405020304" pitchFamily="18" charset="0"/>
              </a:rPr>
              <a:t> - a </a:t>
            </a:r>
            <a:r>
              <a:rPr lang="en-US" sz="4400" kern="1200" dirty="0">
                <a:solidFill>
                  <a:srgbClr val="FF0000"/>
                </a:solidFill>
                <a:effectLst/>
                <a:latin typeface="Times New Roman" panose="02020603050405020304" pitchFamily="18" charset="0"/>
                <a:ea typeface="+mj-ea"/>
                <a:cs typeface="Times New Roman" panose="02020603050405020304" pitchFamily="18" charset="0"/>
              </a:rPr>
              <a:t>literary technique </a:t>
            </a:r>
            <a:r>
              <a:rPr lang="en-US" sz="4400" kern="1200" dirty="0">
                <a:solidFill>
                  <a:srgbClr val="333333"/>
                </a:solidFill>
                <a:effectLst/>
                <a:latin typeface="Times New Roman" panose="02020603050405020304" pitchFamily="18" charset="0"/>
                <a:ea typeface="+mj-ea"/>
                <a:cs typeface="Times New Roman" panose="02020603050405020304" pitchFamily="18" charset="0"/>
              </a:rPr>
              <a:t>that refers to </a:t>
            </a:r>
            <a:r>
              <a:rPr lang="en-US" sz="4400" b="1" i="1" u="sng" kern="1200" dirty="0">
                <a:solidFill>
                  <a:srgbClr val="FF0000"/>
                </a:solidFill>
                <a:effectLst/>
                <a:latin typeface="Times New Roman" panose="02020603050405020304" pitchFamily="18" charset="0"/>
                <a:ea typeface="+mj-ea"/>
                <a:cs typeface="Times New Roman" panose="02020603050405020304" pitchFamily="18" charset="0"/>
              </a:rPr>
              <a:t>logical connections</a:t>
            </a:r>
            <a:r>
              <a:rPr lang="en-US" sz="4400" b="1" u="sng" kern="1200" dirty="0">
                <a:solidFill>
                  <a:srgbClr val="333333"/>
                </a:solidFill>
                <a:effectLst/>
                <a:latin typeface="Times New Roman" panose="02020603050405020304" pitchFamily="18" charset="0"/>
                <a:ea typeface="+mj-ea"/>
                <a:cs typeface="Times New Roman" panose="02020603050405020304" pitchFamily="18" charset="0"/>
              </a:rPr>
              <a:t>,</a:t>
            </a:r>
            <a:r>
              <a:rPr lang="en-US" sz="4400" kern="1200" dirty="0">
                <a:solidFill>
                  <a:srgbClr val="333333"/>
                </a:solidFill>
                <a:effectLst/>
                <a:latin typeface="Times New Roman" panose="02020603050405020304" pitchFamily="18" charset="0"/>
                <a:ea typeface="+mj-ea"/>
                <a:cs typeface="Times New Roman" panose="02020603050405020304" pitchFamily="18" charset="0"/>
              </a:rPr>
              <a:t> which listeners or readers perceive in an </a:t>
            </a:r>
            <a:r>
              <a:rPr lang="en-US" sz="4400" kern="1200" dirty="0">
                <a:solidFill>
                  <a:srgbClr val="0070C0"/>
                </a:solidFill>
                <a:effectLst/>
                <a:latin typeface="Times New Roman" panose="02020603050405020304" pitchFamily="18" charset="0"/>
                <a:ea typeface="+mj-ea"/>
                <a:cs typeface="Times New Roman" panose="02020603050405020304" pitchFamily="18" charset="0"/>
              </a:rPr>
              <a:t>oral or written text</a:t>
            </a:r>
            <a:r>
              <a:rPr lang="en-US" sz="4400" kern="1200" dirty="0">
                <a:solidFill>
                  <a:srgbClr val="333333"/>
                </a:solidFill>
                <a:effectLst/>
                <a:latin typeface="Times New Roman" panose="02020603050405020304" pitchFamily="18" charset="0"/>
                <a:ea typeface="+mj-ea"/>
                <a:cs typeface="Times New Roman" panose="02020603050405020304" pitchFamily="18" charset="0"/>
              </a:rPr>
              <a:t>. </a:t>
            </a:r>
            <a:br>
              <a:rPr lang="en-US" sz="4400" kern="1200" dirty="0">
                <a:solidFill>
                  <a:srgbClr val="333333"/>
                </a:solidFill>
                <a:effectLst/>
                <a:latin typeface="Times New Roman" panose="02020603050405020304" pitchFamily="18" charset="0"/>
                <a:ea typeface="+mj-ea"/>
                <a:cs typeface="Times New Roman" panose="02020603050405020304" pitchFamily="18" charset="0"/>
              </a:rPr>
            </a:br>
            <a:br>
              <a:rPr lang="en-US" sz="4400" kern="1200" dirty="0">
                <a:solidFill>
                  <a:srgbClr val="333333"/>
                </a:solidFill>
                <a:effectLst/>
                <a:latin typeface="Times New Roman" panose="02020603050405020304" pitchFamily="18" charset="0"/>
                <a:ea typeface="+mj-ea"/>
                <a:cs typeface="Times New Roman" panose="02020603050405020304" pitchFamily="18" charset="0"/>
              </a:rPr>
            </a:br>
            <a:r>
              <a:rPr lang="en-US" sz="4400" kern="1200" dirty="0">
                <a:solidFill>
                  <a:srgbClr val="333333"/>
                </a:solidFill>
                <a:effectLst/>
                <a:latin typeface="Times New Roman" panose="02020603050405020304" pitchFamily="18" charset="0"/>
                <a:ea typeface="+mj-ea"/>
                <a:cs typeface="Times New Roman" panose="02020603050405020304" pitchFamily="18" charset="0"/>
              </a:rPr>
              <a:t>  </a:t>
            </a:r>
            <a:r>
              <a:rPr lang="en-US" sz="4400" b="1" kern="1200" dirty="0">
                <a:solidFill>
                  <a:srgbClr val="C00000"/>
                </a:solidFill>
                <a:effectLst/>
                <a:latin typeface="Times New Roman" panose="02020603050405020304" pitchFamily="18" charset="0"/>
                <a:ea typeface="+mj-ea"/>
                <a:cs typeface="Times New Roman" panose="02020603050405020304" pitchFamily="18" charset="0"/>
              </a:rPr>
              <a:t>&gt;</a:t>
            </a:r>
            <a:r>
              <a:rPr lang="en-US" sz="4400" kern="1200" dirty="0">
                <a:solidFill>
                  <a:srgbClr val="333333"/>
                </a:solidFill>
                <a:effectLst/>
                <a:latin typeface="Times New Roman" panose="02020603050405020304" pitchFamily="18" charset="0"/>
                <a:ea typeface="+mj-ea"/>
                <a:cs typeface="Times New Roman" panose="02020603050405020304" pitchFamily="18" charset="0"/>
              </a:rPr>
              <a:t> </a:t>
            </a:r>
            <a:r>
              <a:rPr lang="en-US" sz="4000" kern="1200" dirty="0">
                <a:solidFill>
                  <a:srgbClr val="333333"/>
                </a:solidFill>
                <a:effectLst/>
                <a:latin typeface="Times New Roman" panose="02020603050405020304" pitchFamily="18" charset="0"/>
                <a:ea typeface="+mj-ea"/>
                <a:cs typeface="Times New Roman" panose="02020603050405020304" pitchFamily="18" charset="0"/>
              </a:rPr>
              <a:t>Coherence </a:t>
            </a:r>
            <a:r>
              <a:rPr lang="vi-VN" sz="4000" kern="1200" dirty="0">
                <a:solidFill>
                  <a:srgbClr val="333333"/>
                </a:solidFill>
                <a:effectLst/>
                <a:latin typeface="Times New Roman" panose="02020603050405020304" pitchFamily="18" charset="0"/>
                <a:ea typeface="+mj-ea"/>
                <a:cs typeface="Times New Roman" panose="02020603050405020304" pitchFamily="18" charset="0"/>
              </a:rPr>
              <a:t>-</a:t>
            </a:r>
            <a:r>
              <a:rPr lang="en-US" sz="4000" kern="1200" dirty="0">
                <a:solidFill>
                  <a:srgbClr val="333333"/>
                </a:solidFill>
                <a:effectLst/>
                <a:latin typeface="Times New Roman" panose="02020603050405020304" pitchFamily="18" charset="0"/>
                <a:ea typeface="+mj-ea"/>
                <a:cs typeface="Times New Roman" panose="02020603050405020304" pitchFamily="18" charset="0"/>
              </a:rPr>
              <a:t> A </a:t>
            </a:r>
            <a:r>
              <a:rPr lang="en-US" sz="4000" kern="1200" dirty="0">
                <a:solidFill>
                  <a:srgbClr val="0070C0"/>
                </a:solidFill>
                <a:effectLst/>
                <a:latin typeface="Times New Roman" panose="02020603050405020304" pitchFamily="18" charset="0"/>
                <a:ea typeface="+mj-ea"/>
                <a:cs typeface="Times New Roman" panose="02020603050405020304" pitchFamily="18" charset="0"/>
              </a:rPr>
              <a:t>written</a:t>
            </a:r>
            <a:r>
              <a:rPr lang="en-US" sz="4000" kern="1200" dirty="0">
                <a:solidFill>
                  <a:srgbClr val="333333"/>
                </a:solidFill>
                <a:effectLst/>
                <a:latin typeface="Times New Roman" panose="02020603050405020304" pitchFamily="18" charset="0"/>
                <a:ea typeface="+mj-ea"/>
                <a:cs typeface="Times New Roman" panose="02020603050405020304" pitchFamily="18" charset="0"/>
              </a:rPr>
              <a:t> </a:t>
            </a:r>
            <a:r>
              <a:rPr lang="en-US" sz="4000" kern="1200" dirty="0">
                <a:solidFill>
                  <a:srgbClr val="0070C0"/>
                </a:solidFill>
                <a:effectLst/>
                <a:latin typeface="Times New Roman" panose="02020603050405020304" pitchFamily="18" charset="0"/>
                <a:ea typeface="+mj-ea"/>
                <a:cs typeface="Times New Roman" panose="02020603050405020304" pitchFamily="18" charset="0"/>
              </a:rPr>
              <a:t>text</a:t>
            </a:r>
            <a:r>
              <a:rPr lang="en-US" sz="4000" dirty="0">
                <a:solidFill>
                  <a:srgbClr val="333333"/>
                </a:solidFill>
                <a:latin typeface="Times New Roman" panose="02020603050405020304" pitchFamily="18" charset="0"/>
                <a:cs typeface="Times New Roman" panose="02020603050405020304" pitchFamily="18" charset="0"/>
              </a:rPr>
              <a:t> must be</a:t>
            </a:r>
            <a:r>
              <a:rPr lang="en-US" sz="4000" b="1" kern="1200" dirty="0">
                <a:solidFill>
                  <a:srgbClr val="333333"/>
                </a:solidFill>
                <a:effectLst/>
                <a:latin typeface="Times New Roman" panose="02020603050405020304" pitchFamily="18" charset="0"/>
                <a:ea typeface="+mj-ea"/>
                <a:cs typeface="Times New Roman" panose="02020603050405020304" pitchFamily="18" charset="0"/>
              </a:rPr>
              <a:t> </a:t>
            </a:r>
            <a:r>
              <a:rPr lang="en-US" sz="4000" b="1" i="1" u="sng" kern="1200" dirty="0">
                <a:solidFill>
                  <a:srgbClr val="C00000"/>
                </a:solidFill>
                <a:effectLst/>
                <a:latin typeface="Times New Roman" panose="02020603050405020304" pitchFamily="18" charset="0"/>
                <a:ea typeface="+mj-ea"/>
                <a:cs typeface="Times New Roman" panose="02020603050405020304" pitchFamily="18" charset="0"/>
              </a:rPr>
              <a:t>consistent &amp; logical, unified &amp; meaningful.</a:t>
            </a:r>
            <a:endParaRPr lang="en-US" dirty="0"/>
          </a:p>
        </p:txBody>
      </p:sp>
    </p:spTree>
    <p:extLst>
      <p:ext uri="{BB962C8B-B14F-4D97-AF65-F5344CB8AC3E}">
        <p14:creationId xmlns:p14="http://schemas.microsoft.com/office/powerpoint/2010/main" val="3951577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04DCD-E426-4C73-9F42-673C8381D7B8}"/>
              </a:ext>
            </a:extLst>
          </p:cNvPr>
          <p:cNvSpPr>
            <a:spLocks noGrp="1"/>
          </p:cNvSpPr>
          <p:nvPr>
            <p:ph type="ctrTitle"/>
          </p:nvPr>
        </p:nvSpPr>
        <p:spPr>
          <a:xfrm>
            <a:off x="0" y="76200"/>
            <a:ext cx="9144000" cy="6705600"/>
          </a:xfrm>
        </p:spPr>
        <p:txBody>
          <a:bodyPr>
            <a:normAutofit/>
          </a:bodyPr>
          <a:lstStyle/>
          <a:p>
            <a:pPr algn="l"/>
            <a:r>
              <a:rPr lang="en-US" sz="3200" b="1" kern="1200" dirty="0">
                <a:solidFill>
                  <a:srgbClr val="984807"/>
                </a:solidFill>
                <a:effectLst/>
                <a:latin typeface="Times New Roman" panose="02020603050405020304" pitchFamily="18" charset="0"/>
                <a:cs typeface="Times New Roman" panose="02020603050405020304" pitchFamily="18" charset="0"/>
              </a:rPr>
              <a:t>		</a:t>
            </a:r>
            <a:r>
              <a:rPr lang="en-US" sz="3600" b="1" kern="1200" dirty="0">
                <a:solidFill>
                  <a:srgbClr val="002060"/>
                </a:solidFill>
                <a:effectLst/>
                <a:latin typeface="Times New Roman" panose="02020603050405020304" pitchFamily="18" charset="0"/>
                <a:cs typeface="Times New Roman" panose="02020603050405020304" pitchFamily="18" charset="0"/>
              </a:rPr>
              <a:t>Information structure</a:t>
            </a:r>
            <a:br>
              <a:rPr lang="en-US" sz="3200" kern="1200" dirty="0">
                <a:solidFill>
                  <a:srgbClr val="000000"/>
                </a:solidFill>
                <a:effectLst/>
                <a:latin typeface="Times New Roman" panose="02020603050405020304" pitchFamily="18" charset="0"/>
                <a:cs typeface="Times New Roman" panose="02020603050405020304" pitchFamily="18" charset="0"/>
              </a:rPr>
            </a:br>
            <a:r>
              <a:rPr lang="vi-VN" sz="3200" kern="1200" dirty="0">
                <a:solidFill>
                  <a:srgbClr val="000000"/>
                </a:solidFill>
                <a:effectLst/>
                <a:latin typeface="Times New Roman" panose="02020603050405020304" pitchFamily="18" charset="0"/>
                <a:cs typeface="Times New Roman" panose="02020603050405020304" pitchFamily="18" charset="0"/>
              </a:rPr>
              <a:t>  </a:t>
            </a:r>
            <a:br>
              <a:rPr lang="en-US" sz="3200" kern="1200" dirty="0">
                <a:solidFill>
                  <a:srgbClr val="000000"/>
                </a:solidFill>
                <a:effectLst/>
                <a:latin typeface="Times New Roman" panose="02020603050405020304" pitchFamily="18" charset="0"/>
                <a:cs typeface="Times New Roman" panose="02020603050405020304" pitchFamily="18" charset="0"/>
              </a:rPr>
            </a:br>
            <a:r>
              <a:rPr lang="en-US" sz="3200" kern="1200" dirty="0">
                <a:solidFill>
                  <a:srgbClr val="000000"/>
                </a:solidFill>
                <a:effectLst/>
                <a:latin typeface="Times New Roman" panose="02020603050405020304" pitchFamily="18" charset="0"/>
                <a:cs typeface="Times New Roman" panose="02020603050405020304" pitchFamily="18" charset="0"/>
              </a:rPr>
              <a:t>  	</a:t>
            </a:r>
            <a:r>
              <a:rPr lang="vi-VN" sz="3200" kern="1200" dirty="0">
                <a:solidFill>
                  <a:srgbClr val="000000"/>
                </a:solidFill>
                <a:effectLst/>
                <a:latin typeface="Times New Roman" panose="02020603050405020304" pitchFamily="18" charset="0"/>
                <a:cs typeface="Times New Roman" panose="02020603050405020304" pitchFamily="18" charset="0"/>
              </a:rPr>
              <a:t>* </a:t>
            </a:r>
            <a:r>
              <a:rPr lang="vi-VN" sz="3200" kern="1200" dirty="0">
                <a:solidFill>
                  <a:srgbClr val="002060"/>
                </a:solidFill>
                <a:effectLst/>
                <a:latin typeface="Times New Roman" panose="02020603050405020304" pitchFamily="18" charset="0"/>
                <a:cs typeface="Times New Roman" panose="02020603050405020304" pitchFamily="18" charset="0"/>
              </a:rPr>
              <a:t>I</a:t>
            </a:r>
            <a:r>
              <a:rPr lang="en-US" sz="3200" kern="12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nformation</a:t>
            </a:r>
            <a: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is arranged within sentences </a:t>
            </a:r>
            <a:r>
              <a:rPr lang="vi-VN"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&amp;</a:t>
            </a:r>
            <a:r>
              <a:rPr lang="en-US" sz="3200" kern="1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between sentences so that when they are put together, a text achieves coherence.</a:t>
            </a:r>
            <a:br>
              <a:rPr lang="vi-VN" sz="3200" kern="1200" dirty="0">
                <a:solidFill>
                  <a:srgbClr val="000000"/>
                </a:solidFill>
                <a:effectLst/>
                <a:latin typeface="Times New Roman" panose="02020603050405020304" pitchFamily="18" charset="0"/>
                <a:cs typeface="Times New Roman" panose="02020603050405020304" pitchFamily="18" charset="0"/>
              </a:rPr>
            </a:br>
            <a:r>
              <a:rPr lang="vi-VN" sz="3200" kern="1200" dirty="0">
                <a:solidFill>
                  <a:srgbClr val="000000"/>
                </a:solidFill>
                <a:effectLst/>
                <a:latin typeface="Times New Roman" panose="02020603050405020304" pitchFamily="18" charset="0"/>
                <a:cs typeface="Times New Roman" panose="02020603050405020304" pitchFamily="18" charset="0"/>
              </a:rPr>
              <a:t>  </a:t>
            </a:r>
            <a:r>
              <a:rPr lang="en-US" sz="3200" kern="1200" dirty="0">
                <a:solidFill>
                  <a:srgbClr val="000000"/>
                </a:solidFill>
                <a:effectLst/>
                <a:latin typeface="Times New Roman" panose="02020603050405020304" pitchFamily="18" charset="0"/>
                <a:cs typeface="Times New Roman" panose="02020603050405020304" pitchFamily="18" charset="0"/>
              </a:rPr>
              <a:t>	</a:t>
            </a:r>
            <a:r>
              <a:rPr lang="vi-VN" sz="3200" kern="1200" dirty="0">
                <a:solidFill>
                  <a:srgbClr val="984807"/>
                </a:solidFill>
                <a:effectLst/>
                <a:latin typeface="Times New Roman" panose="02020603050405020304" pitchFamily="18" charset="0"/>
                <a:cs typeface="Times New Roman" panose="02020603050405020304" pitchFamily="18" charset="0"/>
              </a:rPr>
              <a:t>*</a:t>
            </a:r>
            <a:r>
              <a:rPr lang="vi-VN" sz="3200" kern="1200" dirty="0">
                <a:solidFill>
                  <a:srgbClr val="000000"/>
                </a:solidFill>
                <a:effectLst/>
                <a:latin typeface="Times New Roman" panose="02020603050405020304" pitchFamily="18" charset="0"/>
                <a:cs typeface="Times New Roman" panose="02020603050405020304" pitchFamily="18" charset="0"/>
              </a:rPr>
              <a:t> </a:t>
            </a:r>
            <a:r>
              <a:rPr lang="vi-VN"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Brown &amp; Yule: </a:t>
            </a:r>
            <a:r>
              <a:rPr lang="vi-VN" sz="3200" b="1"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Information Structure</a:t>
            </a:r>
            <a:r>
              <a:rPr lang="vi-VN" sz="3200"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200" b="1"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 the</a:t>
            </a:r>
            <a:r>
              <a:rPr lang="vi-VN" sz="3200"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200" b="1"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smallest units</a:t>
            </a:r>
            <a:r>
              <a:rPr lang="vi-VN" sz="3200" b="1" i="1" kern="1200" dirty="0">
                <a:solidFill>
                  <a:srgbClr val="953735"/>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200" i="1" kern="12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the level of phrases or clauses)</a:t>
            </a:r>
            <a:r>
              <a:rPr lang="vi-VN" sz="3200" b="1" i="1" kern="1200" dirty="0">
                <a:solidFill>
                  <a:srgbClr val="953735"/>
                </a:solidFill>
                <a:effectLst/>
                <a:latin typeface="Times New Roman" panose="02020603050405020304" pitchFamily="18" charset="0"/>
                <a:ea typeface="Calibri" panose="020F0502020204030204" pitchFamily="34" charset="0"/>
                <a:cs typeface="Times New Roman" panose="02020603050405020304" pitchFamily="18" charset="0"/>
              </a:rPr>
              <a:t> of discourse structure.</a:t>
            </a:r>
            <a:r>
              <a:rPr lang="vi-VN"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vi-VN"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vi-VN"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200" b="1"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We can analyze information propositions according to two types of structures: a) </a:t>
            </a:r>
            <a:r>
              <a:rPr lang="vi-VN" sz="3200" b="1" i="1" kern="1200" dirty="0">
                <a:solidFill>
                  <a:srgbClr val="984807"/>
                </a:solidFill>
                <a:effectLst/>
                <a:latin typeface="Times New Roman" panose="02020603050405020304" pitchFamily="18" charset="0"/>
                <a:ea typeface="Calibri" panose="020F0502020204030204" pitchFamily="34" charset="0"/>
                <a:cs typeface="Times New Roman" panose="02020603050405020304" pitchFamily="18" charset="0"/>
              </a:rPr>
              <a:t>thematic structure, b) information structure.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3254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00B01-76AE-439E-9237-F000FFF0D015}"/>
              </a:ext>
            </a:extLst>
          </p:cNvPr>
          <p:cNvSpPr>
            <a:spLocks noGrp="1"/>
          </p:cNvSpPr>
          <p:nvPr>
            <p:ph type="ctrTitle"/>
          </p:nvPr>
        </p:nvSpPr>
        <p:spPr>
          <a:xfrm>
            <a:off x="76200" y="152400"/>
            <a:ext cx="8991600" cy="6705600"/>
          </a:xfrm>
        </p:spPr>
        <p:txBody>
          <a:bodyPr>
            <a:noAutofit/>
          </a:bodyPr>
          <a:lstStyle/>
          <a:p>
            <a:r>
              <a:rPr lang="en-US" sz="2800" b="1" kern="1200" dirty="0">
                <a:solidFill>
                  <a:srgbClr val="C00000"/>
                </a:solidFill>
                <a:effectLst/>
                <a:latin typeface="Times New Roman" panose="02020603050405020304" pitchFamily="18" charset="0"/>
                <a:ea typeface="+mj-ea"/>
                <a:cs typeface="Times New Roman" panose="02020603050405020304" pitchFamily="18" charset="0"/>
              </a:rPr>
              <a:t>Given (old) </a:t>
            </a:r>
            <a:r>
              <a:rPr lang="vi-VN" sz="2800" b="1" kern="1200" dirty="0">
                <a:solidFill>
                  <a:srgbClr val="C00000"/>
                </a:solidFill>
                <a:effectLst/>
                <a:latin typeface="Times New Roman" panose="02020603050405020304" pitchFamily="18" charset="0"/>
                <a:ea typeface="+mj-ea"/>
                <a:cs typeface="Times New Roman" panose="02020603050405020304" pitchFamily="18" charset="0"/>
              </a:rPr>
              <a:t>&amp;</a:t>
            </a:r>
            <a:r>
              <a:rPr lang="en-US" sz="2800" b="1" kern="1200" dirty="0">
                <a:solidFill>
                  <a:srgbClr val="C00000"/>
                </a:solidFill>
                <a:effectLst/>
                <a:latin typeface="Times New Roman" panose="02020603050405020304" pitchFamily="18" charset="0"/>
                <a:ea typeface="+mj-ea"/>
                <a:cs typeface="Times New Roman" panose="02020603050405020304" pitchFamily="18" charset="0"/>
              </a:rPr>
              <a:t> New Information</a:t>
            </a:r>
            <a:br>
              <a:rPr lang="en-US" sz="2800" kern="1200" dirty="0">
                <a:solidFill>
                  <a:srgbClr val="202124"/>
                </a:solidFill>
                <a:effectLst/>
                <a:latin typeface="Times New Roman" panose="02020603050405020304" pitchFamily="18" charset="0"/>
                <a:ea typeface="+mj-ea"/>
                <a:cs typeface="Times New Roman" panose="02020603050405020304" pitchFamily="18" charset="0"/>
              </a:rPr>
            </a:br>
            <a:r>
              <a:rPr lang="en-US" sz="2800" kern="1200" dirty="0">
                <a:solidFill>
                  <a:srgbClr val="202124"/>
                </a:solidFill>
                <a:effectLst/>
                <a:latin typeface="Times New Roman" panose="02020603050405020304" pitchFamily="18" charset="0"/>
                <a:ea typeface="+mj-ea"/>
                <a:cs typeface="Times New Roman" panose="02020603050405020304" pitchFamily="18" charset="0"/>
              </a:rPr>
              <a:t> </a:t>
            </a:r>
            <a:r>
              <a:rPr lang="en-US" sz="2800" kern="1200" dirty="0">
                <a:solidFill>
                  <a:srgbClr val="002060"/>
                </a:solidFill>
                <a:effectLst/>
                <a:latin typeface="Times New Roman" panose="02020603050405020304" pitchFamily="18" charset="0"/>
                <a:ea typeface="+mj-ea"/>
                <a:cs typeface="Times New Roman" panose="02020603050405020304" pitchFamily="18" charset="0"/>
              </a:rPr>
              <a:t>* The given-before-new principle is that speakers &amp; writers tend to express known information (the "given/old") before previously unknown information (the "new") in their messages.</a:t>
            </a:r>
            <a:br>
              <a:rPr lang="en-US" sz="2800" kern="1200" dirty="0">
                <a:solidFill>
                  <a:srgbClr val="202124"/>
                </a:solidFill>
                <a:effectLst/>
                <a:latin typeface="Times New Roman" panose="02020603050405020304" pitchFamily="18" charset="0"/>
                <a:ea typeface="+mj-ea"/>
                <a:cs typeface="Times New Roman" panose="02020603050405020304" pitchFamily="18" charset="0"/>
              </a:rPr>
            </a:br>
            <a:r>
              <a:rPr lang="en-US" sz="2800" kern="1200" dirty="0">
                <a:solidFill>
                  <a:srgbClr val="202124"/>
                </a:solidFill>
                <a:effectLst/>
                <a:latin typeface="Times New Roman" panose="02020603050405020304" pitchFamily="18" charset="0"/>
                <a:ea typeface="+mj-ea"/>
                <a:cs typeface="Times New Roman" panose="02020603050405020304" pitchFamily="18" charset="0"/>
              </a:rPr>
              <a:t>      * </a:t>
            </a:r>
            <a:r>
              <a:rPr lang="en-US" sz="2800" b="1" kern="1200" dirty="0">
                <a:solidFill>
                  <a:srgbClr val="0070C0"/>
                </a:solidFill>
                <a:effectLst/>
                <a:latin typeface="Times New Roman" panose="02020603050405020304" pitchFamily="18" charset="0"/>
                <a:ea typeface="+mj-ea"/>
                <a:cs typeface="Times New Roman" panose="02020603050405020304" pitchFamily="18" charset="0"/>
              </a:rPr>
              <a:t>Given (or old)  information</a:t>
            </a:r>
            <a:r>
              <a:rPr lang="en-US" sz="2800" kern="1200" dirty="0">
                <a:solidFill>
                  <a:srgbClr val="0070C0"/>
                </a:solidFill>
                <a:effectLst/>
                <a:latin typeface="Times New Roman" panose="02020603050405020304" pitchFamily="18" charset="0"/>
                <a:ea typeface="+mj-ea"/>
                <a:cs typeface="Times New Roman" panose="02020603050405020304" pitchFamily="18" charset="0"/>
              </a:rPr>
              <a:t>:</a:t>
            </a:r>
            <a:r>
              <a:rPr lang="en-US" sz="2800" kern="1200" dirty="0">
                <a:solidFill>
                  <a:srgbClr val="333333"/>
                </a:solidFill>
                <a:effectLst/>
                <a:latin typeface="Times New Roman" panose="02020603050405020304" pitchFamily="18" charset="0"/>
                <a:ea typeface="+mj-ea"/>
                <a:cs typeface="Times New Roman" panose="02020603050405020304" pitchFamily="18" charset="0"/>
              </a:rPr>
              <a:t> </a:t>
            </a:r>
            <a:r>
              <a:rPr lang="en-US" sz="2800" i="1" kern="1200" dirty="0">
                <a:solidFill>
                  <a:srgbClr val="953735"/>
                </a:solidFill>
                <a:effectLst/>
                <a:latin typeface="Times New Roman" panose="02020603050405020304" pitchFamily="18" charset="0"/>
                <a:ea typeface="+mj-ea"/>
                <a:cs typeface="Times New Roman" panose="02020603050405020304" pitchFamily="18" charset="0"/>
              </a:rPr>
              <a:t>Information the reader is already aware of because it has been mentioned previously in the same text.    </a:t>
            </a:r>
            <a:br>
              <a:rPr lang="en-US" sz="2800" i="1" kern="1200" dirty="0">
                <a:solidFill>
                  <a:srgbClr val="953735"/>
                </a:solidFill>
                <a:effectLst/>
                <a:latin typeface="Times New Roman" panose="02020603050405020304" pitchFamily="18" charset="0"/>
                <a:ea typeface="+mj-ea"/>
                <a:cs typeface="Times New Roman" panose="02020603050405020304" pitchFamily="18" charset="0"/>
              </a:rPr>
            </a:br>
            <a:r>
              <a:rPr lang="en-US" sz="2800" i="1" kern="1200" dirty="0">
                <a:solidFill>
                  <a:srgbClr val="00B050"/>
                </a:solidFill>
                <a:effectLst/>
                <a:latin typeface="Times New Roman" panose="02020603050405020304" pitchFamily="18" charset="0"/>
                <a:ea typeface="+mj-ea"/>
                <a:cs typeface="Times New Roman" panose="02020603050405020304" pitchFamily="18" charset="0"/>
              </a:rPr>
              <a:t>This is sometimes called the theme of a sentence.</a:t>
            </a:r>
            <a:br>
              <a:rPr lang="en-US" sz="2800" b="1" i="1" kern="1200" dirty="0">
                <a:solidFill>
                  <a:srgbClr val="00B050"/>
                </a:solidFill>
                <a:effectLst/>
                <a:latin typeface="Times New Roman" panose="02020603050405020304" pitchFamily="18" charset="0"/>
                <a:ea typeface="+mj-ea"/>
                <a:cs typeface="Times New Roman" panose="02020603050405020304" pitchFamily="18" charset="0"/>
              </a:rPr>
            </a:br>
            <a:r>
              <a:rPr lang="en-US" sz="2800" b="1" i="1" kern="1200" dirty="0">
                <a:solidFill>
                  <a:srgbClr val="00B050"/>
                </a:solidFill>
                <a:effectLst/>
                <a:latin typeface="Times New Roman" panose="02020603050405020304" pitchFamily="18" charset="0"/>
                <a:ea typeface="+mj-ea"/>
                <a:cs typeface="Times New Roman" panose="02020603050405020304" pitchFamily="18" charset="0"/>
              </a:rPr>
              <a:t>&gt; </a:t>
            </a:r>
            <a:r>
              <a:rPr lang="en-US" sz="2800" b="1" i="1" kern="1200" dirty="0">
                <a:solidFill>
                  <a:schemeClr val="accent6">
                    <a:lumMod val="75000"/>
                  </a:schemeClr>
                </a:solidFill>
                <a:effectLst/>
                <a:latin typeface="Times New Roman" panose="02020603050405020304" pitchFamily="18" charset="0"/>
                <a:ea typeface="+mj-ea"/>
                <a:cs typeface="Times New Roman" panose="02020603050405020304" pitchFamily="18" charset="0"/>
              </a:rPr>
              <a:t>Given/old information - Theme</a:t>
            </a:r>
            <a:r>
              <a:rPr lang="vi-VN" sz="2800" i="1" kern="1200" dirty="0">
                <a:solidFill>
                  <a:srgbClr val="953735"/>
                </a:solidFill>
                <a:effectLst/>
                <a:latin typeface="Times New Roman" panose="02020603050405020304" pitchFamily="18" charset="0"/>
                <a:ea typeface="+mj-ea"/>
                <a:cs typeface="Times New Roman" panose="02020603050405020304" pitchFamily="18" charset="0"/>
              </a:rPr>
              <a:t>                        </a:t>
            </a:r>
            <a:br>
              <a:rPr lang="en-US" sz="2800" i="1" dirty="0">
                <a:solidFill>
                  <a:srgbClr val="333333"/>
                </a:solidFill>
                <a:latin typeface="Times New Roman" panose="02020603050405020304" pitchFamily="18" charset="0"/>
                <a:cs typeface="Times New Roman" panose="02020603050405020304" pitchFamily="18" charset="0"/>
              </a:rPr>
            </a:br>
            <a:r>
              <a:rPr lang="en-US" sz="2800" kern="1200" dirty="0">
                <a:solidFill>
                  <a:srgbClr val="333333"/>
                </a:solidFill>
                <a:effectLst/>
                <a:latin typeface="Times New Roman" panose="02020603050405020304" pitchFamily="18" charset="0"/>
                <a:ea typeface="+mj-ea"/>
                <a:cs typeface="Times New Roman" panose="02020603050405020304" pitchFamily="18" charset="0"/>
              </a:rPr>
              <a:t>* </a:t>
            </a:r>
            <a:r>
              <a:rPr lang="en-US" sz="2800" b="1" kern="1200" dirty="0">
                <a:solidFill>
                  <a:srgbClr val="0070C0"/>
                </a:solidFill>
                <a:effectLst/>
                <a:latin typeface="Times New Roman" panose="02020603050405020304" pitchFamily="18" charset="0"/>
                <a:ea typeface="+mj-ea"/>
                <a:cs typeface="Times New Roman" panose="02020603050405020304" pitchFamily="18" charset="0"/>
              </a:rPr>
              <a:t>New information</a:t>
            </a:r>
            <a:r>
              <a:rPr lang="en-US" sz="2800" kern="1200" dirty="0">
                <a:solidFill>
                  <a:srgbClr val="0070C0"/>
                </a:solidFill>
                <a:effectLst/>
                <a:latin typeface="Times New Roman" panose="02020603050405020304" pitchFamily="18" charset="0"/>
                <a:ea typeface="+mj-ea"/>
                <a:cs typeface="Times New Roman" panose="02020603050405020304" pitchFamily="18" charset="0"/>
              </a:rPr>
              <a:t>:</a:t>
            </a:r>
            <a:r>
              <a:rPr lang="en-US" sz="2800" kern="1200" dirty="0">
                <a:solidFill>
                  <a:srgbClr val="333333"/>
                </a:solidFill>
                <a:effectLst/>
                <a:latin typeface="Times New Roman" panose="02020603050405020304" pitchFamily="18" charset="0"/>
                <a:ea typeface="+mj-ea"/>
                <a:cs typeface="Times New Roman" panose="02020603050405020304" pitchFamily="18" charset="0"/>
              </a:rPr>
              <a:t> </a:t>
            </a:r>
            <a:r>
              <a:rPr lang="en-US" sz="2800" i="1" kern="1200" dirty="0">
                <a:solidFill>
                  <a:srgbClr val="002060"/>
                </a:solidFill>
                <a:effectLst/>
                <a:latin typeface="Times New Roman" panose="02020603050405020304" pitchFamily="18" charset="0"/>
                <a:ea typeface="+mj-ea"/>
                <a:cs typeface="Times New Roman" panose="02020603050405020304" pitchFamily="18" charset="0"/>
              </a:rPr>
              <a:t>Information that has not been mentioned previously in the same text. </a:t>
            </a:r>
            <a:r>
              <a:rPr lang="vi-VN" sz="2800" i="1" kern="1200" dirty="0">
                <a:solidFill>
                  <a:srgbClr val="002060"/>
                </a:solidFill>
                <a:effectLst/>
                <a:latin typeface="Times New Roman" panose="02020603050405020304" pitchFamily="18" charset="0"/>
                <a:ea typeface="+mj-ea"/>
                <a:cs typeface="Times New Roman" panose="02020603050405020304" pitchFamily="18" charset="0"/>
              </a:rPr>
              <a:t>(</a:t>
            </a:r>
            <a:r>
              <a:rPr lang="en-US" sz="2800" i="1" kern="1200" dirty="0">
                <a:solidFill>
                  <a:srgbClr val="002060"/>
                </a:solidFill>
                <a:effectLst/>
                <a:latin typeface="Times New Roman" panose="02020603050405020304" pitchFamily="18" charset="0"/>
                <a:ea typeface="+mj-ea"/>
                <a:cs typeface="Times New Roman" panose="02020603050405020304" pitchFamily="18" charset="0"/>
              </a:rPr>
              <a:t>often adds detail, or new aspects of the given information. </a:t>
            </a:r>
            <a:br>
              <a:rPr lang="en-US" sz="2800" i="1" kern="1200" dirty="0">
                <a:solidFill>
                  <a:srgbClr val="002060"/>
                </a:solidFill>
                <a:effectLst/>
                <a:latin typeface="Times New Roman" panose="02020603050405020304" pitchFamily="18" charset="0"/>
                <a:ea typeface="+mj-ea"/>
                <a:cs typeface="Times New Roman" panose="02020603050405020304" pitchFamily="18" charset="0"/>
              </a:rPr>
            </a:br>
            <a:r>
              <a:rPr lang="en-US" sz="2800" i="1" kern="1200" dirty="0">
                <a:solidFill>
                  <a:srgbClr val="00B050"/>
                </a:solidFill>
                <a:effectLst/>
                <a:latin typeface="Times New Roman" panose="02020603050405020304" pitchFamily="18" charset="0"/>
                <a:ea typeface="+mj-ea"/>
                <a:cs typeface="Times New Roman" panose="02020603050405020304" pitchFamily="18" charset="0"/>
              </a:rPr>
              <a:t>This is sometimes called the rheme of a sentence.</a:t>
            </a:r>
            <a:r>
              <a:rPr lang="vi-VN" sz="2800" b="1" i="1" kern="1200" dirty="0">
                <a:solidFill>
                  <a:srgbClr val="00B050"/>
                </a:solidFill>
                <a:effectLst/>
                <a:latin typeface="Times New Roman" panose="02020603050405020304" pitchFamily="18" charset="0"/>
                <a:ea typeface="+mj-ea"/>
                <a:cs typeface="Times New Roman" panose="02020603050405020304" pitchFamily="18" charset="0"/>
              </a:rPr>
              <a:t>           </a:t>
            </a:r>
            <a:br>
              <a:rPr lang="en-US" sz="2800" b="1" i="1" kern="1200" dirty="0">
                <a:solidFill>
                  <a:srgbClr val="00B050"/>
                </a:solidFill>
                <a:effectLst/>
                <a:latin typeface="Times New Roman" panose="02020603050405020304" pitchFamily="18" charset="0"/>
                <a:ea typeface="+mj-ea"/>
                <a:cs typeface="Times New Roman" panose="02020603050405020304" pitchFamily="18" charset="0"/>
              </a:rPr>
            </a:br>
            <a:r>
              <a:rPr lang="vi-VN" sz="2800" b="1" i="1" kern="1200" dirty="0">
                <a:solidFill>
                  <a:schemeClr val="accent6">
                    <a:lumMod val="75000"/>
                  </a:schemeClr>
                </a:solidFill>
                <a:effectLst/>
                <a:latin typeface="Times New Roman" panose="02020603050405020304" pitchFamily="18" charset="0"/>
                <a:ea typeface="+mj-ea"/>
                <a:cs typeface="Times New Roman" panose="02020603050405020304" pitchFamily="18" charset="0"/>
              </a:rPr>
              <a:t>New  information - Rheme</a:t>
            </a:r>
            <a:endParaRPr lang="en-US" sz="2800" b="1" dirty="0">
              <a:solidFill>
                <a:schemeClr val="accent6">
                  <a:lumMod val="75000"/>
                </a:schemeClr>
              </a:solidFill>
            </a:endParaRPr>
          </a:p>
        </p:txBody>
      </p:sp>
    </p:spTree>
    <p:extLst>
      <p:ext uri="{BB962C8B-B14F-4D97-AF65-F5344CB8AC3E}">
        <p14:creationId xmlns:p14="http://schemas.microsoft.com/office/powerpoint/2010/main" val="35587754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B3646-67EE-4FD7-B02E-1463469C9CD1}"/>
              </a:ext>
            </a:extLst>
          </p:cNvPr>
          <p:cNvSpPr>
            <a:spLocks noGrp="1"/>
          </p:cNvSpPr>
          <p:nvPr>
            <p:ph type="ctrTitle"/>
          </p:nvPr>
        </p:nvSpPr>
        <p:spPr>
          <a:xfrm>
            <a:off x="0" y="0"/>
            <a:ext cx="9144000" cy="6857999"/>
          </a:xfrm>
        </p:spPr>
        <p:txBody>
          <a:bodyPr>
            <a:normAutofit/>
          </a:bodyPr>
          <a:lstStyle/>
          <a:p>
            <a:pPr algn="l"/>
            <a:r>
              <a:rPr lang="en-US" sz="4000" b="0" i="0" dirty="0">
                <a:solidFill>
                  <a:srgbClr val="4D5156"/>
                </a:solidFill>
                <a:effectLst/>
                <a:latin typeface="Google Sans"/>
              </a:rPr>
              <a:t>	</a:t>
            </a:r>
            <a:r>
              <a:rPr lang="en-US" sz="4000" b="1" i="0" dirty="0">
                <a:solidFill>
                  <a:srgbClr val="C00000"/>
                </a:solidFill>
                <a:effectLst/>
                <a:latin typeface="Google Sans"/>
              </a:rPr>
              <a:t>Summary</a:t>
            </a:r>
            <a:r>
              <a:rPr lang="en-US" sz="4000" b="0" i="0" dirty="0">
                <a:solidFill>
                  <a:srgbClr val="4D5156"/>
                </a:solidFill>
                <a:effectLst/>
                <a:latin typeface="Google Sans"/>
              </a:rPr>
              <a:t> </a:t>
            </a:r>
            <a:br>
              <a:rPr lang="en-US" sz="4000" b="0" i="0" dirty="0">
                <a:solidFill>
                  <a:srgbClr val="4D5156"/>
                </a:solidFill>
                <a:effectLst/>
                <a:latin typeface="Times New Roman" panose="02020603050405020304" pitchFamily="18" charset="0"/>
                <a:cs typeface="Times New Roman" panose="02020603050405020304" pitchFamily="18" charset="0"/>
              </a:rPr>
            </a:br>
            <a:r>
              <a:rPr lang="en-US" sz="4000" b="0" i="0" dirty="0">
                <a:solidFill>
                  <a:srgbClr val="4D5156"/>
                </a:solidFill>
                <a:effectLst/>
                <a:latin typeface="Times New Roman" panose="02020603050405020304" pitchFamily="18" charset="0"/>
                <a:cs typeface="Times New Roman" panose="02020603050405020304" pitchFamily="18" charset="0"/>
              </a:rPr>
              <a:t>	</a:t>
            </a:r>
            <a:r>
              <a:rPr lang="en-US" sz="3600" b="0" i="0" dirty="0">
                <a:solidFill>
                  <a:srgbClr val="002060"/>
                </a:solidFill>
                <a:effectLst/>
                <a:latin typeface="Times New Roman" panose="02020603050405020304" pitchFamily="18" charset="0"/>
                <a:cs typeface="Times New Roman" panose="02020603050405020304" pitchFamily="18" charset="0"/>
              </a:rPr>
              <a:t>Texts are seen as language units which have a definable communicative function, characterized by such principles as cohesion, coherence </a:t>
            </a:r>
            <a:r>
              <a:rPr lang="en-US" sz="3600" dirty="0">
                <a:solidFill>
                  <a:srgbClr val="002060"/>
                </a:solidFill>
                <a:latin typeface="Times New Roman" panose="02020603050405020304" pitchFamily="18" charset="0"/>
                <a:cs typeface="Times New Roman" panose="02020603050405020304" pitchFamily="18" charset="0"/>
              </a:rPr>
              <a:t>&amp;</a:t>
            </a:r>
            <a:r>
              <a:rPr lang="en-US" sz="3600" b="0" i="0" dirty="0">
                <a:solidFill>
                  <a:srgbClr val="002060"/>
                </a:solidFill>
                <a:effectLst/>
                <a:latin typeface="Times New Roman" panose="02020603050405020304" pitchFamily="18" charset="0"/>
                <a:cs typeface="Times New Roman" panose="02020603050405020304" pitchFamily="18" charset="0"/>
              </a:rPr>
              <a:t> informativeness, which can be used to provide a formal definition of what constitutes their textuality or texture.</a:t>
            </a:r>
            <a:endParaRPr lang="en-US" sz="3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07693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69A4C-15A5-44FB-BD92-CE345884C2EE}"/>
              </a:ext>
            </a:extLst>
          </p:cNvPr>
          <p:cNvSpPr>
            <a:spLocks noGrp="1"/>
          </p:cNvSpPr>
          <p:nvPr>
            <p:ph type="ctrTitle"/>
          </p:nvPr>
        </p:nvSpPr>
        <p:spPr>
          <a:xfrm>
            <a:off x="152400" y="0"/>
            <a:ext cx="8915400" cy="6857999"/>
          </a:xfrm>
        </p:spPr>
        <p:txBody>
          <a:bodyPr>
            <a:normAutofit/>
          </a:bodyPr>
          <a:lstStyle/>
          <a:p>
            <a:pPr algn="l"/>
            <a:r>
              <a:rPr lang="en-US" sz="3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TEXT</a:t>
            </a:r>
            <a:r>
              <a:rPr lang="en-US" sz="32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STRUCTURE - GENRE</a:t>
            </a:r>
            <a:br>
              <a:rPr lang="en-US" sz="3200" b="1" kern="1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Text structure known as </a:t>
            </a:r>
            <a:r>
              <a:rPr lang="en-US" sz="3200" b="1" kern="12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genre/style</a:t>
            </a:r>
            <a:br>
              <a:rPr lang="en-US" sz="3200" b="1" kern="12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b="1" kern="12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200" dirty="0">
                <a:solidFill>
                  <a:srgbClr val="000000"/>
                </a:solidFill>
                <a:effectLst/>
                <a:latin typeface="Times New Roman" panose="02020603050405020304" pitchFamily="18" charset="0"/>
                <a:ea typeface="+mj-ea"/>
                <a:cs typeface="Times New Roman" panose="02020603050405020304" pitchFamily="18" charset="0"/>
              </a:rPr>
              <a:t>A </a:t>
            </a:r>
            <a:r>
              <a:rPr lang="en-US" sz="3200" b="1" kern="1200" dirty="0">
                <a:solidFill>
                  <a:srgbClr val="C12D30"/>
                </a:solidFill>
                <a:effectLst/>
                <a:latin typeface="Times New Roman" panose="02020603050405020304" pitchFamily="18" charset="0"/>
                <a:ea typeface="+mj-ea"/>
                <a:cs typeface="Times New Roman" panose="02020603050405020304" pitchFamily="18" charset="0"/>
              </a:rPr>
              <a:t>genre</a:t>
            </a:r>
            <a:r>
              <a:rPr lang="en-US" sz="3200" kern="1200" dirty="0">
                <a:solidFill>
                  <a:srgbClr val="000000"/>
                </a:solidFill>
                <a:effectLst/>
                <a:latin typeface="Times New Roman" panose="02020603050405020304" pitchFamily="18" charset="0"/>
                <a:ea typeface="+mj-ea"/>
                <a:cs typeface="Times New Roman" panose="02020603050405020304" pitchFamily="18" charset="0"/>
              </a:rPr>
              <a:t> </a:t>
            </a:r>
            <a:r>
              <a:rPr lang="vi-VN" sz="3200" kern="1200" dirty="0">
                <a:solidFill>
                  <a:srgbClr val="000000"/>
                </a:solidFill>
                <a:effectLst/>
                <a:latin typeface="Times New Roman" panose="02020603050405020304" pitchFamily="18" charset="0"/>
                <a:ea typeface="+mj-ea"/>
                <a:cs typeface="Times New Roman" panose="02020603050405020304" pitchFamily="18" charset="0"/>
              </a:rPr>
              <a:t>-</a:t>
            </a:r>
            <a:r>
              <a:rPr lang="en-US" sz="3200" kern="1200" dirty="0">
                <a:solidFill>
                  <a:srgbClr val="000000"/>
                </a:solidFill>
                <a:effectLst/>
                <a:latin typeface="Times New Roman" panose="02020603050405020304" pitchFamily="18" charset="0"/>
                <a:ea typeface="+mj-ea"/>
                <a:cs typeface="Times New Roman" panose="02020603050405020304" pitchFamily="18" charset="0"/>
              </a:rPr>
              <a:t> a particular type of </a:t>
            </a:r>
            <a:r>
              <a:rPr lang="en-US" sz="3200" kern="1200" dirty="0">
                <a:solidFill>
                  <a:srgbClr val="002060"/>
                </a:solidFill>
                <a:effectLst/>
                <a:latin typeface="Times New Roman" panose="02020603050405020304" pitchFamily="18" charset="0"/>
                <a:ea typeface="+mj-ea"/>
                <a:cs typeface="Times New Roman" panose="02020603050405020304" pitchFamily="18" charset="0"/>
                <a:hlinkClick r:id="rId2">
                  <a:extLst>
                    <a:ext uri="{A12FA001-AC4F-418D-AE19-62706E023703}">
                      <ahyp:hlinkClr xmlns:ahyp="http://schemas.microsoft.com/office/drawing/2018/hyperlinkcolor" val="tx"/>
                    </a:ext>
                  </a:extLst>
                </a:hlinkClick>
              </a:rPr>
              <a:t>literature</a:t>
            </a:r>
            <a:r>
              <a:rPr lang="en-US" sz="3200" u="sng" kern="1200" dirty="0">
                <a:solidFill>
                  <a:srgbClr val="000000"/>
                </a:solidFill>
                <a:effectLst/>
                <a:latin typeface="Times New Roman" panose="02020603050405020304" pitchFamily="18" charset="0"/>
                <a:ea typeface="+mj-ea"/>
                <a:cs typeface="Times New Roman" panose="02020603050405020304" pitchFamily="18" charset="0"/>
              </a:rPr>
              <a:t>,</a:t>
            </a:r>
            <a:r>
              <a:rPr lang="en-US" sz="3200" kern="1200" dirty="0">
                <a:solidFill>
                  <a:srgbClr val="000000"/>
                </a:solidFill>
                <a:effectLst/>
                <a:latin typeface="Times New Roman" panose="02020603050405020304" pitchFamily="18" charset="0"/>
                <a:ea typeface="+mj-ea"/>
                <a:cs typeface="Times New Roman" panose="02020603050405020304" pitchFamily="18" charset="0"/>
              </a:rPr>
              <a:t> painting, music, film, or other </a:t>
            </a:r>
            <a:r>
              <a:rPr lang="en-US" sz="3200" u="sng" kern="1200" dirty="0">
                <a:solidFill>
                  <a:srgbClr val="002060"/>
                </a:solidFill>
                <a:effectLst/>
                <a:latin typeface="Times New Roman" panose="02020603050405020304" pitchFamily="18" charset="0"/>
                <a:ea typeface="+mj-ea"/>
                <a:cs typeface="Times New Roman" panose="02020603050405020304" pitchFamily="18" charset="0"/>
                <a:hlinkClick r:id="rId3">
                  <a:extLst>
                    <a:ext uri="{A12FA001-AC4F-418D-AE19-62706E023703}">
                      <ahyp:hlinkClr xmlns:ahyp="http://schemas.microsoft.com/office/drawing/2018/hyperlinkcolor" val="tx"/>
                    </a:ext>
                  </a:extLst>
                </a:hlinkClick>
              </a:rPr>
              <a:t>art</a:t>
            </a:r>
            <a:r>
              <a:rPr lang="en-US" sz="3200" kern="1200" dirty="0">
                <a:solidFill>
                  <a:srgbClr val="000000"/>
                </a:solidFill>
                <a:effectLst/>
                <a:latin typeface="Times New Roman" panose="02020603050405020304" pitchFamily="18" charset="0"/>
                <a:ea typeface="+mj-ea"/>
                <a:cs typeface="Times New Roman" panose="02020603050405020304" pitchFamily="18" charset="0"/>
              </a:rPr>
              <a:t> form which people </a:t>
            </a:r>
            <a:r>
              <a:rPr lang="en-US" sz="3200" kern="1200" dirty="0">
                <a:solidFill>
                  <a:srgbClr val="002060"/>
                </a:solidFill>
                <a:effectLst/>
                <a:latin typeface="Times New Roman" panose="02020603050405020304" pitchFamily="18" charset="0"/>
                <a:ea typeface="+mj-ea"/>
                <a:cs typeface="Times New Roman" panose="02020603050405020304" pitchFamily="18" charset="0"/>
                <a:hlinkClick r:id="rId4">
                  <a:extLst>
                    <a:ext uri="{A12FA001-AC4F-418D-AE19-62706E023703}">
                      <ahyp:hlinkClr xmlns:ahyp="http://schemas.microsoft.com/office/drawing/2018/hyperlinkcolor" val="tx"/>
                    </a:ext>
                  </a:extLst>
                </a:hlinkClick>
              </a:rPr>
              <a:t>consider</a:t>
            </a:r>
            <a:r>
              <a:rPr lang="en-US" sz="3200" kern="1200" dirty="0">
                <a:solidFill>
                  <a:srgbClr val="000000"/>
                </a:solidFill>
                <a:effectLst/>
                <a:latin typeface="Times New Roman" panose="02020603050405020304" pitchFamily="18" charset="0"/>
                <a:ea typeface="+mj-ea"/>
                <a:cs typeface="Times New Roman" panose="02020603050405020304" pitchFamily="18" charset="0"/>
              </a:rPr>
              <a:t> as a </a:t>
            </a:r>
            <a:r>
              <a:rPr lang="en-US" sz="3200" kern="1200" dirty="0">
                <a:solidFill>
                  <a:srgbClr val="002060"/>
                </a:solidFill>
                <a:effectLst/>
                <a:latin typeface="Times New Roman" panose="02020603050405020304" pitchFamily="18" charset="0"/>
                <a:ea typeface="+mj-ea"/>
                <a:cs typeface="Times New Roman" panose="02020603050405020304" pitchFamily="18" charset="0"/>
                <a:hlinkClick r:id="rId5">
                  <a:extLst>
                    <a:ext uri="{A12FA001-AC4F-418D-AE19-62706E023703}">
                      <ahyp:hlinkClr xmlns:ahyp="http://schemas.microsoft.com/office/drawing/2018/hyperlinkcolor" val="tx"/>
                    </a:ext>
                  </a:extLst>
                </a:hlinkClick>
              </a:rPr>
              <a:t>class</a:t>
            </a:r>
            <a:r>
              <a:rPr lang="en-US" sz="3200" kern="1200" dirty="0">
                <a:solidFill>
                  <a:srgbClr val="000000"/>
                </a:solidFill>
                <a:effectLst/>
                <a:latin typeface="Times New Roman" panose="02020603050405020304" pitchFamily="18" charset="0"/>
                <a:ea typeface="+mj-ea"/>
                <a:cs typeface="Times New Roman" panose="02020603050405020304" pitchFamily="18" charset="0"/>
              </a:rPr>
              <a:t> because it has</a:t>
            </a:r>
            <a:r>
              <a:rPr lang="en-US" sz="3200" kern="1200" dirty="0">
                <a:solidFill>
                  <a:srgbClr val="002060"/>
                </a:solidFill>
                <a:effectLst/>
                <a:latin typeface="Times New Roman" panose="02020603050405020304" pitchFamily="18" charset="0"/>
                <a:ea typeface="+mj-ea"/>
                <a:cs typeface="Times New Roman" panose="02020603050405020304" pitchFamily="18" charset="0"/>
              </a:rPr>
              <a:t> </a:t>
            </a:r>
            <a:r>
              <a:rPr lang="en-US" sz="3200" kern="1200" dirty="0">
                <a:solidFill>
                  <a:srgbClr val="002060"/>
                </a:solidFill>
                <a:effectLst/>
                <a:latin typeface="Times New Roman" panose="02020603050405020304" pitchFamily="18" charset="0"/>
                <a:ea typeface="+mj-ea"/>
                <a:cs typeface="Times New Roman" panose="02020603050405020304" pitchFamily="18" charset="0"/>
                <a:hlinkClick r:id="rId6">
                  <a:extLst>
                    <a:ext uri="{A12FA001-AC4F-418D-AE19-62706E023703}">
                      <ahyp:hlinkClr xmlns:ahyp="http://schemas.microsoft.com/office/drawing/2018/hyperlinkcolor" val="tx"/>
                    </a:ext>
                  </a:extLst>
                </a:hlinkClick>
              </a:rPr>
              <a:t>special</a:t>
            </a:r>
            <a:r>
              <a:rPr lang="en-US" sz="3200" kern="1200" dirty="0">
                <a:solidFill>
                  <a:srgbClr val="000000"/>
                </a:solidFill>
                <a:effectLst/>
                <a:latin typeface="Times New Roman" panose="02020603050405020304" pitchFamily="18" charset="0"/>
                <a:ea typeface="+mj-ea"/>
                <a:cs typeface="Times New Roman" panose="02020603050405020304" pitchFamily="18" charset="0"/>
              </a:rPr>
              <a:t> characteristics.</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Types of  text structure:</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2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kern="1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Narrative, Descriptive, Procedural, Argumentative</a:t>
            </a:r>
            <a:endParaRPr lang="en-US" sz="3200" b="1" dirty="0"/>
          </a:p>
        </p:txBody>
      </p:sp>
    </p:spTree>
    <p:extLst>
      <p:ext uri="{BB962C8B-B14F-4D97-AF65-F5344CB8AC3E}">
        <p14:creationId xmlns:p14="http://schemas.microsoft.com/office/powerpoint/2010/main" val="21956629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FDAD6-86BB-42B9-B86A-8E411448BB78}"/>
              </a:ext>
            </a:extLst>
          </p:cNvPr>
          <p:cNvSpPr>
            <a:spLocks noGrp="1"/>
          </p:cNvSpPr>
          <p:nvPr>
            <p:ph type="ctrTitle"/>
          </p:nvPr>
        </p:nvSpPr>
        <p:spPr>
          <a:xfrm>
            <a:off x="76200" y="0"/>
            <a:ext cx="9067800" cy="6857999"/>
          </a:xfrm>
        </p:spPr>
        <p:txBody>
          <a:bodyPr/>
          <a:lstStyle/>
          <a:p>
            <a:pPr algn="l"/>
            <a:r>
              <a:rPr lang="en-US" dirty="0"/>
              <a:t>                            </a:t>
            </a:r>
            <a:r>
              <a:rPr lang="en-US" dirty="0">
                <a:solidFill>
                  <a:srgbClr val="C00000"/>
                </a:solidFill>
              </a:rPr>
              <a:t>Revision</a:t>
            </a:r>
            <a:r>
              <a:rPr lang="en-US" dirty="0"/>
              <a:t> </a:t>
            </a:r>
            <a:br>
              <a:rPr lang="en-US" dirty="0"/>
            </a:br>
            <a:r>
              <a:rPr lang="en-US" dirty="0"/>
              <a:t>	</a:t>
            </a:r>
            <a:r>
              <a:rPr lang="en-US" sz="3600" dirty="0"/>
              <a:t>1. What is a text?</a:t>
            </a:r>
            <a:br>
              <a:rPr lang="en-US" sz="3600" dirty="0"/>
            </a:br>
            <a:r>
              <a:rPr lang="en-US" sz="3600" dirty="0"/>
              <a:t>	2. What are general and specific characteristics of texts? </a:t>
            </a:r>
            <a:r>
              <a:rPr lang="en-US" sz="3600" dirty="0" err="1"/>
              <a:t>Ilustrate</a:t>
            </a:r>
            <a:r>
              <a:rPr lang="en-US" sz="3600" dirty="0"/>
              <a:t> with examples</a:t>
            </a:r>
            <a:br>
              <a:rPr lang="en-US" sz="3600" dirty="0"/>
            </a:br>
            <a:r>
              <a:rPr lang="en-US" sz="3600" dirty="0"/>
              <a:t>	3. What are types of texts?</a:t>
            </a:r>
            <a:br>
              <a:rPr lang="en-US" sz="3600"/>
            </a:br>
            <a:r>
              <a:rPr lang="en-US" sz="3600"/>
              <a:t>	4</a:t>
            </a:r>
            <a:r>
              <a:rPr lang="en-US" sz="3600" dirty="0"/>
              <a:t>. What are elements of texts? Illustrate with examples.</a:t>
            </a:r>
          </a:p>
        </p:txBody>
      </p:sp>
    </p:spTree>
    <p:extLst>
      <p:ext uri="{BB962C8B-B14F-4D97-AF65-F5344CB8AC3E}">
        <p14:creationId xmlns:p14="http://schemas.microsoft.com/office/powerpoint/2010/main" val="2821518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F5B5A-0DF6-4388-AC4C-5FF645AD41C9}"/>
              </a:ext>
            </a:extLst>
          </p:cNvPr>
          <p:cNvSpPr>
            <a:spLocks noGrp="1"/>
          </p:cNvSpPr>
          <p:nvPr>
            <p:ph type="ctrTitle"/>
          </p:nvPr>
        </p:nvSpPr>
        <p:spPr>
          <a:xfrm>
            <a:off x="28254" y="0"/>
            <a:ext cx="9039546" cy="6781800"/>
          </a:xfrm>
        </p:spPr>
        <p:txBody>
          <a:bodyPr>
            <a:normAutofit/>
          </a:bodyPr>
          <a:lstStyle/>
          <a:p>
            <a:pPr algn="l"/>
            <a:r>
              <a:rPr lang="en-US" sz="2800" dirty="0">
                <a:latin typeface="Times New Roman" panose="02020603050405020304" pitchFamily="18" charset="0"/>
                <a:cs typeface="Times New Roman" panose="02020603050405020304" pitchFamily="18" charset="0"/>
              </a:rPr>
              <a:t>	     </a:t>
            </a:r>
            <a:r>
              <a:rPr lang="en-US" sz="3600" b="1" dirty="0">
                <a:solidFill>
                  <a:schemeClr val="accent6">
                    <a:lumMod val="50000"/>
                  </a:schemeClr>
                </a:solidFill>
                <a:latin typeface="Times New Roman" panose="02020603050405020304" pitchFamily="18" charset="0"/>
                <a:cs typeface="Times New Roman" panose="02020603050405020304" pitchFamily="18" charset="0"/>
              </a:rPr>
              <a:t>2. Concept &amp; Definitions of text</a:t>
            </a:r>
            <a:br>
              <a:rPr lang="en-US" sz="3600" b="1" dirty="0">
                <a:solidFill>
                  <a:schemeClr val="accent6">
                    <a:lumMod val="50000"/>
                  </a:schemeClr>
                </a:solidFill>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a:solidFill>
                  <a:schemeClr val="accent6">
                    <a:lumMod val="75000"/>
                  </a:schemeClr>
                </a:solidFill>
                <a:latin typeface="Times New Roman" panose="02020603050405020304" pitchFamily="18" charset="0"/>
                <a:cs typeface="Times New Roman" panose="02020603050405020304" pitchFamily="18" charset="0"/>
              </a:rPr>
              <a:t>The concept of text is understood in a </a:t>
            </a:r>
            <a:r>
              <a:rPr lang="en-US" sz="2400" b="1" u="sng" dirty="0">
                <a:solidFill>
                  <a:schemeClr val="accent6">
                    <a:lumMod val="75000"/>
                  </a:schemeClr>
                </a:solidFill>
                <a:latin typeface="Times New Roman" panose="02020603050405020304" pitchFamily="18" charset="0"/>
                <a:cs typeface="Times New Roman" panose="02020603050405020304" pitchFamily="18" charset="0"/>
              </a:rPr>
              <a:t>broad &amp; narrow sense</a:t>
            </a:r>
            <a:r>
              <a:rPr lang="en-US" sz="2400" u="sng" dirty="0">
                <a:solidFill>
                  <a:schemeClr val="accent6">
                    <a:lumMod val="75000"/>
                  </a:schemeClr>
                </a:solidFill>
                <a:latin typeface="Times New Roman" panose="02020603050405020304" pitchFamily="18" charset="0"/>
                <a:cs typeface="Times New Roman" panose="02020603050405020304" pitchFamily="18" charset="0"/>
              </a:rPr>
              <a: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 </a:t>
            </a:r>
            <a:r>
              <a:rPr lang="en-US" sz="2800" dirty="0">
                <a:solidFill>
                  <a:srgbClr val="C00000"/>
                </a:solidFill>
                <a:latin typeface="Times New Roman" panose="02020603050405020304" pitchFamily="18" charset="0"/>
                <a:cs typeface="Times New Roman" panose="02020603050405020304" pitchFamily="18" charset="0"/>
              </a:rPr>
              <a:t>In a broad sense</a:t>
            </a:r>
            <a:r>
              <a:rPr lang="en-US" sz="2800" dirty="0">
                <a:latin typeface="Times New Roman" panose="02020603050405020304" pitchFamily="18" charset="0"/>
                <a:cs typeface="Times New Roman" panose="02020603050405020304" pitchFamily="18" charset="0"/>
              </a:rPr>
              <a:t>, </a:t>
            </a:r>
            <a:r>
              <a:rPr lang="en-US" sz="2800" b="1" i="1" dirty="0">
                <a:solidFill>
                  <a:srgbClr val="0070C0"/>
                </a:solidFill>
                <a:latin typeface="Times New Roman" panose="02020603050405020304" pitchFamily="18" charset="0"/>
                <a:cs typeface="Times New Roman" panose="02020603050405020304" pitchFamily="18" charset="0"/>
              </a:rPr>
              <a:t>a</a:t>
            </a:r>
            <a:r>
              <a:rPr lang="en-US" sz="2800" b="1" dirty="0">
                <a:latin typeface="Times New Roman" panose="02020603050405020304" pitchFamily="18" charset="0"/>
                <a:cs typeface="Times New Roman" panose="02020603050405020304" pitchFamily="18" charset="0"/>
              </a:rPr>
              <a:t> </a:t>
            </a:r>
            <a:r>
              <a:rPr lang="en-US" sz="2800" b="1" i="1" dirty="0">
                <a:solidFill>
                  <a:srgbClr val="0070C0"/>
                </a:solidFill>
                <a:latin typeface="Times New Roman" panose="02020603050405020304" pitchFamily="18" charset="0"/>
                <a:cs typeface="Times New Roman" panose="02020603050405020304" pitchFamily="18" charset="0"/>
              </a:rPr>
              <a:t>text is the product of linguistic communication in spoken &amp; written form;</a:t>
            </a:r>
            <a:r>
              <a:rPr lang="en-US" sz="2800" dirty="0">
                <a:latin typeface="Times New Roman" panose="02020603050405020304" pitchFamily="18" charset="0"/>
                <a:cs typeface="Times New Roman" panose="02020603050405020304" pitchFamily="18" charset="0"/>
              </a:rPr>
              <a:t>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 </a:t>
            </a:r>
            <a:r>
              <a:rPr lang="en-US" sz="2800" dirty="0">
                <a:solidFill>
                  <a:srgbClr val="C00000"/>
                </a:solidFill>
                <a:latin typeface="Times New Roman" panose="02020603050405020304" pitchFamily="18" charset="0"/>
                <a:cs typeface="Times New Roman" panose="02020603050405020304" pitchFamily="18" charset="0"/>
              </a:rPr>
              <a:t>In a narrow sense</a:t>
            </a:r>
            <a:r>
              <a:rPr lang="en-US" sz="2800" dirty="0">
                <a:latin typeface="Times New Roman" panose="02020603050405020304" pitchFamily="18" charset="0"/>
                <a:cs typeface="Times New Roman" panose="02020603050405020304" pitchFamily="18" charset="0"/>
              </a:rPr>
              <a:t>, </a:t>
            </a:r>
            <a:r>
              <a:rPr lang="en-US" sz="2800" b="1" i="1" dirty="0">
                <a:solidFill>
                  <a:srgbClr val="00B050"/>
                </a:solidFill>
                <a:latin typeface="Times New Roman" panose="02020603050405020304" pitchFamily="18" charset="0"/>
                <a:cs typeface="Times New Roman" panose="02020603050405020304" pitchFamily="18" charset="0"/>
              </a:rPr>
              <a:t>a text is only a product of linguistic communication in written form</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b="1" dirty="0">
                <a:solidFill>
                  <a:srgbClr val="C00000"/>
                </a:solidFill>
                <a:latin typeface="Times New Roman" panose="02020603050405020304" pitchFamily="18" charset="0"/>
                <a:cs typeface="Times New Roman" panose="02020603050405020304" pitchFamily="18" charset="0"/>
              </a:rPr>
              <a:t>&gt; </a:t>
            </a:r>
            <a:r>
              <a:rPr lang="en-US" sz="2800" b="1" i="1" dirty="0">
                <a:solidFill>
                  <a:srgbClr val="002060"/>
                </a:solidFill>
                <a:latin typeface="Times New Roman" panose="02020603050405020304" pitchFamily="18" charset="0"/>
                <a:cs typeface="Times New Roman" panose="02020603050405020304" pitchFamily="18" charset="0"/>
              </a:rPr>
              <a:t>A text - a complete product of communication activities, mainly existing in written form, usually a set of sentences that are closely linked, complete in content &amp; in form, &amp; independent in communication &amp; has a certain intention.</a:t>
            </a:r>
          </a:p>
        </p:txBody>
      </p:sp>
    </p:spTree>
    <p:extLst>
      <p:ext uri="{BB962C8B-B14F-4D97-AF65-F5344CB8AC3E}">
        <p14:creationId xmlns:p14="http://schemas.microsoft.com/office/powerpoint/2010/main" val="2146109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4D6E1-5C93-42AC-B6CD-9A443AFE1D97}"/>
              </a:ext>
            </a:extLst>
          </p:cNvPr>
          <p:cNvSpPr>
            <a:spLocks noGrp="1"/>
          </p:cNvSpPr>
          <p:nvPr>
            <p:ph type="ctrTitle"/>
          </p:nvPr>
        </p:nvSpPr>
        <p:spPr>
          <a:xfrm>
            <a:off x="0" y="76200"/>
            <a:ext cx="9144000" cy="6705599"/>
          </a:xfrm>
        </p:spPr>
        <p:txBody>
          <a:bodyPr>
            <a:normAutofit/>
          </a:bodyPr>
          <a:lstStyle/>
          <a:p>
            <a:pPr algn="l"/>
            <a:r>
              <a:rPr lang="en-US" sz="3600" dirty="0">
                <a:latin typeface="Times New Roman" panose="02020603050405020304" pitchFamily="18" charset="0"/>
                <a:cs typeface="Times New Roman" panose="02020603050405020304" pitchFamily="18" charset="0"/>
              </a:rPr>
              <a:t> </a:t>
            </a:r>
            <a:r>
              <a:rPr lang="en-US" sz="3600" dirty="0">
                <a:solidFill>
                  <a:srgbClr val="FF0000"/>
                </a:solidFill>
                <a:latin typeface="Times New Roman" panose="02020603050405020304" pitchFamily="18" charset="0"/>
                <a:cs typeface="Times New Roman" panose="02020603050405020304" pitchFamily="18" charset="0"/>
              </a:rPr>
              <a:t>In other word:</a:t>
            </a:r>
            <a:r>
              <a:rPr lang="en-US" sz="3600" dirty="0">
                <a:latin typeface="Times New Roman" panose="02020603050405020304" pitchFamily="18" charset="0"/>
                <a:cs typeface="Times New Roman" panose="02020603050405020304" pitchFamily="18" charset="0"/>
              </a:rPr>
              <a:t> </a:t>
            </a:r>
            <a:r>
              <a:rPr lang="en-US" sz="3600" i="1" dirty="0">
                <a:solidFill>
                  <a:srgbClr val="002060"/>
                </a:solidFill>
                <a:latin typeface="Times New Roman" panose="02020603050405020304" pitchFamily="18" charset="0"/>
                <a:cs typeface="Times New Roman" panose="02020603050405020304" pitchFamily="18" charset="0"/>
              </a:rPr>
              <a:t>A text - a product of linguistic communication created by the connection of sentences &amp; paragraphs, forming a complete unit of content &amp; form, with independence.</a:t>
            </a:r>
          </a:p>
        </p:txBody>
      </p:sp>
    </p:spTree>
    <p:extLst>
      <p:ext uri="{BB962C8B-B14F-4D97-AF65-F5344CB8AC3E}">
        <p14:creationId xmlns:p14="http://schemas.microsoft.com/office/powerpoint/2010/main" val="3116524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40C56-727A-4C72-AC6A-2774887F35F1}"/>
              </a:ext>
            </a:extLst>
          </p:cNvPr>
          <p:cNvSpPr>
            <a:spLocks noGrp="1"/>
          </p:cNvSpPr>
          <p:nvPr>
            <p:ph type="ctrTitle"/>
          </p:nvPr>
        </p:nvSpPr>
        <p:spPr>
          <a:xfrm>
            <a:off x="76200" y="76200"/>
            <a:ext cx="8991600" cy="6705599"/>
          </a:xfrm>
        </p:spPr>
        <p:txBody>
          <a:bodyPr>
            <a:normAutofit/>
          </a:bodyPr>
          <a:lstStyle/>
          <a:p>
            <a:pPr algn="l"/>
            <a:r>
              <a:rPr lang="en-US" sz="3200" dirty="0">
                <a:latin typeface="Times New Roman" panose="02020603050405020304" pitchFamily="18" charset="0"/>
                <a:cs typeface="Times New Roman" panose="02020603050405020304" pitchFamily="18" charset="0"/>
              </a:rPr>
              <a:t>	</a:t>
            </a:r>
            <a:r>
              <a:rPr lang="en-US" sz="3600" b="1" dirty="0">
                <a:solidFill>
                  <a:schemeClr val="accent6">
                    <a:lumMod val="50000"/>
                  </a:schemeClr>
                </a:solidFill>
                <a:latin typeface="Times New Roman" panose="02020603050405020304" pitchFamily="18" charset="0"/>
                <a:cs typeface="Times New Roman" panose="02020603050405020304" pitchFamily="18" charset="0"/>
              </a:rPr>
              <a:t>3. </a:t>
            </a:r>
            <a:r>
              <a:rPr lang="en-US" sz="3600" b="1" dirty="0">
                <a:solidFill>
                  <a:schemeClr val="accent1">
                    <a:lumMod val="50000"/>
                  </a:schemeClr>
                </a:solidFill>
                <a:latin typeface="Times New Roman" panose="02020603050405020304" pitchFamily="18" charset="0"/>
                <a:cs typeface="Times New Roman" panose="02020603050405020304" pitchFamily="18" charset="0"/>
              </a:rPr>
              <a:t>General  characteristics of text</a:t>
            </a:r>
            <a:br>
              <a:rPr lang="en-US" sz="3600" b="1" dirty="0">
                <a:solidFill>
                  <a:schemeClr val="accent6">
                    <a:lumMod val="50000"/>
                  </a:schemeClr>
                </a:solidFill>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b="1" dirty="0">
                <a:solidFill>
                  <a:srgbClr val="00B050"/>
                </a:solidFill>
                <a:latin typeface="Times New Roman" panose="02020603050405020304" pitchFamily="18" charset="0"/>
                <a:cs typeface="Times New Roman" panose="02020603050405020304" pitchFamily="18" charset="0"/>
              </a:rPr>
              <a:t>3.1. Completeness in content, &amp; in form.</a:t>
            </a: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a:t>
            </a:r>
            <a:r>
              <a:rPr lang="en-US" sz="3200" dirty="0">
                <a:solidFill>
                  <a:schemeClr val="accent6">
                    <a:lumMod val="75000"/>
                  </a:schemeClr>
                </a:solidFill>
                <a:latin typeface="Times New Roman" panose="02020603050405020304" pitchFamily="18" charset="0"/>
                <a:cs typeface="Times New Roman" panose="02020603050405020304" pitchFamily="18" charset="0"/>
              </a:rPr>
              <a:t>In terms of content</a:t>
            </a:r>
            <a:r>
              <a:rPr lang="en-US" sz="3200" dirty="0">
                <a:latin typeface="Times New Roman" panose="02020603050405020304" pitchFamily="18" charset="0"/>
                <a:cs typeface="Times New Roman" panose="02020603050405020304" pitchFamily="18" charset="0"/>
              </a:rPr>
              <a:t>, a text is a unit of speech with complete information content: making others understand an event, an idea or a feeling, that is, the text is consistent on topic. </a:t>
            </a:r>
            <a:br>
              <a:rPr lang="en-US"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 </a:t>
            </a:r>
            <a:r>
              <a:rPr lang="en-US" sz="3200" dirty="0">
                <a:solidFill>
                  <a:schemeClr val="accent6">
                    <a:lumMod val="75000"/>
                  </a:schemeClr>
                </a:solidFill>
                <a:latin typeface="Times New Roman" panose="02020603050405020304" pitchFamily="18" charset="0"/>
                <a:cs typeface="Times New Roman" panose="02020603050405020304" pitchFamily="18" charset="0"/>
              </a:rPr>
              <a:t>In terms of form,</a:t>
            </a:r>
            <a:r>
              <a:rPr lang="en-US" sz="3200" dirty="0">
                <a:latin typeface="Times New Roman" panose="02020603050405020304" pitchFamily="18" charset="0"/>
                <a:cs typeface="Times New Roman" panose="02020603050405020304" pitchFamily="18" charset="0"/>
              </a:rPr>
              <a:t> the text has a complete structure, including title, introduction, development &amp; ending; There are linking signs (phonetics, vocabulary, grammar...) that indicate the interconnections between the elements in the text.</a:t>
            </a:r>
          </a:p>
        </p:txBody>
      </p:sp>
    </p:spTree>
    <p:extLst>
      <p:ext uri="{BB962C8B-B14F-4D97-AF65-F5344CB8AC3E}">
        <p14:creationId xmlns:p14="http://schemas.microsoft.com/office/powerpoint/2010/main" val="3536423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4C41A-3F0E-48E2-9F83-E20C87924359}"/>
              </a:ext>
            </a:extLst>
          </p:cNvPr>
          <p:cNvSpPr>
            <a:spLocks noGrp="1"/>
          </p:cNvSpPr>
          <p:nvPr>
            <p:ph type="ctrTitle"/>
          </p:nvPr>
        </p:nvSpPr>
        <p:spPr>
          <a:xfrm>
            <a:off x="0" y="76200"/>
            <a:ext cx="9067800" cy="6705599"/>
          </a:xfrm>
        </p:spPr>
        <p:txBody>
          <a:bodyPr>
            <a:normAutofit/>
          </a:bodyPr>
          <a:lstStyle/>
          <a:p>
            <a:pPr algn="l"/>
            <a:r>
              <a:rPr lang="en-US" sz="3200" dirty="0">
                <a:solidFill>
                  <a:srgbClr val="002060"/>
                </a:solidFill>
                <a:latin typeface="Times New Roman" panose="02020603050405020304" pitchFamily="18" charset="0"/>
                <a:cs typeface="Times New Roman" panose="02020603050405020304" pitchFamily="18" charset="0"/>
              </a:rPr>
              <a:t>	   </a:t>
            </a:r>
            <a:r>
              <a:rPr lang="en-US" sz="3200" b="1" dirty="0">
                <a:solidFill>
                  <a:srgbClr val="00B050"/>
                </a:solidFill>
                <a:latin typeface="Times New Roman" panose="02020603050405020304" pitchFamily="18" charset="0"/>
                <a:cs typeface="Times New Roman" panose="02020603050405020304" pitchFamily="18" charset="0"/>
              </a:rPr>
              <a:t>3</a:t>
            </a:r>
            <a:r>
              <a:rPr lang="en-US" sz="3600" b="1" dirty="0">
                <a:solidFill>
                  <a:srgbClr val="00B050"/>
                </a:solidFill>
                <a:latin typeface="Times New Roman" panose="02020603050405020304" pitchFamily="18" charset="0"/>
                <a:cs typeface="Times New Roman" panose="02020603050405020304" pitchFamily="18" charset="0"/>
              </a:rPr>
              <a:t>.</a:t>
            </a:r>
            <a:r>
              <a:rPr lang="en-US" sz="3200" b="1" dirty="0">
                <a:solidFill>
                  <a:srgbClr val="00B050"/>
                </a:solidFill>
                <a:latin typeface="Times New Roman" panose="02020603050405020304" pitchFamily="18" charset="0"/>
                <a:cs typeface="Times New Roman" panose="02020603050405020304" pitchFamily="18" charset="0"/>
              </a:rPr>
              <a:t>2. Cohesion &amp; Coherence</a:t>
            </a:r>
            <a:br>
              <a:rPr lang="en-US" sz="3600" b="1" dirty="0">
                <a:solidFill>
                  <a:schemeClr val="accent6">
                    <a:lumMod val="50000"/>
                  </a:schemeClr>
                </a:solidFill>
                <a:latin typeface="Times New Roman" panose="02020603050405020304" pitchFamily="18" charset="0"/>
                <a:cs typeface="Times New Roman" panose="02020603050405020304" pitchFamily="18" charset="0"/>
              </a:rPr>
            </a:br>
            <a:br>
              <a:rPr lang="en-US" sz="3600" b="1" dirty="0">
                <a:solidFill>
                  <a:schemeClr val="accent6">
                    <a:lumMod val="50000"/>
                  </a:schemeClr>
                </a:solidFill>
                <a:latin typeface="Times New Roman" panose="02020603050405020304" pitchFamily="18" charset="0"/>
                <a:cs typeface="Times New Roman" panose="02020603050405020304" pitchFamily="18" charset="0"/>
              </a:rPr>
            </a:br>
            <a:r>
              <a:rPr lang="en-US" sz="3600" b="1"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a:solidFill>
                  <a:srgbClr val="002060"/>
                </a:solidFill>
                <a:latin typeface="Times New Roman" panose="02020603050405020304" pitchFamily="18" charset="0"/>
                <a:cs typeface="Times New Roman" panose="02020603050405020304" pitchFamily="18" charset="0"/>
              </a:rPr>
              <a:t>- A text coherence is relation of all sentences or utterances in a text to a single global proposition.</a:t>
            </a:r>
            <a:br>
              <a:rPr lang="en-US" sz="3600" dirty="0">
                <a:solidFill>
                  <a:srgbClr val="002060"/>
                </a:solidFill>
                <a:latin typeface="Times New Roman" panose="02020603050405020304" pitchFamily="18" charset="0"/>
                <a:cs typeface="Times New Roman" panose="02020603050405020304" pitchFamily="18" charset="0"/>
              </a:rPr>
            </a:br>
            <a:r>
              <a:rPr lang="en-US" sz="3600" dirty="0">
                <a:solidFill>
                  <a:srgbClr val="002060"/>
                </a:solidFill>
                <a:latin typeface="Times New Roman" panose="02020603050405020304" pitchFamily="18" charset="0"/>
                <a:cs typeface="Times New Roman" panose="02020603050405020304" pitchFamily="18" charset="0"/>
              </a:rPr>
              <a:t>  	</a:t>
            </a:r>
            <a:br>
              <a:rPr lang="en-US" sz="3600" dirty="0">
                <a:solidFill>
                  <a:srgbClr val="002060"/>
                </a:solidFill>
                <a:latin typeface="Times New Roman" panose="02020603050405020304" pitchFamily="18" charset="0"/>
                <a:cs typeface="Times New Roman" panose="02020603050405020304" pitchFamily="18" charset="0"/>
              </a:rPr>
            </a:br>
            <a:r>
              <a:rPr lang="en-US" sz="3600" dirty="0">
                <a:solidFill>
                  <a:srgbClr val="002060"/>
                </a:solidFill>
                <a:latin typeface="Times New Roman" panose="02020603050405020304" pitchFamily="18" charset="0"/>
                <a:cs typeface="Times New Roman" panose="02020603050405020304" pitchFamily="18" charset="0"/>
              </a:rPr>
              <a:t>	</a:t>
            </a:r>
            <a:r>
              <a:rPr lang="en-US" sz="3600" b="1" i="1" dirty="0">
                <a:solidFill>
                  <a:schemeClr val="accent6">
                    <a:lumMod val="50000"/>
                  </a:schemeClr>
                </a:solidFill>
                <a:latin typeface="Times New Roman" panose="02020603050405020304" pitchFamily="18" charset="0"/>
                <a:cs typeface="Times New Roman" panose="02020603050405020304" pitchFamily="18" charset="0"/>
              </a:rPr>
              <a:t>- A text cohesive if its elements are linked together</a:t>
            </a:r>
            <a:r>
              <a:rPr lang="en-US" sz="3200" b="1" i="1" dirty="0">
                <a:solidFill>
                  <a:schemeClr val="accent6">
                    <a:lumMod val="50000"/>
                  </a:schemeClr>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70308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47C0B-F760-4E2F-B53E-69C2ED2FE976}"/>
              </a:ext>
            </a:extLst>
          </p:cNvPr>
          <p:cNvSpPr>
            <a:spLocks noGrp="1"/>
          </p:cNvSpPr>
          <p:nvPr>
            <p:ph type="ctrTitle"/>
          </p:nvPr>
        </p:nvSpPr>
        <p:spPr>
          <a:xfrm>
            <a:off x="0" y="76200"/>
            <a:ext cx="9144000" cy="6705600"/>
          </a:xfrm>
        </p:spPr>
        <p:txBody>
          <a:bodyPr>
            <a:normAutofit fontScale="90000"/>
          </a:bodyPr>
          <a:lstStyle/>
          <a:p>
            <a:pPr algn="l"/>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4000" b="1" dirty="0">
                <a:solidFill>
                  <a:srgbClr val="00B050"/>
                </a:solidFill>
                <a:latin typeface="Times New Roman" panose="02020603050405020304" pitchFamily="18" charset="0"/>
                <a:cs typeface="Times New Roman" panose="02020603050405020304" pitchFamily="18" charset="0"/>
              </a:rPr>
              <a:t>3.3. Target/Purpose of the texts</a:t>
            </a:r>
            <a:br>
              <a:rPr lang="en-US" sz="32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 </a:t>
            </a:r>
            <a:r>
              <a:rPr lang="en-US" sz="3600" dirty="0">
                <a:solidFill>
                  <a:srgbClr val="002060"/>
                </a:solidFill>
                <a:latin typeface="Times New Roman" panose="02020603050405020304" pitchFamily="18" charset="0"/>
                <a:cs typeface="Times New Roman" panose="02020603050405020304" pitchFamily="18" charset="0"/>
              </a:rPr>
              <a:t>Each text aims at a certain purpose.</a:t>
            </a:r>
            <a:br>
              <a:rPr lang="en-US" sz="3600" dirty="0">
                <a:solidFill>
                  <a:srgbClr val="002060"/>
                </a:solidFill>
                <a:latin typeface="Times New Roman" panose="02020603050405020304" pitchFamily="18" charset="0"/>
                <a:cs typeface="Times New Roman" panose="02020603050405020304" pitchFamily="18" charset="0"/>
              </a:rPr>
            </a:br>
            <a:br>
              <a:rPr lang="en-US" sz="3600" dirty="0">
                <a:solidFill>
                  <a:srgbClr val="002060"/>
                </a:solidFill>
                <a:latin typeface="Times New Roman" panose="02020603050405020304" pitchFamily="18" charset="0"/>
                <a:cs typeface="Times New Roman" panose="02020603050405020304" pitchFamily="18" charset="0"/>
              </a:rPr>
            </a:br>
            <a:r>
              <a:rPr lang="en-US" sz="3600" dirty="0">
                <a:solidFill>
                  <a:srgbClr val="002060"/>
                </a:solidFill>
                <a:latin typeface="Times New Roman" panose="02020603050405020304" pitchFamily="18" charset="0"/>
                <a:cs typeface="Times New Roman" panose="02020603050405020304" pitchFamily="18" charset="0"/>
              </a:rPr>
              <a:t>	</a:t>
            </a:r>
            <a:r>
              <a:rPr lang="en-US" sz="3600" b="1" dirty="0">
                <a:solidFill>
                  <a:schemeClr val="accent2">
                    <a:lumMod val="75000"/>
                  </a:schemeClr>
                </a:solidFill>
                <a:latin typeface="Times New Roman" panose="02020603050405020304" pitchFamily="18" charset="0"/>
                <a:cs typeface="Times New Roman" panose="02020603050405020304" pitchFamily="18" charset="0"/>
              </a:rPr>
              <a:t>Persuasive purpose</a:t>
            </a:r>
            <a:r>
              <a:rPr lang="en-US" sz="3600" dirty="0">
                <a:solidFill>
                  <a:srgbClr val="002060"/>
                </a:solidFill>
                <a:latin typeface="Times New Roman" panose="02020603050405020304" pitchFamily="18" charset="0"/>
                <a:cs typeface="Times New Roman" panose="02020603050405020304" pitchFamily="18" charset="0"/>
              </a:rPr>
              <a:t>: Thanks to the text, the listener/reader can change their state of consciousness.</a:t>
            </a:r>
            <a:br>
              <a:rPr lang="en-US" sz="3600" dirty="0">
                <a:solidFill>
                  <a:srgbClr val="002060"/>
                </a:solidFill>
                <a:latin typeface="Times New Roman" panose="02020603050405020304" pitchFamily="18" charset="0"/>
                <a:cs typeface="Times New Roman" panose="02020603050405020304" pitchFamily="18" charset="0"/>
              </a:rPr>
            </a:br>
            <a:br>
              <a:rPr lang="en-US" sz="3600" dirty="0">
                <a:solidFill>
                  <a:srgbClr val="002060"/>
                </a:solidFill>
                <a:latin typeface="Times New Roman" panose="02020603050405020304" pitchFamily="18" charset="0"/>
                <a:cs typeface="Times New Roman" panose="02020603050405020304" pitchFamily="18" charset="0"/>
              </a:rPr>
            </a:br>
            <a:r>
              <a:rPr lang="en-US" sz="3600" dirty="0">
                <a:solidFill>
                  <a:srgbClr val="002060"/>
                </a:solidFill>
                <a:latin typeface="Times New Roman" panose="02020603050405020304" pitchFamily="18" charset="0"/>
                <a:cs typeface="Times New Roman" panose="02020603050405020304" pitchFamily="18" charset="0"/>
              </a:rPr>
              <a:t>	</a:t>
            </a:r>
            <a:r>
              <a:rPr lang="en-US" sz="3600" b="1" dirty="0">
                <a:solidFill>
                  <a:schemeClr val="accent2">
                    <a:lumMod val="75000"/>
                  </a:schemeClr>
                </a:solidFill>
                <a:latin typeface="Times New Roman" panose="02020603050405020304" pitchFamily="18" charset="0"/>
                <a:cs typeface="Times New Roman" panose="02020603050405020304" pitchFamily="18" charset="0"/>
              </a:rPr>
              <a:t>Inspirational target</a:t>
            </a:r>
            <a:br>
              <a:rPr lang="en-US" sz="3600" b="1" dirty="0">
                <a:solidFill>
                  <a:schemeClr val="accent2">
                    <a:lumMod val="75000"/>
                  </a:schemeClr>
                </a:solidFill>
                <a:latin typeface="Times New Roman" panose="02020603050405020304" pitchFamily="18" charset="0"/>
                <a:cs typeface="Times New Roman" panose="02020603050405020304" pitchFamily="18" charset="0"/>
              </a:rPr>
            </a:br>
            <a:br>
              <a:rPr lang="en-US" sz="3600" dirty="0">
                <a:solidFill>
                  <a:srgbClr val="002060"/>
                </a:solidFill>
                <a:latin typeface="Times New Roman" panose="02020603050405020304" pitchFamily="18" charset="0"/>
                <a:cs typeface="Times New Roman" panose="02020603050405020304" pitchFamily="18" charset="0"/>
              </a:rPr>
            </a:br>
            <a:r>
              <a:rPr lang="en-US" sz="3600" dirty="0">
                <a:solidFill>
                  <a:srgbClr val="002060"/>
                </a:solidFill>
                <a:latin typeface="Times New Roman" panose="02020603050405020304" pitchFamily="18" charset="0"/>
                <a:cs typeface="Times New Roman" panose="02020603050405020304" pitchFamily="18" charset="0"/>
              </a:rPr>
              <a:t>	</a:t>
            </a:r>
            <a:r>
              <a:rPr lang="en-US" sz="3600" b="1" dirty="0">
                <a:solidFill>
                  <a:srgbClr val="0070C0"/>
                </a:solidFill>
                <a:latin typeface="Times New Roman" panose="02020603050405020304" pitchFamily="18" charset="0"/>
                <a:cs typeface="Times New Roman" panose="02020603050405020304" pitchFamily="18" charset="0"/>
              </a:rPr>
              <a:t>Action target</a:t>
            </a:r>
            <a:br>
              <a:rPr lang="en-US" sz="3600" dirty="0">
                <a:solidFill>
                  <a:srgbClr val="002060"/>
                </a:solidFill>
                <a:latin typeface="Times New Roman" panose="02020603050405020304" pitchFamily="18" charset="0"/>
                <a:cs typeface="Times New Roman" panose="02020603050405020304" pitchFamily="18" charset="0"/>
              </a:rPr>
            </a:br>
            <a:br>
              <a:rPr lang="en-US" sz="3600" dirty="0">
                <a:solidFill>
                  <a:srgbClr val="002060"/>
                </a:solidFill>
                <a:latin typeface="Times New Roman" panose="02020603050405020304" pitchFamily="18" charset="0"/>
                <a:cs typeface="Times New Roman" panose="02020603050405020304" pitchFamily="18" charset="0"/>
              </a:rPr>
            </a:br>
            <a:r>
              <a:rPr lang="en-US" sz="3600" dirty="0">
                <a:solidFill>
                  <a:srgbClr val="002060"/>
                </a:solidFill>
                <a:latin typeface="Times New Roman" panose="02020603050405020304" pitchFamily="18" charset="0"/>
                <a:cs typeface="Times New Roman" panose="02020603050405020304" pitchFamily="18" charset="0"/>
              </a:rPr>
              <a:t>	</a:t>
            </a:r>
            <a:r>
              <a:rPr lang="en-US" sz="3600" b="1" i="1" dirty="0">
                <a:solidFill>
                  <a:schemeClr val="accent6">
                    <a:lumMod val="75000"/>
                  </a:schemeClr>
                </a:solidFill>
                <a:latin typeface="Times New Roman" panose="02020603050405020304" pitchFamily="18" charset="0"/>
                <a:cs typeface="Times New Roman" panose="02020603050405020304" pitchFamily="18" charset="0"/>
              </a:rPr>
              <a:t>&gt; Depending on each type of text, it targets different goals.</a:t>
            </a:r>
            <a:br>
              <a:rPr lang="en-US" sz="3600" dirty="0">
                <a:latin typeface="Times New Roman" panose="02020603050405020304" pitchFamily="18" charset="0"/>
                <a:cs typeface="Times New Roman" panose="02020603050405020304" pitchFamily="18" charset="0"/>
              </a:rPr>
            </a:b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2938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93481-71F3-446F-8F12-A7ABA3D863E1}"/>
              </a:ext>
            </a:extLst>
          </p:cNvPr>
          <p:cNvSpPr>
            <a:spLocks noGrp="1"/>
          </p:cNvSpPr>
          <p:nvPr>
            <p:ph type="ctrTitle"/>
          </p:nvPr>
        </p:nvSpPr>
        <p:spPr>
          <a:xfrm>
            <a:off x="76200" y="0"/>
            <a:ext cx="9067800" cy="6857999"/>
          </a:xfrm>
        </p:spPr>
        <p:txBody>
          <a:bodyPr>
            <a:normAutofit/>
          </a:bodyPr>
          <a:lstStyle/>
          <a:p>
            <a:pPr algn="l"/>
            <a:r>
              <a:rPr lang="en-US" sz="3600" kern="1200" dirty="0">
                <a:solidFill>
                  <a:srgbClr val="E46C0A"/>
                </a:solidFill>
                <a:effectLst/>
                <a:latin typeface="Times New Roman" panose="02020603050405020304" pitchFamily="18" charset="0"/>
                <a:ea typeface="+mj-ea"/>
                <a:cs typeface="Times New Roman" panose="02020603050405020304" pitchFamily="18" charset="0"/>
              </a:rPr>
              <a:t>	- The purpose of the text can be revealed directly (explicit) &amp; indirectly (implicit)</a:t>
            </a:r>
            <a:r>
              <a:rPr lang="en-US" sz="3600" kern="1200" dirty="0">
                <a:solidFill>
                  <a:srgbClr val="000000"/>
                </a:solidFill>
                <a:effectLst/>
                <a:latin typeface="Times New Roman" panose="02020603050405020304" pitchFamily="18" charset="0"/>
                <a:ea typeface="+mj-ea"/>
                <a:cs typeface="Times New Roman" panose="02020603050405020304" pitchFamily="18" charset="0"/>
              </a:rPr>
              <a:t> </a:t>
            </a:r>
            <a:br>
              <a:rPr lang="en-US" sz="3600" kern="1200" dirty="0">
                <a:solidFill>
                  <a:srgbClr val="000000"/>
                </a:solidFill>
                <a:effectLst/>
                <a:latin typeface="Times New Roman" panose="02020603050405020304" pitchFamily="18" charset="0"/>
                <a:ea typeface="+mj-ea"/>
                <a:cs typeface="Times New Roman" panose="02020603050405020304" pitchFamily="18" charset="0"/>
              </a:rPr>
            </a:br>
            <a:br>
              <a:rPr lang="en-US" sz="3600" kern="1200" dirty="0">
                <a:solidFill>
                  <a:srgbClr val="000000"/>
                </a:solidFill>
                <a:effectLst/>
                <a:latin typeface="Times New Roman" panose="02020603050405020304" pitchFamily="18" charset="0"/>
                <a:ea typeface="+mj-ea"/>
                <a:cs typeface="Times New Roman" panose="02020603050405020304" pitchFamily="18" charset="0"/>
              </a:rPr>
            </a:br>
            <a:r>
              <a:rPr lang="en-US" sz="3600" kern="1200" dirty="0">
                <a:solidFill>
                  <a:srgbClr val="000000"/>
                </a:solidFill>
                <a:effectLst/>
                <a:latin typeface="Times New Roman" panose="02020603050405020304" pitchFamily="18" charset="0"/>
                <a:ea typeface="+mj-ea"/>
                <a:cs typeface="Times New Roman" panose="02020603050405020304" pitchFamily="18" charset="0"/>
              </a:rPr>
              <a:t>	 &gt; They govern the way the text is organized: the choice </a:t>
            </a:r>
            <a:r>
              <a:rPr lang="en-US" sz="3600" dirty="0">
                <a:solidFill>
                  <a:srgbClr val="000000"/>
                </a:solidFill>
                <a:latin typeface="Times New Roman" panose="02020603050405020304" pitchFamily="18" charset="0"/>
                <a:cs typeface="Times New Roman" panose="02020603050405020304" pitchFamily="18" charset="0"/>
              </a:rPr>
              <a:t>&amp;</a:t>
            </a:r>
            <a:r>
              <a:rPr lang="en-US" sz="3600" kern="1200" dirty="0">
                <a:solidFill>
                  <a:srgbClr val="000000"/>
                </a:solidFill>
                <a:effectLst/>
                <a:latin typeface="Times New Roman" panose="02020603050405020304" pitchFamily="18" charset="0"/>
                <a:ea typeface="+mj-ea"/>
                <a:cs typeface="Times New Roman" panose="02020603050405020304" pitchFamily="18" charset="0"/>
              </a:rPr>
              <a:t> way of organizing content materials &amp; linguistic means.</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7482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1172</TotalTime>
  <Words>2565</Words>
  <Application>Microsoft Office PowerPoint</Application>
  <PresentationFormat>On-screen Show (4:3)</PresentationFormat>
  <Paragraphs>36</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Bahnschrift Light</vt:lpstr>
      <vt:lpstr>Calibri</vt:lpstr>
      <vt:lpstr>Google Sans</vt:lpstr>
      <vt:lpstr>Times New Roman</vt:lpstr>
      <vt:lpstr>Office Theme</vt:lpstr>
      <vt:lpstr>FOREIGN LANGUAGES DEPARTMENT   Chapter I.   Introduction to Text Study</vt:lpstr>
      <vt:lpstr>OBJECTIVES   Students will be able to have deep insights of text:   1. Definition, concept of text  2. The general characteristics of the texts  3. The specific characteristics of the texts   4. Types of the texts  5.  Linguistic elements in the text  </vt:lpstr>
      <vt:lpstr>     I. Definition &amp; Types of Texts  1. Concept of text       - When communicating, people create text       - Text is a tool to convey ideas &amp; emotions    &gt; Text is both a product &amp; a means of communication</vt:lpstr>
      <vt:lpstr>      2. Concept &amp; Definitions of text   The concept of text is understood in a broad &amp; narrow sense.    + In a broad sense, a text is the product of linguistic communication in spoken &amp; written form;   + In a narrow sense, a text is only a product of linguistic communication in written form     &gt; A text - a complete product of communication activities, mainly existing in written form, usually a set of sentences that are closely linked, complete in content &amp; in form, &amp; independent in communication &amp; has a certain intention.</vt:lpstr>
      <vt:lpstr> In other word: A text - a product of linguistic communication created by the connection of sentences &amp; paragraphs, forming a complete unit of content &amp; form, with independence.</vt:lpstr>
      <vt:lpstr> 3. General  characteristics of text   3.1. Completeness in content, &amp; in form.   - In terms of content, a text is a unit of speech with complete information content: making others understand an event, an idea or a feeling, that is, the text is consistent on topic.    - In terms of form, the text has a complete structure, including title, introduction, development &amp; ending; There are linking signs (phonetics, vocabulary, grammar...) that indicate the interconnections between the elements in the text.</vt:lpstr>
      <vt:lpstr>    3.2. Cohesion &amp; Coherence   - A text coherence is relation of all sentences or utterances in a text to a single global proposition.      - A text cohesive if its elements are linked together  </vt:lpstr>
      <vt:lpstr>     3.3. Target/Purpose of the texts   - Each text aims at a certain purpose.   Persuasive purpose: Thanks to the text, the listener/reader can change their state of consciousness.   Inspirational target   Action target   &gt; Depending on each type of text, it targets different goals.   </vt:lpstr>
      <vt:lpstr> - The purpose of the text can be revealed directly (explicit) &amp; indirectly (implicit)     &gt; They govern the way the text is organized: the choice &amp; way of organizing content materials &amp; linguistic means. </vt:lpstr>
      <vt:lpstr>          Specific Characteristics of texts        Text- a verbal record/ representation of a communicative act         A written text is represented in many ways:    + Different type-face/font family;    + On different size of paper, in one or 2 columns, serving various  purposes of the writer;    + Available are titles, headings, subdivision used to indicate to the reader how the author intends to organize his ideas.</vt:lpstr>
      <vt:lpstr>          Specific characteristics of texts   Face to text with limited reciprocity between author &amp; reader; Expository- like; Idea-oriented; Argument-oriented; Explanatory; Future &amp; Past; Not space-or time –Bound; Artificial communication; Objective &amp; Distanced; Planned; No common context;     Language characteristics: Highly structured; Cohesion through lexical cues; Succinctness; Complex hierarchical structures; Multiple levels of subordinations; Conscious &amp; Restructured.</vt:lpstr>
      <vt:lpstr>4. Text classification  3 perspectives on text classification: Based on existing form/structure &amp; Functional style &amp; Level of use   1. Based on existing form    2 types of text: spoken text &amp; written text  * Spoken text includes: daily conversations, negotiations, discussions, lectures, &amp; opinions    + Linguistic characteristics: brevity, simplicity, slurred speech, vividness, non-linguistic elements, natural intonation, colloquialism of words &amp; sentences</vt:lpstr>
      <vt:lpstr> * Written texts: documents written &amp; printed on flat materials &amp; on computers…     + Language features: academic vocabulary, use of linguistic means of connection....</vt:lpstr>
      <vt:lpstr>  2. Based on functional style       Types of texts:    - Administrative texts,   - Scientific texts,   - Political texts,   - Journalistic texts,   - Artistic texts….</vt:lpstr>
      <vt:lpstr>3. Based on the level of use   &gt; Types of texts:   - Administrative texts (forms, notices, official dispatches, contracts, diplomas, certificates...),   - Scientific text (textbooks, coursebooks), reference materials, theses, exams...)</vt:lpstr>
      <vt:lpstr>             Relationship of text    Text relation -  a network of content relationships between elements in a text expressed through certain forms of connection, &amp; is also a relationship between the text &amp; extra-textual factors.  1. Representation of text cohesion    The relation of the text is shown in 2 aspects:   + Content relation between elements in the text (internal relations).    +Relationships between text &amp; extra-text factors (external relations).</vt:lpstr>
      <vt:lpstr>  Internal relationship   Content relationship of text   Text is a semantic organization, including many content &amp; meaning elements. These parts of content must be linked together to express the content of the entire text.    Content relation in text include two most important links: topic links &amp; logical links.</vt:lpstr>
      <vt:lpstr> Topic relation  Theme is the main basic issue posed &amp; raised by the writer through the specific content of the text. Thematic linking is a way of making parts of a text point towards a common topic.   There are 2 ways to cohesive topics:  + Maintain the topic.  + Topic development.  Logical relation  Logic is correct rationality, not in conflict with objective laws &amp; human thinking.</vt:lpstr>
      <vt:lpstr> Logical relation in text are shown:   + In a sentence, the subject must agree with the predicate, &amp; the complement must agree with the central verb.  + The organization of sentences &amp; paragraphs must be consistent with the content &amp; not contradict each other.        + Organize &amp; arrange sections in a reasonable order.   + Logical connection is also shown in the way of reasoning in a paragraph. When there are arguments &amp; evidence, conclusions must be drawn, &amp; oppositely, if you want a conclusion, you must analyze &amp; prove it.</vt:lpstr>
      <vt:lpstr>   Formal cohesion  1. Concatenation  Transitional words; Conjunctions; Adverbs  2. Reference  + Reference is the phenomenon in which the listener can identify what is being mentioned in this sentence with what is being mentioned in another sentence.    + 3 types of reference: Reference refers to the person; Indicative reference; Comparative reference.</vt:lpstr>
      <vt:lpstr>   3. Ellipsis: a situation in which a word, a phrase can be omitted/left out of the sentence, but the sentence is understood.   4. Substitution  Is the use of the substitution pronouns that, here, there, so, that, that in one sentence to replace the corresponding nouns, verbs, and adjectives present in another sentence.  5. Lexical conjunction  Lexical conjunction refers to the issue of choosing words that are somehow related to words in previous sentences, including:</vt:lpstr>
      <vt:lpstr> + Repeat words. Use words that are synonymous, near-synonymous, &amp; antonyms   + Words with close meaning: Near-synonym words are expressed in two types of relationships: type-level relationships &amp; whole-part relationships.   + Word collocation:  using words that are different from the given word in some association.</vt:lpstr>
      <vt:lpstr>External relationship of text  - External relation - relationships between text &amp; extra-text factors.    - External relation aspects:   Text – author; Text &amp; recipient; Text &amp; context; Text &amp; other texts (intertextual relationships); Multiple texts by the same author; Texts in a collection; Texts with the same topic, same trend.</vt:lpstr>
      <vt:lpstr>Linguistic elements in text Cohesion  The grammatical &amp; logical, lexical  linking (cohesive ties/connections) within a text or sentence that holds a text together &amp; gives it meaning.</vt:lpstr>
      <vt:lpstr>   TYPES OF COHESION        - Grammatical cohesion: based on structural content       - Lexical cohesion: based on lexical content &amp; background knowledge.       - Logical cohesion: Cohesion refers to the logical flow &amp; connection in a written text         *  5 general categories of cohesive devices creating coherence in texts: Reference , Ellipsis (word omission/), Substitution (word/phrase replacement), Lexical cohesion (lexical items) &amp; Conjunction /connectors.</vt:lpstr>
      <vt:lpstr>                 Ex.  Grammatical cohesion devices    Substitution: a device showing the relationship between sentences avoiding repetition;    Ellipsis: the omission of elements which the speaker/writer assumes are obvious from the context;    Structural parallelism: 2 or more sentences have identical structure, serving as a means of connecting sentences.             </vt:lpstr>
      <vt:lpstr> Examples:   * Pro-form for nouns (pronouns).  Pronouns are frequently used  where nouns are not repeated.      Ex. - The guys applied for a scholarship. Unfortunately, they were all rejected.  - When did he arrive? Probably (he arrived) yesterday. (ellipsis)  - Wherever there’s despair, we bring hope./- Wherever there’s fear, we bring confidence. (Structural parallelism) </vt:lpstr>
      <vt:lpstr>Ex. Logical cohesive devices        Sentence connectors demonstrating the logical relationships between sentences.    Enumeration: first, second…next; finally, to begin with, for one thing;          Addition: Additive conjuncts: also, too, furthermore, moreover, then, in addition, above all, neither, nor…..;  with reference to, with regard to, by the way…; </vt:lpstr>
      <vt:lpstr>Summation: then, all in all, in conclusion, to sum up, in a nutshell…;      Apposition: used to refer back to the previous sentence: namely (viz), in other words, for example, that is (i.e./ie), for instance…etc…</vt:lpstr>
      <vt:lpstr>  Ex. Lexical cohesive devices    + Reiteration: lexical equivalent as result of repetition    + Synonyms: Lexical equivalent- frequent use in English.     + Antonym: a word that has the opposite meaning of another word.    + Association: defined as that existing between 2 or more words of one or the same field, possessing some common semantic properties.        </vt:lpstr>
      <vt:lpstr>COHERENCE   * In a composition/message, coherence - a literary technique that refers to logical connections, which listeners or readers perceive in an oral or written text.     &gt; Coherence - A written text must be consistent &amp; logical, unified &amp; meaningful.</vt:lpstr>
      <vt:lpstr>  Information structure       * Information is arranged within sentences &amp; between sentences so that when they are put together, a text achieves coherence.    * Brown &amp; Yule: Information Structure - the smallest units (at the level of phrases or clauses) of discourse structure.      * We can analyze information propositions according to two types of structures: a) thematic structure, b) information structure.</vt:lpstr>
      <vt:lpstr>Given (old) &amp; New Information  * The given-before-new principle is that speakers &amp; writers tend to express known information (the "given/old") before previously unknown information (the "new") in their messages.       * Given (or old)  information: Information the reader is already aware of because it has been mentioned previously in the same text.     This is sometimes called the theme of a sentence. &gt; Given/old information - Theme                         * New information: Information that has not been mentioned previously in the same text. (often adds detail, or new aspects of the given information.  This is sometimes called the rheme of a sentence.            New  information - Rheme</vt:lpstr>
      <vt:lpstr> Summary   Texts are seen as language units which have a definable communicative function, characterized by such principles as cohesion, coherence &amp; informativeness, which can be used to provide a formal definition of what constitutes their textuality or texture.</vt:lpstr>
      <vt:lpstr>           TEXT STRUCTURE - GENRE          * Text structure known as genre/style     A genre - a particular type of literature, painting, music, film, or other art form which people consider as a class because it has special characteristics.       * Types of  text structure:     Narrative, Descriptive, Procedural, Argumentative</vt:lpstr>
      <vt:lpstr>                            Revision   1. What is a text?  2. What are general and specific characteristics of texts? Ilustrate with examples  3. What are types of texts?  4. What are elements of texts? Illustrate with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RESEARCH PROPOSAL?</dc:title>
  <dc:creator>HDHT</dc:creator>
  <cp:lastModifiedBy>Administrator</cp:lastModifiedBy>
  <cp:revision>228</cp:revision>
  <dcterms:created xsi:type="dcterms:W3CDTF">2024-01-15T09:29:29Z</dcterms:created>
  <dcterms:modified xsi:type="dcterms:W3CDTF">2024-07-03T08:51:49Z</dcterms:modified>
</cp:coreProperties>
</file>