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92" r:id="rId16"/>
    <p:sldId id="293" r:id="rId17"/>
    <p:sldId id="294" r:id="rId18"/>
    <p:sldId id="271" r:id="rId19"/>
    <p:sldId id="272" r:id="rId20"/>
    <p:sldId id="274" r:id="rId21"/>
    <p:sldId id="276" r:id="rId22"/>
    <p:sldId id="288" r:id="rId23"/>
    <p:sldId id="277" r:id="rId24"/>
    <p:sldId id="278" r:id="rId25"/>
    <p:sldId id="279" r:id="rId26"/>
    <p:sldId id="280" r:id="rId27"/>
    <p:sldId id="281" r:id="rId28"/>
    <p:sldId id="282" r:id="rId29"/>
    <p:sldId id="283" r:id="rId30"/>
    <p:sldId id="284" r:id="rId31"/>
    <p:sldId id="285" r:id="rId32"/>
    <p:sldId id="286" r:id="rId33"/>
    <p:sldId id="289" r:id="rId34"/>
    <p:sldId id="291" r:id="rId35"/>
    <p:sldId id="29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096"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53705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21680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24709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164918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24A75-86FE-4906-B794-BDC4E0C207EC}"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851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C24A75-86FE-4906-B794-BDC4E0C207EC}"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59781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C24A75-86FE-4906-B794-BDC4E0C207EC}" type="datetimeFigureOut">
              <a:rPr lang="en-US" smtClean="0"/>
              <a:t>5/12/2023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3864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24A75-86FE-4906-B794-BDC4E0C207EC}" type="datetimeFigureOut">
              <a:rPr lang="en-US" smtClean="0"/>
              <a:t>5/12/2023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76165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24A75-86FE-4906-B794-BDC4E0C207EC}" type="datetimeFigureOut">
              <a:rPr lang="en-US" smtClean="0"/>
              <a:t>5/12/2023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4927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270152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47248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24A75-86FE-4906-B794-BDC4E0C207EC}" type="datetimeFigureOut">
              <a:rPr lang="en-US" smtClean="0"/>
              <a:t>5/12/2023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70B21-09D1-4DA2-9FD4-E8DA4DFE7DA8}" type="slidenum">
              <a:rPr lang="en-US" smtClean="0"/>
              <a:t>‹#›</a:t>
            </a:fld>
            <a:endParaRPr lang="en-US"/>
          </a:p>
        </p:txBody>
      </p:sp>
    </p:spTree>
    <p:extLst>
      <p:ext uri="{BB962C8B-B14F-4D97-AF65-F5344CB8AC3E}">
        <p14:creationId xmlns:p14="http://schemas.microsoft.com/office/powerpoint/2010/main" val="2770382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ritannica.com/topic/philosophy-of-language" TargetMode="External"/><Relationship Id="rId2" Type="http://schemas.openxmlformats.org/officeDocument/2006/relationships/hyperlink" Target="https://www.ello.uos.de/field.php/Pragmatics/PeopleJohnSearle" TargetMode="External"/><Relationship Id="rId1" Type="http://schemas.openxmlformats.org/officeDocument/2006/relationships/slideLayout" Target="../slideLayouts/slideLayout1.xml"/><Relationship Id="rId5" Type="http://schemas.openxmlformats.org/officeDocument/2006/relationships/hyperlink" Target="https://www.britannica.com/topic/philosophy-of-mind" TargetMode="External"/><Relationship Id="rId4" Type="http://schemas.openxmlformats.org/officeDocument/2006/relationships/hyperlink" Target="https://www.britannica.com/topic/speech-act-theory"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Lexicon" TargetMode="External"/><Relationship Id="rId2" Type="http://schemas.openxmlformats.org/officeDocument/2006/relationships/hyperlink" Target="https://en.wikipedia.org/wiki/Grammar" TargetMode="External"/><Relationship Id="rId1" Type="http://schemas.openxmlformats.org/officeDocument/2006/relationships/slideLayout" Target="../slideLayouts/slideLayout1.xml"/><Relationship Id="rId4" Type="http://schemas.openxmlformats.org/officeDocument/2006/relationships/hyperlink" Target="https://en.wikipedia.org/wiki/Sentence_(linguistic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Grammatical_conjunction" TargetMode="External"/><Relationship Id="rId2" Type="http://schemas.openxmlformats.org/officeDocument/2006/relationships/hyperlink" Target="https://en.wikipedia.org/wiki/Ellipsis_(narrative_devic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en.wikipedia.org/wiki/Lexicon" TargetMode="External"/><Relationship Id="rId2" Type="http://schemas.openxmlformats.org/officeDocument/2006/relationships/hyperlink" Target="https://en.wikipedia.org/wiki/Grammar" TargetMode="External"/><Relationship Id="rId1" Type="http://schemas.openxmlformats.org/officeDocument/2006/relationships/slideLayout" Target="../slideLayouts/slideLayout1.xml"/><Relationship Id="rId4" Type="http://schemas.openxmlformats.org/officeDocument/2006/relationships/hyperlink" Target="https://en.wikipedia.org/wiki/Sentence_(linguistic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en.wikipedia.org/wiki/Utterance" TargetMode="External"/><Relationship Id="rId2" Type="http://schemas.openxmlformats.org/officeDocument/2006/relationships/hyperlink" Target="https://en.wikipedia.org/wiki/Turn-Taking"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76672"/>
            <a:ext cx="8784976" cy="5904656"/>
          </a:xfrm>
        </p:spPr>
        <p:txBody>
          <a:bodyPr/>
          <a:lstStyle/>
          <a:p>
            <a:r>
              <a:rPr lang="fr-FR" sz="3600" b="1" dirty="0">
                <a:solidFill>
                  <a:srgbClr val="FF0000"/>
                </a:solidFill>
                <a:latin typeface="Times New Roman"/>
                <a:ea typeface="Times New Roman"/>
              </a:rPr>
              <a:t>CHAPTER </a:t>
            </a:r>
            <a:r>
              <a:rPr lang="fr-FR" sz="3600" b="1" dirty="0" smtClean="0">
                <a:solidFill>
                  <a:srgbClr val="FF0000"/>
                </a:solidFill>
                <a:latin typeface="Times New Roman"/>
                <a:ea typeface="Times New Roman"/>
              </a:rPr>
              <a:t>VI</a:t>
            </a:r>
            <a:r>
              <a:rPr lang="fr-FR" b="1" dirty="0" smtClean="0">
                <a:solidFill>
                  <a:srgbClr val="000000"/>
                </a:solidFill>
                <a:latin typeface="Times New Roman"/>
                <a:ea typeface="Times New Roman"/>
              </a:rPr>
              <a:t> </a:t>
            </a:r>
            <a:br>
              <a:rPr lang="fr-FR" b="1" dirty="0" smtClean="0">
                <a:solidFill>
                  <a:srgbClr val="000000"/>
                </a:solidFill>
                <a:latin typeface="Times New Roman"/>
                <a:ea typeface="Times New Roman"/>
              </a:rPr>
            </a:br>
            <a:r>
              <a:rPr lang="fr-FR" b="1" dirty="0" smtClean="0">
                <a:solidFill>
                  <a:srgbClr val="00B0F0"/>
                </a:solidFill>
                <a:latin typeface="Times New Roman"/>
                <a:ea typeface="Times New Roman"/>
              </a:rPr>
              <a:t>CONTRASTIVE </a:t>
            </a:r>
            <a:r>
              <a:rPr lang="fr-FR" b="1" dirty="0">
                <a:solidFill>
                  <a:srgbClr val="00B0F0"/>
                </a:solidFill>
                <a:latin typeface="Times New Roman"/>
                <a:ea typeface="Times New Roman"/>
              </a:rPr>
              <a:t>DISCOURSE ANALYSIS</a:t>
            </a:r>
            <a:endParaRPr lang="en-US" dirty="0">
              <a:solidFill>
                <a:srgbClr val="00B0F0"/>
              </a:solidFill>
            </a:endParaRPr>
          </a:p>
        </p:txBody>
      </p:sp>
    </p:spTree>
    <p:extLst>
      <p:ext uri="{BB962C8B-B14F-4D97-AF65-F5344CB8AC3E}">
        <p14:creationId xmlns:p14="http://schemas.microsoft.com/office/powerpoint/2010/main" val="210620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96" y="116632"/>
            <a:ext cx="9073008" cy="6624736"/>
          </a:xfrm>
        </p:spPr>
        <p:txBody>
          <a:bodyPr>
            <a:normAutofit fontScale="90000"/>
          </a:bodyPr>
          <a:lstStyle/>
          <a:p>
            <a:r>
              <a:rPr lang="en-US" sz="3600" b="1" dirty="0" smtClean="0">
                <a:solidFill>
                  <a:srgbClr val="FF0000"/>
                </a:solidFill>
                <a:latin typeface="Times New Roman"/>
                <a:ea typeface="Calibri"/>
                <a:cs typeface="Times New Roman"/>
              </a:rPr>
              <a:t/>
            </a:r>
            <a:br>
              <a:rPr lang="en-US" sz="3600" b="1" dirty="0" smtClean="0">
                <a:solidFill>
                  <a:srgbClr val="FF0000"/>
                </a:solidFill>
                <a:latin typeface="Times New Roman"/>
                <a:ea typeface="Calibri"/>
                <a:cs typeface="Times New Roman"/>
              </a:rPr>
            </a:br>
            <a:r>
              <a:rPr lang="en-US" sz="3600" b="1" dirty="0" smtClean="0">
                <a:solidFill>
                  <a:srgbClr val="FF0000"/>
                </a:solidFill>
                <a:latin typeface="Times New Roman"/>
                <a:ea typeface="Calibri"/>
                <a:cs typeface="Times New Roman"/>
              </a:rPr>
              <a:t>Types </a:t>
            </a:r>
            <a:r>
              <a:rPr lang="en-US" sz="3600" b="1" dirty="0">
                <a:solidFill>
                  <a:srgbClr val="FF0000"/>
                </a:solidFill>
                <a:latin typeface="Times New Roman"/>
                <a:ea typeface="Calibri"/>
                <a:cs typeface="Times New Roman"/>
              </a:rPr>
              <a:t>of Speech Acts</a:t>
            </a:r>
            <a:r>
              <a:rPr lang="en-US" sz="2000" dirty="0">
                <a:solidFill>
                  <a:srgbClr val="000000"/>
                </a:solidFill>
                <a:ea typeface="Calibri"/>
                <a:cs typeface="Times New Roman"/>
              </a:rPr>
              <a:t/>
            </a:r>
            <a:br>
              <a:rPr lang="en-US" sz="2000" dirty="0">
                <a:solidFill>
                  <a:srgbClr val="000000"/>
                </a:solidFill>
                <a:ea typeface="Calibri"/>
                <a:cs typeface="Times New Roman"/>
              </a:rPr>
            </a:br>
            <a:r>
              <a:rPr lang="en-US" sz="2800" dirty="0" smtClean="0">
                <a:solidFill>
                  <a:srgbClr val="000000"/>
                </a:solidFill>
                <a:latin typeface="Times New Roman"/>
                <a:ea typeface="Calibri"/>
                <a:cs typeface="Times New Roman"/>
              </a:rPr>
              <a:t> </a:t>
            </a:r>
            <a:br>
              <a:rPr lang="en-US" sz="2800" dirty="0" smtClean="0">
                <a:solidFill>
                  <a:srgbClr val="000000"/>
                </a:solidFill>
                <a:latin typeface="Times New Roman"/>
                <a:ea typeface="Calibri"/>
                <a:cs typeface="Times New Roman"/>
              </a:rPr>
            </a:br>
            <a:r>
              <a:rPr lang="en-US" sz="3100" dirty="0" smtClean="0">
                <a:solidFill>
                  <a:schemeClr val="accent6">
                    <a:lumMod val="50000"/>
                  </a:schemeClr>
                </a:solidFill>
                <a:latin typeface="Times New Roman"/>
                <a:ea typeface="Calibri"/>
                <a:cs typeface="Times New Roman"/>
              </a:rPr>
              <a:t>* </a:t>
            </a:r>
            <a:r>
              <a:rPr lang="en-US" sz="3100" dirty="0">
                <a:solidFill>
                  <a:schemeClr val="accent6">
                    <a:lumMod val="50000"/>
                  </a:schemeClr>
                </a:solidFill>
                <a:latin typeface="Times New Roman"/>
                <a:ea typeface="Calibri"/>
                <a:cs typeface="Times New Roman"/>
              </a:rPr>
              <a:t>Based on linguistic </a:t>
            </a:r>
            <a:r>
              <a:rPr lang="en-US" sz="3100" dirty="0" smtClean="0">
                <a:solidFill>
                  <a:schemeClr val="accent6">
                    <a:lumMod val="50000"/>
                  </a:schemeClr>
                </a:solidFill>
                <a:latin typeface="Times New Roman"/>
                <a:ea typeface="Calibri"/>
                <a:cs typeface="Times New Roman"/>
              </a:rPr>
              <a:t>performance </a:t>
            </a:r>
            <a:r>
              <a:rPr lang="en-US" sz="3200" b="1" dirty="0" smtClean="0">
                <a:solidFill>
                  <a:srgbClr val="7030A0"/>
                </a:solidFill>
                <a:latin typeface="Times New Roman"/>
                <a:ea typeface="Calibri"/>
                <a:cs typeface="Times New Roman"/>
              </a:rPr>
              <a:t>Various types </a:t>
            </a:r>
            <a:r>
              <a:rPr lang="en-US" sz="3200" b="1" dirty="0">
                <a:solidFill>
                  <a:srgbClr val="7030A0"/>
                </a:solidFill>
                <a:latin typeface="Times New Roman"/>
                <a:ea typeface="Calibri"/>
                <a:cs typeface="Times New Roman"/>
              </a:rPr>
              <a:t>of speech acts</a:t>
            </a:r>
            <a:r>
              <a:rPr lang="en-US" sz="2800" dirty="0">
                <a:solidFill>
                  <a:srgbClr val="000000"/>
                </a:solidFill>
                <a:latin typeface="Times New Roman"/>
                <a:ea typeface="Calibri"/>
                <a:cs typeface="Times New Roman"/>
              </a:rPr>
              <a:t> classified by </a:t>
            </a:r>
            <a:r>
              <a:rPr lang="en-US" sz="3100" b="1" u="sng" dirty="0">
                <a:solidFill>
                  <a:srgbClr val="0000FF"/>
                </a:solidFill>
                <a:latin typeface="Times New Roman"/>
                <a:ea typeface="Calibri"/>
                <a:cs typeface="Times New Roman"/>
                <a:hlinkClick r:id="rId2"/>
              </a:rPr>
              <a:t>John </a:t>
            </a:r>
            <a:r>
              <a:rPr lang="en-US" sz="3100" b="1" u="sng" dirty="0" smtClean="0">
                <a:solidFill>
                  <a:srgbClr val="0000FF"/>
                </a:solidFill>
                <a:latin typeface="Times New Roman"/>
                <a:ea typeface="Calibri"/>
                <a:cs typeface="Times New Roman"/>
                <a:hlinkClick r:id="rId2"/>
              </a:rPr>
              <a:t>Searle</a:t>
            </a:r>
            <a:r>
              <a:rPr lang="en-US" sz="1800" dirty="0" smtClean="0">
                <a:solidFill>
                  <a:srgbClr val="1A1A1A"/>
                </a:solidFill>
                <a:latin typeface="Georgia"/>
              </a:rPr>
              <a:t>  </a:t>
            </a:r>
            <a:r>
              <a:rPr lang="en-US" sz="2700" dirty="0" smtClean="0">
                <a:solidFill>
                  <a:srgbClr val="1A1A1A"/>
                </a:solidFill>
                <a:latin typeface="Times New Roman" pitchFamily="18" charset="0"/>
                <a:cs typeface="Times New Roman" pitchFamily="18" charset="0"/>
              </a:rPr>
              <a:t>(1932,  </a:t>
            </a:r>
            <a:r>
              <a:rPr lang="en-US" sz="2700" dirty="0">
                <a:solidFill>
                  <a:srgbClr val="1A1A1A"/>
                </a:solidFill>
                <a:latin typeface="Times New Roman" pitchFamily="18" charset="0"/>
                <a:cs typeface="Times New Roman" pitchFamily="18" charset="0"/>
              </a:rPr>
              <a:t>American philosopher best known for his work in the </a:t>
            </a:r>
            <a:r>
              <a:rPr lang="en-US" sz="2700" dirty="0">
                <a:solidFill>
                  <a:srgbClr val="14599D"/>
                </a:solidFill>
                <a:latin typeface="Times New Roman" pitchFamily="18" charset="0"/>
                <a:cs typeface="Times New Roman" pitchFamily="18" charset="0"/>
                <a:hlinkClick r:id="rId3"/>
              </a:rPr>
              <a:t>philosophy of </a:t>
            </a:r>
            <a:r>
              <a:rPr lang="en-US" sz="2700" dirty="0" smtClean="0">
                <a:solidFill>
                  <a:srgbClr val="14599D"/>
                </a:solidFill>
                <a:latin typeface="Times New Roman" pitchFamily="18" charset="0"/>
                <a:cs typeface="Times New Roman" pitchFamily="18" charset="0"/>
                <a:hlinkClick r:id="rId3"/>
              </a:rPr>
              <a:t>language</a:t>
            </a:r>
            <a:r>
              <a:rPr lang="en-US" sz="2700" dirty="0" smtClean="0">
                <a:solidFill>
                  <a:srgbClr val="14599D"/>
                </a:solidFill>
                <a:latin typeface="Times New Roman" pitchFamily="18" charset="0"/>
                <a:cs typeface="Times New Roman" pitchFamily="18" charset="0"/>
              </a:rPr>
              <a:t> - </a:t>
            </a:r>
            <a:r>
              <a:rPr lang="en-US" sz="2700" dirty="0" smtClean="0">
                <a:solidFill>
                  <a:srgbClr val="1A1A1A"/>
                </a:solidFill>
                <a:latin typeface="Times New Roman" pitchFamily="18" charset="0"/>
                <a:cs typeface="Times New Roman" pitchFamily="18" charset="0"/>
              </a:rPr>
              <a:t>especially</a:t>
            </a:r>
            <a:r>
              <a:rPr lang="en-US" sz="2700" dirty="0">
                <a:solidFill>
                  <a:srgbClr val="1A1A1A"/>
                </a:solidFill>
                <a:latin typeface="Times New Roman" pitchFamily="18" charset="0"/>
                <a:cs typeface="Times New Roman" pitchFamily="18" charset="0"/>
              </a:rPr>
              <a:t> </a:t>
            </a:r>
            <a:r>
              <a:rPr lang="en-US" sz="2700" dirty="0">
                <a:solidFill>
                  <a:srgbClr val="14599D"/>
                </a:solidFill>
                <a:latin typeface="Times New Roman" pitchFamily="18" charset="0"/>
                <a:cs typeface="Times New Roman" pitchFamily="18" charset="0"/>
                <a:hlinkClick r:id="rId4"/>
              </a:rPr>
              <a:t>speech act </a:t>
            </a:r>
            <a:r>
              <a:rPr lang="en-US" sz="2700" dirty="0" smtClean="0">
                <a:solidFill>
                  <a:srgbClr val="14599D"/>
                </a:solidFill>
                <a:latin typeface="Times New Roman" pitchFamily="18" charset="0"/>
                <a:cs typeface="Times New Roman" pitchFamily="18" charset="0"/>
                <a:hlinkClick r:id="rId4"/>
              </a:rPr>
              <a:t>theory</a:t>
            </a:r>
            <a:r>
              <a:rPr lang="en-US" sz="2700" dirty="0" smtClean="0">
                <a:solidFill>
                  <a:srgbClr val="14599D"/>
                </a:solidFill>
                <a:latin typeface="Times New Roman" pitchFamily="18" charset="0"/>
                <a:cs typeface="Times New Roman" pitchFamily="18" charset="0"/>
              </a:rPr>
              <a:t> </a:t>
            </a:r>
            <a:r>
              <a:rPr lang="en-US" sz="2700" dirty="0" smtClean="0">
                <a:solidFill>
                  <a:srgbClr val="1A1A1A"/>
                </a:solidFill>
                <a:latin typeface="Times New Roman" pitchFamily="18" charset="0"/>
                <a:cs typeface="Times New Roman" pitchFamily="18" charset="0"/>
              </a:rPr>
              <a:t>and </a:t>
            </a:r>
            <a:r>
              <a:rPr lang="en-US" sz="2700" dirty="0">
                <a:solidFill>
                  <a:srgbClr val="1A1A1A"/>
                </a:solidFill>
                <a:latin typeface="Times New Roman" pitchFamily="18" charset="0"/>
                <a:cs typeface="Times New Roman" pitchFamily="18" charset="0"/>
              </a:rPr>
              <a:t>the </a:t>
            </a:r>
            <a:r>
              <a:rPr lang="en-US" sz="2700" dirty="0">
                <a:solidFill>
                  <a:srgbClr val="14599D"/>
                </a:solidFill>
                <a:latin typeface="Times New Roman" pitchFamily="18" charset="0"/>
                <a:cs typeface="Times New Roman" pitchFamily="18" charset="0"/>
                <a:hlinkClick r:id="rId5"/>
              </a:rPr>
              <a:t>philosophy of mind</a:t>
            </a:r>
            <a:r>
              <a:rPr lang="en-US" sz="2700" dirty="0">
                <a:solidFill>
                  <a:srgbClr val="1A1A1A"/>
                </a:solidFill>
                <a:latin typeface="Times New Roman" pitchFamily="18" charset="0"/>
                <a:cs typeface="Times New Roman" pitchFamily="18" charset="0"/>
              </a:rPr>
              <a:t>.</a:t>
            </a:r>
            <a:r>
              <a:rPr lang="en-US" sz="2000" dirty="0">
                <a:solidFill>
                  <a:srgbClr val="000000"/>
                </a:solidFill>
                <a:latin typeface="Times New Roman"/>
                <a:ea typeface="Calibri"/>
                <a:cs typeface="Times New Roman"/>
              </a:rPr>
              <a:t/>
            </a:r>
            <a:br>
              <a:rPr lang="en-US" sz="2000" dirty="0">
                <a:solidFill>
                  <a:srgbClr val="000000"/>
                </a:solidFill>
                <a:latin typeface="Times New Roman"/>
                <a:ea typeface="Calibri"/>
                <a:cs typeface="Times New Roman"/>
              </a:rPr>
            </a:br>
            <a:r>
              <a:rPr lang="en-US" sz="2000" dirty="0" smtClean="0">
                <a:solidFill>
                  <a:srgbClr val="000000"/>
                </a:solidFill>
                <a:latin typeface="Times New Roman"/>
                <a:ea typeface="Calibri"/>
                <a:cs typeface="Times New Roman"/>
              </a:rPr>
              <a:t/>
            </a:r>
            <a:br>
              <a:rPr lang="en-US" sz="2000" dirty="0" smtClean="0">
                <a:solidFill>
                  <a:srgbClr val="000000"/>
                </a:solidFill>
                <a:latin typeface="Times New Roman"/>
                <a:ea typeface="Calibri"/>
                <a:cs typeface="Times New Roman"/>
              </a:rPr>
            </a:br>
            <a:r>
              <a:rPr lang="en-US" sz="3600" b="1" dirty="0" smtClean="0">
                <a:solidFill>
                  <a:srgbClr val="0070C0"/>
                </a:solidFill>
                <a:latin typeface="Times New Roman"/>
                <a:ea typeface="Calibri"/>
                <a:cs typeface="Times New Roman"/>
              </a:rPr>
              <a:t>1. </a:t>
            </a:r>
            <a:r>
              <a:rPr lang="en-US" sz="3600" b="1" u="sng" dirty="0" smtClean="0">
                <a:solidFill>
                  <a:srgbClr val="0070C0"/>
                </a:solidFill>
                <a:latin typeface="Times New Roman"/>
                <a:ea typeface="Calibri"/>
                <a:cs typeface="Times New Roman"/>
              </a:rPr>
              <a:t>Representatives</a:t>
            </a:r>
            <a:r>
              <a:rPr lang="en-US" sz="3200" b="1" dirty="0" smtClean="0">
                <a:solidFill>
                  <a:srgbClr val="0070C0"/>
                </a:solidFill>
                <a:latin typeface="Times New Roman"/>
                <a:ea typeface="Calibri"/>
                <a:cs typeface="Times New Roman"/>
              </a:rPr>
              <a:t> </a:t>
            </a:r>
            <a:r>
              <a:rPr lang="en-US" sz="2200" b="1" dirty="0" smtClean="0">
                <a:solidFill>
                  <a:srgbClr val="0070C0"/>
                </a:solidFill>
                <a:latin typeface="Times New Roman"/>
                <a:ea typeface="Calibri"/>
                <a:cs typeface="Times New Roman"/>
              </a:rPr>
              <a:t>(</a:t>
            </a:r>
            <a:r>
              <a:rPr lang="en-US" sz="2200" b="1" dirty="0" err="1" smtClean="0">
                <a:solidFill>
                  <a:srgbClr val="0070C0"/>
                </a:solidFill>
                <a:latin typeface="Times New Roman"/>
                <a:ea typeface="Calibri"/>
                <a:cs typeface="Times New Roman"/>
              </a:rPr>
              <a:t>tường</a:t>
            </a:r>
            <a:r>
              <a:rPr lang="en-US" sz="2200" b="1" dirty="0" smtClean="0">
                <a:solidFill>
                  <a:srgbClr val="0070C0"/>
                </a:solidFill>
                <a:latin typeface="Times New Roman"/>
                <a:ea typeface="Calibri"/>
                <a:cs typeface="Times New Roman"/>
              </a:rPr>
              <a:t> </a:t>
            </a:r>
            <a:r>
              <a:rPr lang="en-US" sz="2200" b="1" dirty="0" err="1" smtClean="0">
                <a:solidFill>
                  <a:srgbClr val="0070C0"/>
                </a:solidFill>
                <a:latin typeface="Times New Roman"/>
                <a:ea typeface="Calibri"/>
                <a:cs typeface="Times New Roman"/>
              </a:rPr>
              <a:t>giải</a:t>
            </a:r>
            <a:r>
              <a:rPr lang="en-US" sz="2200" b="1" dirty="0" smtClean="0">
                <a:solidFill>
                  <a:srgbClr val="0070C0"/>
                </a:solidFill>
                <a:latin typeface="Times New Roman"/>
                <a:ea typeface="Calibri"/>
                <a:cs typeface="Times New Roman"/>
              </a:rPr>
              <a:t>/</a:t>
            </a:r>
            <a:r>
              <a:rPr lang="en-US" sz="2200" b="1" dirty="0" err="1" smtClean="0">
                <a:solidFill>
                  <a:srgbClr val="0070C0"/>
                </a:solidFill>
                <a:latin typeface="Times New Roman"/>
                <a:ea typeface="Calibri"/>
                <a:cs typeface="Times New Roman"/>
              </a:rPr>
              <a:t>biểu</a:t>
            </a:r>
            <a:r>
              <a:rPr lang="en-US" sz="2200" b="1" dirty="0" smtClean="0">
                <a:solidFill>
                  <a:srgbClr val="0070C0"/>
                </a:solidFill>
                <a:latin typeface="Times New Roman"/>
                <a:ea typeface="Calibri"/>
                <a:cs typeface="Times New Roman"/>
              </a:rPr>
              <a:t> </a:t>
            </a:r>
            <a:r>
              <a:rPr lang="en-US" sz="2200" b="1" dirty="0" err="1" smtClean="0">
                <a:solidFill>
                  <a:srgbClr val="0070C0"/>
                </a:solidFill>
                <a:latin typeface="Times New Roman"/>
                <a:ea typeface="Calibri"/>
                <a:cs typeface="Times New Roman"/>
              </a:rPr>
              <a:t>hiện</a:t>
            </a:r>
            <a:r>
              <a:rPr lang="en-US" sz="2200" b="1" dirty="0" smtClean="0">
                <a:solidFill>
                  <a:srgbClr val="0070C0"/>
                </a:solidFill>
                <a:latin typeface="Times New Roman"/>
                <a:ea typeface="Calibri"/>
                <a:cs typeface="Times New Roman"/>
              </a:rPr>
              <a:t>):</a:t>
            </a:r>
            <a:r>
              <a:rPr lang="en-US" sz="3200" b="1" dirty="0" smtClean="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 </a:t>
            </a:r>
            <a:r>
              <a:rPr lang="en-US" sz="3100" b="1" dirty="0">
                <a:solidFill>
                  <a:schemeClr val="accent6">
                    <a:lumMod val="50000"/>
                  </a:schemeClr>
                </a:solidFill>
                <a:latin typeface="Times New Roman"/>
                <a:ea typeface="Calibri"/>
                <a:cs typeface="Times New Roman"/>
              </a:rPr>
              <a:t>commit a speaker to the truth of an expressed proposition.</a:t>
            </a:r>
            <a:r>
              <a:rPr lang="en-US" sz="2000" dirty="0">
                <a:solidFill>
                  <a:srgbClr val="000000"/>
                </a:solidFill>
                <a:latin typeface="Times New Roman"/>
                <a:ea typeface="Calibri"/>
                <a:cs typeface="Times New Roman"/>
              </a:rPr>
              <a:t/>
            </a:r>
            <a:br>
              <a:rPr lang="en-US" sz="2000" dirty="0">
                <a:solidFill>
                  <a:srgbClr val="000000"/>
                </a:solidFill>
                <a:latin typeface="Times New Roman"/>
                <a:ea typeface="Calibri"/>
                <a:cs typeface="Times New Roman"/>
              </a:rPr>
            </a:br>
            <a:r>
              <a:rPr lang="en-US" sz="2000" dirty="0" smtClean="0">
                <a:solidFill>
                  <a:srgbClr val="000000"/>
                </a:solidFill>
                <a:latin typeface="Times New Roman"/>
                <a:ea typeface="Calibri"/>
                <a:cs typeface="Times New Roman"/>
              </a:rPr>
              <a:t/>
            </a:r>
            <a:br>
              <a:rPr lang="en-US" sz="2000" dirty="0" smtClean="0">
                <a:solidFill>
                  <a:srgbClr val="000000"/>
                </a:solidFill>
                <a:latin typeface="Times New Roman"/>
                <a:ea typeface="Calibri"/>
                <a:cs typeface="Times New Roman"/>
              </a:rPr>
            </a:br>
            <a:r>
              <a:rPr lang="en-US" sz="2800" u="sng" dirty="0" smtClean="0">
                <a:solidFill>
                  <a:srgbClr val="000000"/>
                </a:solidFill>
                <a:latin typeface="Times New Roman"/>
                <a:ea typeface="Calibri"/>
                <a:cs typeface="Times New Roman"/>
              </a:rPr>
              <a:t>Paradigm </a:t>
            </a:r>
            <a:r>
              <a:rPr lang="en-US" sz="2800" u="sng" dirty="0">
                <a:solidFill>
                  <a:srgbClr val="000000"/>
                </a:solidFill>
                <a:latin typeface="Times New Roman"/>
                <a:ea typeface="Calibri"/>
                <a:cs typeface="Times New Roman"/>
              </a:rPr>
              <a:t>cases:</a:t>
            </a:r>
            <a:r>
              <a:rPr lang="en-US" sz="2800" dirty="0">
                <a:solidFill>
                  <a:srgbClr val="000000"/>
                </a:solidFill>
                <a:latin typeface="Times New Roman"/>
                <a:ea typeface="Calibri"/>
                <a:cs typeface="Times New Roman"/>
              </a:rPr>
              <a:t> </a:t>
            </a:r>
            <a:r>
              <a:rPr lang="en-US" sz="3600" b="1" i="1" dirty="0">
                <a:solidFill>
                  <a:srgbClr val="C00000"/>
                </a:solidFill>
                <a:latin typeface="Times New Roman"/>
                <a:ea typeface="Calibri"/>
                <a:cs typeface="Times New Roman"/>
              </a:rPr>
              <a:t>asserting, stating, concluding, boasting, describing, suggesting.</a:t>
            </a:r>
            <a:r>
              <a:rPr lang="en-US" sz="2000" dirty="0">
                <a:solidFill>
                  <a:srgbClr val="000000"/>
                </a:solidFill>
                <a:latin typeface="Times New Roman"/>
                <a:ea typeface="Calibri"/>
                <a:cs typeface="Times New Roman"/>
              </a:rPr>
              <a:t/>
            </a:r>
            <a:br>
              <a:rPr lang="en-US" sz="2000" dirty="0">
                <a:solidFill>
                  <a:srgbClr val="000000"/>
                </a:solidFill>
                <a:latin typeface="Times New Roman"/>
                <a:ea typeface="Calibri"/>
                <a:cs typeface="Times New Roman"/>
              </a:rPr>
            </a:br>
            <a:r>
              <a:rPr lang="en-US" sz="2000" dirty="0" smtClean="0">
                <a:solidFill>
                  <a:srgbClr val="000000"/>
                </a:solidFill>
                <a:latin typeface="Times New Roman"/>
                <a:ea typeface="Calibri"/>
                <a:cs typeface="Times New Roman"/>
              </a:rPr>
              <a:t/>
            </a:r>
            <a:br>
              <a:rPr lang="en-US" sz="2000" dirty="0" smtClean="0">
                <a:solidFill>
                  <a:srgbClr val="000000"/>
                </a:solidFill>
                <a:latin typeface="Times New Roman"/>
                <a:ea typeface="Calibri"/>
                <a:cs typeface="Times New Roman"/>
              </a:rPr>
            </a:br>
            <a:r>
              <a:rPr lang="en-US" sz="3100" i="1" dirty="0" smtClean="0">
                <a:solidFill>
                  <a:srgbClr val="7030A0"/>
                </a:solidFill>
                <a:latin typeface="Times New Roman"/>
                <a:ea typeface="Calibri"/>
                <a:cs typeface="Times New Roman"/>
              </a:rPr>
              <a:t>I </a:t>
            </a:r>
            <a:r>
              <a:rPr lang="en-US" sz="3100" i="1" dirty="0">
                <a:solidFill>
                  <a:srgbClr val="7030A0"/>
                </a:solidFill>
                <a:latin typeface="Times New Roman"/>
                <a:ea typeface="Calibri"/>
                <a:cs typeface="Times New Roman"/>
              </a:rPr>
              <a:t>am a great singer.</a:t>
            </a:r>
            <a:br>
              <a:rPr lang="en-US" sz="3100" i="1" dirty="0">
                <a:solidFill>
                  <a:srgbClr val="7030A0"/>
                </a:solidFill>
                <a:latin typeface="Times New Roman"/>
                <a:ea typeface="Calibri"/>
                <a:cs typeface="Times New Roman"/>
              </a:rPr>
            </a:br>
            <a:r>
              <a:rPr lang="en-US" sz="3100" i="1" dirty="0">
                <a:solidFill>
                  <a:srgbClr val="7030A0"/>
                </a:solidFill>
                <a:latin typeface="Times New Roman"/>
                <a:ea typeface="Calibri"/>
                <a:cs typeface="Times New Roman"/>
              </a:rPr>
              <a:t>Bill was an accountant</a:t>
            </a:r>
            <a:r>
              <a:rPr lang="en-US" sz="2800" i="1" dirty="0">
                <a:solidFill>
                  <a:srgbClr val="7030A0"/>
                </a:solidFill>
                <a:latin typeface="Times New Roman"/>
                <a:ea typeface="Calibri"/>
                <a:cs typeface="Times New Roman"/>
              </a:rPr>
              <a:t>.</a:t>
            </a:r>
            <a:r>
              <a:rPr lang="en-US" sz="2000" dirty="0">
                <a:solidFill>
                  <a:srgbClr val="000000"/>
                </a:solidFill>
                <a:ea typeface="Calibri"/>
                <a:cs typeface="Times New Roman"/>
              </a:rPr>
              <a:t/>
            </a:r>
            <a:br>
              <a:rPr lang="en-US" sz="2000" dirty="0">
                <a:solidFill>
                  <a:srgbClr val="000000"/>
                </a:solidFill>
                <a:ea typeface="Calibri"/>
                <a:cs typeface="Times New Roman"/>
              </a:rPr>
            </a:br>
            <a:endParaRPr lang="en-US" dirty="0"/>
          </a:p>
        </p:txBody>
      </p:sp>
    </p:spTree>
    <p:extLst>
      <p:ext uri="{BB962C8B-B14F-4D97-AF65-F5344CB8AC3E}">
        <p14:creationId xmlns:p14="http://schemas.microsoft.com/office/powerpoint/2010/main" val="1138546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8712968" cy="6408711"/>
          </a:xfrm>
        </p:spPr>
        <p:txBody>
          <a:bodyPr/>
          <a:lstStyle/>
          <a:p>
            <a:r>
              <a:rPr lang="en-US" sz="4000" b="1" dirty="0" smtClean="0">
                <a:solidFill>
                  <a:srgbClr val="0070C0"/>
                </a:solidFill>
                <a:latin typeface="Times New Roman"/>
                <a:ea typeface="Calibri"/>
                <a:cs typeface="Times New Roman"/>
              </a:rPr>
              <a:t>2. </a:t>
            </a:r>
            <a:r>
              <a:rPr lang="en-US" sz="4000" b="1" u="sng" dirty="0" err="1" smtClean="0">
                <a:solidFill>
                  <a:srgbClr val="0070C0"/>
                </a:solidFill>
                <a:latin typeface="Times New Roman"/>
                <a:ea typeface="Calibri"/>
                <a:cs typeface="Times New Roman"/>
              </a:rPr>
              <a:t>Commissives</a:t>
            </a:r>
            <a:r>
              <a:rPr lang="en-US" sz="4000" b="1" dirty="0" smtClean="0">
                <a:solidFill>
                  <a:srgbClr val="0070C0"/>
                </a:solidFill>
                <a:latin typeface="Times New Roman"/>
                <a:ea typeface="Calibri"/>
                <a:cs typeface="Times New Roman"/>
              </a:rPr>
              <a:t> </a:t>
            </a:r>
            <a:r>
              <a:rPr lang="en-US" sz="2800" b="1" dirty="0" smtClean="0">
                <a:solidFill>
                  <a:srgbClr val="0070C0"/>
                </a:solidFill>
                <a:latin typeface="Times New Roman"/>
                <a:ea typeface="Calibri"/>
                <a:cs typeface="Times New Roman"/>
              </a:rPr>
              <a:t>(cam </a:t>
            </a:r>
            <a:r>
              <a:rPr lang="en-US" sz="2800" b="1" dirty="0" err="1" smtClean="0">
                <a:solidFill>
                  <a:srgbClr val="0070C0"/>
                </a:solidFill>
                <a:latin typeface="Times New Roman"/>
                <a:ea typeface="Calibri"/>
                <a:cs typeface="Times New Roman"/>
              </a:rPr>
              <a:t>kết</a:t>
            </a:r>
            <a:r>
              <a:rPr lang="en-US" sz="2800" b="1" dirty="0" smtClean="0">
                <a:solidFill>
                  <a:srgbClr val="0070C0"/>
                </a:solidFill>
                <a:latin typeface="Times New Roman"/>
                <a:ea typeface="Calibri"/>
                <a:cs typeface="Times New Roman"/>
              </a:rPr>
              <a:t>)</a:t>
            </a:r>
            <a:r>
              <a:rPr lang="en-US" sz="4000" b="1" dirty="0" smtClean="0">
                <a:solidFill>
                  <a:srgbClr val="0070C0"/>
                </a:solidFill>
                <a:latin typeface="Times New Roman"/>
                <a:ea typeface="Calibri"/>
                <a:cs typeface="Times New Roman"/>
              </a:rPr>
              <a:t>:</a:t>
            </a:r>
            <a:r>
              <a:rPr lang="en-US" sz="4000" dirty="0" smtClean="0">
                <a:solidFill>
                  <a:srgbClr val="000000"/>
                </a:solidFill>
                <a:latin typeface="Times New Roman"/>
                <a:ea typeface="Calibri"/>
                <a:cs typeface="Times New Roman"/>
              </a:rPr>
              <a:t> </a:t>
            </a:r>
            <a:r>
              <a:rPr lang="en-US" sz="3600" dirty="0">
                <a:solidFill>
                  <a:srgbClr val="00B050"/>
                </a:solidFill>
                <a:latin typeface="Times New Roman"/>
                <a:ea typeface="Calibri"/>
                <a:cs typeface="Times New Roman"/>
              </a:rPr>
              <a:t>C</a:t>
            </a:r>
            <a:r>
              <a:rPr lang="en-US" sz="3600" dirty="0" smtClean="0">
                <a:solidFill>
                  <a:srgbClr val="00B050"/>
                </a:solidFill>
                <a:latin typeface="Times New Roman"/>
                <a:ea typeface="Calibri"/>
                <a:cs typeface="Times New Roman"/>
              </a:rPr>
              <a:t>ommit </a:t>
            </a:r>
            <a:r>
              <a:rPr lang="en-US" sz="3600" dirty="0">
                <a:solidFill>
                  <a:srgbClr val="00B050"/>
                </a:solidFill>
                <a:latin typeface="Times New Roman"/>
                <a:ea typeface="Calibri"/>
                <a:cs typeface="Times New Roman"/>
              </a:rPr>
              <a:t>a speaker to some future action.</a:t>
            </a:r>
            <a:r>
              <a:rPr lang="en-US" sz="4000" dirty="0">
                <a:solidFill>
                  <a:srgbClr val="000000"/>
                </a:solidFill>
                <a:latin typeface="Times New Roman"/>
                <a:ea typeface="Calibri"/>
                <a:cs typeface="Times New Roman"/>
              </a:rPr>
              <a:t/>
            </a:r>
            <a:br>
              <a:rPr lang="en-US" sz="4000" dirty="0">
                <a:solidFill>
                  <a:srgbClr val="000000"/>
                </a:solidFill>
                <a:latin typeface="Times New Roman"/>
                <a:ea typeface="Calibri"/>
                <a:cs typeface="Times New Roman"/>
              </a:rPr>
            </a:br>
            <a:r>
              <a:rPr lang="en-US" sz="3600" dirty="0" smtClean="0">
                <a:solidFill>
                  <a:srgbClr val="000000"/>
                </a:solidFill>
                <a:latin typeface="Times New Roman"/>
                <a:ea typeface="Calibri"/>
                <a:cs typeface="Times New Roman"/>
              </a:rPr>
              <a:t/>
            </a:r>
            <a:br>
              <a:rPr lang="en-US" sz="3600" dirty="0" smtClean="0">
                <a:solidFill>
                  <a:srgbClr val="000000"/>
                </a:solidFill>
                <a:latin typeface="Times New Roman"/>
                <a:ea typeface="Calibri"/>
                <a:cs typeface="Times New Roman"/>
              </a:rPr>
            </a:br>
            <a:r>
              <a:rPr lang="en-US" sz="3600" u="sng" dirty="0" smtClean="0">
                <a:solidFill>
                  <a:srgbClr val="000000"/>
                </a:solidFill>
                <a:latin typeface="Times New Roman"/>
                <a:ea typeface="Calibri"/>
                <a:cs typeface="Times New Roman"/>
              </a:rPr>
              <a:t>Paradigm </a:t>
            </a:r>
            <a:r>
              <a:rPr lang="en-US" sz="3600" u="sng" dirty="0">
                <a:solidFill>
                  <a:srgbClr val="000000"/>
                </a:solidFill>
                <a:latin typeface="Times New Roman"/>
                <a:ea typeface="Calibri"/>
                <a:cs typeface="Times New Roman"/>
              </a:rPr>
              <a:t>cases:</a:t>
            </a:r>
            <a:r>
              <a:rPr lang="en-US" dirty="0">
                <a:solidFill>
                  <a:srgbClr val="000000"/>
                </a:solidFill>
                <a:latin typeface="Times New Roman"/>
                <a:ea typeface="Calibri"/>
                <a:cs typeface="Times New Roman"/>
              </a:rPr>
              <a:t> </a:t>
            </a:r>
            <a:r>
              <a:rPr lang="en-US" sz="4000" i="1" dirty="0">
                <a:solidFill>
                  <a:srgbClr val="C00000"/>
                </a:solidFill>
                <a:latin typeface="Times New Roman"/>
                <a:ea typeface="Calibri"/>
                <a:cs typeface="Times New Roman"/>
              </a:rPr>
              <a:t>promising, pledging, threatening, vowing, offering.</a:t>
            </a:r>
            <a:r>
              <a:rPr lang="en-US" sz="3600" dirty="0">
                <a:solidFill>
                  <a:srgbClr val="C00000"/>
                </a:solidFill>
                <a:latin typeface="Times New Roman"/>
                <a:ea typeface="Calibri"/>
                <a:cs typeface="Times New Roman"/>
              </a:rPr>
              <a:t/>
            </a:r>
            <a:br>
              <a:rPr lang="en-US" sz="3600" dirty="0">
                <a:solidFill>
                  <a:srgbClr val="C00000"/>
                </a:solidFill>
                <a:latin typeface="Times New Roman"/>
                <a:ea typeface="Calibri"/>
                <a:cs typeface="Times New Roman"/>
              </a:rPr>
            </a:br>
            <a:r>
              <a:rPr lang="en-US" sz="3600" dirty="0" smtClean="0">
                <a:solidFill>
                  <a:srgbClr val="C00000"/>
                </a:solidFill>
                <a:latin typeface="Times New Roman"/>
                <a:ea typeface="Calibri"/>
                <a:cs typeface="Times New Roman"/>
              </a:rPr>
              <a:t/>
            </a:r>
            <a:br>
              <a:rPr lang="en-US" sz="3600" dirty="0" smtClean="0">
                <a:solidFill>
                  <a:srgbClr val="C00000"/>
                </a:solidFill>
                <a:latin typeface="Times New Roman"/>
                <a:ea typeface="Calibri"/>
                <a:cs typeface="Times New Roman"/>
              </a:rPr>
            </a:br>
            <a:r>
              <a:rPr lang="en-US" sz="3100" i="1" dirty="0" smtClean="0">
                <a:solidFill>
                  <a:srgbClr val="0070C0"/>
                </a:solidFill>
                <a:latin typeface="Times New Roman"/>
                <a:ea typeface="Calibri"/>
                <a:cs typeface="Times New Roman"/>
              </a:rPr>
              <a:t>I </a:t>
            </a:r>
            <a:r>
              <a:rPr lang="en-US" sz="3100" i="1" dirty="0">
                <a:solidFill>
                  <a:srgbClr val="0070C0"/>
                </a:solidFill>
                <a:latin typeface="Times New Roman"/>
                <a:ea typeface="Calibri"/>
                <a:cs typeface="Times New Roman"/>
              </a:rPr>
              <a:t>am going to leave you.</a:t>
            </a:r>
            <a:br>
              <a:rPr lang="en-US" sz="3100" i="1" dirty="0">
                <a:solidFill>
                  <a:srgbClr val="0070C0"/>
                </a:solidFill>
                <a:latin typeface="Times New Roman"/>
                <a:ea typeface="Calibri"/>
                <a:cs typeface="Times New Roman"/>
              </a:rPr>
            </a:br>
            <a:r>
              <a:rPr lang="en-US" sz="3100" i="1" dirty="0">
                <a:solidFill>
                  <a:srgbClr val="0070C0"/>
                </a:solidFill>
                <a:latin typeface="Times New Roman"/>
                <a:ea typeface="Calibri"/>
                <a:cs typeface="Times New Roman"/>
              </a:rPr>
              <a:t>I'll call you tonight.</a:t>
            </a:r>
            <a:endParaRPr lang="en-US" dirty="0"/>
          </a:p>
        </p:txBody>
      </p:sp>
    </p:spTree>
    <p:extLst>
      <p:ext uri="{BB962C8B-B14F-4D97-AF65-F5344CB8AC3E}">
        <p14:creationId xmlns:p14="http://schemas.microsoft.com/office/powerpoint/2010/main" val="1878330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332656"/>
            <a:ext cx="8856984" cy="6264695"/>
          </a:xfrm>
        </p:spPr>
        <p:txBody>
          <a:bodyPr/>
          <a:lstStyle/>
          <a:p>
            <a:r>
              <a:rPr lang="en-US" sz="4000" b="1" u="sng" dirty="0" smtClean="0">
                <a:solidFill>
                  <a:srgbClr val="0070C0"/>
                </a:solidFill>
                <a:latin typeface="Times New Roman"/>
                <a:ea typeface="Calibri"/>
                <a:cs typeface="Times New Roman"/>
              </a:rPr>
              <a:t>3. Directives</a:t>
            </a:r>
            <a:r>
              <a:rPr lang="en-US" sz="4000" dirty="0">
                <a:solidFill>
                  <a:srgbClr val="000000"/>
                </a:solidFill>
                <a:latin typeface="Times New Roman"/>
                <a:ea typeface="Calibri"/>
                <a:cs typeface="Times New Roman"/>
              </a:rPr>
              <a:t> </a:t>
            </a:r>
            <a:r>
              <a:rPr lang="en-US" sz="2400" dirty="0" smtClean="0">
                <a:solidFill>
                  <a:srgbClr val="000000"/>
                </a:solidFill>
                <a:latin typeface="Times New Roman"/>
                <a:ea typeface="Calibri"/>
                <a:cs typeface="Times New Roman"/>
              </a:rPr>
              <a:t>(</a:t>
            </a:r>
            <a:r>
              <a:rPr lang="en-US" sz="2400" dirty="0" err="1" smtClean="0">
                <a:solidFill>
                  <a:srgbClr val="000000"/>
                </a:solidFill>
                <a:latin typeface="Times New Roman"/>
                <a:ea typeface="Calibri"/>
                <a:cs typeface="Times New Roman"/>
              </a:rPr>
              <a:t>cầu</a:t>
            </a:r>
            <a:r>
              <a:rPr lang="en-US" sz="2400" dirty="0" smtClean="0">
                <a:solidFill>
                  <a:srgbClr val="000000"/>
                </a:solidFill>
                <a:latin typeface="Times New Roman"/>
                <a:ea typeface="Calibri"/>
                <a:cs typeface="Times New Roman"/>
              </a:rPr>
              <a:t> </a:t>
            </a:r>
            <a:r>
              <a:rPr lang="en-US" sz="2400" dirty="0" err="1" smtClean="0">
                <a:solidFill>
                  <a:srgbClr val="000000"/>
                </a:solidFill>
                <a:latin typeface="Times New Roman"/>
                <a:ea typeface="Calibri"/>
                <a:cs typeface="Times New Roman"/>
              </a:rPr>
              <a:t>khiến</a:t>
            </a:r>
            <a:r>
              <a:rPr lang="en-US" sz="2400" dirty="0" smtClean="0">
                <a:solidFill>
                  <a:srgbClr val="000000"/>
                </a:solidFill>
                <a:latin typeface="Times New Roman"/>
                <a:ea typeface="Calibri"/>
                <a:cs typeface="Times New Roman"/>
              </a:rPr>
              <a:t>/</a:t>
            </a:r>
            <a:r>
              <a:rPr lang="en-US" sz="2400" dirty="0" err="1" smtClean="0">
                <a:solidFill>
                  <a:srgbClr val="000000"/>
                </a:solidFill>
                <a:latin typeface="Times New Roman"/>
                <a:ea typeface="Calibri"/>
                <a:cs typeface="Times New Roman"/>
              </a:rPr>
              <a:t>điều</a:t>
            </a:r>
            <a:r>
              <a:rPr lang="en-US" sz="2400" dirty="0" smtClean="0">
                <a:solidFill>
                  <a:srgbClr val="000000"/>
                </a:solidFill>
                <a:latin typeface="Times New Roman"/>
                <a:ea typeface="Calibri"/>
                <a:cs typeface="Times New Roman"/>
              </a:rPr>
              <a:t> </a:t>
            </a:r>
            <a:r>
              <a:rPr lang="en-US" sz="2400" dirty="0" err="1" smtClean="0">
                <a:solidFill>
                  <a:srgbClr val="000000"/>
                </a:solidFill>
                <a:latin typeface="Times New Roman"/>
                <a:ea typeface="Calibri"/>
                <a:cs typeface="Times New Roman"/>
              </a:rPr>
              <a:t>khiển</a:t>
            </a:r>
            <a:r>
              <a:rPr lang="en-US" sz="2400" dirty="0" smtClean="0">
                <a:solidFill>
                  <a:srgbClr val="000000"/>
                </a:solidFill>
                <a:latin typeface="Times New Roman"/>
                <a:ea typeface="Calibri"/>
                <a:cs typeface="Times New Roman"/>
              </a:rPr>
              <a:t>):</a:t>
            </a:r>
            <a:r>
              <a:rPr lang="en-US" sz="3600" i="1" dirty="0" smtClean="0">
                <a:solidFill>
                  <a:schemeClr val="accent6">
                    <a:lumMod val="50000"/>
                  </a:schemeClr>
                </a:solidFill>
                <a:latin typeface="Times New Roman"/>
                <a:ea typeface="Calibri"/>
                <a:cs typeface="Times New Roman"/>
              </a:rPr>
              <a:t> </a:t>
            </a:r>
            <a:r>
              <a:rPr lang="en-US" sz="3600" i="1" dirty="0">
                <a:solidFill>
                  <a:schemeClr val="accent6">
                    <a:lumMod val="50000"/>
                  </a:schemeClr>
                </a:solidFill>
                <a:latin typeface="Times New Roman"/>
                <a:ea typeface="Calibri"/>
                <a:cs typeface="Times New Roman"/>
              </a:rPr>
              <a:t>used by a speaker who attempts to get the addressee to carry out an action.</a:t>
            </a:r>
            <a:r>
              <a:rPr lang="en-US" sz="3200" dirty="0">
                <a:solidFill>
                  <a:srgbClr val="000000"/>
                </a:solidFill>
                <a:ea typeface="Calibri"/>
                <a:cs typeface="Times New Roman"/>
              </a:rPr>
              <a:t/>
            </a:r>
            <a:br>
              <a:rPr lang="en-US" sz="3200" dirty="0">
                <a:solidFill>
                  <a:srgbClr val="000000"/>
                </a:solidFill>
                <a:ea typeface="Calibri"/>
                <a:cs typeface="Times New Roman"/>
              </a:rPr>
            </a:br>
            <a:r>
              <a:rPr lang="en-US" sz="3200" dirty="0" smtClean="0">
                <a:solidFill>
                  <a:srgbClr val="000000"/>
                </a:solidFill>
                <a:ea typeface="Calibri"/>
                <a:cs typeface="Times New Roman"/>
              </a:rPr>
              <a:t/>
            </a:r>
            <a:br>
              <a:rPr lang="en-US" sz="3200" dirty="0" smtClean="0">
                <a:solidFill>
                  <a:srgbClr val="000000"/>
                </a:solidFill>
                <a:ea typeface="Calibri"/>
                <a:cs typeface="Times New Roman"/>
              </a:rPr>
            </a:br>
            <a:r>
              <a:rPr lang="en-US" sz="3200" u="sng" dirty="0" smtClean="0">
                <a:solidFill>
                  <a:srgbClr val="000000"/>
                </a:solidFill>
                <a:latin typeface="Times New Roman"/>
                <a:ea typeface="Calibri"/>
                <a:cs typeface="Times New Roman"/>
              </a:rPr>
              <a:t>Paradigm </a:t>
            </a:r>
            <a:r>
              <a:rPr lang="en-US" sz="3200" u="sng" dirty="0">
                <a:solidFill>
                  <a:srgbClr val="000000"/>
                </a:solidFill>
                <a:latin typeface="Times New Roman"/>
                <a:ea typeface="Calibri"/>
                <a:cs typeface="Times New Roman"/>
              </a:rPr>
              <a:t>cases:</a:t>
            </a:r>
            <a:r>
              <a:rPr lang="en-US" sz="4000" dirty="0">
                <a:solidFill>
                  <a:srgbClr val="000000"/>
                </a:solidFill>
                <a:latin typeface="Times New Roman"/>
                <a:ea typeface="Calibri"/>
                <a:cs typeface="Times New Roman"/>
              </a:rPr>
              <a:t> </a:t>
            </a:r>
            <a:r>
              <a:rPr lang="en-US" sz="3600" i="1" dirty="0">
                <a:solidFill>
                  <a:srgbClr val="00B050"/>
                </a:solidFill>
                <a:latin typeface="Times New Roman"/>
                <a:ea typeface="Calibri"/>
                <a:cs typeface="Times New Roman"/>
              </a:rPr>
              <a:t>requesting, advising, commanding, challenging, inviting, daring, entreating.</a:t>
            </a:r>
            <a:r>
              <a:rPr lang="en-US" sz="3200" dirty="0">
                <a:solidFill>
                  <a:srgbClr val="000000"/>
                </a:solidFill>
                <a:ea typeface="Calibri"/>
                <a:cs typeface="Times New Roman"/>
              </a:rPr>
              <a:t/>
            </a:r>
            <a:br>
              <a:rPr lang="en-US" sz="3200" dirty="0">
                <a:solidFill>
                  <a:srgbClr val="000000"/>
                </a:solidFill>
                <a:ea typeface="Calibri"/>
                <a:cs typeface="Times New Roman"/>
              </a:rPr>
            </a:br>
            <a:r>
              <a:rPr lang="en-US" sz="3200" dirty="0" smtClean="0">
                <a:solidFill>
                  <a:srgbClr val="000000"/>
                </a:solidFill>
                <a:ea typeface="Calibri"/>
                <a:cs typeface="Times New Roman"/>
              </a:rPr>
              <a:t/>
            </a:r>
            <a:br>
              <a:rPr lang="en-US" sz="3200" dirty="0" smtClean="0">
                <a:solidFill>
                  <a:srgbClr val="000000"/>
                </a:solidFill>
                <a:ea typeface="Calibri"/>
                <a:cs typeface="Times New Roman"/>
              </a:rPr>
            </a:br>
            <a:r>
              <a:rPr lang="en-US" sz="3200" dirty="0" smtClean="0">
                <a:solidFill>
                  <a:srgbClr val="000000"/>
                </a:solidFill>
                <a:ea typeface="Calibri"/>
                <a:cs typeface="Times New Roman"/>
              </a:rPr>
              <a:t>Ex</a:t>
            </a:r>
            <a:r>
              <a:rPr lang="en-US" sz="3200" dirty="0">
                <a:solidFill>
                  <a:srgbClr val="000000"/>
                </a:solidFill>
                <a:ea typeface="Calibri"/>
                <a:cs typeface="Times New Roman"/>
              </a:rPr>
              <a:t>. - </a:t>
            </a:r>
            <a:r>
              <a:rPr lang="en-US" sz="2800" i="1" dirty="0">
                <a:solidFill>
                  <a:srgbClr val="7030A0"/>
                </a:solidFill>
                <a:latin typeface="Times New Roman"/>
                <a:ea typeface="Calibri"/>
                <a:cs typeface="Times New Roman"/>
              </a:rPr>
              <a:t>You'd better tidy up that </a:t>
            </a:r>
            <a:r>
              <a:rPr lang="en-US" sz="2800" i="1" dirty="0" smtClean="0">
                <a:solidFill>
                  <a:srgbClr val="7030A0"/>
                </a:solidFill>
                <a:latin typeface="Times New Roman"/>
                <a:ea typeface="Calibri"/>
                <a:cs typeface="Times New Roman"/>
              </a:rPr>
              <a:t>mess. </a:t>
            </a:r>
            <a:r>
              <a:rPr lang="en-US" sz="2800" i="1" dirty="0">
                <a:solidFill>
                  <a:srgbClr val="7030A0"/>
                </a:solidFill>
                <a:latin typeface="Times New Roman"/>
                <a:ea typeface="Calibri"/>
                <a:cs typeface="Times New Roman"/>
              </a:rPr>
              <a:t/>
            </a:r>
            <a:br>
              <a:rPr lang="en-US" sz="2800" i="1" dirty="0">
                <a:solidFill>
                  <a:srgbClr val="7030A0"/>
                </a:solidFill>
                <a:latin typeface="Times New Roman"/>
                <a:ea typeface="Calibri"/>
                <a:cs typeface="Times New Roman"/>
              </a:rPr>
            </a:br>
            <a:r>
              <a:rPr lang="en-US" sz="2800" i="1" dirty="0">
                <a:solidFill>
                  <a:srgbClr val="7030A0"/>
                </a:solidFill>
                <a:latin typeface="Times New Roman"/>
                <a:ea typeface="Calibri"/>
                <a:cs typeface="Times New Roman"/>
              </a:rPr>
              <a:t>- Sit down.</a:t>
            </a:r>
            <a:r>
              <a:rPr lang="en-US" sz="3200" dirty="0">
                <a:solidFill>
                  <a:srgbClr val="000000"/>
                </a:solidFill>
                <a:ea typeface="Calibri"/>
                <a:cs typeface="Times New Roman"/>
              </a:rPr>
              <a:t/>
            </a:r>
            <a:br>
              <a:rPr lang="en-US" sz="3200" dirty="0">
                <a:solidFill>
                  <a:srgbClr val="000000"/>
                </a:solidFill>
                <a:ea typeface="Calibri"/>
                <a:cs typeface="Times New Roman"/>
              </a:rPr>
            </a:br>
            <a:r>
              <a:rPr lang="en-US" sz="3200" dirty="0" smtClean="0">
                <a:solidFill>
                  <a:srgbClr val="000000"/>
                </a:solidFill>
                <a:ea typeface="Calibri"/>
                <a:cs typeface="Times New Roman"/>
              </a:rPr>
              <a:t>TO DARE IS TO DO</a:t>
            </a:r>
            <a:endParaRPr lang="en-US" dirty="0"/>
          </a:p>
        </p:txBody>
      </p:sp>
    </p:spTree>
    <p:extLst>
      <p:ext uri="{BB962C8B-B14F-4D97-AF65-F5344CB8AC3E}">
        <p14:creationId xmlns:p14="http://schemas.microsoft.com/office/powerpoint/2010/main" val="4240171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332656"/>
            <a:ext cx="8712968" cy="6336703"/>
          </a:xfrm>
        </p:spPr>
        <p:txBody>
          <a:bodyPr>
            <a:normAutofit/>
          </a:bodyPr>
          <a:lstStyle/>
          <a:p>
            <a:r>
              <a:rPr lang="en-US" sz="3600" b="1" dirty="0" smtClean="0">
                <a:solidFill>
                  <a:srgbClr val="0070C0"/>
                </a:solidFill>
                <a:latin typeface="Times New Roman"/>
                <a:ea typeface="Calibri"/>
                <a:cs typeface="Times New Roman"/>
              </a:rPr>
              <a:t>4. </a:t>
            </a:r>
            <a:r>
              <a:rPr lang="en-US" sz="3600" b="1" u="sng" dirty="0" smtClean="0">
                <a:solidFill>
                  <a:srgbClr val="0070C0"/>
                </a:solidFill>
                <a:latin typeface="Times New Roman"/>
                <a:ea typeface="Calibri"/>
                <a:cs typeface="Times New Roman"/>
              </a:rPr>
              <a:t>Declarations</a:t>
            </a:r>
            <a:r>
              <a:rPr lang="en-US" sz="3600" b="1" dirty="0" smtClean="0">
                <a:solidFill>
                  <a:srgbClr val="0070C0"/>
                </a:solidFill>
                <a:latin typeface="Times New Roman"/>
                <a:ea typeface="Calibri"/>
                <a:cs typeface="Times New Roman"/>
              </a:rPr>
              <a:t> </a:t>
            </a:r>
            <a:r>
              <a:rPr lang="en-US" sz="2800" dirty="0" smtClean="0">
                <a:solidFill>
                  <a:srgbClr val="0070C0"/>
                </a:solidFill>
                <a:latin typeface="Times New Roman"/>
                <a:ea typeface="Calibri"/>
                <a:cs typeface="Times New Roman"/>
              </a:rPr>
              <a:t>(</a:t>
            </a:r>
            <a:r>
              <a:rPr lang="en-US" sz="2800" dirty="0" err="1" smtClean="0">
                <a:solidFill>
                  <a:srgbClr val="0070C0"/>
                </a:solidFill>
                <a:latin typeface="Times New Roman"/>
                <a:ea typeface="Calibri"/>
                <a:cs typeface="Times New Roman"/>
              </a:rPr>
              <a:t>tuyên</a:t>
            </a:r>
            <a:r>
              <a:rPr lang="en-US" sz="2800" dirty="0" smtClean="0">
                <a:solidFill>
                  <a:srgbClr val="0070C0"/>
                </a:solidFill>
                <a:latin typeface="Times New Roman"/>
                <a:ea typeface="Calibri"/>
                <a:cs typeface="Times New Roman"/>
              </a:rPr>
              <a:t> </a:t>
            </a:r>
            <a:r>
              <a:rPr lang="en-US" sz="2800" dirty="0" err="1" smtClean="0">
                <a:solidFill>
                  <a:srgbClr val="0070C0"/>
                </a:solidFill>
                <a:latin typeface="Times New Roman"/>
                <a:ea typeface="Calibri"/>
                <a:cs typeface="Times New Roman"/>
              </a:rPr>
              <a:t>bố</a:t>
            </a:r>
            <a:r>
              <a:rPr lang="en-US" sz="2800" dirty="0" smtClean="0">
                <a:solidFill>
                  <a:srgbClr val="0070C0"/>
                </a:solidFill>
                <a:latin typeface="Times New Roman"/>
                <a:ea typeface="Calibri"/>
                <a:cs typeface="Times New Roman"/>
              </a:rPr>
              <a:t>)</a:t>
            </a:r>
            <a:r>
              <a:rPr lang="en-US" sz="3600" b="1" dirty="0" smtClean="0">
                <a:solidFill>
                  <a:srgbClr val="0070C0"/>
                </a:solidFill>
                <a:latin typeface="Times New Roman"/>
                <a:ea typeface="Calibri"/>
                <a:cs typeface="Times New Roman"/>
              </a:rPr>
              <a:t>:</a:t>
            </a:r>
            <a:r>
              <a:rPr lang="en-US" sz="3200" dirty="0">
                <a:solidFill>
                  <a:srgbClr val="000000"/>
                </a:solidFill>
                <a:latin typeface="Times New Roman"/>
                <a:ea typeface="Calibri"/>
                <a:cs typeface="Times New Roman"/>
              </a:rPr>
              <a:t> affect an immediate change of affairs.</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t>
            </a:r>
            <a:r>
              <a:rPr lang="en-US" sz="3200" u="sng" dirty="0">
                <a:solidFill>
                  <a:srgbClr val="000000"/>
                </a:solidFill>
                <a:latin typeface="Times New Roman"/>
                <a:ea typeface="Calibri"/>
                <a:cs typeface="Times New Roman"/>
              </a:rPr>
              <a:t>Paradigm cases:</a:t>
            </a:r>
            <a:r>
              <a:rPr lang="en-US" sz="3200" dirty="0">
                <a:solidFill>
                  <a:srgbClr val="000000"/>
                </a:solidFill>
                <a:latin typeface="Times New Roman"/>
                <a:ea typeface="Calibri"/>
                <a:cs typeface="Times New Roman"/>
              </a:rPr>
              <a:t> </a:t>
            </a:r>
            <a:r>
              <a:rPr lang="en-US" sz="3600" dirty="0">
                <a:solidFill>
                  <a:srgbClr val="FF0000"/>
                </a:solidFill>
                <a:latin typeface="Times New Roman"/>
                <a:ea typeface="Calibri"/>
                <a:cs typeface="Times New Roman"/>
              </a:rPr>
              <a:t>declaring, baptizing, resigning, firing from employment, hiring, arresting</a:t>
            </a:r>
            <a:br>
              <a:rPr lang="en-US" sz="3600" dirty="0">
                <a:solidFill>
                  <a:srgbClr val="FF0000"/>
                </a:solidFill>
                <a:latin typeface="Times New Roman"/>
                <a:ea typeface="Calibri"/>
                <a:cs typeface="Times New Roman"/>
              </a:rPr>
            </a:br>
            <a:r>
              <a:rPr lang="en-US" sz="2900" dirty="0">
                <a:solidFill>
                  <a:srgbClr val="FF0000"/>
                </a:solidFill>
                <a:latin typeface="Times New Roman"/>
                <a:ea typeface="Calibri"/>
                <a:cs typeface="Times New Roman"/>
              </a:rPr>
              <a:t/>
            </a:r>
            <a:br>
              <a:rPr lang="en-US" sz="2900" dirty="0">
                <a:solidFill>
                  <a:srgbClr val="FF0000"/>
                </a:solidFill>
                <a:latin typeface="Times New Roman"/>
                <a:ea typeface="Calibri"/>
                <a:cs typeface="Times New Roman"/>
              </a:rPr>
            </a:br>
            <a:r>
              <a:rPr lang="en-US" sz="2900" dirty="0" smtClean="0">
                <a:solidFill>
                  <a:srgbClr val="FF0000"/>
                </a:solidFill>
                <a:latin typeface="Times New Roman"/>
                <a:ea typeface="Calibri"/>
                <a:cs typeface="Times New Roman"/>
              </a:rPr>
              <a:t>Ex. </a:t>
            </a:r>
            <a:r>
              <a:rPr lang="en-US" sz="2900" dirty="0" smtClean="0">
                <a:solidFill>
                  <a:srgbClr val="7030A0"/>
                </a:solidFill>
                <a:latin typeface="Times New Roman"/>
                <a:ea typeface="Calibri"/>
                <a:cs typeface="Times New Roman"/>
              </a:rPr>
              <a:t>-</a:t>
            </a:r>
            <a:r>
              <a:rPr lang="en-US" sz="2900" dirty="0" smtClean="0">
                <a:solidFill>
                  <a:srgbClr val="FF0000"/>
                </a:solidFill>
                <a:latin typeface="Times New Roman"/>
                <a:ea typeface="Calibri"/>
                <a:cs typeface="Times New Roman"/>
              </a:rPr>
              <a:t> </a:t>
            </a:r>
            <a:r>
              <a:rPr lang="en-US" sz="3200" i="1" dirty="0">
                <a:solidFill>
                  <a:srgbClr val="7030A0"/>
                </a:solidFill>
                <a:latin typeface="Times New Roman"/>
                <a:cs typeface="Times New Roman"/>
              </a:rPr>
              <a:t>Congratulations on becoming a child of God from this day, God will always protect, guide and bestow many special blessings on him.</a:t>
            </a:r>
            <a:r>
              <a:rPr lang="en-US" sz="3200" i="1" dirty="0">
                <a:solidFill>
                  <a:srgbClr val="7030A0"/>
                </a:solidFill>
                <a:latin typeface="Times New Roman"/>
                <a:ea typeface="Calibri"/>
                <a:cs typeface="Times New Roman"/>
              </a:rPr>
              <a:t/>
            </a:r>
            <a:br>
              <a:rPr lang="en-US" sz="3200" i="1" dirty="0">
                <a:solidFill>
                  <a:srgbClr val="7030A0"/>
                </a:solidFill>
                <a:latin typeface="Times New Roman"/>
                <a:ea typeface="Calibri"/>
                <a:cs typeface="Times New Roman"/>
              </a:rPr>
            </a:br>
            <a:r>
              <a:rPr lang="en-US" sz="3200" dirty="0">
                <a:solidFill>
                  <a:srgbClr val="7030A0"/>
                </a:solidFill>
                <a:latin typeface="Times New Roman"/>
                <a:ea typeface="Calibri"/>
                <a:cs typeface="Times New Roman"/>
              </a:rPr>
              <a:t>-</a:t>
            </a:r>
            <a:r>
              <a:rPr lang="en-US" sz="3200" dirty="0">
                <a:solidFill>
                  <a:srgbClr val="FF0000"/>
                </a:solidFill>
                <a:latin typeface="Times New Roman"/>
                <a:ea typeface="Calibri"/>
                <a:cs typeface="Times New Roman"/>
              </a:rPr>
              <a:t> </a:t>
            </a:r>
            <a:r>
              <a:rPr lang="en-US" sz="3200" i="1" dirty="0">
                <a:solidFill>
                  <a:srgbClr val="7030A0"/>
                </a:solidFill>
                <a:latin typeface="Times New Roman"/>
                <a:ea typeface="Calibri"/>
                <a:cs typeface="Times New Roman"/>
              </a:rPr>
              <a:t>We find the defendant guilty.</a:t>
            </a:r>
            <a:br>
              <a:rPr lang="en-US" sz="3200" i="1" dirty="0">
                <a:solidFill>
                  <a:srgbClr val="7030A0"/>
                </a:solidFill>
                <a:latin typeface="Times New Roman"/>
                <a:ea typeface="Calibri"/>
                <a:cs typeface="Times New Roman"/>
              </a:rPr>
            </a:br>
            <a:r>
              <a:rPr lang="en-US" sz="3200" i="1" dirty="0">
                <a:solidFill>
                  <a:srgbClr val="7030A0"/>
                </a:solidFill>
                <a:latin typeface="Times New Roman"/>
                <a:ea typeface="Calibri"/>
                <a:cs typeface="Times New Roman"/>
              </a:rPr>
              <a:t>- I resign.</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1419466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640960" cy="6336703"/>
          </a:xfrm>
        </p:spPr>
        <p:txBody>
          <a:bodyPr/>
          <a:lstStyle/>
          <a:p>
            <a:r>
              <a:rPr lang="en-US" sz="4000" b="1" dirty="0" smtClean="0">
                <a:solidFill>
                  <a:srgbClr val="0070C0"/>
                </a:solidFill>
                <a:latin typeface="Times New Roman"/>
                <a:ea typeface="Calibri"/>
                <a:cs typeface="Times New Roman"/>
              </a:rPr>
              <a:t>5.</a:t>
            </a:r>
            <a:r>
              <a:rPr lang="en-US" sz="4000" b="1" u="sng" dirty="0" smtClean="0">
                <a:solidFill>
                  <a:srgbClr val="0070C0"/>
                </a:solidFill>
                <a:latin typeface="Times New Roman"/>
                <a:ea typeface="Calibri"/>
                <a:cs typeface="Times New Roman"/>
              </a:rPr>
              <a:t>Expressives</a:t>
            </a:r>
            <a:r>
              <a:rPr lang="en-US" sz="4000" b="1" dirty="0" smtClean="0">
                <a:solidFill>
                  <a:srgbClr val="0070C0"/>
                </a:solidFill>
                <a:latin typeface="Times New Roman"/>
                <a:ea typeface="Calibri"/>
                <a:cs typeface="Times New Roman"/>
              </a:rPr>
              <a:t> </a:t>
            </a:r>
            <a:r>
              <a:rPr lang="en-US" sz="3200" dirty="0" smtClean="0">
                <a:solidFill>
                  <a:srgbClr val="0070C0"/>
                </a:solidFill>
                <a:latin typeface="Times New Roman"/>
                <a:ea typeface="Calibri"/>
                <a:cs typeface="Times New Roman"/>
              </a:rPr>
              <a:t>(</a:t>
            </a:r>
            <a:r>
              <a:rPr lang="en-US" sz="3200" dirty="0" err="1" smtClean="0">
                <a:solidFill>
                  <a:srgbClr val="0070C0"/>
                </a:solidFill>
                <a:latin typeface="Times New Roman"/>
                <a:ea typeface="Calibri"/>
                <a:cs typeface="Times New Roman"/>
              </a:rPr>
              <a:t>biểu</a:t>
            </a:r>
            <a:r>
              <a:rPr lang="en-US" sz="3200" dirty="0" smtClean="0">
                <a:solidFill>
                  <a:srgbClr val="0070C0"/>
                </a:solidFill>
                <a:latin typeface="Times New Roman"/>
                <a:ea typeface="Calibri"/>
                <a:cs typeface="Times New Roman"/>
              </a:rPr>
              <a:t> </a:t>
            </a:r>
            <a:r>
              <a:rPr lang="en-US" sz="3200" dirty="0" err="1" smtClean="0">
                <a:solidFill>
                  <a:srgbClr val="0070C0"/>
                </a:solidFill>
                <a:latin typeface="Times New Roman"/>
                <a:ea typeface="Calibri"/>
                <a:cs typeface="Times New Roman"/>
              </a:rPr>
              <a:t>cảm</a:t>
            </a:r>
            <a:r>
              <a:rPr lang="en-US" sz="3200" dirty="0" smtClean="0">
                <a:solidFill>
                  <a:srgbClr val="0070C0"/>
                </a:solidFill>
                <a:latin typeface="Times New Roman"/>
                <a:ea typeface="Calibri"/>
                <a:cs typeface="Times New Roman"/>
              </a:rPr>
              <a:t>)</a:t>
            </a:r>
            <a:r>
              <a:rPr lang="en-US" sz="4000" b="1" dirty="0" smtClean="0">
                <a:solidFill>
                  <a:srgbClr val="0070C0"/>
                </a:solidFill>
                <a:latin typeface="Times New Roman"/>
                <a:ea typeface="Calibri"/>
                <a:cs typeface="Times New Roman"/>
              </a:rPr>
              <a:t>:</a:t>
            </a:r>
            <a:r>
              <a:rPr lang="en-US" dirty="0">
                <a:solidFill>
                  <a:srgbClr val="000000"/>
                </a:solidFill>
                <a:latin typeface="Times New Roman"/>
                <a:ea typeface="Calibri"/>
                <a:cs typeface="Times New Roman"/>
              </a:rPr>
              <a:t> </a:t>
            </a:r>
            <a:r>
              <a:rPr lang="en-US" sz="3600" b="1" i="1" dirty="0">
                <a:solidFill>
                  <a:srgbClr val="FF0000"/>
                </a:solidFill>
                <a:latin typeface="Times New Roman"/>
                <a:ea typeface="Calibri"/>
                <a:cs typeface="Times New Roman"/>
              </a:rPr>
              <a:t>express some sort of psychological state.</a:t>
            </a:r>
            <a:r>
              <a:rPr lang="en-US" sz="3600" dirty="0">
                <a:solidFill>
                  <a:srgbClr val="000000"/>
                </a:solidFill>
                <a:ea typeface="Calibri"/>
                <a:cs typeface="Times New Roman"/>
              </a:rPr>
              <a:t/>
            </a:r>
            <a:br>
              <a:rPr lang="en-US" sz="3600" dirty="0">
                <a:solidFill>
                  <a:srgbClr val="000000"/>
                </a:solidFill>
                <a:ea typeface="Calibri"/>
                <a:cs typeface="Times New Roman"/>
              </a:rPr>
            </a:br>
            <a:r>
              <a:rPr lang="en-US" sz="3600" dirty="0" smtClean="0">
                <a:solidFill>
                  <a:srgbClr val="000000"/>
                </a:solidFill>
                <a:ea typeface="Calibri"/>
                <a:cs typeface="Times New Roman"/>
              </a:rPr>
              <a:t/>
            </a:r>
            <a:br>
              <a:rPr lang="en-US" sz="3600" dirty="0" smtClean="0">
                <a:solidFill>
                  <a:srgbClr val="000000"/>
                </a:solidFill>
                <a:ea typeface="Calibri"/>
                <a:cs typeface="Times New Roman"/>
              </a:rPr>
            </a:br>
            <a:r>
              <a:rPr lang="en-US" sz="3200" u="sng" dirty="0" smtClean="0">
                <a:solidFill>
                  <a:srgbClr val="000000"/>
                </a:solidFill>
                <a:latin typeface="Times New Roman"/>
                <a:ea typeface="Calibri"/>
                <a:cs typeface="Times New Roman"/>
              </a:rPr>
              <a:t>Paradigm </a:t>
            </a:r>
            <a:r>
              <a:rPr lang="en-US" sz="3200" u="sng" dirty="0">
                <a:solidFill>
                  <a:srgbClr val="000000"/>
                </a:solidFill>
                <a:latin typeface="Times New Roman"/>
                <a:ea typeface="Calibri"/>
                <a:cs typeface="Times New Roman"/>
              </a:rPr>
              <a:t>cases:</a:t>
            </a:r>
            <a:r>
              <a:rPr lang="en-US" dirty="0">
                <a:solidFill>
                  <a:srgbClr val="000000"/>
                </a:solidFill>
                <a:latin typeface="Times New Roman"/>
                <a:ea typeface="Calibri"/>
                <a:cs typeface="Times New Roman"/>
              </a:rPr>
              <a:t> </a:t>
            </a:r>
            <a:r>
              <a:rPr lang="en-US" sz="3200" b="1" i="1" dirty="0">
                <a:solidFill>
                  <a:srgbClr val="00B050"/>
                </a:solidFill>
                <a:latin typeface="Times New Roman"/>
                <a:ea typeface="Calibri"/>
                <a:cs typeface="Times New Roman"/>
              </a:rPr>
              <a:t>greeting, thanking, apologizing, complaining, congratulating.</a:t>
            </a:r>
            <a:r>
              <a:rPr lang="en-US" sz="3600" dirty="0">
                <a:solidFill>
                  <a:srgbClr val="000000"/>
                </a:solidFill>
                <a:ea typeface="Calibri"/>
                <a:cs typeface="Times New Roman"/>
              </a:rPr>
              <a:t/>
            </a:r>
            <a:br>
              <a:rPr lang="en-US" sz="3600" dirty="0">
                <a:solidFill>
                  <a:srgbClr val="000000"/>
                </a:solidFill>
                <a:ea typeface="Calibri"/>
                <a:cs typeface="Times New Roman"/>
              </a:rPr>
            </a:br>
            <a:r>
              <a:rPr lang="en-US" sz="3600" dirty="0" smtClean="0">
                <a:solidFill>
                  <a:srgbClr val="000000"/>
                </a:solidFill>
                <a:ea typeface="Calibri"/>
                <a:cs typeface="Times New Roman"/>
              </a:rPr>
              <a:t/>
            </a:r>
            <a:br>
              <a:rPr lang="en-US" sz="3600" dirty="0" smtClean="0">
                <a:solidFill>
                  <a:srgbClr val="000000"/>
                </a:solidFill>
                <a:ea typeface="Calibri"/>
                <a:cs typeface="Times New Roman"/>
              </a:rPr>
            </a:br>
            <a:r>
              <a:rPr lang="en-US" sz="3600" i="1" dirty="0" smtClean="0">
                <a:solidFill>
                  <a:srgbClr val="984807"/>
                </a:solidFill>
                <a:latin typeface="Times New Roman"/>
                <a:ea typeface="Calibri"/>
                <a:cs typeface="Times New Roman"/>
              </a:rPr>
              <a:t>This </a:t>
            </a:r>
            <a:r>
              <a:rPr lang="en-US" sz="3600" i="1" dirty="0">
                <a:solidFill>
                  <a:srgbClr val="984807"/>
                </a:solidFill>
                <a:latin typeface="Times New Roman"/>
                <a:ea typeface="Calibri"/>
                <a:cs typeface="Times New Roman"/>
              </a:rPr>
              <a:t>beer is disgusting.</a:t>
            </a:r>
            <a:br>
              <a:rPr lang="en-US" sz="3600" i="1" dirty="0">
                <a:solidFill>
                  <a:srgbClr val="984807"/>
                </a:solidFill>
                <a:latin typeface="Times New Roman"/>
                <a:ea typeface="Calibri"/>
                <a:cs typeface="Times New Roman"/>
              </a:rPr>
            </a:br>
            <a:r>
              <a:rPr lang="en-US" sz="3600" i="1" dirty="0">
                <a:solidFill>
                  <a:srgbClr val="984807"/>
                </a:solidFill>
                <a:latin typeface="Times New Roman"/>
                <a:ea typeface="Calibri"/>
                <a:cs typeface="Times New Roman"/>
              </a:rPr>
              <a:t>I'm sorry to hear that.</a:t>
            </a:r>
            <a:r>
              <a:rPr lang="en-US" sz="3600" dirty="0">
                <a:solidFill>
                  <a:srgbClr val="000000"/>
                </a:solidFill>
                <a:ea typeface="Calibri"/>
                <a:cs typeface="Times New Roman"/>
              </a:rPr>
              <a:t/>
            </a:r>
            <a:br>
              <a:rPr lang="en-US" sz="3600" dirty="0">
                <a:solidFill>
                  <a:srgbClr val="000000"/>
                </a:solidFill>
                <a:ea typeface="Calibri"/>
                <a:cs typeface="Times New Roman"/>
              </a:rPr>
            </a:br>
            <a:endParaRPr lang="en-US" dirty="0"/>
          </a:p>
        </p:txBody>
      </p:sp>
    </p:spTree>
    <p:extLst>
      <p:ext uri="{BB962C8B-B14F-4D97-AF65-F5344CB8AC3E}">
        <p14:creationId xmlns:p14="http://schemas.microsoft.com/office/powerpoint/2010/main" val="4156188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4"/>
            <a:ext cx="8712968" cy="6120679"/>
          </a:xfrm>
        </p:spPr>
        <p:txBody>
          <a:bodyPr/>
          <a:lstStyle/>
          <a:p>
            <a:r>
              <a:rPr lang="en-US" sz="3600" b="1" dirty="0">
                <a:solidFill>
                  <a:srgbClr val="FF0000"/>
                </a:solidFill>
                <a:latin typeface="Times New Roman"/>
                <a:ea typeface="Times New Roman"/>
                <a:cs typeface="Times New Roman"/>
              </a:rPr>
              <a:t>Austin’s classification of speech acts </a:t>
            </a:r>
            <a:r>
              <a:rPr lang="en-US" sz="2800" b="1" dirty="0">
                <a:solidFill>
                  <a:srgbClr val="FF0000"/>
                </a:solidFill>
                <a:latin typeface="Times New Roman"/>
                <a:ea typeface="Times New Roman"/>
                <a:cs typeface="Times New Roman"/>
              </a:rPr>
              <a:t/>
            </a:r>
            <a:br>
              <a:rPr lang="en-US" sz="2800" b="1" dirty="0">
                <a:solidFill>
                  <a:srgbClr val="FF0000"/>
                </a:solidFill>
                <a:latin typeface="Times New Roman"/>
                <a:ea typeface="Times New Roman"/>
                <a:cs typeface="Times New Roman"/>
              </a:rPr>
            </a:br>
            <a:r>
              <a:rPr lang="en-US" sz="2800" b="1" dirty="0">
                <a:solidFill>
                  <a:srgbClr val="FF0000"/>
                </a:solidFill>
                <a:latin typeface="Times New Roman"/>
                <a:ea typeface="Times New Roman"/>
                <a:cs typeface="Times New Roman"/>
              </a:rPr>
              <a:t>  </a:t>
            </a:r>
            <a:r>
              <a:rPr lang="en-US" sz="2000" b="1" dirty="0" smtClean="0">
                <a:solidFill>
                  <a:srgbClr val="002060"/>
                </a:solidFill>
                <a:latin typeface="Times New Roman"/>
                <a:ea typeface="Times New Roman"/>
                <a:cs typeface="Times New Roman"/>
              </a:rPr>
              <a:t>( </a:t>
            </a:r>
            <a:r>
              <a:rPr lang="en-US" sz="2000" b="1" dirty="0">
                <a:solidFill>
                  <a:srgbClr val="002060"/>
                </a:solidFill>
                <a:latin typeface="Times New Roman"/>
                <a:ea typeface="Times New Roman"/>
                <a:cs typeface="Times New Roman"/>
              </a:rPr>
              <a:t>Austin, J.L. (1962</a:t>
            </a:r>
            <a:r>
              <a:rPr lang="en-US" sz="2000" b="1" dirty="0" smtClean="0">
                <a:solidFill>
                  <a:srgbClr val="002060"/>
                </a:solidFill>
                <a:latin typeface="Times New Roman"/>
                <a:ea typeface="Times New Roman"/>
                <a:cs typeface="Times New Roman"/>
              </a:rPr>
              <a:t>): </a:t>
            </a:r>
            <a:r>
              <a:rPr lang="en-US" sz="2000" b="1" dirty="0">
                <a:solidFill>
                  <a:srgbClr val="002060"/>
                </a:solidFill>
                <a:latin typeface="Times New Roman"/>
                <a:ea typeface="Times New Roman"/>
                <a:cs typeface="Times New Roman"/>
              </a:rPr>
              <a:t>How to do things with </a:t>
            </a:r>
            <a:r>
              <a:rPr lang="en-US" sz="2000" b="1" dirty="0" smtClean="0">
                <a:solidFill>
                  <a:srgbClr val="002060"/>
                </a:solidFill>
                <a:latin typeface="Times New Roman"/>
                <a:ea typeface="Times New Roman"/>
                <a:cs typeface="Times New Roman"/>
              </a:rPr>
              <a:t>Words</a:t>
            </a:r>
            <a:br>
              <a:rPr lang="en-US" sz="2000" b="1" dirty="0" smtClean="0">
                <a:solidFill>
                  <a:srgbClr val="002060"/>
                </a:solidFill>
                <a:latin typeface="Times New Roman"/>
                <a:ea typeface="Times New Roman"/>
                <a:cs typeface="Times New Roman"/>
              </a:rPr>
            </a:br>
            <a:r>
              <a:rPr lang="en-US" sz="2500" b="1" dirty="0" smtClean="0">
                <a:solidFill>
                  <a:srgbClr val="FF0000"/>
                </a:solidFill>
                <a:latin typeface="Times New Roman"/>
                <a:ea typeface="Times New Roman"/>
                <a:cs typeface="Times New Roman"/>
              </a:rPr>
              <a:t>3 </a:t>
            </a:r>
            <a:r>
              <a:rPr lang="en-US" sz="2500" b="1" dirty="0">
                <a:solidFill>
                  <a:srgbClr val="FF0000"/>
                </a:solidFill>
                <a:latin typeface="Times New Roman"/>
                <a:ea typeface="Times New Roman"/>
                <a:cs typeface="Times New Roman"/>
              </a:rPr>
              <a:t>kinds of speech acts</a:t>
            </a:r>
            <a:r>
              <a:rPr lang="en-US" sz="2800" dirty="0">
                <a:solidFill>
                  <a:srgbClr val="002060"/>
                </a:solidFill>
                <a:latin typeface="Times New Roman"/>
                <a:ea typeface="Calibri"/>
                <a:cs typeface="Times New Roman"/>
              </a:rPr>
              <a:t/>
            </a:r>
            <a:br>
              <a:rPr lang="en-US" sz="2800" dirty="0">
                <a:solidFill>
                  <a:srgbClr val="002060"/>
                </a:solidFill>
                <a:latin typeface="Times New Roman"/>
                <a:ea typeface="Calibri"/>
                <a:cs typeface="Times New Roman"/>
              </a:rPr>
            </a:br>
            <a:r>
              <a:rPr lang="en-US" sz="2800" dirty="0">
                <a:solidFill>
                  <a:srgbClr val="002060"/>
                </a:solidFill>
                <a:latin typeface="Times New Roman"/>
                <a:ea typeface="Calibri"/>
                <a:cs typeface="Times New Roman"/>
              </a:rPr>
              <a:t/>
            </a:r>
            <a:br>
              <a:rPr lang="en-US" sz="2800" dirty="0">
                <a:solidFill>
                  <a:srgbClr val="002060"/>
                </a:solidFill>
                <a:latin typeface="Times New Roman"/>
                <a:ea typeface="Calibri"/>
                <a:cs typeface="Times New Roman"/>
              </a:rPr>
            </a:br>
            <a:r>
              <a:rPr lang="en-US" sz="2800" dirty="0">
                <a:solidFill>
                  <a:srgbClr val="002060"/>
                </a:solidFill>
                <a:latin typeface="Times New Roman"/>
                <a:ea typeface="Calibri"/>
                <a:cs typeface="Times New Roman"/>
              </a:rPr>
              <a:t>                 </a:t>
            </a:r>
            <a:r>
              <a:rPr lang="en-US" sz="2800" dirty="0">
                <a:solidFill>
                  <a:srgbClr val="000000"/>
                </a:solidFill>
                <a:latin typeface="Times New Roman"/>
                <a:ea typeface="Calibri"/>
                <a:cs typeface="Times New Roman"/>
              </a:rPr>
              <a:t>1. </a:t>
            </a:r>
            <a:r>
              <a:rPr lang="en-US" sz="3200" b="1" dirty="0">
                <a:solidFill>
                  <a:srgbClr val="0070C0"/>
                </a:solidFill>
                <a:latin typeface="Times New Roman"/>
                <a:ea typeface="Times New Roman"/>
                <a:cs typeface="Times New Roman"/>
              </a:rPr>
              <a:t>A</a:t>
            </a:r>
            <a:r>
              <a:rPr lang="en-US" sz="3200" dirty="0">
                <a:solidFill>
                  <a:srgbClr val="1D2A57"/>
                </a:solidFill>
                <a:latin typeface="Times New Roman"/>
                <a:ea typeface="Times New Roman"/>
                <a:cs typeface="Times New Roman"/>
              </a:rPr>
              <a:t> </a:t>
            </a:r>
            <a:r>
              <a:rPr lang="en-US" sz="3200" b="1" dirty="0" err="1">
                <a:solidFill>
                  <a:srgbClr val="0070C0"/>
                </a:solidFill>
                <a:latin typeface="Times New Roman"/>
                <a:ea typeface="Times New Roman"/>
                <a:cs typeface="Times New Roman"/>
              </a:rPr>
              <a:t>locutionary</a:t>
            </a:r>
            <a:r>
              <a:rPr lang="en-US" sz="3200" b="1" dirty="0">
                <a:solidFill>
                  <a:srgbClr val="0070C0"/>
                </a:solidFill>
                <a:latin typeface="Times New Roman"/>
                <a:ea typeface="Times New Roman"/>
                <a:cs typeface="Times New Roman"/>
              </a:rPr>
              <a:t> act</a:t>
            </a:r>
            <a:r>
              <a:rPr lang="en-US" sz="3200" dirty="0">
                <a:solidFill>
                  <a:srgbClr val="1D2A57"/>
                </a:solidFill>
                <a:latin typeface="Times New Roman"/>
                <a:ea typeface="Times New Roman"/>
                <a:cs typeface="Times New Roman"/>
              </a:rPr>
              <a:t> (</a:t>
            </a:r>
            <a:r>
              <a:rPr lang="en-US" sz="3200" dirty="0" err="1">
                <a:solidFill>
                  <a:srgbClr val="1D2A57"/>
                </a:solidFill>
                <a:latin typeface="Times New Roman"/>
                <a:ea typeface="Times New Roman"/>
                <a:cs typeface="Times New Roman"/>
              </a:rPr>
              <a:t>tạo</a:t>
            </a:r>
            <a:r>
              <a:rPr lang="en-US" sz="3200" dirty="0">
                <a:solidFill>
                  <a:srgbClr val="1D2A57"/>
                </a:solidFill>
                <a:latin typeface="Times New Roman"/>
                <a:ea typeface="Times New Roman"/>
                <a:cs typeface="Times New Roman"/>
              </a:rPr>
              <a:t> </a:t>
            </a:r>
            <a:r>
              <a:rPr lang="en-US" sz="3200" dirty="0" err="1">
                <a:solidFill>
                  <a:srgbClr val="1D2A57"/>
                </a:solidFill>
                <a:latin typeface="Times New Roman"/>
                <a:ea typeface="Times New Roman"/>
                <a:cs typeface="Times New Roman"/>
              </a:rPr>
              <a:t>lời</a:t>
            </a:r>
            <a:r>
              <a:rPr lang="en-US" sz="3200" dirty="0">
                <a:solidFill>
                  <a:srgbClr val="1D2A57"/>
                </a:solidFill>
                <a:latin typeface="Times New Roman"/>
                <a:ea typeface="Times New Roman"/>
                <a:cs typeface="Times New Roman"/>
              </a:rPr>
              <a:t>)</a:t>
            </a:r>
            <a:br>
              <a:rPr lang="en-US" sz="3200" dirty="0">
                <a:solidFill>
                  <a:srgbClr val="1D2A57"/>
                </a:solidFill>
                <a:latin typeface="Times New Roman"/>
                <a:ea typeface="Times New Roman"/>
                <a:cs typeface="Times New Roman"/>
              </a:rPr>
            </a:br>
            <a:r>
              <a:rPr lang="en-US" sz="3200" dirty="0">
                <a:solidFill>
                  <a:srgbClr val="1D2A57"/>
                </a:solidFill>
                <a:latin typeface="Times New Roman"/>
                <a:ea typeface="Times New Roman"/>
                <a:cs typeface="Times New Roman"/>
              </a:rPr>
              <a:t>  The act of saying something in the full sense of “say”, </a:t>
            </a:r>
            <a:r>
              <a:rPr lang="en-US" sz="3200" b="1" i="1" dirty="0">
                <a:solidFill>
                  <a:srgbClr val="984807"/>
                </a:solidFill>
                <a:latin typeface="Times New Roman"/>
                <a:ea typeface="Times New Roman"/>
                <a:cs typeface="Times New Roman"/>
              </a:rPr>
              <a:t>producing an utterance form &amp; more or less determinate meaning</a:t>
            </a:r>
            <a:r>
              <a:rPr lang="en-US" sz="3200" b="1" i="1" dirty="0">
                <a:solidFill>
                  <a:srgbClr val="1D2A57"/>
                </a:solidFill>
                <a:latin typeface="Times New Roman"/>
                <a:ea typeface="Times New Roman"/>
                <a:cs typeface="Times New Roman"/>
              </a:rPr>
              <a:t>.</a:t>
            </a:r>
            <a:r>
              <a:rPr lang="en-US" sz="2900" dirty="0">
                <a:solidFill>
                  <a:srgbClr val="000000"/>
                </a:solidFill>
                <a:latin typeface="Times New Roman"/>
                <a:cs typeface="Times New Roman"/>
              </a:rPr>
              <a:t> (Using linguistic elements: phonetics, vocabulary, &amp; grammar to create words, sentence)</a:t>
            </a:r>
            <a:endParaRPr lang="en-US" dirty="0"/>
          </a:p>
        </p:txBody>
      </p:sp>
    </p:spTree>
    <p:extLst>
      <p:ext uri="{BB962C8B-B14F-4D97-AF65-F5344CB8AC3E}">
        <p14:creationId xmlns:p14="http://schemas.microsoft.com/office/powerpoint/2010/main" val="3177004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772400" cy="6048671"/>
          </a:xfrm>
        </p:spPr>
        <p:txBody>
          <a:bodyPr/>
          <a:lstStyle/>
          <a:p>
            <a:r>
              <a:rPr lang="en-US" sz="3200" dirty="0">
                <a:solidFill>
                  <a:srgbClr val="000000"/>
                </a:solidFill>
                <a:latin typeface="Times New Roman"/>
                <a:ea typeface="Calibri"/>
                <a:cs typeface="Times New Roman"/>
              </a:rPr>
              <a:t>2. </a:t>
            </a:r>
            <a:r>
              <a:rPr lang="en-US" sz="3200" b="1" dirty="0">
                <a:solidFill>
                  <a:srgbClr val="0070C0"/>
                </a:solidFill>
                <a:latin typeface="Times New Roman"/>
                <a:ea typeface="Times New Roman"/>
                <a:cs typeface="Times New Roman"/>
              </a:rPr>
              <a:t>An illocutionary act (</a:t>
            </a:r>
            <a:r>
              <a:rPr lang="en-US" sz="3200" b="1" dirty="0" err="1">
                <a:solidFill>
                  <a:srgbClr val="0070C0"/>
                </a:solidFill>
                <a:latin typeface="Times New Roman"/>
                <a:ea typeface="Times New Roman"/>
                <a:cs typeface="Times New Roman"/>
              </a:rPr>
              <a:t>Tại</a:t>
            </a:r>
            <a:r>
              <a:rPr lang="en-US" sz="3200" b="1" dirty="0">
                <a:solidFill>
                  <a:srgbClr val="0070C0"/>
                </a:solidFill>
                <a:latin typeface="Times New Roman"/>
                <a:ea typeface="Times New Roman"/>
                <a:cs typeface="Times New Roman"/>
              </a:rPr>
              <a:t> </a:t>
            </a:r>
            <a:r>
              <a:rPr lang="en-US" sz="3200" b="1" dirty="0" err="1">
                <a:solidFill>
                  <a:srgbClr val="0070C0"/>
                </a:solidFill>
                <a:latin typeface="Times New Roman"/>
                <a:ea typeface="Times New Roman"/>
                <a:cs typeface="Times New Roman"/>
              </a:rPr>
              <a:t>lời</a:t>
            </a:r>
            <a:r>
              <a:rPr lang="en-US" sz="3200" b="1" dirty="0">
                <a:solidFill>
                  <a:srgbClr val="0070C0"/>
                </a:solidFill>
                <a:latin typeface="Times New Roman"/>
                <a:ea typeface="Times New Roman"/>
                <a:cs typeface="Times New Roman"/>
              </a:rPr>
              <a:t>)</a:t>
            </a:r>
            <a:r>
              <a:rPr lang="en-US" sz="3200" dirty="0">
                <a:solidFill>
                  <a:srgbClr val="1D2A57"/>
                </a:solidFill>
                <a:latin typeface="Times New Roman"/>
                <a:ea typeface="Times New Roman"/>
                <a:cs typeface="Times New Roman"/>
              </a:rPr>
              <a:t> </a:t>
            </a:r>
            <a:br>
              <a:rPr lang="en-US" sz="3200" dirty="0">
                <a:solidFill>
                  <a:srgbClr val="1D2A57"/>
                </a:solidFill>
                <a:latin typeface="Times New Roman"/>
                <a:ea typeface="Times New Roman"/>
                <a:cs typeface="Times New Roman"/>
              </a:rPr>
            </a:br>
            <a:r>
              <a:rPr lang="en-US" sz="3200" dirty="0">
                <a:solidFill>
                  <a:srgbClr val="1D2A57"/>
                </a:solidFill>
                <a:latin typeface="Times New Roman"/>
                <a:ea typeface="Times New Roman"/>
                <a:cs typeface="Times New Roman"/>
              </a:rPr>
              <a:t> </a:t>
            </a:r>
            <a:br>
              <a:rPr lang="en-US" sz="3200" dirty="0">
                <a:solidFill>
                  <a:srgbClr val="1D2A57"/>
                </a:solidFill>
                <a:latin typeface="Times New Roman"/>
                <a:ea typeface="Times New Roman"/>
                <a:cs typeface="Times New Roman"/>
              </a:rPr>
            </a:br>
            <a:r>
              <a:rPr lang="en-US" sz="3200" dirty="0">
                <a:solidFill>
                  <a:srgbClr val="1D2A57"/>
                </a:solidFill>
                <a:latin typeface="Times New Roman"/>
                <a:ea typeface="Times New Roman"/>
                <a:cs typeface="Times New Roman"/>
              </a:rPr>
              <a:t>* The act performed in saying something, </a:t>
            </a:r>
            <a:r>
              <a:rPr lang="en-US" sz="3200" b="1" i="1" u="sng" dirty="0">
                <a:solidFill>
                  <a:srgbClr val="C00000"/>
                </a:solidFill>
                <a:latin typeface="Times New Roman"/>
                <a:ea typeface="Times New Roman"/>
                <a:cs typeface="Times New Roman"/>
              </a:rPr>
              <a:t>conveys the speaker’s intended meaning.</a:t>
            </a:r>
            <a:r>
              <a:rPr lang="en-US" sz="3200" dirty="0">
                <a:solidFill>
                  <a:srgbClr val="984807"/>
                </a:solidFill>
                <a:latin typeface="Times New Roman"/>
                <a:ea typeface="Times New Roman"/>
                <a:cs typeface="Times New Roman"/>
              </a:rPr>
              <a:t/>
            </a:r>
            <a:br>
              <a:rPr lang="en-US" sz="3200" dirty="0">
                <a:solidFill>
                  <a:srgbClr val="984807"/>
                </a:solidFill>
                <a:latin typeface="Times New Roman"/>
                <a:ea typeface="Times New Roman"/>
                <a:cs typeface="Times New Roman"/>
              </a:rPr>
            </a:br>
            <a:r>
              <a:rPr lang="en-US" sz="3200" dirty="0">
                <a:solidFill>
                  <a:srgbClr val="984807"/>
                </a:solidFill>
                <a:latin typeface="Times New Roman"/>
                <a:ea typeface="Times New Roman"/>
                <a:cs typeface="Times New Roman"/>
              </a:rPr>
              <a:t>(</a:t>
            </a:r>
            <a:r>
              <a:rPr lang="en-US" sz="3200" dirty="0">
                <a:solidFill>
                  <a:srgbClr val="000000"/>
                </a:solidFill>
                <a:latin typeface="Times New Roman"/>
                <a:cs typeface="Times New Roman"/>
              </a:rPr>
              <a:t>say something &amp; how to do it &amp; do it as soon as you say it). </a:t>
            </a:r>
            <a:br>
              <a:rPr lang="en-US" sz="3200" dirty="0">
                <a:solidFill>
                  <a:srgbClr val="000000"/>
                </a:solidFill>
                <a:latin typeface="Times New Roman"/>
                <a:cs typeface="Times New Roman"/>
              </a:rPr>
            </a:br>
            <a:r>
              <a:rPr lang="en-US" sz="3200" dirty="0">
                <a:solidFill>
                  <a:srgbClr val="000000"/>
                </a:solidFill>
                <a:latin typeface="Times New Roman"/>
                <a:cs typeface="Times New Roman"/>
              </a:rPr>
              <a:t>Ex. - </a:t>
            </a:r>
            <a:r>
              <a:rPr lang="en-US" sz="2800" i="1" dirty="0">
                <a:solidFill>
                  <a:srgbClr val="984807"/>
                </a:solidFill>
                <a:latin typeface="Times New Roman"/>
                <a:cs typeface="Times New Roman"/>
              </a:rPr>
              <a:t>Class is too noisy.</a:t>
            </a:r>
            <a:r>
              <a:rPr lang="en-US" sz="3200" dirty="0">
                <a:solidFill>
                  <a:srgbClr val="000000"/>
                </a:solidFill>
                <a:latin typeface="Times New Roman"/>
                <a:cs typeface="Times New Roman"/>
              </a:rPr>
              <a:t> &gt; </a:t>
            </a:r>
            <a:r>
              <a:rPr lang="en-US" sz="2800" dirty="0">
                <a:solidFill>
                  <a:srgbClr val="FF0000"/>
                </a:solidFill>
                <a:latin typeface="Times New Roman"/>
                <a:cs typeface="Times New Roman"/>
              </a:rPr>
              <a:t>The act of the word/comment is that the class is noisy</a:t>
            </a:r>
            <a:r>
              <a:rPr lang="en-US" sz="3200" dirty="0">
                <a:solidFill>
                  <a:srgbClr val="000000"/>
                </a:solidFill>
                <a:latin typeface="Times New Roman"/>
                <a:cs typeface="Times New Roman"/>
              </a:rPr>
              <a:t>; </a:t>
            </a:r>
            <a:br>
              <a:rPr lang="en-US" sz="3200" dirty="0">
                <a:solidFill>
                  <a:srgbClr val="000000"/>
                </a:solidFill>
                <a:latin typeface="Times New Roman"/>
                <a:cs typeface="Times New Roman"/>
              </a:rPr>
            </a:br>
            <a:r>
              <a:rPr lang="en-US" sz="3200" dirty="0">
                <a:solidFill>
                  <a:srgbClr val="000000"/>
                </a:solidFill>
                <a:latin typeface="Times New Roman"/>
                <a:cs typeface="Times New Roman"/>
              </a:rPr>
              <a:t>                - </a:t>
            </a:r>
            <a:r>
              <a:rPr lang="en-US" sz="2800" i="1" dirty="0">
                <a:solidFill>
                  <a:srgbClr val="00B050"/>
                </a:solidFill>
                <a:latin typeface="Times New Roman"/>
                <a:cs typeface="Times New Roman"/>
              </a:rPr>
              <a:t>Don't talk in private.</a:t>
            </a:r>
            <a:r>
              <a:rPr lang="en-US" sz="3200" dirty="0">
                <a:solidFill>
                  <a:srgbClr val="000000"/>
                </a:solidFill>
                <a:latin typeface="Times New Roman"/>
                <a:cs typeface="Times New Roman"/>
              </a:rPr>
              <a:t> &gt; </a:t>
            </a:r>
            <a:r>
              <a:rPr lang="en-US" sz="2800" dirty="0">
                <a:solidFill>
                  <a:srgbClr val="000000"/>
                </a:solidFill>
                <a:latin typeface="Times New Roman"/>
                <a:cs typeface="Times New Roman"/>
              </a:rPr>
              <a:t>To act on words is to ask students not to talk, keep quiet.</a:t>
            </a:r>
            <a:r>
              <a:rPr lang="en-US" sz="3200" dirty="0">
                <a:solidFill>
                  <a:srgbClr val="000000"/>
                </a:solidFill>
                <a:latin typeface="Times New Roman"/>
                <a:cs typeface="Times New Roman"/>
              </a:rPr>
              <a:t> </a:t>
            </a:r>
            <a:br>
              <a:rPr lang="en-US" sz="3200" dirty="0">
                <a:solidFill>
                  <a:srgbClr val="000000"/>
                </a:solidFill>
                <a:latin typeface="Times New Roman"/>
                <a:cs typeface="Times New Roman"/>
              </a:rPr>
            </a:br>
            <a:r>
              <a:rPr lang="en-US" sz="3200" b="1" dirty="0">
                <a:solidFill>
                  <a:srgbClr val="0070C0"/>
                </a:solidFill>
                <a:latin typeface="Times New Roman"/>
                <a:cs typeface="Times New Roman"/>
              </a:rPr>
              <a:t>&gt;&gt;&gt;</a:t>
            </a:r>
            <a:r>
              <a:rPr lang="en-US" sz="3200" dirty="0">
                <a:solidFill>
                  <a:srgbClr val="000000"/>
                </a:solidFill>
                <a:latin typeface="Times New Roman"/>
                <a:cs typeface="Times New Roman"/>
              </a:rPr>
              <a:t> </a:t>
            </a:r>
            <a:r>
              <a:rPr lang="en-US" sz="3200" b="1" dirty="0">
                <a:solidFill>
                  <a:srgbClr val="C00000"/>
                </a:solidFill>
                <a:latin typeface="Times New Roman"/>
                <a:cs typeface="Times New Roman"/>
              </a:rPr>
              <a:t>Illocutionary act  is the </a:t>
            </a:r>
            <a:r>
              <a:rPr lang="en-US" sz="3200" b="1" i="1" u="sng" dirty="0">
                <a:solidFill>
                  <a:srgbClr val="C00000"/>
                </a:solidFill>
                <a:latin typeface="Times New Roman"/>
                <a:cs typeface="Times New Roman"/>
              </a:rPr>
              <a:t>target of the statement.</a:t>
            </a:r>
            <a:endParaRPr lang="en-US" dirty="0"/>
          </a:p>
        </p:txBody>
      </p:sp>
    </p:spTree>
    <p:extLst>
      <p:ext uri="{BB962C8B-B14F-4D97-AF65-F5344CB8AC3E}">
        <p14:creationId xmlns:p14="http://schemas.microsoft.com/office/powerpoint/2010/main" val="3814801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8712968" cy="6048672"/>
          </a:xfrm>
        </p:spPr>
        <p:txBody>
          <a:bodyPr>
            <a:normAutofit/>
          </a:bodyPr>
          <a:lstStyle/>
          <a:p>
            <a:r>
              <a:rPr lang="en-US" sz="3200" dirty="0">
                <a:solidFill>
                  <a:srgbClr val="000000"/>
                </a:solidFill>
                <a:latin typeface="Times New Roman"/>
                <a:ea typeface="Calibri"/>
                <a:cs typeface="Times New Roman"/>
              </a:rPr>
              <a:t>3. </a:t>
            </a:r>
            <a:r>
              <a:rPr lang="en-US" sz="3200" b="1" dirty="0">
                <a:solidFill>
                  <a:srgbClr val="0070C0"/>
                </a:solidFill>
                <a:latin typeface="Times New Roman"/>
                <a:ea typeface="Times New Roman"/>
                <a:cs typeface="Times New Roman"/>
              </a:rPr>
              <a:t>A </a:t>
            </a:r>
            <a:r>
              <a:rPr lang="en-US" sz="3200" b="1" dirty="0" err="1">
                <a:solidFill>
                  <a:srgbClr val="0070C0"/>
                </a:solidFill>
                <a:latin typeface="Times New Roman"/>
                <a:ea typeface="Times New Roman"/>
                <a:cs typeface="Times New Roman"/>
              </a:rPr>
              <a:t>perlocutionary</a:t>
            </a:r>
            <a:r>
              <a:rPr lang="en-US" sz="3200" b="1" dirty="0">
                <a:solidFill>
                  <a:srgbClr val="0070C0"/>
                </a:solidFill>
                <a:latin typeface="Times New Roman"/>
                <a:ea typeface="Times New Roman"/>
                <a:cs typeface="Times New Roman"/>
              </a:rPr>
              <a:t> act</a:t>
            </a:r>
            <a:r>
              <a:rPr lang="en-US" sz="3200" dirty="0">
                <a:solidFill>
                  <a:srgbClr val="1D2A57"/>
                </a:solidFill>
                <a:latin typeface="Times New Roman"/>
                <a:ea typeface="Times New Roman"/>
                <a:cs typeface="Times New Roman"/>
              </a:rPr>
              <a:t> (</a:t>
            </a:r>
            <a:r>
              <a:rPr lang="en-US" sz="3200" dirty="0" err="1">
                <a:solidFill>
                  <a:srgbClr val="1D2A57"/>
                </a:solidFill>
                <a:latin typeface="Times New Roman"/>
                <a:ea typeface="Times New Roman"/>
                <a:cs typeface="Times New Roman"/>
              </a:rPr>
              <a:t>Mượn</a:t>
            </a:r>
            <a:r>
              <a:rPr lang="en-US" sz="3200" dirty="0">
                <a:solidFill>
                  <a:srgbClr val="1D2A57"/>
                </a:solidFill>
                <a:latin typeface="Times New Roman"/>
                <a:ea typeface="Times New Roman"/>
                <a:cs typeface="Times New Roman"/>
              </a:rPr>
              <a:t> </a:t>
            </a:r>
            <a:r>
              <a:rPr lang="en-US" sz="3200" dirty="0" err="1">
                <a:solidFill>
                  <a:srgbClr val="1D2A57"/>
                </a:solidFill>
                <a:latin typeface="Times New Roman"/>
                <a:ea typeface="Times New Roman"/>
                <a:cs typeface="Times New Roman"/>
              </a:rPr>
              <a:t>lời</a:t>
            </a:r>
            <a:r>
              <a:rPr lang="en-US" sz="3200" dirty="0">
                <a:solidFill>
                  <a:srgbClr val="1D2A57"/>
                </a:solidFill>
                <a:latin typeface="Times New Roman"/>
                <a:ea typeface="Times New Roman"/>
                <a:cs typeface="Times New Roman"/>
              </a:rPr>
              <a:t>)</a:t>
            </a:r>
            <a:br>
              <a:rPr lang="en-US" sz="3200" dirty="0">
                <a:solidFill>
                  <a:srgbClr val="1D2A57"/>
                </a:solidFill>
                <a:latin typeface="Times New Roman"/>
                <a:ea typeface="Times New Roman"/>
                <a:cs typeface="Times New Roman"/>
              </a:rPr>
            </a:br>
            <a:r>
              <a:rPr lang="en-US" sz="3200" dirty="0">
                <a:solidFill>
                  <a:srgbClr val="1D2A57"/>
                </a:solidFill>
                <a:latin typeface="Times New Roman"/>
                <a:ea typeface="Times New Roman"/>
                <a:cs typeface="Times New Roman"/>
              </a:rPr>
              <a:t/>
            </a:r>
            <a:br>
              <a:rPr lang="en-US" sz="3200" dirty="0">
                <a:solidFill>
                  <a:srgbClr val="1D2A57"/>
                </a:solidFill>
                <a:latin typeface="Times New Roman"/>
                <a:ea typeface="Times New Roman"/>
                <a:cs typeface="Times New Roman"/>
              </a:rPr>
            </a:br>
            <a:r>
              <a:rPr lang="en-US" sz="3200" dirty="0">
                <a:solidFill>
                  <a:srgbClr val="1D2A57"/>
                </a:solidFill>
                <a:latin typeface="Times New Roman"/>
                <a:ea typeface="Times New Roman"/>
                <a:cs typeface="Times New Roman"/>
              </a:rPr>
              <a:t>* The act performed by or as a </a:t>
            </a:r>
            <a:r>
              <a:rPr lang="en-US" sz="3200" b="1" i="1" u="sng" dirty="0">
                <a:solidFill>
                  <a:srgbClr val="C00000"/>
                </a:solidFill>
                <a:latin typeface="Times New Roman"/>
                <a:ea typeface="Times New Roman"/>
                <a:cs typeface="Times New Roman"/>
              </a:rPr>
              <a:t>result of saying</a:t>
            </a:r>
            <a:r>
              <a:rPr lang="en-US" sz="3200" dirty="0">
                <a:solidFill>
                  <a:srgbClr val="1D2A57"/>
                </a:solidFill>
                <a:latin typeface="Times New Roman"/>
                <a:ea typeface="Times New Roman"/>
                <a:cs typeface="Times New Roman"/>
              </a:rPr>
              <a:t>; the </a:t>
            </a:r>
            <a:r>
              <a:rPr lang="en-US" sz="3200" dirty="0">
                <a:solidFill>
                  <a:srgbClr val="C00000"/>
                </a:solidFill>
                <a:latin typeface="Times New Roman"/>
                <a:ea typeface="Times New Roman"/>
                <a:cs typeface="Times New Roman"/>
              </a:rPr>
              <a:t>effect that illocutionary act as on the hearer</a:t>
            </a:r>
            <a:r>
              <a:rPr lang="en-US" sz="3200" dirty="0">
                <a:solidFill>
                  <a:srgbClr val="1D2A57"/>
                </a:solidFill>
                <a:latin typeface="Times New Roman"/>
                <a:ea typeface="Times New Roman"/>
                <a:cs typeface="Times New Roman"/>
              </a:rPr>
              <a:t>.</a:t>
            </a:r>
            <a:br>
              <a:rPr lang="en-US" sz="3200" dirty="0">
                <a:solidFill>
                  <a:srgbClr val="1D2A57"/>
                </a:solidFill>
                <a:latin typeface="Times New Roman"/>
                <a:ea typeface="Times New Roman"/>
                <a:cs typeface="Times New Roman"/>
              </a:rPr>
            </a:br>
            <a:r>
              <a:rPr lang="en-US" sz="3200" dirty="0">
                <a:solidFill>
                  <a:srgbClr val="1D2A57"/>
                </a:solidFill>
                <a:latin typeface="Times New Roman"/>
                <a:ea typeface="Times New Roman"/>
                <a:cs typeface="Times New Roman"/>
              </a:rPr>
              <a:t>*</a:t>
            </a:r>
            <a:r>
              <a:rPr lang="en-US" sz="3200" dirty="0">
                <a:solidFill>
                  <a:srgbClr val="000000"/>
                </a:solidFill>
                <a:latin typeface="Times New Roman"/>
                <a:cs typeface="Times New Roman"/>
              </a:rPr>
              <a:t> Through speech, </a:t>
            </a:r>
            <a:r>
              <a:rPr lang="en-US" sz="3200" dirty="0">
                <a:solidFill>
                  <a:srgbClr val="C00000"/>
                </a:solidFill>
                <a:latin typeface="Times New Roman"/>
                <a:cs typeface="Times New Roman"/>
              </a:rPr>
              <a:t>the speaker affects thoughts &amp; feelings of the listener</a:t>
            </a:r>
            <a:r>
              <a:rPr lang="en-US" sz="3200" dirty="0">
                <a:solidFill>
                  <a:srgbClr val="000000"/>
                </a:solidFill>
                <a:latin typeface="Times New Roman"/>
                <a:cs typeface="Times New Roman"/>
              </a:rPr>
              <a:t>. One act of word can have many different actions.</a:t>
            </a:r>
            <a:br>
              <a:rPr lang="en-US" sz="3200" dirty="0">
                <a:solidFill>
                  <a:srgbClr val="000000"/>
                </a:solidFill>
                <a:latin typeface="Times New Roman"/>
                <a:cs typeface="Times New Roman"/>
              </a:rPr>
            </a:br>
            <a:r>
              <a:rPr lang="en-US" sz="3200" dirty="0">
                <a:solidFill>
                  <a:srgbClr val="000000"/>
                </a:solidFill>
                <a:latin typeface="Times New Roman"/>
                <a:cs typeface="Times New Roman"/>
              </a:rPr>
              <a:t>Ex. </a:t>
            </a:r>
            <a:r>
              <a:rPr lang="en-US" sz="2800" dirty="0">
                <a:solidFill>
                  <a:srgbClr val="C00000"/>
                </a:solidFill>
                <a:latin typeface="Times New Roman"/>
                <a:cs typeface="Times New Roman"/>
              </a:rPr>
              <a:t>An action in words: </a:t>
            </a:r>
            <a:r>
              <a:rPr lang="en-US" sz="2800" dirty="0">
                <a:solidFill>
                  <a:srgbClr val="002060"/>
                </a:solidFill>
                <a:latin typeface="Times New Roman"/>
                <a:cs typeface="Times New Roman"/>
              </a:rPr>
              <a:t>Do not want to talk to someone</a:t>
            </a:r>
            <a:r>
              <a:rPr lang="en-US" sz="3200" dirty="0">
                <a:solidFill>
                  <a:srgbClr val="000000"/>
                </a:solidFill>
                <a:latin typeface="Times New Roman"/>
                <a:cs typeface="Times New Roman"/>
              </a:rPr>
              <a:t>: </a:t>
            </a:r>
            <a:r>
              <a:rPr lang="en-US" sz="3200" i="1" dirty="0">
                <a:solidFill>
                  <a:srgbClr val="00B050"/>
                </a:solidFill>
                <a:latin typeface="Times New Roman"/>
                <a:cs typeface="Times New Roman"/>
              </a:rPr>
              <a:t>You go home &amp; send me to sleep </a:t>
            </a:r>
            <a:r>
              <a:rPr lang="en-US" sz="3200" dirty="0">
                <a:solidFill>
                  <a:srgbClr val="000000"/>
                </a:solidFill>
                <a:latin typeface="Times New Roman"/>
                <a:cs typeface="Times New Roman"/>
              </a:rPr>
              <a:t>&gt; But there may be many acts of </a:t>
            </a:r>
            <a:r>
              <a:rPr lang="en-US" sz="3200" dirty="0" err="1">
                <a:solidFill>
                  <a:srgbClr val="000000"/>
                </a:solidFill>
                <a:latin typeface="Times New Roman"/>
                <a:cs typeface="Times New Roman"/>
              </a:rPr>
              <a:t>implicatures</a:t>
            </a:r>
            <a:r>
              <a:rPr lang="en-US" sz="3200" dirty="0">
                <a:solidFill>
                  <a:srgbClr val="000000"/>
                </a:solidFill>
                <a:latin typeface="Times New Roman"/>
                <a:cs typeface="Times New Roman"/>
              </a:rPr>
              <a:t>: </a:t>
            </a:r>
            <a:r>
              <a:rPr lang="en-US" sz="3200" i="1" dirty="0">
                <a:solidFill>
                  <a:srgbClr val="00B050"/>
                </a:solidFill>
                <a:latin typeface="Times New Roman"/>
                <a:cs typeface="Times New Roman"/>
              </a:rPr>
              <a:t>What time is it ?; Tomorrow I have a class time;</a:t>
            </a:r>
            <a:r>
              <a:rPr lang="en-US" sz="3200" dirty="0">
                <a:solidFill>
                  <a:srgbClr val="000000"/>
                </a:solidFill>
                <a:latin typeface="Times New Roman"/>
                <a:cs typeface="Times New Roman"/>
              </a:rPr>
              <a:t> ….</a:t>
            </a:r>
            <a:endParaRPr lang="en-US" dirty="0"/>
          </a:p>
        </p:txBody>
      </p:sp>
    </p:spTree>
    <p:extLst>
      <p:ext uri="{BB962C8B-B14F-4D97-AF65-F5344CB8AC3E}">
        <p14:creationId xmlns:p14="http://schemas.microsoft.com/office/powerpoint/2010/main" val="1759376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692696"/>
            <a:ext cx="8712968" cy="5976663"/>
          </a:xfrm>
        </p:spPr>
        <p:txBody>
          <a:bodyPr/>
          <a:lstStyle/>
          <a:p>
            <a:r>
              <a:rPr lang="en-US" sz="3200" i="1" dirty="0">
                <a:solidFill>
                  <a:srgbClr val="FF0000"/>
                </a:solidFill>
                <a:latin typeface="Times New Roman"/>
                <a:ea typeface="Times New Roman"/>
              </a:rPr>
              <a:t>COHESION</a:t>
            </a:r>
            <a:br>
              <a:rPr lang="en-US" sz="3200" i="1" dirty="0">
                <a:solidFill>
                  <a:srgbClr val="FF0000"/>
                </a:solidFill>
                <a:latin typeface="Times New Roman"/>
                <a:ea typeface="Times New Roman"/>
              </a:rPr>
            </a:br>
            <a:r>
              <a:rPr lang="en-US" sz="3200" dirty="0">
                <a:solidFill>
                  <a:srgbClr val="000000"/>
                </a:solidFill>
                <a:latin typeface="Times New Roman"/>
                <a:ea typeface="Times New Roman"/>
              </a:rPr>
              <a:t/>
            </a:r>
            <a:br>
              <a:rPr lang="en-US" sz="3200" dirty="0">
                <a:solidFill>
                  <a:srgbClr val="000000"/>
                </a:solidFill>
                <a:latin typeface="Times New Roman"/>
                <a:ea typeface="Times New Roman"/>
              </a:rPr>
            </a:br>
            <a:r>
              <a:rPr lang="en-US" sz="3400" dirty="0" err="1">
                <a:solidFill>
                  <a:srgbClr val="000000"/>
                </a:solidFill>
                <a:latin typeface="Times New Roman"/>
                <a:ea typeface="Times New Roman"/>
              </a:rPr>
              <a:t>Cohesion</a:t>
            </a:r>
            <a:r>
              <a:rPr lang="en-US" sz="3400" dirty="0">
                <a:solidFill>
                  <a:srgbClr val="000000"/>
                </a:solidFill>
                <a:latin typeface="Times New Roman"/>
                <a:ea typeface="Times New Roman"/>
              </a:rPr>
              <a:t> </a:t>
            </a:r>
            <a:r>
              <a:rPr lang="en-US" sz="3400" dirty="0" smtClean="0">
                <a:solidFill>
                  <a:srgbClr val="000000"/>
                </a:solidFill>
                <a:latin typeface="Times New Roman"/>
                <a:ea typeface="Times New Roman"/>
              </a:rPr>
              <a:t>is the</a:t>
            </a:r>
            <a:r>
              <a:rPr lang="en-US" sz="3400" dirty="0">
                <a:solidFill>
                  <a:srgbClr val="000000"/>
                </a:solidFill>
                <a:latin typeface="Times New Roman"/>
                <a:ea typeface="Times New Roman"/>
              </a:rPr>
              <a:t> </a:t>
            </a:r>
            <a:r>
              <a:rPr lang="en-US" sz="3400" dirty="0">
                <a:solidFill>
                  <a:srgbClr val="000000"/>
                </a:solidFill>
                <a:latin typeface="Times New Roman"/>
                <a:ea typeface="Times New Roman"/>
                <a:hlinkClick r:id="rId2"/>
              </a:rPr>
              <a:t>grammatical</a:t>
            </a:r>
            <a:r>
              <a:rPr lang="en-US" sz="3400" dirty="0">
                <a:solidFill>
                  <a:srgbClr val="000000"/>
                </a:solidFill>
                <a:latin typeface="Times New Roman"/>
                <a:ea typeface="Times New Roman"/>
              </a:rPr>
              <a:t> &amp; </a:t>
            </a:r>
            <a:r>
              <a:rPr lang="en-US" sz="3400" dirty="0">
                <a:solidFill>
                  <a:srgbClr val="000000"/>
                </a:solidFill>
                <a:latin typeface="Times New Roman"/>
                <a:ea typeface="Times New Roman"/>
                <a:hlinkClick r:id="rId3"/>
              </a:rPr>
              <a:t>lexical</a:t>
            </a:r>
            <a:r>
              <a:rPr lang="en-US" sz="3400" dirty="0">
                <a:solidFill>
                  <a:srgbClr val="000000"/>
                </a:solidFill>
                <a:latin typeface="Times New Roman"/>
                <a:ea typeface="Times New Roman"/>
              </a:rPr>
              <a:t> </a:t>
            </a:r>
            <a:br>
              <a:rPr lang="en-US" sz="3400" dirty="0">
                <a:solidFill>
                  <a:srgbClr val="000000"/>
                </a:solidFill>
                <a:latin typeface="Times New Roman"/>
                <a:ea typeface="Times New Roman"/>
              </a:rPr>
            </a:br>
            <a:r>
              <a:rPr lang="en-US" sz="3400" u="sng" dirty="0">
                <a:solidFill>
                  <a:srgbClr val="0070C0"/>
                </a:solidFill>
                <a:latin typeface="Times New Roman"/>
                <a:ea typeface="Times New Roman"/>
              </a:rPr>
              <a:t>linking </a:t>
            </a:r>
            <a:r>
              <a:rPr lang="en-US" sz="3400" u="sng" dirty="0">
                <a:solidFill>
                  <a:srgbClr val="C00000"/>
                </a:solidFill>
                <a:latin typeface="Times New Roman"/>
                <a:ea typeface="Times New Roman"/>
              </a:rPr>
              <a:t>(cohesive ties/connections)</a:t>
            </a:r>
            <a:r>
              <a:rPr lang="en-US" sz="3400" dirty="0">
                <a:solidFill>
                  <a:srgbClr val="0070C0"/>
                </a:solidFill>
                <a:latin typeface="Times New Roman"/>
                <a:ea typeface="Times New Roman"/>
              </a:rPr>
              <a:t> </a:t>
            </a:r>
            <a:r>
              <a:rPr lang="en-US" sz="3400" dirty="0">
                <a:solidFill>
                  <a:srgbClr val="000000"/>
                </a:solidFill>
                <a:latin typeface="Times New Roman"/>
                <a:ea typeface="Times New Roman"/>
              </a:rPr>
              <a:t>within a text or </a:t>
            </a:r>
            <a:r>
              <a:rPr lang="en-US" sz="3400" dirty="0">
                <a:solidFill>
                  <a:srgbClr val="000000"/>
                </a:solidFill>
                <a:latin typeface="Times New Roman"/>
                <a:ea typeface="Times New Roman"/>
                <a:hlinkClick r:id="rId4"/>
              </a:rPr>
              <a:t>sentence</a:t>
            </a:r>
            <a:r>
              <a:rPr lang="en-US" sz="3400" dirty="0">
                <a:solidFill>
                  <a:srgbClr val="000000"/>
                </a:solidFill>
                <a:latin typeface="Times New Roman"/>
                <a:ea typeface="Times New Roman"/>
              </a:rPr>
              <a:t> that </a:t>
            </a:r>
            <a:r>
              <a:rPr lang="en-US" sz="3400" u="sng" dirty="0">
                <a:solidFill>
                  <a:srgbClr val="0070C0"/>
                </a:solidFill>
                <a:latin typeface="Times New Roman"/>
                <a:ea typeface="Times New Roman"/>
              </a:rPr>
              <a:t>holds a text together</a:t>
            </a:r>
            <a:r>
              <a:rPr lang="en-US" sz="3400" dirty="0">
                <a:solidFill>
                  <a:srgbClr val="000000"/>
                </a:solidFill>
                <a:latin typeface="Times New Roman"/>
                <a:ea typeface="Times New Roman"/>
              </a:rPr>
              <a:t> and gives it </a:t>
            </a:r>
            <a:r>
              <a:rPr lang="en-US" sz="3400" dirty="0" smtClean="0">
                <a:solidFill>
                  <a:srgbClr val="000000"/>
                </a:solidFill>
                <a:latin typeface="Times New Roman"/>
                <a:ea typeface="Times New Roman"/>
              </a:rPr>
              <a:t>meaning.</a:t>
            </a:r>
            <a:r>
              <a:rPr lang="en-US" sz="3200" dirty="0" smtClean="0">
                <a:solidFill>
                  <a:srgbClr val="000000"/>
                </a:solidFill>
                <a:latin typeface="Times New Roman"/>
                <a:ea typeface="Times New Roman"/>
              </a:rPr>
              <a:t/>
            </a:r>
            <a:br>
              <a:rPr lang="en-US" sz="3200" dirty="0" smtClean="0">
                <a:solidFill>
                  <a:srgbClr val="000000"/>
                </a:solidFill>
                <a:latin typeface="Times New Roman"/>
                <a:ea typeface="Times New Roman"/>
              </a:rPr>
            </a:br>
            <a:r>
              <a:rPr lang="en-US" sz="3200" dirty="0" smtClean="0">
                <a:solidFill>
                  <a:srgbClr val="1D2129"/>
                </a:solidFill>
                <a:latin typeface="Times New Roman"/>
                <a:ea typeface="Times New Roman"/>
              </a:rPr>
              <a:t> </a:t>
            </a:r>
            <a:br>
              <a:rPr lang="en-US" sz="3200" dirty="0" smtClean="0">
                <a:solidFill>
                  <a:srgbClr val="1D2129"/>
                </a:solidFill>
                <a:latin typeface="Times New Roman"/>
                <a:ea typeface="Times New Roman"/>
              </a:rPr>
            </a:br>
            <a:endParaRPr lang="en-US" dirty="0"/>
          </a:p>
        </p:txBody>
      </p:sp>
    </p:spTree>
    <p:extLst>
      <p:ext uri="{BB962C8B-B14F-4D97-AF65-F5344CB8AC3E}">
        <p14:creationId xmlns:p14="http://schemas.microsoft.com/office/powerpoint/2010/main" val="2149861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8640960" cy="6480719"/>
          </a:xfrm>
        </p:spPr>
        <p:txBody>
          <a:bodyPr>
            <a:normAutofit fontScale="90000"/>
          </a:bodyPr>
          <a:lstStyle/>
          <a:p>
            <a:pPr algn="l"/>
            <a:r>
              <a:rPr lang="en-US" sz="2900" dirty="0" smtClean="0">
                <a:solidFill>
                  <a:srgbClr val="FF0000"/>
                </a:solidFill>
                <a:latin typeface="Times New Roman"/>
                <a:ea typeface="Times New Roman"/>
              </a:rPr>
              <a:t>                         </a:t>
            </a:r>
            <a:br>
              <a:rPr lang="en-US" sz="2900" dirty="0" smtClean="0">
                <a:solidFill>
                  <a:srgbClr val="FF0000"/>
                </a:solidFill>
                <a:latin typeface="Times New Roman"/>
                <a:ea typeface="Times New Roman"/>
              </a:rPr>
            </a:br>
            <a:r>
              <a:rPr lang="en-US" sz="2900" dirty="0">
                <a:solidFill>
                  <a:srgbClr val="FF0000"/>
                </a:solidFill>
                <a:latin typeface="Times New Roman"/>
                <a:ea typeface="Times New Roman"/>
              </a:rPr>
              <a:t> </a:t>
            </a:r>
            <a:r>
              <a:rPr lang="en-US" sz="2900" dirty="0" smtClean="0">
                <a:solidFill>
                  <a:srgbClr val="FF0000"/>
                </a:solidFill>
                <a:latin typeface="Times New Roman"/>
                <a:ea typeface="Times New Roman"/>
              </a:rPr>
              <a:t>                       </a:t>
            </a:r>
            <a:r>
              <a:rPr lang="en-US" sz="2900" b="1" dirty="0" smtClean="0">
                <a:solidFill>
                  <a:srgbClr val="FF0000"/>
                </a:solidFill>
                <a:latin typeface="Times New Roman"/>
                <a:ea typeface="Times New Roman"/>
              </a:rPr>
              <a:t>TYPES </a:t>
            </a:r>
            <a:r>
              <a:rPr lang="en-US" sz="2900" b="1" dirty="0">
                <a:solidFill>
                  <a:srgbClr val="FF0000"/>
                </a:solidFill>
                <a:latin typeface="Times New Roman"/>
                <a:ea typeface="Times New Roman"/>
              </a:rPr>
              <a:t>OF </a:t>
            </a:r>
            <a:r>
              <a:rPr lang="en-US" sz="2900" b="1" dirty="0" smtClean="0">
                <a:solidFill>
                  <a:srgbClr val="FF0000"/>
                </a:solidFill>
                <a:latin typeface="Times New Roman"/>
                <a:ea typeface="Times New Roman"/>
              </a:rPr>
              <a:t>COHESION</a:t>
            </a:r>
            <a:r>
              <a:rPr lang="en-US" sz="2900" dirty="0">
                <a:solidFill>
                  <a:srgbClr val="202122"/>
                </a:solidFill>
                <a:latin typeface="Times New Roman"/>
                <a:ea typeface="Times New Roman"/>
              </a:rPr>
              <a:t/>
            </a:r>
            <a:br>
              <a:rPr lang="en-US" sz="2900" dirty="0">
                <a:solidFill>
                  <a:srgbClr val="202122"/>
                </a:solidFill>
                <a:latin typeface="Times New Roman"/>
                <a:ea typeface="Times New Roman"/>
              </a:rPr>
            </a:br>
            <a:r>
              <a:rPr lang="en-US" sz="2900" dirty="0">
                <a:solidFill>
                  <a:srgbClr val="202122"/>
                </a:solidFill>
                <a:latin typeface="Times New Roman"/>
                <a:ea typeface="Times New Roman"/>
              </a:rPr>
              <a:t/>
            </a:r>
            <a:br>
              <a:rPr lang="en-US" sz="2900" dirty="0">
                <a:solidFill>
                  <a:srgbClr val="202122"/>
                </a:solidFill>
                <a:latin typeface="Times New Roman"/>
                <a:ea typeface="Times New Roman"/>
              </a:rPr>
            </a:br>
            <a:r>
              <a:rPr lang="en-US" sz="2900" dirty="0" smtClean="0">
                <a:solidFill>
                  <a:srgbClr val="202122"/>
                </a:solidFill>
                <a:latin typeface="Times New Roman"/>
                <a:ea typeface="Times New Roman"/>
              </a:rPr>
              <a:t>       * </a:t>
            </a:r>
            <a:r>
              <a:rPr lang="en-US" sz="2900" dirty="0" smtClean="0">
                <a:solidFill>
                  <a:srgbClr val="FF0000"/>
                </a:solidFill>
                <a:latin typeface="Times New Roman"/>
                <a:ea typeface="Times New Roman"/>
              </a:rPr>
              <a:t>Two</a:t>
            </a:r>
            <a:r>
              <a:rPr lang="en-US" sz="2900" dirty="0" smtClean="0">
                <a:solidFill>
                  <a:srgbClr val="202122"/>
                </a:solidFill>
                <a:latin typeface="Times New Roman"/>
                <a:ea typeface="Times New Roman"/>
              </a:rPr>
              <a:t> </a:t>
            </a:r>
            <a:r>
              <a:rPr lang="en-US" sz="2900" dirty="0">
                <a:solidFill>
                  <a:srgbClr val="202122"/>
                </a:solidFill>
                <a:latin typeface="Times New Roman"/>
                <a:ea typeface="Times New Roman"/>
              </a:rPr>
              <a:t>main types: </a:t>
            </a:r>
            <a:br>
              <a:rPr lang="en-US" sz="2900" dirty="0">
                <a:solidFill>
                  <a:srgbClr val="202122"/>
                </a:solidFill>
                <a:latin typeface="Times New Roman"/>
                <a:ea typeface="Times New Roman"/>
              </a:rPr>
            </a:br>
            <a:r>
              <a:rPr lang="en-US" sz="2900" dirty="0">
                <a:solidFill>
                  <a:srgbClr val="202122"/>
                </a:solidFill>
                <a:latin typeface="Times New Roman"/>
                <a:ea typeface="Times New Roman"/>
              </a:rPr>
              <a:t>	</a:t>
            </a:r>
            <a:r>
              <a:rPr lang="en-US" sz="2900" dirty="0" smtClean="0">
                <a:solidFill>
                  <a:srgbClr val="202122"/>
                </a:solidFill>
                <a:latin typeface="Times New Roman"/>
                <a:ea typeface="Times New Roman"/>
              </a:rPr>
              <a:t>  - </a:t>
            </a:r>
            <a:r>
              <a:rPr lang="en-US" sz="2900" b="1" i="1" dirty="0">
                <a:solidFill>
                  <a:srgbClr val="00B050"/>
                </a:solidFill>
                <a:latin typeface="Times New Roman"/>
                <a:ea typeface="Times New Roman"/>
              </a:rPr>
              <a:t>Grammatical cohesion</a:t>
            </a:r>
            <a:r>
              <a:rPr lang="en-US" sz="2900" dirty="0">
                <a:solidFill>
                  <a:srgbClr val="202122"/>
                </a:solidFill>
                <a:latin typeface="Times New Roman"/>
                <a:ea typeface="Times New Roman"/>
              </a:rPr>
              <a:t>, which is based on </a:t>
            </a:r>
            <a:r>
              <a:rPr lang="en-US" sz="2900" b="1" i="1" dirty="0">
                <a:solidFill>
                  <a:srgbClr val="00B050"/>
                </a:solidFill>
                <a:latin typeface="Times New Roman"/>
                <a:ea typeface="Times New Roman"/>
              </a:rPr>
              <a:t>structural content</a:t>
            </a:r>
            <a:r>
              <a:rPr lang="en-US" sz="2900" dirty="0">
                <a:solidFill>
                  <a:srgbClr val="202122"/>
                </a:solidFill>
                <a:latin typeface="Times New Roman"/>
                <a:ea typeface="Times New Roman"/>
              </a:rPr>
              <a:t/>
            </a:r>
            <a:br>
              <a:rPr lang="en-US" sz="2900" dirty="0">
                <a:solidFill>
                  <a:srgbClr val="202122"/>
                </a:solidFill>
                <a:latin typeface="Times New Roman"/>
                <a:ea typeface="Times New Roman"/>
              </a:rPr>
            </a:br>
            <a:r>
              <a:rPr lang="en-US" sz="2900" dirty="0">
                <a:solidFill>
                  <a:srgbClr val="202122"/>
                </a:solidFill>
                <a:latin typeface="Times New Roman"/>
                <a:ea typeface="Times New Roman"/>
              </a:rPr>
              <a:t>         </a:t>
            </a:r>
            <a:r>
              <a:rPr lang="en-US" sz="2900" dirty="0" smtClean="0">
                <a:solidFill>
                  <a:srgbClr val="202122"/>
                </a:solidFill>
                <a:latin typeface="Times New Roman"/>
                <a:ea typeface="Times New Roman"/>
              </a:rPr>
              <a:t>   </a:t>
            </a:r>
            <a:r>
              <a:rPr lang="en-US" sz="2900" dirty="0">
                <a:solidFill>
                  <a:srgbClr val="202122"/>
                </a:solidFill>
                <a:latin typeface="Times New Roman"/>
                <a:ea typeface="Times New Roman"/>
              </a:rPr>
              <a:t> - </a:t>
            </a:r>
            <a:r>
              <a:rPr lang="en-US" sz="2900" b="1" i="1" dirty="0">
                <a:solidFill>
                  <a:srgbClr val="00B050"/>
                </a:solidFill>
                <a:latin typeface="Times New Roman"/>
                <a:ea typeface="Times New Roman"/>
              </a:rPr>
              <a:t>Lexical cohesion</a:t>
            </a:r>
            <a:r>
              <a:rPr lang="en-US" sz="2900" dirty="0">
                <a:solidFill>
                  <a:srgbClr val="202122"/>
                </a:solidFill>
                <a:latin typeface="Times New Roman"/>
                <a:ea typeface="Times New Roman"/>
              </a:rPr>
              <a:t>, which is based on </a:t>
            </a:r>
            <a:r>
              <a:rPr lang="en-US" sz="2900" i="1" dirty="0">
                <a:solidFill>
                  <a:srgbClr val="00B050"/>
                </a:solidFill>
                <a:latin typeface="Times New Roman"/>
                <a:ea typeface="Times New Roman"/>
              </a:rPr>
              <a:t>lexical content &amp;</a:t>
            </a:r>
            <a:r>
              <a:rPr lang="en-US" sz="2900" i="1" dirty="0" smtClean="0">
                <a:solidFill>
                  <a:srgbClr val="00B050"/>
                </a:solidFill>
                <a:latin typeface="Times New Roman"/>
                <a:ea typeface="Times New Roman"/>
              </a:rPr>
              <a:t> </a:t>
            </a:r>
            <a:r>
              <a:rPr lang="en-US" sz="2900" i="1" dirty="0">
                <a:solidFill>
                  <a:srgbClr val="00B050"/>
                </a:solidFill>
                <a:latin typeface="Times New Roman"/>
                <a:ea typeface="Times New Roman"/>
              </a:rPr>
              <a:t>background knowledge.</a:t>
            </a:r>
            <a:r>
              <a:rPr lang="en-US" sz="2900" dirty="0">
                <a:solidFill>
                  <a:srgbClr val="202122"/>
                </a:solidFill>
                <a:latin typeface="Times New Roman"/>
                <a:ea typeface="Times New Roman"/>
              </a:rPr>
              <a:t> </a:t>
            </a:r>
            <a:br>
              <a:rPr lang="en-US" sz="2900" dirty="0">
                <a:solidFill>
                  <a:srgbClr val="202122"/>
                </a:solidFill>
                <a:latin typeface="Times New Roman"/>
                <a:ea typeface="Times New Roman"/>
              </a:rPr>
            </a:br>
            <a:r>
              <a:rPr lang="en-US" sz="2900" dirty="0">
                <a:solidFill>
                  <a:srgbClr val="202122"/>
                </a:solidFill>
                <a:latin typeface="Times New Roman"/>
                <a:ea typeface="Times New Roman"/>
              </a:rPr>
              <a:t>   </a:t>
            </a:r>
            <a:r>
              <a:rPr lang="en-US" sz="2900" dirty="0" smtClean="0">
                <a:solidFill>
                  <a:srgbClr val="202122"/>
                </a:solidFill>
                <a:latin typeface="Times New Roman"/>
                <a:ea typeface="Times New Roman"/>
              </a:rPr>
              <a:t>   </a:t>
            </a:r>
            <a:br>
              <a:rPr lang="en-US" sz="2900" dirty="0" smtClean="0">
                <a:solidFill>
                  <a:srgbClr val="202122"/>
                </a:solidFill>
                <a:latin typeface="Times New Roman"/>
                <a:ea typeface="Times New Roman"/>
              </a:rPr>
            </a:br>
            <a:r>
              <a:rPr lang="en-US" sz="2900" dirty="0">
                <a:solidFill>
                  <a:srgbClr val="202122"/>
                </a:solidFill>
                <a:latin typeface="Times New Roman"/>
                <a:ea typeface="Times New Roman"/>
              </a:rPr>
              <a:t> </a:t>
            </a:r>
            <a:r>
              <a:rPr lang="en-US" sz="2900" dirty="0" smtClean="0">
                <a:solidFill>
                  <a:srgbClr val="202122"/>
                </a:solidFill>
                <a:latin typeface="Times New Roman"/>
                <a:ea typeface="Times New Roman"/>
              </a:rPr>
              <a:t>     * </a:t>
            </a:r>
            <a:r>
              <a:rPr lang="en-US" sz="2900" dirty="0">
                <a:solidFill>
                  <a:srgbClr val="202122"/>
                </a:solidFill>
                <a:latin typeface="Times New Roman"/>
                <a:ea typeface="Times New Roman"/>
              </a:rPr>
              <a:t>A cohesive text is created in many different ways.</a:t>
            </a:r>
            <a:br>
              <a:rPr lang="en-US" sz="2900" dirty="0">
                <a:solidFill>
                  <a:srgbClr val="202122"/>
                </a:solidFill>
                <a:latin typeface="Times New Roman"/>
                <a:ea typeface="Times New Roman"/>
              </a:rPr>
            </a:br>
            <a:r>
              <a:rPr lang="en-US" sz="2900" dirty="0">
                <a:solidFill>
                  <a:srgbClr val="202122"/>
                </a:solidFill>
                <a:latin typeface="Times New Roman"/>
                <a:ea typeface="Times New Roman"/>
              </a:rPr>
              <a:t>   </a:t>
            </a:r>
            <a:r>
              <a:rPr lang="en-US" sz="2900" dirty="0" smtClean="0">
                <a:solidFill>
                  <a:srgbClr val="202122"/>
                </a:solidFill>
                <a:latin typeface="Times New Roman"/>
                <a:ea typeface="Times New Roman"/>
              </a:rPr>
              <a:t/>
            </a:r>
            <a:br>
              <a:rPr lang="en-US" sz="2900" dirty="0" smtClean="0">
                <a:solidFill>
                  <a:srgbClr val="202122"/>
                </a:solidFill>
                <a:latin typeface="Times New Roman"/>
                <a:ea typeface="Times New Roman"/>
              </a:rPr>
            </a:br>
            <a:r>
              <a:rPr lang="en-US" sz="2900" dirty="0" smtClean="0">
                <a:solidFill>
                  <a:srgbClr val="202122"/>
                </a:solidFill>
                <a:latin typeface="Times New Roman"/>
                <a:ea typeface="Times New Roman"/>
              </a:rPr>
              <a:t>      * </a:t>
            </a:r>
            <a:r>
              <a:rPr lang="en-US" sz="2900" dirty="0">
                <a:solidFill>
                  <a:srgbClr val="0070C0"/>
                </a:solidFill>
                <a:latin typeface="Times New Roman"/>
                <a:ea typeface="Times New Roman"/>
              </a:rPr>
              <a:t>Five</a:t>
            </a:r>
            <a:r>
              <a:rPr lang="en-US" sz="2900" dirty="0">
                <a:solidFill>
                  <a:srgbClr val="202122"/>
                </a:solidFill>
                <a:latin typeface="Times New Roman"/>
                <a:ea typeface="Times New Roman"/>
              </a:rPr>
              <a:t> general categories of </a:t>
            </a:r>
            <a:r>
              <a:rPr lang="en-US" sz="2900" dirty="0">
                <a:solidFill>
                  <a:srgbClr val="0070C0"/>
                </a:solidFill>
                <a:latin typeface="Times New Roman"/>
                <a:ea typeface="Times New Roman"/>
              </a:rPr>
              <a:t>cohesive </a:t>
            </a:r>
            <a:r>
              <a:rPr lang="en-US" sz="2900" dirty="0" smtClean="0">
                <a:solidFill>
                  <a:srgbClr val="0070C0"/>
                </a:solidFill>
                <a:latin typeface="Times New Roman"/>
                <a:ea typeface="Times New Roman"/>
              </a:rPr>
              <a:t>devices</a:t>
            </a:r>
            <a:r>
              <a:rPr lang="en-US" sz="2900" dirty="0" smtClean="0">
                <a:solidFill>
                  <a:srgbClr val="202122"/>
                </a:solidFill>
                <a:latin typeface="Times New Roman"/>
                <a:ea typeface="Times New Roman"/>
              </a:rPr>
              <a:t>: </a:t>
            </a:r>
            <a:r>
              <a:rPr lang="en-US" sz="2900" b="1" i="1" u="sng" dirty="0">
                <a:solidFill>
                  <a:srgbClr val="0070C0"/>
                </a:solidFill>
                <a:latin typeface="Times New Roman"/>
                <a:ea typeface="Times New Roman"/>
              </a:rPr>
              <a:t>reference</a:t>
            </a:r>
            <a:r>
              <a:rPr lang="en-US" sz="2900" b="1" i="1" dirty="0">
                <a:solidFill>
                  <a:srgbClr val="0070C0"/>
                </a:solidFill>
                <a:latin typeface="Times New Roman"/>
                <a:ea typeface="Times New Roman"/>
              </a:rPr>
              <a:t> </a:t>
            </a:r>
            <a:r>
              <a:rPr lang="en-US" sz="2900" i="1" dirty="0">
                <a:solidFill>
                  <a:srgbClr val="1E1C11"/>
                </a:solidFill>
                <a:latin typeface="Times New Roman"/>
                <a:ea typeface="Times New Roman"/>
              </a:rPr>
              <a:t>(mention </a:t>
            </a:r>
            <a:r>
              <a:rPr lang="en-US" sz="2900" i="1" dirty="0" smtClean="0">
                <a:solidFill>
                  <a:srgbClr val="1E1C11"/>
                </a:solidFill>
                <a:latin typeface="Times New Roman"/>
                <a:ea typeface="Times New Roman"/>
              </a:rPr>
              <a:t>of)</a:t>
            </a:r>
            <a:r>
              <a:rPr lang="en-US" sz="2900" b="1" i="1" dirty="0" smtClean="0">
                <a:solidFill>
                  <a:srgbClr val="0070C0"/>
                </a:solidFill>
                <a:latin typeface="Times New Roman"/>
                <a:ea typeface="Times New Roman"/>
              </a:rPr>
              <a:t>,</a:t>
            </a:r>
            <a:r>
              <a:rPr lang="en-US" sz="2900" b="1" i="1" dirty="0">
                <a:solidFill>
                  <a:srgbClr val="0070C0"/>
                </a:solidFill>
                <a:latin typeface="Times New Roman"/>
                <a:ea typeface="Times New Roman"/>
              </a:rPr>
              <a:t> </a:t>
            </a:r>
            <a:r>
              <a:rPr lang="en-US" sz="2900" b="1" i="1" dirty="0">
                <a:solidFill>
                  <a:srgbClr val="0070C0"/>
                </a:solidFill>
                <a:latin typeface="Times New Roman"/>
                <a:ea typeface="Times New Roman"/>
                <a:hlinkClick r:id="rId2"/>
              </a:rPr>
              <a:t>ellipsis</a:t>
            </a:r>
            <a:r>
              <a:rPr lang="en-US" sz="2900" b="1" i="1" dirty="0">
                <a:solidFill>
                  <a:srgbClr val="0070C0"/>
                </a:solidFill>
                <a:latin typeface="Times New Roman"/>
                <a:ea typeface="Times New Roman"/>
              </a:rPr>
              <a:t> </a:t>
            </a:r>
            <a:r>
              <a:rPr lang="en-US" sz="2900" i="1" dirty="0">
                <a:solidFill>
                  <a:srgbClr val="1E1C11"/>
                </a:solidFill>
                <a:latin typeface="Times New Roman"/>
                <a:ea typeface="Times New Roman"/>
              </a:rPr>
              <a:t>(word omission/)</a:t>
            </a:r>
            <a:r>
              <a:rPr lang="en-US" sz="2900" b="1" i="1" dirty="0">
                <a:solidFill>
                  <a:srgbClr val="0070C0"/>
                </a:solidFill>
                <a:latin typeface="Times New Roman"/>
                <a:ea typeface="Times New Roman"/>
              </a:rPr>
              <a:t>, </a:t>
            </a:r>
            <a:r>
              <a:rPr lang="en-US" sz="2900" b="1" i="1" u="sng" dirty="0">
                <a:solidFill>
                  <a:srgbClr val="0070C0"/>
                </a:solidFill>
                <a:latin typeface="Times New Roman"/>
                <a:ea typeface="Times New Roman"/>
              </a:rPr>
              <a:t>substitution</a:t>
            </a:r>
            <a:r>
              <a:rPr lang="en-US" sz="2900" b="1" i="1" dirty="0">
                <a:solidFill>
                  <a:srgbClr val="0070C0"/>
                </a:solidFill>
                <a:latin typeface="Times New Roman"/>
                <a:ea typeface="Times New Roman"/>
              </a:rPr>
              <a:t> </a:t>
            </a:r>
            <a:r>
              <a:rPr lang="en-US" sz="2900" i="1" dirty="0">
                <a:solidFill>
                  <a:srgbClr val="1E1C11"/>
                </a:solidFill>
                <a:latin typeface="Times New Roman"/>
                <a:ea typeface="Times New Roman"/>
              </a:rPr>
              <a:t>(word/phrase replacement)</a:t>
            </a:r>
            <a:r>
              <a:rPr lang="en-US" sz="2900" b="1" i="1" dirty="0">
                <a:solidFill>
                  <a:srgbClr val="0070C0"/>
                </a:solidFill>
                <a:latin typeface="Times New Roman"/>
                <a:ea typeface="Times New Roman"/>
              </a:rPr>
              <a:t>, </a:t>
            </a:r>
            <a:r>
              <a:rPr lang="en-US" sz="2900" b="1" i="1" u="sng" dirty="0">
                <a:solidFill>
                  <a:srgbClr val="0070C0"/>
                </a:solidFill>
                <a:latin typeface="Times New Roman"/>
                <a:ea typeface="Times New Roman"/>
              </a:rPr>
              <a:t>lexical cohesion</a:t>
            </a:r>
            <a:r>
              <a:rPr lang="en-US" sz="2900" b="1" i="1" dirty="0">
                <a:solidFill>
                  <a:srgbClr val="0070C0"/>
                </a:solidFill>
                <a:latin typeface="Times New Roman"/>
                <a:ea typeface="Times New Roman"/>
              </a:rPr>
              <a:t> (lexical items) </a:t>
            </a:r>
            <a:r>
              <a:rPr lang="en-US" sz="2900" b="1" i="1" dirty="0">
                <a:solidFill>
                  <a:srgbClr val="002060"/>
                </a:solidFill>
                <a:latin typeface="Times New Roman"/>
                <a:ea typeface="Times New Roman"/>
              </a:rPr>
              <a:t>&amp;</a:t>
            </a:r>
            <a:r>
              <a:rPr lang="en-US" sz="2900" b="1" i="1" dirty="0">
                <a:solidFill>
                  <a:srgbClr val="0070C0"/>
                </a:solidFill>
                <a:latin typeface="Times New Roman"/>
                <a:ea typeface="Times New Roman"/>
              </a:rPr>
              <a:t> </a:t>
            </a:r>
            <a:r>
              <a:rPr lang="en-US" sz="2900" b="1" i="1" u="sng" dirty="0">
                <a:solidFill>
                  <a:srgbClr val="0070C0"/>
                </a:solidFill>
                <a:latin typeface="Times New Roman"/>
                <a:ea typeface="Times New Roman"/>
                <a:hlinkClick r:id="rId3"/>
              </a:rPr>
              <a:t>conjunction</a:t>
            </a:r>
            <a:r>
              <a:rPr lang="en-US" sz="2900" b="1" i="1" u="sng" dirty="0">
                <a:solidFill>
                  <a:srgbClr val="0070C0"/>
                </a:solidFill>
                <a:latin typeface="Times New Roman"/>
                <a:ea typeface="Times New Roman"/>
              </a:rPr>
              <a:t> </a:t>
            </a:r>
            <a:r>
              <a:rPr lang="en-US" sz="2900" i="1" dirty="0">
                <a:solidFill>
                  <a:srgbClr val="1E1C11"/>
                </a:solidFill>
                <a:latin typeface="Times New Roman"/>
                <a:ea typeface="Times New Roman"/>
              </a:rPr>
              <a:t>(connectors)</a:t>
            </a:r>
            <a:r>
              <a:rPr lang="en-US" sz="2900" b="1" i="1" dirty="0">
                <a:solidFill>
                  <a:srgbClr val="0070C0"/>
                </a:solidFill>
                <a:latin typeface="Times New Roman"/>
                <a:ea typeface="Times New Roman"/>
              </a:rPr>
              <a:t>.</a:t>
            </a:r>
            <a:r>
              <a:rPr lang="en-US" sz="2900" dirty="0">
                <a:solidFill>
                  <a:srgbClr val="0070C0"/>
                </a:solidFill>
                <a:latin typeface="Times New Roman"/>
                <a:ea typeface="Times New Roman"/>
              </a:rPr>
              <a:t/>
            </a:r>
            <a:br>
              <a:rPr lang="en-US" sz="2900" dirty="0">
                <a:solidFill>
                  <a:srgbClr val="0070C0"/>
                </a:solidFill>
                <a:latin typeface="Times New Roman"/>
                <a:ea typeface="Times New Roman"/>
              </a:rPr>
            </a:br>
            <a:endParaRPr lang="en-US" dirty="0"/>
          </a:p>
        </p:txBody>
      </p:sp>
    </p:spTree>
    <p:extLst>
      <p:ext uri="{BB962C8B-B14F-4D97-AF65-F5344CB8AC3E}">
        <p14:creationId xmlns:p14="http://schemas.microsoft.com/office/powerpoint/2010/main" val="2284079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480719"/>
          </a:xfrm>
        </p:spPr>
        <p:txBody>
          <a:bodyPr>
            <a:noAutofit/>
          </a:bodyPr>
          <a:lstStyle/>
          <a:p>
            <a:pPr lvl="0" algn="l">
              <a:lnSpc>
                <a:spcPct val="115000"/>
              </a:lnSpc>
              <a:spcAft>
                <a:spcPts val="1000"/>
              </a:spcAft>
            </a:pPr>
            <a:r>
              <a:rPr lang="en-US" sz="2800" b="1" dirty="0" smtClean="0">
                <a:solidFill>
                  <a:srgbClr val="FF0000"/>
                </a:solidFill>
                <a:latin typeface="Times New Roman" pitchFamily="18" charset="0"/>
                <a:ea typeface="Times New Roman"/>
                <a:cs typeface="Times New Roman" pitchFamily="18" charset="0"/>
              </a:rPr>
              <a:t/>
            </a:r>
            <a:br>
              <a:rPr lang="en-US" sz="2800" b="1" dirty="0" smtClean="0">
                <a:solidFill>
                  <a:srgbClr val="FF0000"/>
                </a:solidFill>
                <a:latin typeface="Times New Roman" pitchFamily="18" charset="0"/>
                <a:ea typeface="Times New Roman"/>
                <a:cs typeface="Times New Roman" pitchFamily="18" charset="0"/>
              </a:rPr>
            </a:br>
            <a:r>
              <a:rPr lang="en-US" sz="2800" b="1" dirty="0" smtClean="0">
                <a:solidFill>
                  <a:srgbClr val="FF0000"/>
                </a:solidFill>
                <a:latin typeface="Times New Roman" pitchFamily="18" charset="0"/>
                <a:ea typeface="Times New Roman"/>
                <a:cs typeface="Times New Roman" pitchFamily="18" charset="0"/>
              </a:rPr>
              <a:t>* </a:t>
            </a:r>
            <a:r>
              <a:rPr lang="en-US" sz="2800" b="1" dirty="0">
                <a:solidFill>
                  <a:schemeClr val="accent6">
                    <a:lumMod val="50000"/>
                  </a:schemeClr>
                </a:solidFill>
                <a:latin typeface="Times New Roman" pitchFamily="18" charset="0"/>
                <a:ea typeface="Times New Roman"/>
                <a:cs typeface="Times New Roman" pitchFamily="18" charset="0"/>
              </a:rPr>
              <a:t>C</a:t>
            </a:r>
            <a:r>
              <a:rPr lang="en-US" sz="2800" b="1" dirty="0" smtClean="0">
                <a:solidFill>
                  <a:schemeClr val="accent6">
                    <a:lumMod val="50000"/>
                  </a:schemeClr>
                </a:solidFill>
                <a:latin typeface="Times New Roman" pitchFamily="18" charset="0"/>
                <a:ea typeface="Times New Roman"/>
                <a:cs typeface="Times New Roman" pitchFamily="18" charset="0"/>
              </a:rPr>
              <a:t>ontrastive </a:t>
            </a:r>
            <a:r>
              <a:rPr lang="en-US" sz="2800" b="1" dirty="0">
                <a:solidFill>
                  <a:schemeClr val="accent6">
                    <a:lumMod val="50000"/>
                  </a:schemeClr>
                </a:solidFill>
                <a:latin typeface="Times New Roman" pitchFamily="18" charset="0"/>
                <a:ea typeface="Times New Roman"/>
                <a:cs typeface="Times New Roman" pitchFamily="18" charset="0"/>
              </a:rPr>
              <a:t>units</a:t>
            </a:r>
            <a:r>
              <a:rPr lang="en-US" sz="2800" b="1" dirty="0">
                <a:solidFill>
                  <a:srgbClr val="FF0000"/>
                </a:solidFill>
                <a:latin typeface="Times New Roman" pitchFamily="18" charset="0"/>
                <a:ea typeface="Times New Roman"/>
                <a:cs typeface="Times New Roman" pitchFamily="18" charset="0"/>
              </a:rPr>
              <a:t> on the perspective of </a:t>
            </a:r>
            <a:r>
              <a:rPr lang="en-US" sz="2800" b="1" i="1" dirty="0">
                <a:solidFill>
                  <a:schemeClr val="accent6">
                    <a:lumMod val="50000"/>
                  </a:schemeClr>
                </a:solidFill>
                <a:latin typeface="Times New Roman" pitchFamily="18" charset="0"/>
                <a:ea typeface="Times New Roman"/>
                <a:cs typeface="Times New Roman" pitchFamily="18" charset="0"/>
              </a:rPr>
              <a:t>speech </a:t>
            </a:r>
            <a:r>
              <a:rPr lang="en-US" sz="2800" b="1" i="1" dirty="0" smtClean="0">
                <a:solidFill>
                  <a:schemeClr val="accent6">
                    <a:lumMod val="50000"/>
                  </a:schemeClr>
                </a:solidFill>
                <a:latin typeface="Times New Roman" pitchFamily="18" charset="0"/>
                <a:ea typeface="Times New Roman"/>
                <a:cs typeface="Times New Roman" pitchFamily="18" charset="0"/>
              </a:rPr>
              <a:t>acts</a:t>
            </a:r>
            <a:r>
              <a:rPr lang="en-US" sz="2800" dirty="0">
                <a:latin typeface="Times New Roman" pitchFamily="18" charset="0"/>
                <a:ea typeface="Noto Sans Symbols"/>
                <a:cs typeface="Times New Roman" pitchFamily="18" charset="0"/>
              </a:rPr>
              <a:t/>
            </a:r>
            <a:br>
              <a:rPr lang="en-US" sz="2800" dirty="0">
                <a:latin typeface="Times New Roman" pitchFamily="18" charset="0"/>
                <a:ea typeface="Noto Sans Symbols"/>
                <a:cs typeface="Times New Roman" pitchFamily="18" charset="0"/>
              </a:rPr>
            </a:br>
            <a:r>
              <a:rPr lang="en-US" sz="2800" dirty="0" smtClean="0">
                <a:latin typeface="Times New Roman" pitchFamily="18" charset="0"/>
                <a:ea typeface="Noto Sans Symbols"/>
                <a:cs typeface="Times New Roman" pitchFamily="18" charset="0"/>
              </a:rPr>
              <a:t>* </a:t>
            </a:r>
            <a:r>
              <a:rPr lang="en-US" sz="2800" b="1" dirty="0" smtClean="0">
                <a:solidFill>
                  <a:srgbClr val="00B050"/>
                </a:solidFill>
                <a:latin typeface="Times New Roman" pitchFamily="18" charset="0"/>
                <a:ea typeface="Times New Roman"/>
                <a:cs typeface="Times New Roman" pitchFamily="18" charset="0"/>
              </a:rPr>
              <a:t>Explain </a:t>
            </a:r>
            <a:r>
              <a:rPr lang="en-US" sz="2800" b="1" dirty="0">
                <a:solidFill>
                  <a:srgbClr val="00B050"/>
                </a:solidFill>
                <a:latin typeface="Times New Roman" pitchFamily="18" charset="0"/>
                <a:ea typeface="Times New Roman"/>
                <a:cs typeface="Times New Roman" pitchFamily="18" charset="0"/>
              </a:rPr>
              <a:t>the</a:t>
            </a:r>
            <a:r>
              <a:rPr lang="en-US" sz="2800" b="1" dirty="0">
                <a:solidFill>
                  <a:srgbClr val="000000"/>
                </a:solidFill>
                <a:latin typeface="Times New Roman" pitchFamily="18" charset="0"/>
                <a:ea typeface="Times New Roman"/>
                <a:cs typeface="Times New Roman" pitchFamily="18" charset="0"/>
              </a:rPr>
              <a:t> </a:t>
            </a:r>
            <a:r>
              <a:rPr lang="en-US" sz="2800" b="1" dirty="0" smtClean="0">
                <a:solidFill>
                  <a:srgbClr val="000000"/>
                </a:solidFill>
                <a:latin typeface="Times New Roman" pitchFamily="18" charset="0"/>
                <a:ea typeface="Times New Roman"/>
                <a:cs typeface="Times New Roman" pitchFamily="18" charset="0"/>
              </a:rPr>
              <a:t> </a:t>
            </a:r>
            <a:r>
              <a:rPr lang="en-US" sz="2800" b="1" i="1" dirty="0" smtClean="0">
                <a:solidFill>
                  <a:srgbClr val="FF0000"/>
                </a:solidFill>
                <a:latin typeface="Times New Roman" pitchFamily="18" charset="0"/>
                <a:ea typeface="Times New Roman"/>
                <a:cs typeface="Times New Roman" pitchFamily="18" charset="0"/>
              </a:rPr>
              <a:t>TC</a:t>
            </a:r>
            <a:r>
              <a:rPr lang="en-US" sz="2800" b="1" i="1" dirty="0" smtClean="0">
                <a:solidFill>
                  <a:srgbClr val="000000"/>
                </a:solidFill>
                <a:latin typeface="Times New Roman" pitchFamily="18" charset="0"/>
                <a:ea typeface="Times New Roman"/>
                <a:cs typeface="Times New Roman" pitchFamily="18" charset="0"/>
              </a:rPr>
              <a:t> </a:t>
            </a:r>
            <a:r>
              <a:rPr lang="en-US" sz="2800" b="1" dirty="0" smtClean="0">
                <a:solidFill>
                  <a:srgbClr val="00B050"/>
                </a:solidFill>
                <a:latin typeface="Times New Roman" pitchFamily="18" charset="0"/>
                <a:ea typeface="Times New Roman"/>
                <a:cs typeface="Times New Roman" pitchFamily="18" charset="0"/>
              </a:rPr>
              <a:t>in </a:t>
            </a:r>
            <a:r>
              <a:rPr lang="en-US" sz="2800" b="1" dirty="0">
                <a:solidFill>
                  <a:srgbClr val="00B050"/>
                </a:solidFill>
                <a:latin typeface="Times New Roman" pitchFamily="18" charset="0"/>
                <a:ea typeface="Times New Roman"/>
                <a:cs typeface="Times New Roman" pitchFamily="18" charset="0"/>
              </a:rPr>
              <a:t>contrastive studies </a:t>
            </a:r>
            <a:r>
              <a:rPr lang="en-US" sz="2800" b="1" dirty="0" smtClean="0">
                <a:solidFill>
                  <a:srgbClr val="00B050"/>
                </a:solidFill>
                <a:latin typeface="Times New Roman" pitchFamily="18" charset="0"/>
                <a:ea typeface="Times New Roman"/>
                <a:cs typeface="Times New Roman" pitchFamily="18" charset="0"/>
              </a:rPr>
              <a:t>&amp; in </a:t>
            </a:r>
            <a:r>
              <a:rPr lang="en-US" sz="2800" b="1" dirty="0">
                <a:solidFill>
                  <a:srgbClr val="00B050"/>
                </a:solidFill>
                <a:latin typeface="Times New Roman" pitchFamily="18" charset="0"/>
                <a:ea typeface="Times New Roman"/>
                <a:cs typeface="Times New Roman" pitchFamily="18" charset="0"/>
              </a:rPr>
              <a:t>discourse </a:t>
            </a:r>
            <a:r>
              <a:rPr lang="en-US" sz="2800" b="1" dirty="0" smtClean="0">
                <a:solidFill>
                  <a:srgbClr val="00B050"/>
                </a:solidFill>
                <a:latin typeface="Times New Roman" pitchFamily="18" charset="0"/>
                <a:ea typeface="Times New Roman"/>
                <a:cs typeface="Times New Roman" pitchFamily="18" charset="0"/>
              </a:rPr>
              <a:t>analysis</a:t>
            </a:r>
            <a:r>
              <a:rPr lang="en-US" sz="2800" dirty="0">
                <a:solidFill>
                  <a:srgbClr val="00B050"/>
                </a:solidFill>
                <a:latin typeface="Times New Roman" pitchFamily="18" charset="0"/>
                <a:ea typeface="Noto Sans Symbols"/>
                <a:cs typeface="Times New Roman" pitchFamily="18" charset="0"/>
              </a:rPr>
              <a:t/>
            </a:r>
            <a:br>
              <a:rPr lang="en-US" sz="2800" dirty="0">
                <a:solidFill>
                  <a:srgbClr val="00B050"/>
                </a:solidFill>
                <a:latin typeface="Times New Roman" pitchFamily="18" charset="0"/>
                <a:ea typeface="Noto Sans Symbols"/>
                <a:cs typeface="Times New Roman" pitchFamily="18" charset="0"/>
              </a:rPr>
            </a:br>
            <a:r>
              <a:rPr lang="en-US" sz="2800" dirty="0" smtClean="0">
                <a:solidFill>
                  <a:srgbClr val="00B050"/>
                </a:solidFill>
                <a:latin typeface="Times New Roman" pitchFamily="18" charset="0"/>
                <a:ea typeface="Noto Sans Symbols"/>
                <a:cs typeface="Times New Roman" pitchFamily="18" charset="0"/>
              </a:rPr>
              <a:t>* </a:t>
            </a:r>
            <a:r>
              <a:rPr lang="en-US" sz="2800" b="1" dirty="0">
                <a:solidFill>
                  <a:srgbClr val="000000"/>
                </a:solidFill>
                <a:latin typeface="Times New Roman" pitchFamily="18" charset="0"/>
                <a:ea typeface="Noto Sans Symbols"/>
                <a:cs typeface="Times New Roman" pitchFamily="18" charset="0"/>
              </a:rPr>
              <a:t>K</a:t>
            </a:r>
            <a:r>
              <a:rPr lang="en-US" sz="2800" b="1" dirty="0" smtClean="0">
                <a:solidFill>
                  <a:srgbClr val="000000"/>
                </a:solidFill>
                <a:latin typeface="Times New Roman" pitchFamily="18" charset="0"/>
                <a:ea typeface="Times New Roman"/>
                <a:cs typeface="Times New Roman" pitchFamily="18" charset="0"/>
              </a:rPr>
              <a:t>ey </a:t>
            </a:r>
            <a:r>
              <a:rPr lang="en-US" sz="2800" b="1" i="1" dirty="0">
                <a:solidFill>
                  <a:srgbClr val="FF0000"/>
                </a:solidFill>
                <a:latin typeface="Times New Roman" pitchFamily="18" charset="0"/>
                <a:ea typeface="Times New Roman"/>
                <a:cs typeface="Times New Roman" pitchFamily="18" charset="0"/>
              </a:rPr>
              <a:t>concepts of discourse </a:t>
            </a:r>
            <a:r>
              <a:rPr lang="en-US" sz="2800" b="1" i="1" dirty="0" smtClean="0">
                <a:solidFill>
                  <a:srgbClr val="FF0000"/>
                </a:solidFill>
                <a:latin typeface="Times New Roman" pitchFamily="18" charset="0"/>
                <a:ea typeface="Times New Roman"/>
                <a:cs typeface="Times New Roman" pitchFamily="18" charset="0"/>
              </a:rPr>
              <a:t>analysis</a:t>
            </a:r>
            <a:r>
              <a:rPr lang="en-US" sz="2800" b="1" i="1" dirty="0">
                <a:solidFill>
                  <a:srgbClr val="FF0000"/>
                </a:solidFill>
                <a:latin typeface="Times New Roman" pitchFamily="18" charset="0"/>
                <a:ea typeface="Times New Roman"/>
                <a:cs typeface="Times New Roman" pitchFamily="18" charset="0"/>
              </a:rPr>
              <a:t>:</a:t>
            </a:r>
            <a:r>
              <a:rPr lang="en-US" sz="2800" b="1" i="1" dirty="0" smtClean="0">
                <a:solidFill>
                  <a:srgbClr val="FF0000"/>
                </a:solidFill>
                <a:latin typeface="Times New Roman" pitchFamily="18" charset="0"/>
                <a:ea typeface="Times New Roman"/>
                <a:cs typeface="Times New Roman" pitchFamily="18" charset="0"/>
              </a:rPr>
              <a:t> </a:t>
            </a:r>
            <a:r>
              <a:rPr lang="en-US" sz="2800" b="1" i="1" dirty="0">
                <a:solidFill>
                  <a:srgbClr val="FF0000"/>
                </a:solidFill>
                <a:latin typeface="Times New Roman" pitchFamily="18" charset="0"/>
                <a:ea typeface="Times New Roman"/>
                <a:cs typeface="Times New Roman" pitchFamily="18" charset="0"/>
              </a:rPr>
              <a:t>cohesion, coherence, adjacency pairs, theme &amp;</a:t>
            </a:r>
            <a:r>
              <a:rPr lang="en-US" sz="2800" b="1" i="1" dirty="0" smtClean="0">
                <a:solidFill>
                  <a:srgbClr val="FF0000"/>
                </a:solidFill>
                <a:latin typeface="Times New Roman" pitchFamily="18" charset="0"/>
                <a:ea typeface="Times New Roman"/>
                <a:cs typeface="Times New Roman" pitchFamily="18" charset="0"/>
              </a:rPr>
              <a:t> </a:t>
            </a:r>
            <a:r>
              <a:rPr lang="en-US" sz="2800" b="1" i="1" dirty="0" err="1">
                <a:solidFill>
                  <a:srgbClr val="FF0000"/>
                </a:solidFill>
                <a:latin typeface="Times New Roman" pitchFamily="18" charset="0"/>
                <a:ea typeface="Times New Roman"/>
                <a:cs typeface="Times New Roman" pitchFamily="18" charset="0"/>
              </a:rPr>
              <a:t>rheme</a:t>
            </a:r>
            <a:r>
              <a:rPr lang="en-US" sz="2800" b="1" i="1" dirty="0" smtClean="0">
                <a:solidFill>
                  <a:srgbClr val="FF0000"/>
                </a:solidFill>
                <a:latin typeface="Times New Roman" pitchFamily="18" charset="0"/>
                <a:ea typeface="Times New Roman"/>
                <a:cs typeface="Times New Roman" pitchFamily="18" charset="0"/>
              </a:rPr>
              <a:t>;</a:t>
            </a:r>
            <a:r>
              <a:rPr lang="en-US" sz="2800" dirty="0">
                <a:solidFill>
                  <a:srgbClr val="000000"/>
                </a:solidFill>
                <a:latin typeface="Times New Roman" pitchFamily="18" charset="0"/>
                <a:ea typeface="Times New Roman"/>
                <a:cs typeface="Times New Roman" pitchFamily="18" charset="0"/>
              </a:rPr>
              <a:t/>
            </a:r>
            <a:br>
              <a:rPr lang="en-US" sz="2800" dirty="0">
                <a:solidFill>
                  <a:srgbClr val="000000"/>
                </a:solidFill>
                <a:latin typeface="Times New Roman" pitchFamily="18" charset="0"/>
                <a:ea typeface="Times New Roman"/>
                <a:cs typeface="Times New Roman" pitchFamily="18" charset="0"/>
              </a:rPr>
            </a:br>
            <a:r>
              <a:rPr lang="en-US" sz="2800" dirty="0" smtClean="0">
                <a:solidFill>
                  <a:srgbClr val="000000"/>
                </a:solidFill>
                <a:latin typeface="Times New Roman" pitchFamily="18" charset="0"/>
                <a:ea typeface="Times New Roman"/>
                <a:cs typeface="Times New Roman" pitchFamily="18" charset="0"/>
              </a:rPr>
              <a:t>* </a:t>
            </a:r>
            <a:r>
              <a:rPr lang="en-US" sz="2800" b="1" i="1" spc="10" dirty="0" smtClean="0">
                <a:solidFill>
                  <a:srgbClr val="0070C0"/>
                </a:solidFill>
                <a:latin typeface="Times New Roman" pitchFamily="18" charset="0"/>
                <a:ea typeface="Times New Roman"/>
                <a:cs typeface="Times New Roman" pitchFamily="18" charset="0"/>
              </a:rPr>
              <a:t>Background </a:t>
            </a:r>
            <a:r>
              <a:rPr lang="en-US" sz="2800" b="1" i="1" spc="10" dirty="0">
                <a:solidFill>
                  <a:srgbClr val="0070C0"/>
                </a:solidFill>
                <a:latin typeface="Times New Roman" pitchFamily="18" charset="0"/>
                <a:ea typeface="Times New Roman"/>
                <a:cs typeface="Times New Roman" pitchFamily="18" charset="0"/>
              </a:rPr>
              <a:t>knowledge of speech</a:t>
            </a:r>
            <a:r>
              <a:rPr lang="en-US" sz="2800" dirty="0">
                <a:solidFill>
                  <a:srgbClr val="000000"/>
                </a:solidFill>
                <a:latin typeface="Times New Roman" pitchFamily="18" charset="0"/>
                <a:ea typeface="Times New Roman"/>
                <a:cs typeface="Times New Roman" pitchFamily="18" charset="0"/>
              </a:rPr>
              <a:t/>
            </a:r>
            <a:br>
              <a:rPr lang="en-US" sz="2800" dirty="0">
                <a:solidFill>
                  <a:srgbClr val="000000"/>
                </a:solidFill>
                <a:latin typeface="Times New Roman" pitchFamily="18" charset="0"/>
                <a:ea typeface="Times New Roman"/>
                <a:cs typeface="Times New Roman" pitchFamily="18" charset="0"/>
              </a:rPr>
            </a:br>
            <a:r>
              <a:rPr lang="en-US" sz="2800" dirty="0" smtClean="0">
                <a:solidFill>
                  <a:srgbClr val="000000"/>
                </a:solidFill>
                <a:latin typeface="Times New Roman" pitchFamily="18" charset="0"/>
                <a:ea typeface="Times New Roman"/>
                <a:cs typeface="Times New Roman" pitchFamily="18" charset="0"/>
              </a:rPr>
              <a:t>* </a:t>
            </a:r>
            <a:r>
              <a:rPr lang="en-US" sz="2800" b="1" i="1" spc="10" dirty="0" smtClean="0">
                <a:solidFill>
                  <a:srgbClr val="002060"/>
                </a:solidFill>
                <a:latin typeface="Times New Roman" pitchFamily="18" charset="0"/>
                <a:ea typeface="Times New Roman"/>
                <a:cs typeface="Times New Roman" pitchFamily="18" charset="0"/>
              </a:rPr>
              <a:t>New &amp; </a:t>
            </a:r>
            <a:r>
              <a:rPr lang="en-US" sz="2800" b="1" i="1" spc="10" dirty="0">
                <a:solidFill>
                  <a:srgbClr val="002060"/>
                </a:solidFill>
                <a:latin typeface="Times New Roman" pitchFamily="18" charset="0"/>
                <a:ea typeface="Times New Roman"/>
                <a:cs typeface="Times New Roman" pitchFamily="18" charset="0"/>
              </a:rPr>
              <a:t>Old Information of utterance</a:t>
            </a:r>
            <a:r>
              <a:rPr lang="en-US" sz="2800" dirty="0">
                <a:solidFill>
                  <a:srgbClr val="000000"/>
                </a:solidFill>
                <a:latin typeface="Times New Roman" pitchFamily="18" charset="0"/>
                <a:ea typeface="Times New Roman"/>
                <a:cs typeface="Times New Roman" pitchFamily="18" charset="0"/>
              </a:rPr>
              <a:t/>
            </a:r>
            <a:br>
              <a:rPr lang="en-US" sz="2800" dirty="0">
                <a:solidFill>
                  <a:srgbClr val="000000"/>
                </a:solidFill>
                <a:latin typeface="Times New Roman" pitchFamily="18" charset="0"/>
                <a:ea typeface="Times New Roman"/>
                <a:cs typeface="Times New Roman" pitchFamily="18" charset="0"/>
              </a:rPr>
            </a:br>
            <a:r>
              <a:rPr lang="en-US" sz="2800" dirty="0" smtClean="0">
                <a:solidFill>
                  <a:srgbClr val="000000"/>
                </a:solidFill>
                <a:latin typeface="Times New Roman" pitchFamily="18" charset="0"/>
                <a:ea typeface="Times New Roman"/>
                <a:cs typeface="Times New Roman" pitchFamily="18" charset="0"/>
              </a:rPr>
              <a:t>* </a:t>
            </a:r>
            <a:r>
              <a:rPr lang="en-US" sz="2800" b="1" spc="10" dirty="0" smtClean="0">
                <a:solidFill>
                  <a:srgbClr val="00B050"/>
                </a:solidFill>
                <a:latin typeface="Times New Roman" pitchFamily="18" charset="0"/>
                <a:ea typeface="Times New Roman"/>
                <a:cs typeface="Times New Roman" pitchFamily="18" charset="0"/>
              </a:rPr>
              <a:t>Presupposition </a:t>
            </a:r>
            <a:r>
              <a:rPr lang="en-US" sz="2800" b="1" spc="10" dirty="0">
                <a:solidFill>
                  <a:srgbClr val="00B050"/>
                </a:solidFill>
                <a:latin typeface="Times New Roman" pitchFamily="18" charset="0"/>
                <a:ea typeface="Times New Roman"/>
                <a:cs typeface="Times New Roman" pitchFamily="18" charset="0"/>
              </a:rPr>
              <a:t>of utterance</a:t>
            </a:r>
            <a:r>
              <a:rPr lang="en-US" sz="2800" dirty="0">
                <a:solidFill>
                  <a:srgbClr val="000000"/>
                </a:solidFill>
                <a:latin typeface="Times New Roman" pitchFamily="18" charset="0"/>
                <a:ea typeface="Times New Roman"/>
                <a:cs typeface="Times New Roman" pitchFamily="18" charset="0"/>
              </a:rPr>
              <a:t/>
            </a:r>
            <a:br>
              <a:rPr lang="en-US" sz="2800" dirty="0">
                <a:solidFill>
                  <a:srgbClr val="000000"/>
                </a:solidFill>
                <a:latin typeface="Times New Roman" pitchFamily="18" charset="0"/>
                <a:ea typeface="Times New Roman"/>
                <a:cs typeface="Times New Roman" pitchFamily="18" charset="0"/>
              </a:rPr>
            </a:br>
            <a:r>
              <a:rPr lang="en-US" sz="2800" dirty="0" smtClean="0">
                <a:solidFill>
                  <a:srgbClr val="000000"/>
                </a:solidFill>
                <a:latin typeface="Times New Roman" pitchFamily="18" charset="0"/>
                <a:ea typeface="Times New Roman"/>
                <a:cs typeface="Times New Roman" pitchFamily="18" charset="0"/>
              </a:rPr>
              <a:t>* </a:t>
            </a:r>
            <a:r>
              <a:rPr lang="en-US" sz="2800" b="1" i="1" dirty="0" smtClean="0">
                <a:solidFill>
                  <a:srgbClr val="000000"/>
                </a:solidFill>
                <a:latin typeface="Times New Roman" pitchFamily="18" charset="0"/>
                <a:ea typeface="Times New Roman"/>
                <a:cs typeface="Times New Roman" pitchFamily="18" charset="0"/>
              </a:rPr>
              <a:t>C</a:t>
            </a:r>
            <a:r>
              <a:rPr lang="en-US" sz="2800" b="1" i="1" dirty="0" smtClean="0">
                <a:solidFill>
                  <a:srgbClr val="7030A0"/>
                </a:solidFill>
                <a:latin typeface="Times New Roman"/>
                <a:ea typeface="Times New Roman"/>
                <a:cs typeface="Times New Roman"/>
              </a:rPr>
              <a:t>ontrastive </a:t>
            </a:r>
            <a:r>
              <a:rPr lang="en-US" sz="2800" b="1" i="1" dirty="0">
                <a:solidFill>
                  <a:srgbClr val="7030A0"/>
                </a:solidFill>
                <a:latin typeface="Times New Roman"/>
                <a:ea typeface="Times New Roman"/>
                <a:cs typeface="Times New Roman"/>
              </a:rPr>
              <a:t>analysis of English &amp; Vietnamese discourse.</a:t>
            </a:r>
            <a:r>
              <a:rPr lang="en-US" sz="2800" b="1" dirty="0">
                <a:solidFill>
                  <a:srgbClr val="7030A0"/>
                </a:solidFill>
                <a:latin typeface="Times New Roman"/>
                <a:ea typeface="Times New Roman"/>
                <a:cs typeface="Times New Roman"/>
              </a:rPr>
              <a:t/>
            </a:r>
            <a:br>
              <a:rPr lang="en-US" sz="2800" b="1" dirty="0">
                <a:solidFill>
                  <a:srgbClr val="7030A0"/>
                </a:solidFill>
                <a:latin typeface="Times New Roman"/>
                <a:ea typeface="Times New Roman"/>
                <a:cs typeface="Times New Roman"/>
              </a:rPr>
            </a:b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110976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404664"/>
            <a:ext cx="8568952" cy="6264696"/>
          </a:xfrm>
        </p:spPr>
        <p:txBody>
          <a:bodyPr/>
          <a:lstStyle/>
          <a:p>
            <a:r>
              <a:rPr lang="en-US" sz="3200" b="1" dirty="0" smtClean="0">
                <a:solidFill>
                  <a:srgbClr val="0070C0"/>
                </a:solidFill>
                <a:latin typeface="Bahnschrift Light"/>
                <a:ea typeface="Times New Roman"/>
                <a:cs typeface="Times New Roman"/>
              </a:rPr>
              <a:t>COHERENCE</a:t>
            </a:r>
            <a:r>
              <a:rPr lang="en-US" sz="3200" b="1" dirty="0">
                <a:solidFill>
                  <a:srgbClr val="4F81BD"/>
                </a:solidFill>
                <a:latin typeface="Times New Roman"/>
                <a:ea typeface="Times New Roman"/>
                <a:cs typeface="Times New Roman"/>
              </a:rPr>
              <a:t/>
            </a:r>
            <a:br>
              <a:rPr lang="en-US" sz="3200" b="1" dirty="0">
                <a:solidFill>
                  <a:srgbClr val="4F81BD"/>
                </a:solidFill>
                <a:latin typeface="Times New Roman"/>
                <a:ea typeface="Times New Roman"/>
                <a:cs typeface="Times New Roman"/>
              </a:rPr>
            </a:br>
            <a:r>
              <a:rPr lang="en-US" sz="3200" b="1" dirty="0" smtClean="0">
                <a:solidFill>
                  <a:srgbClr val="4F81BD"/>
                </a:solidFill>
                <a:latin typeface="Times New Roman"/>
                <a:ea typeface="Times New Roman"/>
                <a:cs typeface="Times New Roman"/>
              </a:rPr>
              <a:t/>
            </a:r>
            <a:br>
              <a:rPr lang="en-US" sz="3200" b="1" dirty="0" smtClean="0">
                <a:solidFill>
                  <a:srgbClr val="4F81BD"/>
                </a:solidFill>
                <a:latin typeface="Times New Roman"/>
                <a:ea typeface="Times New Roman"/>
                <a:cs typeface="Times New Roman"/>
              </a:rPr>
            </a:br>
            <a:r>
              <a:rPr lang="en-US" sz="3200" b="1" dirty="0" smtClean="0">
                <a:solidFill>
                  <a:srgbClr val="4F81BD"/>
                </a:solidFill>
                <a:latin typeface="Times New Roman"/>
                <a:ea typeface="Times New Roman"/>
                <a:cs typeface="Times New Roman"/>
              </a:rPr>
              <a:t>* </a:t>
            </a:r>
            <a:r>
              <a:rPr lang="en-US" sz="3200" dirty="0" smtClean="0">
                <a:solidFill>
                  <a:srgbClr val="333333"/>
                </a:solidFill>
                <a:latin typeface="Times New Roman"/>
                <a:cs typeface="Times New Roman"/>
              </a:rPr>
              <a:t>Coherence </a:t>
            </a:r>
            <a:r>
              <a:rPr lang="en-US" sz="3200" dirty="0">
                <a:solidFill>
                  <a:srgbClr val="333333"/>
                </a:solidFill>
                <a:latin typeface="Times New Roman"/>
                <a:cs typeface="Times New Roman"/>
              </a:rPr>
              <a:t>is a Latin word, meaning “to stick together.”</a:t>
            </a:r>
            <a:r>
              <a:rPr lang="en-US" sz="3200" i="1" dirty="0">
                <a:solidFill>
                  <a:srgbClr val="0070C0"/>
                </a:solidFill>
                <a:latin typeface="Times New Roman"/>
                <a:cs typeface="Times New Roman"/>
              </a:rPr>
              <a:t>(Every thing fitting together well</a:t>
            </a:r>
            <a:r>
              <a:rPr lang="en-US" sz="3200" dirty="0">
                <a:solidFill>
                  <a:srgbClr val="333333"/>
                </a:solidFill>
                <a:latin typeface="Times New Roman"/>
                <a:cs typeface="Times New Roman"/>
              </a:rPr>
              <a:t>). </a:t>
            </a:r>
            <a:r>
              <a:rPr lang="en-US" sz="3200" dirty="0" smtClean="0">
                <a:solidFill>
                  <a:srgbClr val="333333"/>
                </a:solidFill>
                <a:latin typeface="Times New Roman"/>
                <a:cs typeface="Times New Roman"/>
              </a:rPr>
              <a:t/>
            </a:r>
            <a:br>
              <a:rPr lang="en-US" sz="3200" dirty="0" smtClean="0">
                <a:solidFill>
                  <a:srgbClr val="333333"/>
                </a:solidFill>
                <a:latin typeface="Times New Roman"/>
                <a:cs typeface="Times New Roman"/>
              </a:rPr>
            </a:br>
            <a:r>
              <a:rPr lang="en-US" sz="3200" dirty="0">
                <a:solidFill>
                  <a:srgbClr val="333333"/>
                </a:solidFill>
                <a:latin typeface="Times New Roman"/>
                <a:cs typeface="Times New Roman"/>
              </a:rPr>
              <a:t/>
            </a:r>
            <a:br>
              <a:rPr lang="en-US" sz="3200" dirty="0">
                <a:solidFill>
                  <a:srgbClr val="333333"/>
                </a:solidFill>
                <a:latin typeface="Times New Roman"/>
                <a:cs typeface="Times New Roman"/>
              </a:rPr>
            </a:br>
            <a:r>
              <a:rPr lang="en-US" sz="3200" dirty="0" smtClean="0">
                <a:solidFill>
                  <a:srgbClr val="333333"/>
                </a:solidFill>
                <a:latin typeface="Times New Roman"/>
                <a:cs typeface="Times New Roman"/>
              </a:rPr>
              <a:t>* </a:t>
            </a:r>
            <a:r>
              <a:rPr lang="en-US" sz="3200" dirty="0" smtClean="0">
                <a:solidFill>
                  <a:srgbClr val="FF0000"/>
                </a:solidFill>
                <a:latin typeface="Times New Roman"/>
                <a:cs typeface="Times New Roman"/>
              </a:rPr>
              <a:t>Coherence</a:t>
            </a:r>
            <a:r>
              <a:rPr lang="en-US" sz="3200" dirty="0" smtClean="0">
                <a:solidFill>
                  <a:srgbClr val="333333"/>
                </a:solidFill>
                <a:latin typeface="Times New Roman"/>
                <a:cs typeface="Times New Roman"/>
              </a:rPr>
              <a:t> </a:t>
            </a:r>
            <a:r>
              <a:rPr lang="en-US" sz="3200" dirty="0">
                <a:solidFill>
                  <a:srgbClr val="333333"/>
                </a:solidFill>
                <a:latin typeface="Times New Roman"/>
                <a:cs typeface="Times New Roman"/>
              </a:rPr>
              <a:t>is a </a:t>
            </a:r>
            <a:r>
              <a:rPr lang="en-US" sz="3200" dirty="0">
                <a:solidFill>
                  <a:srgbClr val="FF0000"/>
                </a:solidFill>
                <a:latin typeface="Times New Roman"/>
                <a:cs typeface="Times New Roman"/>
              </a:rPr>
              <a:t>literary technique </a:t>
            </a:r>
            <a:r>
              <a:rPr lang="en-US" sz="3200" dirty="0">
                <a:solidFill>
                  <a:srgbClr val="333333"/>
                </a:solidFill>
                <a:latin typeface="Times New Roman"/>
                <a:cs typeface="Times New Roman"/>
              </a:rPr>
              <a:t>that refers to </a:t>
            </a:r>
            <a:r>
              <a:rPr lang="en-US" sz="3200" b="1" i="1" dirty="0">
                <a:solidFill>
                  <a:srgbClr val="FF0000"/>
                </a:solidFill>
                <a:latin typeface="Times New Roman"/>
                <a:cs typeface="Times New Roman"/>
              </a:rPr>
              <a:t>logical connections</a:t>
            </a:r>
            <a:r>
              <a:rPr lang="en-US" sz="3200" dirty="0">
                <a:solidFill>
                  <a:srgbClr val="333333"/>
                </a:solidFill>
                <a:latin typeface="Times New Roman"/>
                <a:cs typeface="Times New Roman"/>
              </a:rPr>
              <a:t>, which listeners or readers perceive in an </a:t>
            </a:r>
            <a:r>
              <a:rPr lang="en-US" sz="3200" dirty="0">
                <a:solidFill>
                  <a:srgbClr val="0070C0"/>
                </a:solidFill>
                <a:latin typeface="Times New Roman"/>
                <a:cs typeface="Times New Roman"/>
              </a:rPr>
              <a:t>oral or written text</a:t>
            </a:r>
            <a:r>
              <a:rPr lang="en-US" sz="3200" dirty="0">
                <a:solidFill>
                  <a:srgbClr val="333333"/>
                </a:solidFill>
                <a:latin typeface="Times New Roman"/>
                <a:cs typeface="Times New Roman"/>
              </a:rPr>
              <a:t>. </a:t>
            </a:r>
            <a:r>
              <a:rPr lang="en-US" sz="3200" dirty="0" smtClean="0">
                <a:solidFill>
                  <a:srgbClr val="333333"/>
                </a:solidFill>
                <a:latin typeface="Times New Roman"/>
                <a:cs typeface="Times New Roman"/>
              </a:rPr>
              <a:t/>
            </a:r>
            <a:br>
              <a:rPr lang="en-US" sz="3200" dirty="0" smtClean="0">
                <a:solidFill>
                  <a:srgbClr val="333333"/>
                </a:solidFill>
                <a:latin typeface="Times New Roman"/>
                <a:cs typeface="Times New Roman"/>
              </a:rPr>
            </a:br>
            <a:r>
              <a:rPr lang="en-US" sz="3200" dirty="0" smtClean="0">
                <a:solidFill>
                  <a:srgbClr val="333333"/>
                </a:solidFill>
                <a:latin typeface="Times New Roman"/>
                <a:cs typeface="Times New Roman"/>
              </a:rPr>
              <a:t>In </a:t>
            </a:r>
            <a:r>
              <a:rPr lang="en-US" sz="3200" dirty="0">
                <a:solidFill>
                  <a:srgbClr val="333333"/>
                </a:solidFill>
                <a:latin typeface="Times New Roman"/>
                <a:cs typeface="Times New Roman"/>
              </a:rPr>
              <a:t>other words, it is a </a:t>
            </a:r>
            <a:r>
              <a:rPr lang="en-US" sz="3200" dirty="0">
                <a:solidFill>
                  <a:srgbClr val="0070C0"/>
                </a:solidFill>
                <a:latin typeface="Times New Roman"/>
                <a:cs typeface="Times New Roman"/>
              </a:rPr>
              <a:t>written or spoken</a:t>
            </a:r>
            <a:r>
              <a:rPr lang="en-US" sz="3200" dirty="0">
                <a:solidFill>
                  <a:srgbClr val="333333"/>
                </a:solidFill>
                <a:latin typeface="Times New Roman"/>
                <a:cs typeface="Times New Roman"/>
              </a:rPr>
              <a:t> piece that is not only </a:t>
            </a:r>
            <a:r>
              <a:rPr lang="en-US" sz="3200" b="1" i="1" dirty="0" smtClean="0">
                <a:solidFill>
                  <a:srgbClr val="FF0000"/>
                </a:solidFill>
                <a:latin typeface="Times New Roman"/>
                <a:cs typeface="Times New Roman"/>
              </a:rPr>
              <a:t>consistent &amp; logical</a:t>
            </a:r>
            <a:r>
              <a:rPr lang="en-US" sz="3200" b="1" i="1" dirty="0">
                <a:solidFill>
                  <a:srgbClr val="FF0000"/>
                </a:solidFill>
                <a:latin typeface="Times New Roman"/>
                <a:cs typeface="Times New Roman"/>
              </a:rPr>
              <a:t> </a:t>
            </a:r>
            <a:r>
              <a:rPr lang="en-US" sz="3200" b="1" i="1" dirty="0" smtClean="0">
                <a:solidFill>
                  <a:srgbClr val="FF0000"/>
                </a:solidFill>
                <a:latin typeface="Times New Roman"/>
                <a:cs typeface="Times New Roman"/>
              </a:rPr>
              <a:t>&amp; </a:t>
            </a:r>
            <a:r>
              <a:rPr lang="en-US" sz="3200" b="1" i="1" dirty="0">
                <a:solidFill>
                  <a:srgbClr val="FF0000"/>
                </a:solidFill>
                <a:latin typeface="Times New Roman"/>
                <a:cs typeface="Times New Roman"/>
              </a:rPr>
              <a:t>unified &amp;</a:t>
            </a:r>
            <a:r>
              <a:rPr lang="en-US" sz="3200" b="1" i="1" dirty="0" smtClean="0">
                <a:solidFill>
                  <a:srgbClr val="FF0000"/>
                </a:solidFill>
                <a:latin typeface="Times New Roman"/>
                <a:cs typeface="Times New Roman"/>
              </a:rPr>
              <a:t> </a:t>
            </a:r>
            <a:r>
              <a:rPr lang="en-US" sz="3200" b="1" i="1" dirty="0">
                <a:solidFill>
                  <a:srgbClr val="FF0000"/>
                </a:solidFill>
                <a:latin typeface="Times New Roman"/>
                <a:cs typeface="Times New Roman"/>
              </a:rPr>
              <a:t>meaningful</a:t>
            </a:r>
            <a:r>
              <a:rPr lang="en-US" sz="3200" b="1" i="1" dirty="0">
                <a:solidFill>
                  <a:srgbClr val="333333"/>
                </a:solidFill>
                <a:latin typeface="Times New Roman"/>
                <a:cs typeface="Times New Roman"/>
              </a:rPr>
              <a:t>. </a:t>
            </a:r>
            <a:endParaRPr lang="en-US" b="1" i="1" dirty="0"/>
          </a:p>
        </p:txBody>
      </p:sp>
    </p:spTree>
    <p:extLst>
      <p:ext uri="{BB962C8B-B14F-4D97-AF65-F5344CB8AC3E}">
        <p14:creationId xmlns:p14="http://schemas.microsoft.com/office/powerpoint/2010/main" val="531136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7772400" cy="6120679"/>
          </a:xfrm>
        </p:spPr>
        <p:txBody>
          <a:bodyPr>
            <a:normAutofit fontScale="90000"/>
          </a:bodyPr>
          <a:lstStyle/>
          <a:p>
            <a:r>
              <a:rPr lang="en-US" sz="3400" b="1" dirty="0" smtClean="0">
                <a:solidFill>
                  <a:srgbClr val="7030A0"/>
                </a:solidFill>
                <a:latin typeface="Times New Roman" pitchFamily="18" charset="0"/>
                <a:ea typeface="Times New Roman"/>
                <a:cs typeface="Times New Roman" pitchFamily="18" charset="0"/>
              </a:rPr>
              <a:t/>
            </a:r>
            <a:br>
              <a:rPr lang="en-US" sz="3400" b="1" dirty="0" smtClean="0">
                <a:solidFill>
                  <a:srgbClr val="7030A0"/>
                </a:solidFill>
                <a:latin typeface="Times New Roman" pitchFamily="18" charset="0"/>
                <a:ea typeface="Times New Roman"/>
                <a:cs typeface="Times New Roman" pitchFamily="18" charset="0"/>
              </a:rPr>
            </a:br>
            <a:r>
              <a:rPr lang="en-US" sz="3400" b="1" dirty="0" smtClean="0">
                <a:solidFill>
                  <a:srgbClr val="7030A0"/>
                </a:solidFill>
                <a:latin typeface="Times New Roman" pitchFamily="18" charset="0"/>
                <a:ea typeface="Times New Roman"/>
                <a:cs typeface="Times New Roman" pitchFamily="18" charset="0"/>
              </a:rPr>
              <a:t>The </a:t>
            </a:r>
            <a:r>
              <a:rPr lang="en-US" sz="3400" b="1" dirty="0">
                <a:solidFill>
                  <a:srgbClr val="7030A0"/>
                </a:solidFill>
                <a:latin typeface="Times New Roman" pitchFamily="18" charset="0"/>
                <a:ea typeface="Times New Roman"/>
                <a:cs typeface="Times New Roman" pitchFamily="18" charset="0"/>
              </a:rPr>
              <a:t>differences between Cohesion &amp; Coherence</a:t>
            </a:r>
            <a:r>
              <a:rPr lang="en-US" sz="3400" dirty="0">
                <a:solidFill>
                  <a:srgbClr val="C00000"/>
                </a:solidFill>
                <a:latin typeface="Times New Roman" pitchFamily="18" charset="0"/>
                <a:ea typeface="Times New Roman"/>
                <a:cs typeface="Times New Roman" pitchFamily="18" charset="0"/>
              </a:rPr>
              <a:t/>
            </a:r>
            <a:br>
              <a:rPr lang="en-US" sz="3400" dirty="0">
                <a:solidFill>
                  <a:srgbClr val="C00000"/>
                </a:solidFill>
                <a:latin typeface="Times New Roman" pitchFamily="18" charset="0"/>
                <a:ea typeface="Times New Roman"/>
                <a:cs typeface="Times New Roman" pitchFamily="18" charset="0"/>
              </a:rPr>
            </a:br>
            <a:r>
              <a:rPr lang="en-US" sz="3400" dirty="0" smtClean="0">
                <a:solidFill>
                  <a:srgbClr val="C00000"/>
                </a:solidFill>
                <a:latin typeface="Times New Roman" pitchFamily="18" charset="0"/>
                <a:ea typeface="Times New Roman"/>
                <a:cs typeface="Times New Roman" pitchFamily="18" charset="0"/>
              </a:rPr>
              <a:t>* </a:t>
            </a:r>
            <a:r>
              <a:rPr lang="en-US" sz="3400" dirty="0" smtClean="0">
                <a:solidFill>
                  <a:srgbClr val="FF0000"/>
                </a:solidFill>
                <a:latin typeface="Times New Roman" pitchFamily="18" charset="0"/>
                <a:ea typeface="Times New Roman"/>
                <a:cs typeface="Times New Roman" pitchFamily="18" charset="0"/>
              </a:rPr>
              <a:t>Cohesion</a:t>
            </a:r>
            <a:r>
              <a:rPr lang="en-US" sz="3400" b="1" dirty="0">
                <a:solidFill>
                  <a:srgbClr val="FF0000"/>
                </a:solidFill>
                <a:latin typeface="Times New Roman" pitchFamily="18" charset="0"/>
                <a:ea typeface="Times New Roman"/>
                <a:cs typeface="Times New Roman" pitchFamily="18" charset="0"/>
              </a:rPr>
              <a:t>: </a:t>
            </a:r>
            <a:r>
              <a:rPr lang="en-US" sz="3400" dirty="0">
                <a:solidFill>
                  <a:srgbClr val="FF0000"/>
                </a:solidFill>
                <a:latin typeface="Times New Roman" pitchFamily="18" charset="0"/>
                <a:ea typeface="Times New Roman"/>
                <a:cs typeface="Times New Roman" pitchFamily="18" charset="0"/>
              </a:rPr>
              <a:t>In the text; Grammatical links; Clues, guides to coherence</a:t>
            </a:r>
            <a:r>
              <a:rPr lang="en-US" sz="3400" dirty="0">
                <a:solidFill>
                  <a:srgbClr val="000000"/>
                </a:solidFill>
                <a:latin typeface="Times New Roman" pitchFamily="18" charset="0"/>
                <a:ea typeface="Times New Roman"/>
                <a:cs typeface="Times New Roman" pitchFamily="18" charset="0"/>
              </a:rPr>
              <a:t>                                  </a:t>
            </a:r>
            <a:r>
              <a:rPr lang="en-US" sz="3400" dirty="0">
                <a:solidFill>
                  <a:srgbClr val="0070C0"/>
                </a:solidFill>
                <a:latin typeface="Times New Roman" pitchFamily="18" charset="0"/>
                <a:ea typeface="Times New Roman"/>
                <a:cs typeface="Times New Roman" pitchFamily="18" charset="0"/>
              </a:rPr>
              <a:t/>
            </a:r>
            <a:br>
              <a:rPr lang="en-US" sz="3400" dirty="0">
                <a:solidFill>
                  <a:srgbClr val="0070C0"/>
                </a:solidFill>
                <a:latin typeface="Times New Roman" pitchFamily="18" charset="0"/>
                <a:ea typeface="Times New Roman"/>
                <a:cs typeface="Times New Roman" pitchFamily="18" charset="0"/>
              </a:rPr>
            </a:br>
            <a:r>
              <a:rPr lang="en-US" sz="3400" dirty="0" smtClean="0">
                <a:solidFill>
                  <a:srgbClr val="0070C0"/>
                </a:solidFill>
                <a:latin typeface="Times New Roman" pitchFamily="18" charset="0"/>
                <a:ea typeface="Times New Roman"/>
                <a:cs typeface="Times New Roman" pitchFamily="18" charset="0"/>
              </a:rPr>
              <a:t>* Coherence</a:t>
            </a:r>
            <a:r>
              <a:rPr lang="en-US" sz="3400" dirty="0">
                <a:solidFill>
                  <a:srgbClr val="000000"/>
                </a:solidFill>
                <a:latin typeface="Times New Roman" pitchFamily="18" charset="0"/>
                <a:ea typeface="Times New Roman"/>
                <a:cs typeface="Times New Roman" pitchFamily="18" charset="0"/>
              </a:rPr>
              <a:t>: </a:t>
            </a:r>
            <a:r>
              <a:rPr lang="en-US" sz="3400" dirty="0">
                <a:solidFill>
                  <a:srgbClr val="0070C0"/>
                </a:solidFill>
                <a:latin typeface="Times New Roman" pitchFamily="18" charset="0"/>
                <a:ea typeface="Times New Roman"/>
                <a:cs typeface="Times New Roman" pitchFamily="18" charset="0"/>
              </a:rPr>
              <a:t>In the </a:t>
            </a:r>
            <a:r>
              <a:rPr lang="en-US" sz="3400" dirty="0" err="1">
                <a:solidFill>
                  <a:srgbClr val="0070C0"/>
                </a:solidFill>
                <a:latin typeface="Times New Roman" pitchFamily="18" charset="0"/>
                <a:ea typeface="Times New Roman"/>
                <a:cs typeface="Times New Roman" pitchFamily="18" charset="0"/>
              </a:rPr>
              <a:t>readers’s</a:t>
            </a:r>
            <a:r>
              <a:rPr lang="en-US" sz="3400" dirty="0">
                <a:solidFill>
                  <a:srgbClr val="0070C0"/>
                </a:solidFill>
                <a:latin typeface="Times New Roman" pitchFamily="18" charset="0"/>
                <a:ea typeface="Times New Roman"/>
                <a:cs typeface="Times New Roman" pitchFamily="18" charset="0"/>
              </a:rPr>
              <a:t> /listener’s mind</a:t>
            </a:r>
            <a:r>
              <a:rPr lang="en-US" sz="3400" dirty="0">
                <a:solidFill>
                  <a:srgbClr val="000000"/>
                </a:solidFill>
                <a:latin typeface="Times New Roman" pitchFamily="18" charset="0"/>
                <a:ea typeface="Times New Roman"/>
                <a:cs typeface="Times New Roman" pitchFamily="18" charset="0"/>
              </a:rPr>
              <a:t>; </a:t>
            </a:r>
            <a:r>
              <a:rPr lang="en-US" sz="3400" dirty="0">
                <a:solidFill>
                  <a:srgbClr val="0070C0"/>
                </a:solidFill>
                <a:latin typeface="Times New Roman" pitchFamily="18" charset="0"/>
                <a:ea typeface="Times New Roman"/>
                <a:cs typeface="Times New Roman" pitchFamily="18" charset="0"/>
              </a:rPr>
              <a:t>The feeling that the text makes sense</a:t>
            </a:r>
            <a:r>
              <a:rPr lang="en-US" sz="3400" dirty="0">
                <a:solidFill>
                  <a:srgbClr val="000000"/>
                </a:solidFill>
                <a:latin typeface="Times New Roman" pitchFamily="18" charset="0"/>
                <a:ea typeface="Times New Roman"/>
                <a:cs typeface="Times New Roman" pitchFamily="18" charset="0"/>
              </a:rPr>
              <a:t>; </a:t>
            </a:r>
            <a:r>
              <a:rPr lang="en-US" sz="3400" dirty="0">
                <a:solidFill>
                  <a:srgbClr val="0070C0"/>
                </a:solidFill>
                <a:latin typeface="Times New Roman" pitchFamily="18" charset="0"/>
                <a:ea typeface="Times New Roman"/>
                <a:cs typeface="Times New Roman" pitchFamily="18" charset="0"/>
              </a:rPr>
              <a:t>The reader has  to create coherence. -</a:t>
            </a:r>
            <a:r>
              <a:rPr lang="en-US" sz="3400" b="1" dirty="0">
                <a:solidFill>
                  <a:srgbClr val="0070C0"/>
                </a:solidFill>
                <a:latin typeface="Times New Roman" pitchFamily="18" charset="0"/>
                <a:ea typeface="Times New Roman"/>
                <a:cs typeface="Times New Roman" pitchFamily="18" charset="0"/>
              </a:rPr>
              <a:t> </a:t>
            </a:r>
            <a:r>
              <a:rPr lang="en-US" sz="3400" dirty="0">
                <a:solidFill>
                  <a:srgbClr val="F79646"/>
                </a:solidFill>
                <a:latin typeface="Times New Roman" pitchFamily="18" charset="0"/>
                <a:ea typeface="Times New Roman"/>
                <a:cs typeface="Times New Roman" pitchFamily="18" charset="0"/>
              </a:rPr>
              <a:t>Example in the </a:t>
            </a:r>
            <a:r>
              <a:rPr lang="en-US" sz="3400" dirty="0" err="1">
                <a:solidFill>
                  <a:srgbClr val="F79646"/>
                </a:solidFill>
                <a:latin typeface="Times New Roman" pitchFamily="18" charset="0"/>
                <a:ea typeface="Times New Roman"/>
                <a:cs typeface="Times New Roman" pitchFamily="18" charset="0"/>
              </a:rPr>
              <a:t>coursebook</a:t>
            </a:r>
            <a:r>
              <a:rPr lang="en-US" sz="3400" dirty="0">
                <a:solidFill>
                  <a:srgbClr val="F79646"/>
                </a:solidFill>
                <a:latin typeface="Times New Roman" pitchFamily="18" charset="0"/>
                <a:ea typeface="Times New Roman"/>
                <a:cs typeface="Times New Roman" pitchFamily="18" charset="0"/>
              </a:rPr>
              <a:t>.</a:t>
            </a:r>
            <a:r>
              <a:rPr lang="en-US" sz="3400" b="1" dirty="0">
                <a:solidFill>
                  <a:srgbClr val="0070C0"/>
                </a:solidFill>
                <a:latin typeface="Times New Roman" pitchFamily="18" charset="0"/>
                <a:ea typeface="Times New Roman"/>
                <a:cs typeface="Times New Roman" pitchFamily="18" charset="0"/>
              </a:rPr>
              <a:t/>
            </a:r>
            <a:br>
              <a:rPr lang="en-US" sz="3400" b="1" dirty="0">
                <a:solidFill>
                  <a:srgbClr val="0070C0"/>
                </a:solidFill>
                <a:latin typeface="Times New Roman" pitchFamily="18" charset="0"/>
                <a:ea typeface="Times New Roman"/>
                <a:cs typeface="Times New Roman" pitchFamily="18" charset="0"/>
              </a:rPr>
            </a:br>
            <a:r>
              <a:rPr lang="en-US" sz="3400" b="1" dirty="0">
                <a:solidFill>
                  <a:srgbClr val="0070C0"/>
                </a:solidFill>
                <a:latin typeface="Times New Roman" pitchFamily="18" charset="0"/>
                <a:ea typeface="Times New Roman"/>
                <a:cs typeface="Times New Roman" pitchFamily="18" charset="0"/>
              </a:rPr>
              <a:t>- In fact: </a:t>
            </a:r>
            <a:r>
              <a:rPr lang="en-US" sz="3400" b="1" i="1" dirty="0">
                <a:solidFill>
                  <a:srgbClr val="FF0000"/>
                </a:solidFill>
                <a:latin typeface="Times New Roman" pitchFamily="18" charset="0"/>
                <a:ea typeface="Times New Roman"/>
                <a:cs typeface="Times New Roman" pitchFamily="18" charset="0"/>
              </a:rPr>
              <a:t>Sometimes A cohesive text (having a lot of connections) is not </a:t>
            </a:r>
            <a:r>
              <a:rPr lang="en-US" sz="3400" b="1" i="1" dirty="0" smtClean="0">
                <a:solidFill>
                  <a:srgbClr val="FF0000"/>
                </a:solidFill>
                <a:latin typeface="Times New Roman" pitchFamily="18" charset="0"/>
                <a:ea typeface="Times New Roman"/>
                <a:cs typeface="Times New Roman" pitchFamily="18" charset="0"/>
              </a:rPr>
              <a:t>coherent </a:t>
            </a:r>
            <a:r>
              <a:rPr lang="en-US" sz="3400" b="1" i="1" dirty="0">
                <a:solidFill>
                  <a:srgbClr val="FF0000"/>
                </a:solidFill>
                <a:latin typeface="Times New Roman" pitchFamily="18" charset="0"/>
                <a:ea typeface="Times New Roman"/>
                <a:cs typeface="Times New Roman" pitchFamily="18" charset="0"/>
              </a:rPr>
              <a:t>text (difficult to interpret)</a:t>
            </a:r>
            <a:r>
              <a:rPr lang="en-US" sz="3400" b="1" dirty="0">
                <a:solidFill>
                  <a:srgbClr val="0070C0"/>
                </a:solidFill>
                <a:latin typeface="Times New Roman" pitchFamily="18" charset="0"/>
                <a:ea typeface="Times New Roman"/>
                <a:cs typeface="Times New Roman" pitchFamily="18" charset="0"/>
              </a:rPr>
              <a:t> – </a:t>
            </a:r>
            <a:r>
              <a:rPr lang="en-US" sz="3400" dirty="0">
                <a:solidFill>
                  <a:srgbClr val="F79646"/>
                </a:solidFill>
                <a:latin typeface="Times New Roman" pitchFamily="18" charset="0"/>
                <a:ea typeface="Times New Roman"/>
                <a:cs typeface="Times New Roman" pitchFamily="18" charset="0"/>
              </a:rPr>
              <a:t>Example in the </a:t>
            </a:r>
            <a:r>
              <a:rPr lang="en-US" sz="3400" dirty="0" err="1">
                <a:solidFill>
                  <a:srgbClr val="F79646"/>
                </a:solidFill>
                <a:latin typeface="Times New Roman" pitchFamily="18" charset="0"/>
                <a:ea typeface="Times New Roman"/>
                <a:cs typeface="Times New Roman" pitchFamily="18" charset="0"/>
              </a:rPr>
              <a:t>coursebook</a:t>
            </a:r>
            <a:r>
              <a:rPr lang="en-US" sz="3400" dirty="0">
                <a:solidFill>
                  <a:srgbClr val="F79646"/>
                </a:solidFill>
                <a:latin typeface="Times New Roman" pitchFamily="18" charset="0"/>
                <a:ea typeface="Times New Roman"/>
                <a:cs typeface="Times New Roman" pitchFamily="18" charset="0"/>
              </a:rPr>
              <a:t>.</a:t>
            </a:r>
            <a:r>
              <a:rPr lang="en-US" sz="3400" b="1" dirty="0">
                <a:solidFill>
                  <a:srgbClr val="000000"/>
                </a:solidFill>
                <a:latin typeface="Times New Roman" pitchFamily="18" charset="0"/>
                <a:ea typeface="Calibri"/>
                <a:cs typeface="Times New Roman" pitchFamily="18" charset="0"/>
              </a:rPr>
              <a:t/>
            </a:r>
            <a:br>
              <a:rPr lang="en-US" sz="3400" b="1" dirty="0">
                <a:solidFill>
                  <a:srgbClr val="000000"/>
                </a:solidFill>
                <a:latin typeface="Times New Roman" pitchFamily="18" charset="0"/>
                <a:ea typeface="Calibri"/>
                <a:cs typeface="Times New Roman" pitchFamily="18" charset="0"/>
              </a:rPr>
            </a:br>
            <a:endParaRPr lang="en-US" sz="3400" dirty="0">
              <a:latin typeface="Times New Roman" pitchFamily="18" charset="0"/>
              <a:cs typeface="Times New Roman" pitchFamily="18" charset="0"/>
            </a:endParaRPr>
          </a:p>
        </p:txBody>
      </p:sp>
    </p:spTree>
    <p:extLst>
      <p:ext uri="{BB962C8B-B14F-4D97-AF65-F5344CB8AC3E}">
        <p14:creationId xmlns:p14="http://schemas.microsoft.com/office/powerpoint/2010/main" val="2978623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336704"/>
          </a:xfrm>
        </p:spPr>
        <p:txBody>
          <a:bodyPr>
            <a:normAutofit/>
          </a:bodyPr>
          <a:lstStyle/>
          <a:p>
            <a:r>
              <a:rPr lang="en-US" sz="3600" dirty="0" smtClean="0">
                <a:solidFill>
                  <a:srgbClr val="000000"/>
                </a:solidFill>
                <a:latin typeface="Times New Roman"/>
                <a:ea typeface="Times New Roman"/>
              </a:rPr>
              <a:t> * Cohesion</a:t>
            </a:r>
            <a:r>
              <a:rPr lang="en-US" sz="3600" dirty="0">
                <a:solidFill>
                  <a:srgbClr val="000000"/>
                </a:solidFill>
                <a:latin typeface="Times New Roman"/>
                <a:ea typeface="Times New Roman"/>
              </a:rPr>
              <a:t> </a:t>
            </a:r>
            <a:r>
              <a:rPr lang="vi-VN" sz="3600" dirty="0">
                <a:solidFill>
                  <a:srgbClr val="000000"/>
                </a:solidFill>
                <a:latin typeface="Times New Roman"/>
                <a:ea typeface="Times New Roman"/>
              </a:rPr>
              <a:t>-</a:t>
            </a:r>
            <a:r>
              <a:rPr lang="vi-VN" sz="3600" dirty="0" smtClean="0">
                <a:solidFill>
                  <a:srgbClr val="000000"/>
                </a:solidFill>
                <a:latin typeface="Times New Roman"/>
                <a:ea typeface="Times New Roman"/>
              </a:rPr>
              <a:t> </a:t>
            </a:r>
            <a:r>
              <a:rPr lang="en-US" sz="3600" dirty="0" smtClean="0">
                <a:solidFill>
                  <a:srgbClr val="000000"/>
                </a:solidFill>
                <a:latin typeface="Times New Roman"/>
                <a:ea typeface="Times New Roman"/>
              </a:rPr>
              <a:t>the</a:t>
            </a:r>
            <a:r>
              <a:rPr lang="en-US" sz="3600" dirty="0">
                <a:solidFill>
                  <a:srgbClr val="000000"/>
                </a:solidFill>
                <a:latin typeface="Times New Roman"/>
                <a:ea typeface="Times New Roman"/>
              </a:rPr>
              <a:t> </a:t>
            </a:r>
            <a:r>
              <a:rPr lang="en-US" sz="3600" dirty="0">
                <a:solidFill>
                  <a:srgbClr val="000000"/>
                </a:solidFill>
                <a:latin typeface="Times New Roman"/>
                <a:ea typeface="Times New Roman"/>
                <a:hlinkClick r:id="rId2"/>
              </a:rPr>
              <a:t>grammatical</a:t>
            </a:r>
            <a:r>
              <a:rPr lang="en-US" sz="3600" dirty="0">
                <a:solidFill>
                  <a:srgbClr val="000000"/>
                </a:solidFill>
                <a:latin typeface="Times New Roman"/>
                <a:ea typeface="Times New Roman"/>
              </a:rPr>
              <a:t> &amp; </a:t>
            </a:r>
            <a:r>
              <a:rPr lang="en-US" sz="3600" dirty="0">
                <a:solidFill>
                  <a:srgbClr val="000000"/>
                </a:solidFill>
                <a:latin typeface="Times New Roman"/>
                <a:ea typeface="Times New Roman"/>
                <a:hlinkClick r:id="rId3"/>
              </a:rPr>
              <a:t>lexical</a:t>
            </a:r>
            <a:r>
              <a:rPr lang="en-US" sz="3600" dirty="0">
                <a:solidFill>
                  <a:srgbClr val="000000"/>
                </a:solidFill>
                <a:latin typeface="Times New Roman"/>
                <a:ea typeface="Times New Roman"/>
              </a:rPr>
              <a:t> linking within a text or </a:t>
            </a:r>
            <a:r>
              <a:rPr lang="en-US" sz="3600" dirty="0">
                <a:solidFill>
                  <a:srgbClr val="000000"/>
                </a:solidFill>
                <a:latin typeface="Times New Roman"/>
                <a:ea typeface="Times New Roman"/>
                <a:hlinkClick r:id="rId4"/>
              </a:rPr>
              <a:t>sentence</a:t>
            </a:r>
            <a:r>
              <a:rPr lang="en-US" sz="3600" dirty="0">
                <a:solidFill>
                  <a:srgbClr val="000000"/>
                </a:solidFill>
                <a:latin typeface="Times New Roman"/>
                <a:ea typeface="Times New Roman"/>
              </a:rPr>
              <a:t> that holds a text together &amp; gives it meaning. </a:t>
            </a:r>
            <a:br>
              <a:rPr lang="en-US" sz="3600" dirty="0">
                <a:solidFill>
                  <a:srgbClr val="000000"/>
                </a:solidFill>
                <a:latin typeface="Times New Roman"/>
                <a:ea typeface="Times New Roman"/>
              </a:rPr>
            </a:br>
            <a:r>
              <a:rPr lang="en-US" sz="3600" dirty="0">
                <a:solidFill>
                  <a:srgbClr val="000000"/>
                </a:solidFill>
                <a:latin typeface="Times New Roman"/>
                <a:ea typeface="Times New Roman"/>
              </a:rPr>
              <a:t> </a:t>
            </a:r>
            <a:r>
              <a:rPr lang="en-US" sz="3600" dirty="0" smtClean="0">
                <a:solidFill>
                  <a:srgbClr val="000000"/>
                </a:solidFill>
                <a:latin typeface="Times New Roman"/>
                <a:ea typeface="Times New Roman"/>
              </a:rPr>
              <a:t/>
            </a:r>
            <a:br>
              <a:rPr lang="en-US" sz="3600" dirty="0" smtClean="0">
                <a:solidFill>
                  <a:srgbClr val="000000"/>
                </a:solidFill>
                <a:latin typeface="Times New Roman"/>
                <a:ea typeface="Times New Roman"/>
              </a:rPr>
            </a:br>
            <a:r>
              <a:rPr lang="en-US" sz="3600" dirty="0" smtClean="0">
                <a:solidFill>
                  <a:srgbClr val="000000"/>
                </a:solidFill>
                <a:latin typeface="Times New Roman"/>
                <a:ea typeface="Times New Roman"/>
              </a:rPr>
              <a:t>* While </a:t>
            </a:r>
            <a:r>
              <a:rPr lang="en-US" sz="3600" dirty="0">
                <a:solidFill>
                  <a:srgbClr val="FF0000"/>
                </a:solidFill>
                <a:latin typeface="Times New Roman"/>
                <a:ea typeface="Times New Roman"/>
              </a:rPr>
              <a:t>cohesion is surface links that connect clauses &amp; sentences</a:t>
            </a:r>
            <a:r>
              <a:rPr lang="en-US" sz="3600" dirty="0">
                <a:solidFill>
                  <a:srgbClr val="000000"/>
                </a:solidFill>
                <a:latin typeface="Times New Roman"/>
                <a:ea typeface="Times New Roman"/>
              </a:rPr>
              <a:t>, </a:t>
            </a:r>
            <a:r>
              <a:rPr lang="en-US" sz="3600" i="1" dirty="0">
                <a:solidFill>
                  <a:srgbClr val="00B050"/>
                </a:solidFill>
                <a:latin typeface="Times New Roman"/>
                <a:ea typeface="Times New Roman"/>
              </a:rPr>
              <a:t>coherence is the extent to which discourse is perceived to hang together rather than being a set of unrelated sentences or utterances.</a:t>
            </a:r>
            <a:endParaRPr lang="en-US" i="1" dirty="0">
              <a:solidFill>
                <a:srgbClr val="00B050"/>
              </a:solidFill>
            </a:endParaRPr>
          </a:p>
        </p:txBody>
      </p:sp>
    </p:spTree>
    <p:extLst>
      <p:ext uri="{BB962C8B-B14F-4D97-AF65-F5344CB8AC3E}">
        <p14:creationId xmlns:p14="http://schemas.microsoft.com/office/powerpoint/2010/main" val="561424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6632"/>
            <a:ext cx="8784976" cy="6408712"/>
          </a:xfrm>
        </p:spPr>
        <p:txBody>
          <a:bodyPr>
            <a:noAutofit/>
          </a:bodyPr>
          <a:lstStyle/>
          <a:p>
            <a:r>
              <a:rPr lang="en-US" sz="2800" b="1" dirty="0">
                <a:solidFill>
                  <a:srgbClr val="FF0000"/>
                </a:solidFill>
                <a:latin typeface="Times New Roman"/>
                <a:ea typeface="Times New Roman"/>
                <a:cs typeface="Times New Roman"/>
              </a:rPr>
              <a:t>EX</a:t>
            </a:r>
            <a:r>
              <a:rPr lang="en-US" sz="2800" b="1" dirty="0" smtClean="0">
                <a:solidFill>
                  <a:srgbClr val="FF0000"/>
                </a:solidFill>
                <a:latin typeface="Times New Roman"/>
                <a:ea typeface="Times New Roman"/>
                <a:cs typeface="Times New Roman"/>
              </a:rPr>
              <a:t>. illustration </a:t>
            </a:r>
            <a:r>
              <a:rPr lang="en-US" sz="2800" b="1" dirty="0">
                <a:solidFill>
                  <a:srgbClr val="FF0000"/>
                </a:solidFill>
                <a:latin typeface="Times New Roman"/>
                <a:ea typeface="Times New Roman"/>
                <a:cs typeface="Times New Roman"/>
              </a:rPr>
              <a:t>the relationship between cohesion &amp; coherence.</a:t>
            </a:r>
            <a:r>
              <a:rPr lang="en-US" sz="2800" dirty="0">
                <a:solidFill>
                  <a:srgbClr val="000000"/>
                </a:solidFill>
                <a:latin typeface="Times New Roman"/>
                <a:ea typeface="Times New Roman"/>
                <a:cs typeface="Times New Roman"/>
              </a:rPr>
              <a:t/>
            </a:r>
            <a:br>
              <a:rPr lang="en-US" sz="2800" dirty="0">
                <a:solidFill>
                  <a:srgbClr val="000000"/>
                </a:solidFill>
                <a:latin typeface="Times New Roman"/>
                <a:ea typeface="Times New Roman"/>
                <a:cs typeface="Times New Roman"/>
              </a:rPr>
            </a:br>
            <a:r>
              <a:rPr lang="en-US" sz="2800" dirty="0" smtClean="0">
                <a:solidFill>
                  <a:srgbClr val="000000"/>
                </a:solidFill>
                <a:latin typeface="Times New Roman"/>
                <a:ea typeface="Times New Roman"/>
                <a:cs typeface="Times New Roman"/>
              </a:rPr>
              <a:t>1.</a:t>
            </a:r>
            <a:r>
              <a:rPr lang="en-US" sz="2800" b="1" i="1" dirty="0" smtClean="0">
                <a:solidFill>
                  <a:srgbClr val="0070C0"/>
                </a:solidFill>
                <a:latin typeface="Times New Roman"/>
                <a:ea typeface="Times New Roman"/>
                <a:cs typeface="Times New Roman"/>
              </a:rPr>
              <a:t>John </a:t>
            </a:r>
            <a:r>
              <a:rPr lang="en-US" sz="2800" b="1" i="1" dirty="0">
                <a:solidFill>
                  <a:srgbClr val="0070C0"/>
                </a:solidFill>
                <a:latin typeface="Times New Roman"/>
                <a:ea typeface="Times New Roman"/>
                <a:cs typeface="Times New Roman"/>
              </a:rPr>
              <a:t>forgot to bring the corkscrew. The party was spoilt.</a:t>
            </a:r>
            <a:r>
              <a:rPr lang="en-US" sz="2800" dirty="0">
                <a:solidFill>
                  <a:srgbClr val="000000"/>
                </a:solidFill>
                <a:latin typeface="Times New Roman"/>
                <a:ea typeface="Times New Roman"/>
                <a:cs typeface="Times New Roman"/>
              </a:rPr>
              <a:t> </a:t>
            </a:r>
            <a:br>
              <a:rPr lang="en-US" sz="2800" dirty="0">
                <a:solidFill>
                  <a:srgbClr val="000000"/>
                </a:solidFill>
                <a:latin typeface="Times New Roman"/>
                <a:ea typeface="Times New Roman"/>
                <a:cs typeface="Times New Roman"/>
              </a:rPr>
            </a:br>
            <a:r>
              <a:rPr lang="en-US" sz="2800" dirty="0">
                <a:solidFill>
                  <a:srgbClr val="000000"/>
                </a:solidFill>
                <a:latin typeface="Times New Roman"/>
                <a:ea typeface="Times New Roman"/>
                <a:cs typeface="Times New Roman"/>
              </a:rPr>
              <a:t>(There’s no surface link, but it is coherent)</a:t>
            </a:r>
            <a:br>
              <a:rPr lang="en-US" sz="2800" dirty="0">
                <a:solidFill>
                  <a:srgbClr val="000000"/>
                </a:solidFill>
                <a:latin typeface="Times New Roman"/>
                <a:ea typeface="Times New Roman"/>
                <a:cs typeface="Times New Roman"/>
              </a:rPr>
            </a:br>
            <a:r>
              <a:rPr lang="en-US" sz="2800" dirty="0" smtClean="0">
                <a:solidFill>
                  <a:srgbClr val="000000"/>
                </a:solidFill>
                <a:latin typeface="Times New Roman"/>
                <a:ea typeface="Times New Roman"/>
                <a:cs typeface="Times New Roman"/>
              </a:rPr>
              <a:t/>
            </a:r>
            <a:br>
              <a:rPr lang="en-US" sz="2800" dirty="0" smtClean="0">
                <a:solidFill>
                  <a:srgbClr val="000000"/>
                </a:solidFill>
                <a:latin typeface="Times New Roman"/>
                <a:ea typeface="Times New Roman"/>
                <a:cs typeface="Times New Roman"/>
              </a:rPr>
            </a:br>
            <a:r>
              <a:rPr lang="en-US" sz="2800" dirty="0" smtClean="0">
                <a:solidFill>
                  <a:srgbClr val="000000"/>
                </a:solidFill>
                <a:latin typeface="Times New Roman"/>
                <a:ea typeface="Times New Roman"/>
                <a:cs typeface="Times New Roman"/>
              </a:rPr>
              <a:t>2. </a:t>
            </a:r>
            <a:r>
              <a:rPr lang="en-US" sz="2800" b="1" i="1" dirty="0">
                <a:solidFill>
                  <a:srgbClr val="0070C0"/>
                </a:solidFill>
                <a:latin typeface="Times New Roman"/>
                <a:ea typeface="Times New Roman"/>
                <a:cs typeface="Times New Roman"/>
              </a:rPr>
              <a:t>Although Thu is a teacher, she is very honest.</a:t>
            </a: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a:t>
            </a:r>
            <a:r>
              <a:rPr lang="en-US" sz="2800" dirty="0">
                <a:solidFill>
                  <a:srgbClr val="000000"/>
                </a:solidFill>
                <a:latin typeface="Times New Roman"/>
                <a:ea typeface="Times New Roman"/>
                <a:cs typeface="Times New Roman"/>
              </a:rPr>
              <a:t>There is a formal cohesive device (conjunction “although”), but it is not coherent because the sentence does not sound right according to our common background knowledge)</a:t>
            </a: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2800" dirty="0" smtClean="0">
                <a:solidFill>
                  <a:srgbClr val="000000"/>
                </a:solidFill>
                <a:latin typeface="Times New Roman"/>
                <a:ea typeface="Calibri"/>
                <a:cs typeface="Times New Roman"/>
              </a:rPr>
              <a:t/>
            </a:r>
            <a:br>
              <a:rPr lang="en-US" sz="2800" dirty="0" smtClean="0">
                <a:solidFill>
                  <a:srgbClr val="000000"/>
                </a:solidFill>
                <a:latin typeface="Times New Roman"/>
                <a:ea typeface="Calibri"/>
                <a:cs typeface="Times New Roman"/>
              </a:rPr>
            </a:br>
            <a:r>
              <a:rPr lang="en-US" sz="2800" dirty="0" smtClean="0">
                <a:solidFill>
                  <a:srgbClr val="000000"/>
                </a:solidFill>
                <a:latin typeface="Times New Roman"/>
                <a:ea typeface="Calibri"/>
                <a:cs typeface="Times New Roman"/>
              </a:rPr>
              <a:t>3. </a:t>
            </a:r>
            <a:r>
              <a:rPr lang="en-US" sz="2800" b="1" i="1" dirty="0" err="1">
                <a:solidFill>
                  <a:srgbClr val="0070C0"/>
                </a:solidFill>
                <a:latin typeface="Times New Roman"/>
                <a:ea typeface="Times New Roman"/>
                <a:cs typeface="Times New Roman"/>
              </a:rPr>
              <a:t>Hắn</a:t>
            </a:r>
            <a:r>
              <a:rPr lang="en-US" sz="2800" i="1" dirty="0">
                <a:solidFill>
                  <a:srgbClr val="0070C0"/>
                </a:solidFill>
                <a:latin typeface="Times New Roman"/>
                <a:ea typeface="Times New Roman"/>
                <a:cs typeface="Times New Roman"/>
              </a:rPr>
              <a:t> </a:t>
            </a:r>
            <a:r>
              <a:rPr lang="en-US" sz="2800" i="1" dirty="0" err="1">
                <a:solidFill>
                  <a:srgbClr val="0070C0"/>
                </a:solidFill>
                <a:latin typeface="Times New Roman"/>
                <a:ea typeface="Times New Roman"/>
                <a:cs typeface="Times New Roman"/>
              </a:rPr>
              <a:t>vừa</a:t>
            </a:r>
            <a:r>
              <a:rPr lang="en-US" sz="2800" i="1" dirty="0">
                <a:solidFill>
                  <a:srgbClr val="0070C0"/>
                </a:solidFill>
                <a:latin typeface="Times New Roman"/>
                <a:ea typeface="Times New Roman"/>
                <a:cs typeface="Times New Roman"/>
              </a:rPr>
              <a:t> </a:t>
            </a:r>
            <a:r>
              <a:rPr lang="en-US" sz="2800" i="1" dirty="0" err="1">
                <a:solidFill>
                  <a:srgbClr val="0070C0"/>
                </a:solidFill>
                <a:latin typeface="Times New Roman"/>
                <a:ea typeface="Times New Roman"/>
                <a:cs typeface="Times New Roman"/>
              </a:rPr>
              <a:t>đi</a:t>
            </a:r>
            <a:r>
              <a:rPr lang="en-US" sz="2800" i="1" dirty="0">
                <a:solidFill>
                  <a:srgbClr val="0070C0"/>
                </a:solidFill>
                <a:latin typeface="Times New Roman"/>
                <a:ea typeface="Times New Roman"/>
                <a:cs typeface="Times New Roman"/>
              </a:rPr>
              <a:t> </a:t>
            </a:r>
            <a:r>
              <a:rPr lang="en-US" sz="2800" i="1" dirty="0" err="1">
                <a:solidFill>
                  <a:srgbClr val="0070C0"/>
                </a:solidFill>
                <a:latin typeface="Times New Roman"/>
                <a:ea typeface="Times New Roman"/>
                <a:cs typeface="Times New Roman"/>
              </a:rPr>
              <a:t>vừa</a:t>
            </a:r>
            <a:r>
              <a:rPr lang="en-US" sz="2800" i="1" dirty="0">
                <a:solidFill>
                  <a:srgbClr val="0070C0"/>
                </a:solidFill>
                <a:latin typeface="Times New Roman"/>
                <a:ea typeface="Times New Roman"/>
                <a:cs typeface="Times New Roman"/>
              </a:rPr>
              <a:t> </a:t>
            </a:r>
            <a:r>
              <a:rPr lang="en-US" sz="2800" i="1" dirty="0" err="1">
                <a:solidFill>
                  <a:srgbClr val="0070C0"/>
                </a:solidFill>
                <a:latin typeface="Times New Roman"/>
                <a:ea typeface="Times New Roman"/>
                <a:cs typeface="Times New Roman"/>
              </a:rPr>
              <a:t>chửi</a:t>
            </a:r>
            <a:r>
              <a:rPr lang="en-US" sz="2800" i="1" dirty="0">
                <a:solidFill>
                  <a:srgbClr val="0070C0"/>
                </a:solidFill>
                <a:latin typeface="Times New Roman"/>
                <a:ea typeface="Times New Roman"/>
                <a:cs typeface="Times New Roman"/>
              </a:rPr>
              <a:t>. </a:t>
            </a:r>
            <a:r>
              <a:rPr lang="en-US" sz="2800" b="1" i="1" dirty="0" err="1">
                <a:solidFill>
                  <a:srgbClr val="0070C0"/>
                </a:solidFill>
                <a:latin typeface="Times New Roman"/>
                <a:ea typeface="Times New Roman"/>
                <a:cs typeface="Times New Roman"/>
              </a:rPr>
              <a:t>Chí</a:t>
            </a:r>
            <a:r>
              <a:rPr lang="en-US" sz="2800" b="1" i="1" dirty="0">
                <a:solidFill>
                  <a:srgbClr val="0070C0"/>
                </a:solidFill>
                <a:latin typeface="Times New Roman"/>
                <a:ea typeface="Times New Roman"/>
                <a:cs typeface="Times New Roman"/>
              </a:rPr>
              <a:t> </a:t>
            </a:r>
            <a:r>
              <a:rPr lang="en-US" sz="2800" b="1" i="1" dirty="0" err="1">
                <a:solidFill>
                  <a:srgbClr val="0070C0"/>
                </a:solidFill>
                <a:latin typeface="Times New Roman"/>
                <a:ea typeface="Times New Roman"/>
                <a:cs typeface="Times New Roman"/>
              </a:rPr>
              <a:t>Phèo</a:t>
            </a:r>
            <a:r>
              <a:rPr lang="en-US" sz="2800" i="1" dirty="0">
                <a:solidFill>
                  <a:srgbClr val="0070C0"/>
                </a:solidFill>
                <a:highlight>
                  <a:srgbClr val="FFFFFF"/>
                </a:highlight>
                <a:latin typeface="Times New Roman"/>
                <a:ea typeface="Times New Roman"/>
                <a:cs typeface="Times New Roman"/>
              </a:rPr>
              <a:t> </a:t>
            </a:r>
            <a:r>
              <a:rPr lang="en-US" sz="2800" i="1" dirty="0" err="1">
                <a:solidFill>
                  <a:srgbClr val="0070C0"/>
                </a:solidFill>
                <a:highlight>
                  <a:srgbClr val="FFFFFF"/>
                </a:highlight>
                <a:latin typeface="Times New Roman"/>
                <a:ea typeface="Times New Roman"/>
                <a:cs typeface="Times New Roman"/>
              </a:rPr>
              <a:t>xách</a:t>
            </a:r>
            <a:r>
              <a:rPr lang="en-US" sz="2800" i="1" dirty="0">
                <a:solidFill>
                  <a:srgbClr val="0070C0"/>
                </a:solidFill>
                <a:highlight>
                  <a:srgbClr val="FFFFFF"/>
                </a:highlight>
                <a:latin typeface="Times New Roman"/>
                <a:ea typeface="Times New Roman"/>
                <a:cs typeface="Times New Roman"/>
              </a:rPr>
              <a:t> </a:t>
            </a:r>
            <a:r>
              <a:rPr lang="en-US" sz="2800" i="1" dirty="0" err="1">
                <a:solidFill>
                  <a:srgbClr val="0070C0"/>
                </a:solidFill>
                <a:highlight>
                  <a:srgbClr val="FFFFFF"/>
                </a:highlight>
                <a:latin typeface="Times New Roman"/>
                <a:ea typeface="Times New Roman"/>
                <a:cs typeface="Times New Roman"/>
              </a:rPr>
              <a:t>một</a:t>
            </a:r>
            <a:r>
              <a:rPr lang="en-US" sz="2800" i="1" dirty="0">
                <a:solidFill>
                  <a:srgbClr val="0070C0"/>
                </a:solidFill>
                <a:highlight>
                  <a:srgbClr val="FFFFFF"/>
                </a:highlight>
                <a:latin typeface="Times New Roman"/>
                <a:ea typeface="Times New Roman"/>
                <a:cs typeface="Times New Roman"/>
              </a:rPr>
              <a:t> </a:t>
            </a:r>
            <a:r>
              <a:rPr lang="en-US" sz="2800" i="1" dirty="0" err="1">
                <a:solidFill>
                  <a:srgbClr val="0070C0"/>
                </a:solidFill>
                <a:highlight>
                  <a:srgbClr val="FFFFFF"/>
                </a:highlight>
                <a:latin typeface="Times New Roman"/>
                <a:ea typeface="Times New Roman"/>
                <a:cs typeface="Times New Roman"/>
              </a:rPr>
              <a:t>cái</a:t>
            </a:r>
            <a:r>
              <a:rPr lang="en-US" sz="2800" i="1" dirty="0">
                <a:solidFill>
                  <a:srgbClr val="0070C0"/>
                </a:solidFill>
                <a:highlight>
                  <a:srgbClr val="FFFFFF"/>
                </a:highlight>
                <a:latin typeface="Times New Roman"/>
                <a:ea typeface="Times New Roman"/>
                <a:cs typeface="Times New Roman"/>
              </a:rPr>
              <a:t> </a:t>
            </a:r>
            <a:r>
              <a:rPr lang="en-US" sz="2800" i="1" dirty="0" err="1">
                <a:solidFill>
                  <a:srgbClr val="0070C0"/>
                </a:solidFill>
                <a:highlight>
                  <a:srgbClr val="FFFFFF"/>
                </a:highlight>
                <a:latin typeface="Times New Roman"/>
                <a:ea typeface="Times New Roman"/>
                <a:cs typeface="Times New Roman"/>
              </a:rPr>
              <a:t>vỏ</a:t>
            </a:r>
            <a:r>
              <a:rPr lang="en-US" sz="2800" i="1" dirty="0">
                <a:solidFill>
                  <a:srgbClr val="0070C0"/>
                </a:solidFill>
                <a:highlight>
                  <a:srgbClr val="FFFFFF"/>
                </a:highlight>
                <a:latin typeface="Times New Roman"/>
                <a:ea typeface="Times New Roman"/>
                <a:cs typeface="Times New Roman"/>
              </a:rPr>
              <a:t> chai </a:t>
            </a:r>
            <a:r>
              <a:rPr lang="en-US" sz="2800" i="1" dirty="0" err="1">
                <a:solidFill>
                  <a:srgbClr val="0070C0"/>
                </a:solidFill>
                <a:highlight>
                  <a:srgbClr val="FFFFFF"/>
                </a:highlight>
                <a:latin typeface="Times New Roman"/>
                <a:ea typeface="Times New Roman"/>
                <a:cs typeface="Times New Roman"/>
              </a:rPr>
              <a:t>đến</a:t>
            </a:r>
            <a:r>
              <a:rPr lang="en-US" sz="2800" i="1" dirty="0">
                <a:solidFill>
                  <a:srgbClr val="0070C0"/>
                </a:solidFill>
                <a:highlight>
                  <a:srgbClr val="FFFFFF"/>
                </a:highlight>
                <a:latin typeface="Times New Roman"/>
                <a:ea typeface="Times New Roman"/>
                <a:cs typeface="Times New Roman"/>
              </a:rPr>
              <a:t> </a:t>
            </a:r>
            <a:r>
              <a:rPr lang="en-US" sz="2800" i="1" dirty="0" err="1">
                <a:solidFill>
                  <a:srgbClr val="0070C0"/>
                </a:solidFill>
                <a:highlight>
                  <a:srgbClr val="FFFFFF"/>
                </a:highlight>
                <a:latin typeface="Times New Roman"/>
                <a:ea typeface="Times New Roman"/>
                <a:cs typeface="Times New Roman"/>
              </a:rPr>
              <a:t>nhà</a:t>
            </a:r>
            <a:r>
              <a:rPr lang="en-US" sz="2800" i="1" dirty="0">
                <a:solidFill>
                  <a:srgbClr val="0070C0"/>
                </a:solidFill>
                <a:highlight>
                  <a:srgbClr val="FFFFFF"/>
                </a:highlight>
                <a:latin typeface="Times New Roman"/>
                <a:ea typeface="Times New Roman"/>
                <a:cs typeface="Times New Roman"/>
              </a:rPr>
              <a:t> </a:t>
            </a:r>
            <a:r>
              <a:rPr lang="en-US" sz="2800" i="1" dirty="0" err="1">
                <a:solidFill>
                  <a:srgbClr val="0070C0"/>
                </a:solidFill>
                <a:highlight>
                  <a:srgbClr val="FFFFFF"/>
                </a:highlight>
                <a:latin typeface="Times New Roman"/>
                <a:ea typeface="Times New Roman"/>
                <a:cs typeface="Times New Roman"/>
              </a:rPr>
              <a:t>bá</a:t>
            </a:r>
            <a:r>
              <a:rPr lang="en-US" sz="2800" i="1" dirty="0">
                <a:solidFill>
                  <a:srgbClr val="0070C0"/>
                </a:solidFill>
                <a:highlight>
                  <a:srgbClr val="FFFFFF"/>
                </a:highlight>
                <a:latin typeface="Times New Roman"/>
                <a:ea typeface="Times New Roman"/>
                <a:cs typeface="Times New Roman"/>
              </a:rPr>
              <a:t> </a:t>
            </a:r>
            <a:r>
              <a:rPr lang="en-US" sz="2800" i="1" dirty="0" err="1">
                <a:solidFill>
                  <a:srgbClr val="0070C0"/>
                </a:solidFill>
                <a:highlight>
                  <a:srgbClr val="FFFFFF"/>
                </a:highlight>
                <a:latin typeface="Times New Roman"/>
                <a:ea typeface="Times New Roman"/>
                <a:cs typeface="Times New Roman"/>
              </a:rPr>
              <a:t>Kiến</a:t>
            </a:r>
            <a:r>
              <a:rPr lang="en-US" sz="2800" i="1" dirty="0">
                <a:solidFill>
                  <a:srgbClr val="0070C0"/>
                </a:solidFill>
                <a:highlight>
                  <a:srgbClr val="FFFFFF"/>
                </a:highlight>
                <a:latin typeface="Times New Roman"/>
                <a:ea typeface="Times New Roman"/>
                <a:cs typeface="Times New Roman"/>
              </a:rPr>
              <a:t>.</a:t>
            </a:r>
            <a:r>
              <a:rPr lang="en-US" sz="2800" dirty="0">
                <a:solidFill>
                  <a:srgbClr val="000000"/>
                </a:solidFill>
                <a:latin typeface="Times New Roman"/>
                <a:ea typeface="Times New Roman"/>
                <a:cs typeface="Times New Roman"/>
              </a:rPr>
              <a:t/>
            </a:r>
            <a:br>
              <a:rPr lang="en-US" sz="2800" dirty="0">
                <a:solidFill>
                  <a:srgbClr val="000000"/>
                </a:solidFill>
                <a:latin typeface="Times New Roman"/>
                <a:ea typeface="Times New Roman"/>
                <a:cs typeface="Times New Roman"/>
              </a:rPr>
            </a:br>
            <a:r>
              <a:rPr lang="en-US" sz="2800" b="1" dirty="0">
                <a:solidFill>
                  <a:srgbClr val="000000"/>
                </a:solidFill>
                <a:latin typeface="Times New Roman"/>
                <a:ea typeface="Times New Roman"/>
                <a:cs typeface="Times New Roman"/>
              </a:rPr>
              <a:t>(He</a:t>
            </a:r>
            <a:r>
              <a:rPr lang="en-US" sz="2800" dirty="0">
                <a:solidFill>
                  <a:srgbClr val="000000"/>
                </a:solidFill>
                <a:latin typeface="Times New Roman"/>
                <a:ea typeface="Times New Roman"/>
                <a:cs typeface="Times New Roman"/>
              </a:rPr>
              <a:t> cursed as he walked. </a:t>
            </a:r>
            <a:r>
              <a:rPr lang="en-US" sz="2800" b="1" dirty="0">
                <a:solidFill>
                  <a:srgbClr val="000000"/>
                </a:solidFill>
                <a:latin typeface="Times New Roman"/>
                <a:ea typeface="Times New Roman"/>
                <a:cs typeface="Times New Roman"/>
              </a:rPr>
              <a:t>Chi </a:t>
            </a:r>
            <a:r>
              <a:rPr lang="en-US" sz="2800" b="1" dirty="0" err="1">
                <a:solidFill>
                  <a:srgbClr val="000000"/>
                </a:solidFill>
                <a:latin typeface="Times New Roman"/>
                <a:ea typeface="Times New Roman"/>
                <a:cs typeface="Times New Roman"/>
              </a:rPr>
              <a:t>Pheo</a:t>
            </a:r>
            <a:r>
              <a:rPr lang="en-US" sz="2800" dirty="0">
                <a:solidFill>
                  <a:srgbClr val="000000"/>
                </a:solidFill>
                <a:latin typeface="Times New Roman"/>
                <a:ea typeface="Times New Roman"/>
                <a:cs typeface="Times New Roman"/>
              </a:rPr>
              <a:t> went to Ba </a:t>
            </a:r>
            <a:r>
              <a:rPr lang="en-US" sz="2800" dirty="0" err="1">
                <a:solidFill>
                  <a:srgbClr val="000000"/>
                </a:solidFill>
                <a:latin typeface="Times New Roman"/>
                <a:ea typeface="Times New Roman"/>
                <a:cs typeface="Times New Roman"/>
              </a:rPr>
              <a:t>Kien’s</a:t>
            </a:r>
            <a:r>
              <a:rPr lang="en-US" sz="2800" dirty="0">
                <a:solidFill>
                  <a:srgbClr val="000000"/>
                </a:solidFill>
                <a:latin typeface="Times New Roman"/>
                <a:ea typeface="Times New Roman"/>
                <a:cs typeface="Times New Roman"/>
              </a:rPr>
              <a:t> house with an empty bottle in his hand).</a:t>
            </a:r>
            <a:endParaRPr lang="en-US" sz="2800" dirty="0"/>
          </a:p>
        </p:txBody>
      </p:sp>
    </p:spTree>
    <p:extLst>
      <p:ext uri="{BB962C8B-B14F-4D97-AF65-F5344CB8AC3E}">
        <p14:creationId xmlns:p14="http://schemas.microsoft.com/office/powerpoint/2010/main" val="3561524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741368"/>
          </a:xfrm>
        </p:spPr>
        <p:txBody>
          <a:bodyPr>
            <a:normAutofit fontScale="90000"/>
          </a:bodyPr>
          <a:lstStyle/>
          <a:p>
            <a:pPr indent="457200">
              <a:lnSpc>
                <a:spcPct val="150000"/>
              </a:lnSpc>
              <a:spcBef>
                <a:spcPts val="600"/>
              </a:spcBef>
              <a:spcAft>
                <a:spcPts val="600"/>
              </a:spcAft>
            </a:pPr>
            <a:r>
              <a:rPr lang="en-US" sz="3200" b="1" dirty="0" smtClean="0">
                <a:solidFill>
                  <a:srgbClr val="000000"/>
                </a:solidFill>
                <a:latin typeface="Times New Roman" pitchFamily="18" charset="0"/>
                <a:ea typeface="Times New Roman"/>
                <a:cs typeface="Times New Roman" pitchFamily="18" charset="0"/>
              </a:rPr>
              <a:t/>
            </a:r>
            <a:br>
              <a:rPr lang="en-US" sz="3200" b="1" dirty="0" smtClean="0">
                <a:solidFill>
                  <a:srgbClr val="000000"/>
                </a:solidFill>
                <a:latin typeface="Times New Roman" pitchFamily="18" charset="0"/>
                <a:ea typeface="Times New Roman"/>
                <a:cs typeface="Times New Roman" pitchFamily="18" charset="0"/>
              </a:rPr>
            </a:br>
            <a:r>
              <a:rPr lang="en-US" sz="3200" b="1" dirty="0" smtClean="0">
                <a:solidFill>
                  <a:srgbClr val="000000"/>
                </a:solidFill>
                <a:latin typeface="Times New Roman" pitchFamily="18" charset="0"/>
                <a:ea typeface="Times New Roman"/>
                <a:cs typeface="Times New Roman" pitchFamily="18" charset="0"/>
              </a:rPr>
              <a:t>Reference</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2 Types of </a:t>
            </a:r>
            <a:r>
              <a:rPr lang="en-US" sz="3200" dirty="0" smtClean="0">
                <a:solidFill>
                  <a:srgbClr val="000000"/>
                </a:solidFill>
                <a:latin typeface="Times New Roman" pitchFamily="18" charset="0"/>
                <a:ea typeface="Times New Roman"/>
                <a:cs typeface="Times New Roman" pitchFamily="18" charset="0"/>
              </a:rPr>
              <a:t>Reference  </a:t>
            </a:r>
            <a:br>
              <a:rPr lang="en-US" sz="3200" dirty="0" smtClean="0">
                <a:solidFill>
                  <a:srgbClr val="000000"/>
                </a:solidFill>
                <a:latin typeface="Times New Roman" pitchFamily="18" charset="0"/>
                <a:ea typeface="Times New Roman"/>
                <a:cs typeface="Times New Roman" pitchFamily="18" charset="0"/>
              </a:rPr>
            </a:br>
            <a:r>
              <a:rPr lang="en-US" sz="3200" dirty="0">
                <a:solidFill>
                  <a:srgbClr val="000000"/>
                </a:solidFill>
                <a:latin typeface="Times New Roman" pitchFamily="18" charset="0"/>
                <a:ea typeface="Times New Roman"/>
                <a:cs typeface="Times New Roman" pitchFamily="18" charset="0"/>
              </a:rPr>
              <a:t> </a:t>
            </a:r>
            <a:r>
              <a:rPr lang="en-US" sz="4000" b="1" dirty="0">
                <a:solidFill>
                  <a:srgbClr val="FF0000"/>
                </a:solidFill>
                <a:latin typeface="Times New Roman" pitchFamily="18" charset="0"/>
                <a:ea typeface="Times New Roman"/>
                <a:cs typeface="Times New Roman" pitchFamily="18" charset="0"/>
              </a:rPr>
              <a:t>A</a:t>
            </a:r>
            <a:r>
              <a:rPr lang="en-US" sz="4000" b="1" dirty="0" smtClean="0">
                <a:solidFill>
                  <a:srgbClr val="FF0000"/>
                </a:solidFill>
                <a:latin typeface="Times New Roman" pitchFamily="18" charset="0"/>
                <a:ea typeface="Times New Roman"/>
                <a:cs typeface="Times New Roman" pitchFamily="18" charset="0"/>
              </a:rPr>
              <a:t>naphoric </a:t>
            </a:r>
            <a:r>
              <a:rPr lang="en-US" sz="4000" b="1" dirty="0">
                <a:solidFill>
                  <a:srgbClr val="FF0000"/>
                </a:solidFill>
                <a:latin typeface="Times New Roman" pitchFamily="18" charset="0"/>
                <a:ea typeface="Times New Roman"/>
                <a:cs typeface="Times New Roman" pitchFamily="18" charset="0"/>
              </a:rPr>
              <a:t>reference</a:t>
            </a:r>
            <a:r>
              <a:rPr lang="en-US" sz="3200" dirty="0">
                <a:solidFill>
                  <a:srgbClr val="000000"/>
                </a:solidFill>
                <a:latin typeface="Times New Roman" pitchFamily="18" charset="0"/>
                <a:ea typeface="Times New Roman"/>
                <a:cs typeface="Times New Roman" pitchFamily="18" charset="0"/>
              </a:rPr>
              <a:t>, which looks </a:t>
            </a:r>
            <a:r>
              <a:rPr lang="en-US" sz="3200" dirty="0">
                <a:solidFill>
                  <a:srgbClr val="FF0000"/>
                </a:solidFill>
                <a:latin typeface="Times New Roman" pitchFamily="18" charset="0"/>
                <a:ea typeface="Times New Roman"/>
                <a:cs typeface="Times New Roman" pitchFamily="18" charset="0"/>
              </a:rPr>
              <a:t>backward </a:t>
            </a:r>
            <a:r>
              <a:rPr lang="en-US" sz="3200" dirty="0">
                <a:solidFill>
                  <a:srgbClr val="000000"/>
                </a:solidFill>
                <a:latin typeface="Times New Roman" pitchFamily="18" charset="0"/>
                <a:ea typeface="Times New Roman"/>
                <a:cs typeface="Times New Roman" pitchFamily="18" charset="0"/>
              </a:rPr>
              <a:t>in the text for its referents “she” in </a:t>
            </a:r>
            <a:r>
              <a:rPr lang="en-US" sz="3200" dirty="0" smtClean="0">
                <a:solidFill>
                  <a:srgbClr val="000000"/>
                </a:solidFill>
                <a:latin typeface="Times New Roman" pitchFamily="18" charset="0"/>
                <a:ea typeface="Times New Roman"/>
                <a:cs typeface="Times New Roman" pitchFamily="18" charset="0"/>
              </a:rPr>
              <a:t>example above</a:t>
            </a:r>
            <a:r>
              <a:rPr lang="en-US" sz="3200" dirty="0">
                <a:solidFill>
                  <a:srgbClr val="000000"/>
                </a:solidFill>
                <a:latin typeface="Times New Roman" pitchFamily="18" charset="0"/>
                <a:ea typeface="Times New Roman"/>
                <a:cs typeface="Times New Roman" pitchFamily="18" charset="0"/>
              </a:rPr>
              <a:t>.</a:t>
            </a:r>
            <a:r>
              <a:rPr lang="en-US" sz="3200" dirty="0" smtClean="0">
                <a:solidFill>
                  <a:srgbClr val="000000"/>
                </a:solidFill>
                <a:latin typeface="Times New Roman" pitchFamily="18" charset="0"/>
                <a:ea typeface="Times New Roman"/>
                <a:cs typeface="Times New Roman" pitchFamily="18" charset="0"/>
              </a:rPr>
              <a:t> </a:t>
            </a:r>
            <a:br>
              <a:rPr lang="en-US" sz="3200" dirty="0" smtClean="0">
                <a:solidFill>
                  <a:srgbClr val="000000"/>
                </a:solidFill>
                <a:latin typeface="Times New Roman" pitchFamily="18" charset="0"/>
                <a:ea typeface="Times New Roman"/>
                <a:cs typeface="Times New Roman" pitchFamily="18" charset="0"/>
              </a:rPr>
            </a:br>
            <a:r>
              <a:rPr lang="en-US" sz="3600" b="1" dirty="0" err="1">
                <a:solidFill>
                  <a:srgbClr val="FF0000"/>
                </a:solidFill>
                <a:latin typeface="Times New Roman" pitchFamily="18" charset="0"/>
                <a:ea typeface="Times New Roman"/>
                <a:cs typeface="Times New Roman" pitchFamily="18" charset="0"/>
              </a:rPr>
              <a:t>C</a:t>
            </a:r>
            <a:r>
              <a:rPr lang="en-US" sz="3600" b="1" dirty="0" err="1" smtClean="0">
                <a:solidFill>
                  <a:srgbClr val="FF0000"/>
                </a:solidFill>
                <a:latin typeface="Times New Roman" pitchFamily="18" charset="0"/>
                <a:ea typeface="Times New Roman"/>
                <a:cs typeface="Times New Roman" pitchFamily="18" charset="0"/>
              </a:rPr>
              <a:t>ataphoric</a:t>
            </a:r>
            <a:r>
              <a:rPr lang="en-US" sz="3600" b="1" dirty="0" smtClean="0">
                <a:solidFill>
                  <a:srgbClr val="FF0000"/>
                </a:solidFill>
                <a:latin typeface="Times New Roman" pitchFamily="18" charset="0"/>
                <a:ea typeface="Times New Roman"/>
                <a:cs typeface="Times New Roman" pitchFamily="18" charset="0"/>
              </a:rPr>
              <a:t> </a:t>
            </a:r>
            <a:r>
              <a:rPr lang="en-US" sz="3600" b="1" dirty="0">
                <a:solidFill>
                  <a:srgbClr val="FF0000"/>
                </a:solidFill>
                <a:latin typeface="Times New Roman" pitchFamily="18" charset="0"/>
                <a:ea typeface="Times New Roman"/>
                <a:cs typeface="Times New Roman" pitchFamily="18" charset="0"/>
              </a:rPr>
              <a:t>reference</a:t>
            </a:r>
            <a:r>
              <a:rPr lang="en-US" sz="3200" dirty="0">
                <a:solidFill>
                  <a:srgbClr val="000000"/>
                </a:solidFill>
                <a:latin typeface="Times New Roman" pitchFamily="18" charset="0"/>
                <a:ea typeface="Times New Roman"/>
                <a:cs typeface="Times New Roman" pitchFamily="18" charset="0"/>
              </a:rPr>
              <a:t>, which looks </a:t>
            </a:r>
            <a:r>
              <a:rPr lang="en-US" sz="3200" dirty="0">
                <a:solidFill>
                  <a:srgbClr val="FF0000"/>
                </a:solidFill>
                <a:latin typeface="Times New Roman" pitchFamily="18" charset="0"/>
                <a:ea typeface="Times New Roman"/>
                <a:cs typeface="Times New Roman" pitchFamily="18" charset="0"/>
              </a:rPr>
              <a:t>forward </a:t>
            </a:r>
            <a:r>
              <a:rPr lang="en-US" sz="3200" dirty="0">
                <a:solidFill>
                  <a:srgbClr val="000000"/>
                </a:solidFill>
                <a:latin typeface="Times New Roman" pitchFamily="18" charset="0"/>
                <a:ea typeface="Times New Roman"/>
                <a:cs typeface="Times New Roman" pitchFamily="18" charset="0"/>
              </a:rPr>
              <a:t>in the text for its referent as “</a:t>
            </a:r>
            <a:r>
              <a:rPr lang="en-US" sz="3200" dirty="0" err="1">
                <a:solidFill>
                  <a:srgbClr val="000000"/>
                </a:solidFill>
                <a:latin typeface="Times New Roman" pitchFamily="18" charset="0"/>
                <a:ea typeface="Times New Roman"/>
                <a:cs typeface="Times New Roman" pitchFamily="18" charset="0"/>
              </a:rPr>
              <a:t>Hắn</a:t>
            </a:r>
            <a:r>
              <a:rPr lang="en-US" sz="3200" dirty="0">
                <a:solidFill>
                  <a:srgbClr val="000000"/>
                </a:solidFill>
                <a:latin typeface="Times New Roman" pitchFamily="18" charset="0"/>
                <a:ea typeface="Times New Roman"/>
                <a:cs typeface="Times New Roman" pitchFamily="18" charset="0"/>
              </a:rPr>
              <a:t>” in (3) above. </a:t>
            </a:r>
            <a:r>
              <a:rPr lang="en-US" sz="3200" dirty="0" smtClean="0">
                <a:solidFill>
                  <a:srgbClr val="000000"/>
                </a:solidFill>
                <a:latin typeface="Times New Roman" pitchFamily="18" charset="0"/>
                <a:ea typeface="Times New Roman"/>
                <a:cs typeface="Times New Roman" pitchFamily="18" charset="0"/>
              </a:rPr>
              <a:t/>
            </a:r>
            <a:br>
              <a:rPr lang="en-US" sz="3200" dirty="0" smtClean="0">
                <a:solidFill>
                  <a:srgbClr val="000000"/>
                </a:solidFill>
                <a:latin typeface="Times New Roman" pitchFamily="18" charset="0"/>
                <a:ea typeface="Times New Roman"/>
                <a:cs typeface="Times New Roman" pitchFamily="18" charset="0"/>
              </a:rPr>
            </a:br>
            <a:r>
              <a:rPr lang="en-US" sz="3200" b="1" dirty="0" smtClean="0">
                <a:solidFill>
                  <a:srgbClr val="FF0000"/>
                </a:solidFill>
                <a:latin typeface="Times New Roman" pitchFamily="18" charset="0"/>
                <a:ea typeface="Times New Roman"/>
                <a:cs typeface="Times New Roman" pitchFamily="18" charset="0"/>
              </a:rPr>
              <a:t>*</a:t>
            </a:r>
            <a:r>
              <a:rPr lang="en-US" sz="3200" b="1" i="1" dirty="0" smtClean="0">
                <a:solidFill>
                  <a:srgbClr val="0070C0"/>
                </a:solidFill>
                <a:latin typeface="Times New Roman" pitchFamily="18" charset="0"/>
                <a:ea typeface="Times New Roman"/>
                <a:cs typeface="Times New Roman" pitchFamily="18" charset="0"/>
              </a:rPr>
              <a:t>A </a:t>
            </a:r>
            <a:r>
              <a:rPr lang="en-US" sz="3200" b="1" i="1" dirty="0">
                <a:solidFill>
                  <a:srgbClr val="0070C0"/>
                </a:solidFill>
                <a:latin typeface="Times New Roman" pitchFamily="18" charset="0"/>
                <a:ea typeface="Times New Roman"/>
                <a:cs typeface="Times New Roman" pitchFamily="18" charset="0"/>
              </a:rPr>
              <a:t>contrastive analysis of a piece of discourse between English and Vietnamese version reveals some differences in using referents. </a:t>
            </a:r>
            <a:r>
              <a:rPr lang="en-US" sz="3200" b="1" i="1" dirty="0">
                <a:solidFill>
                  <a:srgbClr val="0070C0"/>
                </a:solidFill>
                <a:latin typeface="Times New Roman" pitchFamily="18" charset="0"/>
                <a:ea typeface="Calibri"/>
                <a:cs typeface="Times New Roman" pitchFamily="18" charset="0"/>
              </a:rPr>
              <a:t/>
            </a:r>
            <a:br>
              <a:rPr lang="en-US" sz="3200" b="1" i="1" dirty="0">
                <a:solidFill>
                  <a:srgbClr val="0070C0"/>
                </a:solidFill>
                <a:latin typeface="Times New Roman" pitchFamily="18" charset="0"/>
                <a:ea typeface="Calibri"/>
                <a:cs typeface="Times New Roman" pitchFamily="18" charset="0"/>
              </a:rPr>
            </a:br>
            <a:endParaRPr lang="en-US" sz="3200" b="1" i="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2692647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32656"/>
            <a:ext cx="8568952" cy="6525344"/>
          </a:xfrm>
        </p:spPr>
        <p:txBody>
          <a:bodyPr>
            <a:noAutofit/>
          </a:bodyPr>
          <a:lstStyle/>
          <a:p>
            <a:pPr indent="457200">
              <a:lnSpc>
                <a:spcPct val="150000"/>
              </a:lnSpc>
              <a:spcAft>
                <a:spcPts val="1000"/>
              </a:spcAft>
              <a:tabLst>
                <a:tab pos="595630" algn="l"/>
                <a:tab pos="1148715" algn="l"/>
              </a:tabLst>
            </a:pPr>
            <a:r>
              <a:rPr lang="en-US" sz="4000" b="1" dirty="0">
                <a:solidFill>
                  <a:srgbClr val="7030A0"/>
                </a:solidFill>
                <a:latin typeface="Times New Roman" pitchFamily="18" charset="0"/>
                <a:ea typeface="Times New Roman"/>
                <a:cs typeface="Times New Roman" pitchFamily="18" charset="0"/>
              </a:rPr>
              <a:t>A</a:t>
            </a:r>
            <a:r>
              <a:rPr lang="en-US" sz="4000" b="1" dirty="0" smtClean="0">
                <a:solidFill>
                  <a:srgbClr val="7030A0"/>
                </a:solidFill>
                <a:latin typeface="Times New Roman" pitchFamily="18" charset="0"/>
                <a:ea typeface="Times New Roman"/>
                <a:cs typeface="Times New Roman" pitchFamily="18" charset="0"/>
              </a:rPr>
              <a:t>djacency pairs</a:t>
            </a:r>
            <a:r>
              <a:rPr lang="en-US" sz="3600" dirty="0">
                <a:solidFill>
                  <a:srgbClr val="7030A0"/>
                </a:solidFill>
                <a:latin typeface="Times New Roman" pitchFamily="18" charset="0"/>
                <a:ea typeface="Calibri"/>
                <a:cs typeface="Times New Roman" pitchFamily="18" charset="0"/>
              </a:rPr>
              <a:t/>
            </a:r>
            <a:br>
              <a:rPr lang="en-US" sz="3600" dirty="0">
                <a:solidFill>
                  <a:srgbClr val="7030A0"/>
                </a:solidFill>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t>
            </a:r>
            <a:r>
              <a:rPr lang="en-US" sz="3200" dirty="0" smtClean="0">
                <a:solidFill>
                  <a:srgbClr val="C00000"/>
                </a:solidFill>
                <a:highlight>
                  <a:srgbClr val="FFFFFF"/>
                </a:highlight>
                <a:latin typeface="Times New Roman" pitchFamily="18" charset="0"/>
                <a:ea typeface="Times New Roman"/>
                <a:cs typeface="Times New Roman" pitchFamily="18" charset="0"/>
              </a:rPr>
              <a:t>An</a:t>
            </a:r>
            <a:r>
              <a:rPr lang="en-US" sz="3200" dirty="0">
                <a:solidFill>
                  <a:srgbClr val="C00000"/>
                </a:solidFill>
                <a:highlight>
                  <a:srgbClr val="FFFFFF"/>
                </a:highlight>
                <a:latin typeface="Times New Roman" pitchFamily="18" charset="0"/>
                <a:ea typeface="Times New Roman"/>
                <a:cs typeface="Times New Roman" pitchFamily="18" charset="0"/>
              </a:rPr>
              <a:t> adjacency pair -</a:t>
            </a:r>
            <a:r>
              <a:rPr lang="en-US" sz="3200" dirty="0" smtClean="0">
                <a:solidFill>
                  <a:srgbClr val="C00000"/>
                </a:solidFill>
                <a:highlight>
                  <a:srgbClr val="FFFFFF"/>
                </a:highlight>
                <a:latin typeface="Times New Roman" pitchFamily="18" charset="0"/>
                <a:ea typeface="Times New Roman"/>
                <a:cs typeface="Times New Roman" pitchFamily="18" charset="0"/>
              </a:rPr>
              <a:t> </a:t>
            </a:r>
            <a:r>
              <a:rPr lang="en-US" sz="3200" dirty="0">
                <a:solidFill>
                  <a:srgbClr val="C00000"/>
                </a:solidFill>
                <a:highlight>
                  <a:srgbClr val="FFFFFF"/>
                </a:highlight>
                <a:latin typeface="Times New Roman" pitchFamily="18" charset="0"/>
                <a:ea typeface="Times New Roman"/>
                <a:cs typeface="Times New Roman" pitchFamily="18" charset="0"/>
              </a:rPr>
              <a:t>an example of conversational </a:t>
            </a:r>
            <a:r>
              <a:rPr lang="en-US" sz="3600" b="1" dirty="0">
                <a:solidFill>
                  <a:srgbClr val="C00000"/>
                </a:solidFill>
                <a:highlight>
                  <a:srgbClr val="FFFFFF"/>
                </a:highlight>
                <a:latin typeface="Times New Roman" pitchFamily="18" charset="0"/>
                <a:ea typeface="Times New Roman"/>
                <a:cs typeface="Times New Roman" pitchFamily="18" charset="0"/>
                <a:hlinkClick r:id="rId2"/>
              </a:rPr>
              <a:t>turn-taking</a:t>
            </a:r>
            <a:r>
              <a:rPr lang="en-US" sz="3600" b="1" dirty="0">
                <a:solidFill>
                  <a:srgbClr val="C00000"/>
                </a:solidFill>
                <a:highlight>
                  <a:srgbClr val="FFFFFF"/>
                </a:highlight>
                <a:latin typeface="Times New Roman" pitchFamily="18" charset="0"/>
                <a:ea typeface="Times New Roman"/>
                <a:cs typeface="Times New Roman" pitchFamily="18" charset="0"/>
              </a:rPr>
              <a:t>.</a:t>
            </a:r>
            <a:r>
              <a:rPr lang="en-US" sz="3200" dirty="0">
                <a:solidFill>
                  <a:srgbClr val="000000"/>
                </a:solidFill>
                <a:highlight>
                  <a:srgbClr val="FFFFFF"/>
                </a:highlight>
                <a:latin typeface="Times New Roman" pitchFamily="18" charset="0"/>
                <a:ea typeface="Times New Roman"/>
                <a:cs typeface="Times New Roman" pitchFamily="18" charset="0"/>
              </a:rPr>
              <a:t> </a:t>
            </a:r>
            <a:r>
              <a:rPr lang="en-US" sz="3200" dirty="0" smtClean="0">
                <a:solidFill>
                  <a:srgbClr val="000000"/>
                </a:solidFill>
                <a:highlight>
                  <a:srgbClr val="FFFFFF"/>
                </a:highlight>
                <a:latin typeface="Times New Roman" pitchFamily="18" charset="0"/>
                <a:ea typeface="Times New Roman"/>
                <a:cs typeface="Times New Roman" pitchFamily="18" charset="0"/>
              </a:rPr>
              <a:t> </a:t>
            </a:r>
            <a:br>
              <a:rPr lang="en-US" sz="3200" dirty="0" smtClean="0">
                <a:solidFill>
                  <a:srgbClr val="000000"/>
                </a:solidFill>
                <a:highlight>
                  <a:srgbClr val="FFFFFF"/>
                </a:highlight>
                <a:latin typeface="Times New Roman" pitchFamily="18" charset="0"/>
                <a:ea typeface="Times New Roman"/>
                <a:cs typeface="Times New Roman" pitchFamily="18" charset="0"/>
              </a:rPr>
            </a:br>
            <a:r>
              <a:rPr lang="en-US" sz="3200" dirty="0" smtClean="0">
                <a:solidFill>
                  <a:srgbClr val="000000"/>
                </a:solidFill>
                <a:highlight>
                  <a:srgbClr val="FFFFFF"/>
                </a:highlight>
                <a:latin typeface="Times New Roman" pitchFamily="18" charset="0"/>
                <a:ea typeface="Times New Roman"/>
                <a:cs typeface="Times New Roman" pitchFamily="18" charset="0"/>
              </a:rPr>
              <a:t>* An </a:t>
            </a:r>
            <a:r>
              <a:rPr lang="en-US" sz="3200" dirty="0">
                <a:solidFill>
                  <a:srgbClr val="000000"/>
                </a:solidFill>
                <a:highlight>
                  <a:srgbClr val="FFFFFF"/>
                </a:highlight>
                <a:latin typeface="Times New Roman" pitchFamily="18" charset="0"/>
                <a:ea typeface="Times New Roman"/>
                <a:cs typeface="Times New Roman" pitchFamily="18" charset="0"/>
              </a:rPr>
              <a:t>adjacency pair consists </a:t>
            </a:r>
            <a:r>
              <a:rPr lang="en-US" sz="3200" dirty="0" smtClean="0">
                <a:solidFill>
                  <a:srgbClr val="000000"/>
                </a:solidFill>
                <a:highlight>
                  <a:srgbClr val="FFFFFF"/>
                </a:highlight>
                <a:latin typeface="Times New Roman" pitchFamily="18" charset="0"/>
                <a:ea typeface="Times New Roman"/>
                <a:cs typeface="Times New Roman" pitchFamily="18" charset="0"/>
              </a:rPr>
              <a:t>of </a:t>
            </a:r>
            <a:r>
              <a:rPr lang="en-US" sz="3200" dirty="0" smtClean="0">
                <a:solidFill>
                  <a:srgbClr val="0070C0"/>
                </a:solidFill>
                <a:highlight>
                  <a:srgbClr val="FFFFFF"/>
                </a:highlight>
                <a:latin typeface="Times New Roman" pitchFamily="18" charset="0"/>
                <a:ea typeface="Times New Roman"/>
                <a:cs typeface="Times New Roman" pitchFamily="18" charset="0"/>
              </a:rPr>
              <a:t>2</a:t>
            </a:r>
            <a:r>
              <a:rPr lang="en-US" sz="3200" dirty="0">
                <a:solidFill>
                  <a:srgbClr val="0070C0"/>
                </a:solidFill>
                <a:highlight>
                  <a:srgbClr val="FFFFFF"/>
                </a:highlight>
                <a:latin typeface="Times New Roman" pitchFamily="18" charset="0"/>
                <a:ea typeface="Times New Roman"/>
                <a:cs typeface="Times New Roman" pitchFamily="18" charset="0"/>
              </a:rPr>
              <a:t> </a:t>
            </a:r>
            <a:r>
              <a:rPr lang="en-US" sz="3200" dirty="0">
                <a:solidFill>
                  <a:srgbClr val="0070C0"/>
                </a:solidFill>
                <a:highlight>
                  <a:srgbClr val="FFFFFF"/>
                </a:highlight>
                <a:latin typeface="Times New Roman" pitchFamily="18" charset="0"/>
                <a:ea typeface="Times New Roman"/>
                <a:cs typeface="Times New Roman" pitchFamily="18" charset="0"/>
                <a:hlinkClick r:id="rId3"/>
              </a:rPr>
              <a:t>utterances</a:t>
            </a:r>
            <a:r>
              <a:rPr lang="en-US" sz="3200" dirty="0">
                <a:solidFill>
                  <a:srgbClr val="0070C0"/>
                </a:solidFill>
                <a:highlight>
                  <a:srgbClr val="FFFFFF"/>
                </a:highlight>
                <a:latin typeface="Times New Roman" pitchFamily="18" charset="0"/>
                <a:ea typeface="Times New Roman"/>
                <a:cs typeface="Times New Roman" pitchFamily="18" charset="0"/>
              </a:rPr>
              <a:t> by </a:t>
            </a:r>
            <a:r>
              <a:rPr lang="en-US" sz="3200" b="1" i="1" dirty="0">
                <a:solidFill>
                  <a:srgbClr val="0070C0"/>
                </a:solidFill>
                <a:highlight>
                  <a:srgbClr val="FFFFFF"/>
                </a:highlight>
                <a:latin typeface="Times New Roman" pitchFamily="18" charset="0"/>
                <a:ea typeface="Times New Roman"/>
                <a:cs typeface="Times New Roman" pitchFamily="18" charset="0"/>
              </a:rPr>
              <a:t>two </a:t>
            </a:r>
            <a:r>
              <a:rPr lang="en-US" sz="3200" b="1" i="1" dirty="0" smtClean="0">
                <a:solidFill>
                  <a:srgbClr val="0070C0"/>
                </a:solidFill>
                <a:highlight>
                  <a:srgbClr val="FFFFFF"/>
                </a:highlight>
                <a:latin typeface="Times New Roman" pitchFamily="18" charset="0"/>
                <a:ea typeface="Times New Roman"/>
                <a:cs typeface="Times New Roman" pitchFamily="18" charset="0"/>
              </a:rPr>
              <a:t>speakers, one </a:t>
            </a:r>
            <a:r>
              <a:rPr lang="en-US" sz="3200" b="1" i="1" dirty="0">
                <a:solidFill>
                  <a:srgbClr val="0070C0"/>
                </a:solidFill>
                <a:highlight>
                  <a:srgbClr val="FFFFFF"/>
                </a:highlight>
                <a:latin typeface="Times New Roman" pitchFamily="18" charset="0"/>
                <a:ea typeface="Times New Roman"/>
                <a:cs typeface="Times New Roman" pitchFamily="18" charset="0"/>
              </a:rPr>
              <a:t>after the other</a:t>
            </a:r>
            <a:r>
              <a:rPr lang="en-US" sz="3200" dirty="0">
                <a:solidFill>
                  <a:srgbClr val="000000"/>
                </a:solidFill>
                <a:highlight>
                  <a:srgbClr val="FFFFFF"/>
                </a:highlight>
                <a:latin typeface="Times New Roman" pitchFamily="18" charset="0"/>
                <a:ea typeface="Times New Roman"/>
                <a:cs typeface="Times New Roman" pitchFamily="18" charset="0"/>
              </a:rPr>
              <a:t>. </a:t>
            </a:r>
            <a:r>
              <a:rPr lang="en-US" sz="3200" dirty="0" smtClean="0">
                <a:solidFill>
                  <a:srgbClr val="000000"/>
                </a:solidFill>
                <a:highlight>
                  <a:srgbClr val="FFFFFF"/>
                </a:highlight>
                <a:latin typeface="Times New Roman" pitchFamily="18" charset="0"/>
                <a:ea typeface="Times New Roman"/>
                <a:cs typeface="Times New Roman" pitchFamily="18" charset="0"/>
              </a:rPr>
              <a:t/>
            </a:r>
            <a:br>
              <a:rPr lang="en-US" sz="3200" dirty="0" smtClean="0">
                <a:solidFill>
                  <a:srgbClr val="000000"/>
                </a:solidFill>
                <a:highlight>
                  <a:srgbClr val="FFFFFF"/>
                </a:highlight>
                <a:latin typeface="Times New Roman" pitchFamily="18" charset="0"/>
                <a:ea typeface="Times New Roman"/>
                <a:cs typeface="Times New Roman" pitchFamily="18" charset="0"/>
              </a:rPr>
            </a:br>
            <a:r>
              <a:rPr lang="en-US" sz="2800" dirty="0" smtClean="0">
                <a:solidFill>
                  <a:schemeClr val="accent2"/>
                </a:solidFill>
                <a:highlight>
                  <a:srgbClr val="FFFFFF"/>
                </a:highlight>
                <a:latin typeface="Times New Roman" pitchFamily="18" charset="0"/>
                <a:ea typeface="Times New Roman"/>
                <a:cs typeface="Times New Roman" pitchFamily="18" charset="0"/>
              </a:rPr>
              <a:t>The </a:t>
            </a:r>
            <a:r>
              <a:rPr lang="en-US" sz="2800" dirty="0">
                <a:solidFill>
                  <a:schemeClr val="accent2"/>
                </a:solidFill>
                <a:highlight>
                  <a:srgbClr val="FFFFFF"/>
                </a:highlight>
                <a:latin typeface="Times New Roman" pitchFamily="18" charset="0"/>
                <a:ea typeface="Times New Roman"/>
                <a:cs typeface="Times New Roman" pitchFamily="18" charset="0"/>
              </a:rPr>
              <a:t>speaking of the first utterance (the first-pair part, or the first turn) provokes a responding utterance (the second-pair part, or the second turn).</a:t>
            </a:r>
            <a:endParaRPr lang="en-US" sz="2800" dirty="0">
              <a:solidFill>
                <a:schemeClr val="accent2"/>
              </a:solidFill>
              <a:latin typeface="Times New Roman" pitchFamily="18" charset="0"/>
              <a:cs typeface="Times New Roman" pitchFamily="18" charset="0"/>
            </a:endParaRPr>
          </a:p>
        </p:txBody>
      </p:sp>
    </p:spTree>
    <p:extLst>
      <p:ext uri="{BB962C8B-B14F-4D97-AF65-F5344CB8AC3E}">
        <p14:creationId xmlns:p14="http://schemas.microsoft.com/office/powerpoint/2010/main" val="3026694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4"/>
            <a:ext cx="7772400" cy="5904655"/>
          </a:xfrm>
        </p:spPr>
        <p:txBody>
          <a:bodyPr>
            <a:normAutofit fontScale="90000"/>
          </a:bodyPr>
          <a:lstStyle/>
          <a:p>
            <a:pPr indent="457200" algn="just">
              <a:lnSpc>
                <a:spcPct val="115000"/>
              </a:lnSpc>
              <a:spcAft>
                <a:spcPts val="1000"/>
              </a:spcAft>
              <a:tabLst>
                <a:tab pos="1148715" algn="l"/>
              </a:tabLst>
            </a:pPr>
            <a:r>
              <a:rPr lang="en-US" sz="3200" i="1" u="sng" dirty="0">
                <a:solidFill>
                  <a:srgbClr val="FF0000"/>
                </a:solidFill>
                <a:latin typeface="Times New Roman" pitchFamily="18" charset="0"/>
                <a:ea typeface="Times New Roman"/>
                <a:cs typeface="Times New Roman" pitchFamily="18" charset="0"/>
              </a:rPr>
              <a:t>Utterance function</a:t>
            </a:r>
            <a:r>
              <a:rPr lang="en-US" sz="3200" i="1" dirty="0">
                <a:solidFill>
                  <a:srgbClr val="000000"/>
                </a:solidFill>
                <a:latin typeface="Times New Roman" pitchFamily="18" charset="0"/>
                <a:ea typeface="Times New Roman"/>
                <a:cs typeface="Times New Roman" pitchFamily="18" charset="0"/>
              </a:rPr>
              <a:t>		   </a:t>
            </a:r>
            <a:r>
              <a:rPr lang="en-US" sz="3200" i="1" u="sng" dirty="0" smtClean="0">
                <a:solidFill>
                  <a:srgbClr val="FF0000"/>
                </a:solidFill>
                <a:latin typeface="Times New Roman" pitchFamily="18" charset="0"/>
                <a:ea typeface="Times New Roman"/>
                <a:cs typeface="Times New Roman" pitchFamily="18" charset="0"/>
              </a:rPr>
              <a:t>Expected response</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b="1" i="1" dirty="0">
                <a:solidFill>
                  <a:srgbClr val="00B050"/>
                </a:solidFill>
                <a:latin typeface="Times New Roman" pitchFamily="18" charset="0"/>
                <a:ea typeface="Times New Roman"/>
                <a:cs typeface="Times New Roman" pitchFamily="18" charset="0"/>
              </a:rPr>
              <a:t>greeting	</a:t>
            </a:r>
            <a:r>
              <a:rPr lang="en-US" sz="3200" b="1" i="1" dirty="0" smtClean="0">
                <a:solidFill>
                  <a:srgbClr val="00B050"/>
                </a:solidFill>
                <a:latin typeface="Times New Roman" pitchFamily="18" charset="0"/>
                <a:ea typeface="Times New Roman"/>
                <a:cs typeface="Times New Roman" pitchFamily="18" charset="0"/>
              </a:rPr>
              <a:t>&gt;&gt;&gt;&gt;&gt;</a:t>
            </a:r>
            <a:r>
              <a:rPr lang="en-US" sz="3200" b="1" i="1" dirty="0">
                <a:solidFill>
                  <a:srgbClr val="00B050"/>
                </a:solidFill>
                <a:latin typeface="Times New Roman" pitchFamily="18" charset="0"/>
                <a:ea typeface="Times New Roman"/>
                <a:cs typeface="Times New Roman" pitchFamily="18" charset="0"/>
              </a:rPr>
              <a:t>	                       </a:t>
            </a:r>
            <a:r>
              <a:rPr lang="en-US" sz="3200" b="1" i="1" dirty="0" smtClean="0">
                <a:solidFill>
                  <a:srgbClr val="00B050"/>
                </a:solidFill>
                <a:latin typeface="Times New Roman" pitchFamily="18" charset="0"/>
                <a:ea typeface="Times New Roman"/>
                <a:cs typeface="Times New Roman" pitchFamily="18" charset="0"/>
              </a:rPr>
              <a:t>greeting</a:t>
            </a:r>
            <a:r>
              <a:rPr lang="en-US" sz="3200" b="1" dirty="0" smtClean="0">
                <a:solidFill>
                  <a:srgbClr val="00B050"/>
                </a:solidFill>
                <a:latin typeface="Times New Roman" pitchFamily="18" charset="0"/>
                <a:ea typeface="Times New Roman"/>
                <a:cs typeface="Times New Roman" pitchFamily="18" charset="0"/>
              </a:rPr>
              <a:t/>
            </a:r>
            <a:br>
              <a:rPr lang="en-US" sz="3200" b="1" dirty="0" smtClean="0">
                <a:solidFill>
                  <a:srgbClr val="00B050"/>
                </a:solidFill>
                <a:latin typeface="Times New Roman" pitchFamily="18" charset="0"/>
                <a:ea typeface="Times New Roman"/>
                <a:cs typeface="Times New Roman" pitchFamily="18" charset="0"/>
              </a:rPr>
            </a:br>
            <a:r>
              <a:rPr lang="en-US" sz="3200" b="1" i="1" dirty="0" smtClean="0">
                <a:solidFill>
                  <a:srgbClr val="0070C0"/>
                </a:solidFill>
                <a:latin typeface="Times New Roman" pitchFamily="18" charset="0"/>
                <a:ea typeface="Times New Roman"/>
                <a:cs typeface="Times New Roman" pitchFamily="18" charset="0"/>
              </a:rPr>
              <a:t>congratulation       &gt;&gt;&gt;&gt;               </a:t>
            </a:r>
            <a:r>
              <a:rPr lang="en-US" sz="3200" b="1" i="1" dirty="0">
                <a:solidFill>
                  <a:srgbClr val="0070C0"/>
                </a:solidFill>
                <a:latin typeface="Times New Roman" pitchFamily="18" charset="0"/>
                <a:ea typeface="Times New Roman"/>
                <a:cs typeface="Times New Roman" pitchFamily="18" charset="0"/>
              </a:rPr>
              <a:t>		thanks </a:t>
            </a:r>
            <a:r>
              <a:rPr lang="en-US" sz="3200" b="1" dirty="0">
                <a:solidFill>
                  <a:srgbClr val="0070C0"/>
                </a:solidFill>
                <a:latin typeface="Times New Roman" pitchFamily="18" charset="0"/>
                <a:ea typeface="Calibri"/>
                <a:cs typeface="Times New Roman" pitchFamily="18" charset="0"/>
              </a:rPr>
              <a:t/>
            </a:r>
            <a:br>
              <a:rPr lang="en-US" sz="3200" b="1" dirty="0">
                <a:solidFill>
                  <a:srgbClr val="0070C0"/>
                </a:solidFill>
                <a:latin typeface="Times New Roman" pitchFamily="18" charset="0"/>
                <a:ea typeface="Calibri"/>
                <a:cs typeface="Times New Roman" pitchFamily="18" charset="0"/>
              </a:rPr>
            </a:br>
            <a:r>
              <a:rPr lang="en-US" sz="3200" i="1" dirty="0">
                <a:solidFill>
                  <a:srgbClr val="C00000"/>
                </a:solidFill>
                <a:latin typeface="Times New Roman" pitchFamily="18" charset="0"/>
                <a:ea typeface="Times New Roman"/>
                <a:cs typeface="Times New Roman" pitchFamily="18" charset="0"/>
              </a:rPr>
              <a:t>apology    </a:t>
            </a:r>
            <a:r>
              <a:rPr lang="en-US" sz="3200" i="1" dirty="0" smtClean="0">
                <a:solidFill>
                  <a:srgbClr val="C00000"/>
                </a:solidFill>
                <a:latin typeface="Times New Roman" pitchFamily="18" charset="0"/>
                <a:ea typeface="Times New Roman"/>
                <a:cs typeface="Times New Roman" pitchFamily="18" charset="0"/>
              </a:rPr>
              <a:t>&gt;&gt;&gt;&gt;                     </a:t>
            </a:r>
            <a:r>
              <a:rPr lang="en-US" sz="3200" i="1" dirty="0">
                <a:solidFill>
                  <a:srgbClr val="C00000"/>
                </a:solidFill>
                <a:latin typeface="Times New Roman" pitchFamily="18" charset="0"/>
                <a:ea typeface="Times New Roman"/>
                <a:cs typeface="Times New Roman" pitchFamily="18" charset="0"/>
              </a:rPr>
              <a:t>		acceptance</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b="1" i="1" dirty="0" err="1" smtClean="0">
                <a:latin typeface="Times New Roman" pitchFamily="18" charset="0"/>
                <a:ea typeface="Times New Roman"/>
                <a:cs typeface="Times New Roman" pitchFamily="18" charset="0"/>
              </a:rPr>
              <a:t>infor</a:t>
            </a:r>
            <a:r>
              <a:rPr lang="en-US" sz="3200" b="1" i="1" dirty="0">
                <a:latin typeface="Times New Roman" pitchFamily="18" charset="0"/>
                <a:ea typeface="Times New Roman"/>
                <a:cs typeface="Times New Roman" pitchFamily="18" charset="0"/>
              </a:rPr>
              <a:t> </a:t>
            </a:r>
            <a:r>
              <a:rPr lang="en-US" sz="3200" b="1" i="1" dirty="0" smtClean="0">
                <a:latin typeface="Times New Roman" pitchFamily="18" charset="0"/>
                <a:ea typeface="Times New Roman"/>
                <a:cs typeface="Times New Roman" pitchFamily="18" charset="0"/>
              </a:rPr>
              <a:t>&gt;</a:t>
            </a:r>
            <a:r>
              <a:rPr lang="en-US" sz="3200" i="1" dirty="0" smtClean="0">
                <a:latin typeface="Times New Roman" pitchFamily="18" charset="0"/>
                <a:ea typeface="Times New Roman"/>
                <a:cs typeface="Times New Roman" pitchFamily="18" charset="0"/>
              </a:rPr>
              <a:t>                                    </a:t>
            </a:r>
            <a:r>
              <a:rPr lang="en-US" sz="3200" i="1" dirty="0">
                <a:latin typeface="Times New Roman" pitchFamily="18" charset="0"/>
                <a:ea typeface="Times New Roman"/>
                <a:cs typeface="Times New Roman" pitchFamily="18" charset="0"/>
              </a:rPr>
              <a:t>	</a:t>
            </a:r>
            <a:r>
              <a:rPr lang="en-US" sz="3200" i="1" dirty="0" smtClean="0">
                <a:latin typeface="Times New Roman" pitchFamily="18" charset="0"/>
                <a:ea typeface="Times New Roman"/>
                <a:cs typeface="Times New Roman" pitchFamily="18" charset="0"/>
              </a:rPr>
              <a:t>acknowledgement</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b="1" i="1" dirty="0" smtClean="0">
                <a:solidFill>
                  <a:srgbClr val="00B050"/>
                </a:solidFill>
                <a:latin typeface="Times New Roman" pitchFamily="18" charset="0"/>
                <a:ea typeface="Times New Roman"/>
                <a:cs typeface="Times New Roman" pitchFamily="18" charset="0"/>
              </a:rPr>
              <a:t>leave-taking &gt;                    leave-taking  </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2554017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8640960" cy="6336704"/>
          </a:xfrm>
        </p:spPr>
        <p:txBody>
          <a:bodyPr>
            <a:normAutofit fontScale="90000"/>
          </a:bodyPr>
          <a:lstStyle/>
          <a:p>
            <a:pPr indent="457200">
              <a:lnSpc>
                <a:spcPct val="150000"/>
              </a:lnSpc>
              <a:spcAft>
                <a:spcPts val="600"/>
              </a:spcAft>
              <a:tabLst>
                <a:tab pos="228600" algn="l"/>
              </a:tabLst>
            </a:pPr>
            <a:r>
              <a:rPr lang="en-US" sz="3200" b="1" dirty="0">
                <a:solidFill>
                  <a:srgbClr val="000000"/>
                </a:solidFill>
                <a:latin typeface="Times New Roman" pitchFamily="18" charset="0"/>
                <a:ea typeface="Times New Roman"/>
                <a:cs typeface="Times New Roman" pitchFamily="18" charset="0"/>
              </a:rPr>
              <a:t>Contrastive analysis of</a:t>
            </a:r>
            <a:r>
              <a:rPr lang="en-US" sz="3200" b="1" dirty="0">
                <a:solidFill>
                  <a:srgbClr val="FF0000"/>
                </a:solidFill>
                <a:latin typeface="Times New Roman" pitchFamily="18" charset="0"/>
                <a:ea typeface="Times New Roman"/>
                <a:cs typeface="Times New Roman" pitchFamily="18" charset="0"/>
              </a:rPr>
              <a:t> </a:t>
            </a:r>
            <a:r>
              <a:rPr lang="en-US" sz="3600" b="1" dirty="0" smtClean="0">
                <a:solidFill>
                  <a:srgbClr val="FF0000"/>
                </a:solidFill>
                <a:latin typeface="Times New Roman" pitchFamily="18" charset="0"/>
                <a:ea typeface="Times New Roman"/>
                <a:cs typeface="Times New Roman" pitchFamily="18" charset="0"/>
              </a:rPr>
              <a:t>Theme </a:t>
            </a:r>
            <a:r>
              <a:rPr lang="en-US" sz="3600" b="1" dirty="0">
                <a:solidFill>
                  <a:srgbClr val="FF0000"/>
                </a:solidFill>
                <a:latin typeface="Times New Roman" pitchFamily="18" charset="0"/>
                <a:ea typeface="Times New Roman"/>
                <a:cs typeface="Times New Roman" pitchFamily="18" charset="0"/>
              </a:rPr>
              <a:t>&amp;</a:t>
            </a:r>
            <a:r>
              <a:rPr lang="en-US" sz="3600" b="1" dirty="0" smtClean="0">
                <a:solidFill>
                  <a:srgbClr val="FF0000"/>
                </a:solidFill>
                <a:latin typeface="Times New Roman" pitchFamily="18" charset="0"/>
                <a:ea typeface="Times New Roman"/>
                <a:cs typeface="Times New Roman" pitchFamily="18" charset="0"/>
              </a:rPr>
              <a:t> </a:t>
            </a:r>
            <a:r>
              <a:rPr lang="en-US" sz="3600" b="1" dirty="0" err="1" smtClean="0">
                <a:solidFill>
                  <a:srgbClr val="FF0000"/>
                </a:solidFill>
                <a:latin typeface="Times New Roman" pitchFamily="18" charset="0"/>
                <a:ea typeface="Times New Roman"/>
                <a:cs typeface="Times New Roman" pitchFamily="18" charset="0"/>
              </a:rPr>
              <a:t>Rheme</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a:solidFill>
                  <a:srgbClr val="0070C0"/>
                </a:solidFill>
                <a:latin typeface="Times New Roman" pitchFamily="18" charset="0"/>
                <a:ea typeface="Times New Roman"/>
                <a:cs typeface="Times New Roman" pitchFamily="18" charset="0"/>
              </a:rPr>
              <a:t>A message consists of two main parts: </a:t>
            </a:r>
            <a:r>
              <a:rPr lang="en-US" sz="3200" dirty="0" smtClean="0">
                <a:solidFill>
                  <a:srgbClr val="0070C0"/>
                </a:solidFill>
                <a:latin typeface="Times New Roman" pitchFamily="18" charset="0"/>
                <a:ea typeface="Times New Roman"/>
                <a:cs typeface="Times New Roman" pitchFamily="18" charset="0"/>
              </a:rPr>
              <a:t>Theme </a:t>
            </a:r>
            <a:r>
              <a:rPr lang="en-US" sz="3200" dirty="0">
                <a:solidFill>
                  <a:srgbClr val="0070C0"/>
                </a:solidFill>
                <a:latin typeface="Times New Roman" pitchFamily="18" charset="0"/>
                <a:ea typeface="Times New Roman"/>
                <a:cs typeface="Times New Roman" pitchFamily="18" charset="0"/>
              </a:rPr>
              <a:t>&amp; </a:t>
            </a:r>
            <a:r>
              <a:rPr lang="en-US" sz="3200" dirty="0" err="1" smtClean="0">
                <a:solidFill>
                  <a:srgbClr val="0070C0"/>
                </a:solidFill>
                <a:latin typeface="Times New Roman" pitchFamily="18" charset="0"/>
                <a:ea typeface="Times New Roman"/>
                <a:cs typeface="Times New Roman" pitchFamily="18" charset="0"/>
              </a:rPr>
              <a:t>Rheme</a:t>
            </a:r>
            <a:r>
              <a:rPr lang="en-US" sz="3200" dirty="0" smtClean="0">
                <a:solidFill>
                  <a:srgbClr val="0070C0"/>
                </a:solidFill>
                <a:latin typeface="Times New Roman" pitchFamily="18" charset="0"/>
                <a:ea typeface="Times New Roman"/>
                <a:cs typeface="Times New Roman" pitchFamily="18" charset="0"/>
              </a:rPr>
              <a:t>.</a:t>
            </a:r>
            <a:r>
              <a:rPr lang="en-US" sz="3200" dirty="0">
                <a:solidFill>
                  <a:srgbClr val="000000"/>
                </a:solidFill>
                <a:latin typeface="Times New Roman" pitchFamily="18" charset="0"/>
                <a:ea typeface="Times New Roman"/>
                <a:cs typeface="Times New Roman" pitchFamily="18" charset="0"/>
              </a:rPr>
              <a:t/>
            </a:r>
            <a:br>
              <a:rPr lang="en-US" sz="3200" dirty="0">
                <a:solidFill>
                  <a:srgbClr val="000000"/>
                </a:solidFill>
                <a:latin typeface="Times New Roman" pitchFamily="18" charset="0"/>
                <a:ea typeface="Times New Roman"/>
                <a:cs typeface="Times New Roman" pitchFamily="18" charset="0"/>
              </a:rPr>
            </a:br>
            <a:r>
              <a:rPr lang="en-US" sz="3600" b="1" dirty="0" smtClean="0">
                <a:solidFill>
                  <a:srgbClr val="C00000"/>
                </a:solidFill>
                <a:latin typeface="Times New Roman" pitchFamily="18" charset="0"/>
                <a:ea typeface="Times New Roman"/>
                <a:cs typeface="Times New Roman" pitchFamily="18" charset="0"/>
              </a:rPr>
              <a:t>The</a:t>
            </a:r>
            <a:r>
              <a:rPr lang="en-US" sz="3600" dirty="0" smtClean="0">
                <a:solidFill>
                  <a:srgbClr val="C00000"/>
                </a:solidFill>
                <a:latin typeface="Times New Roman" pitchFamily="18" charset="0"/>
                <a:ea typeface="Times New Roman"/>
                <a:cs typeface="Times New Roman" pitchFamily="18" charset="0"/>
              </a:rPr>
              <a:t> </a:t>
            </a:r>
            <a:r>
              <a:rPr lang="en-US" sz="4000" b="1" dirty="0">
                <a:solidFill>
                  <a:srgbClr val="00B050"/>
                </a:solidFill>
                <a:latin typeface="Times New Roman" pitchFamily="18" charset="0"/>
                <a:ea typeface="Times New Roman"/>
                <a:cs typeface="Times New Roman" pitchFamily="18" charset="0"/>
              </a:rPr>
              <a:t>theme</a:t>
            </a:r>
            <a:r>
              <a:rPr lang="en-US" sz="4000" b="1" dirty="0">
                <a:solidFill>
                  <a:srgbClr val="C00000"/>
                </a:solidFill>
                <a:latin typeface="Times New Roman" pitchFamily="18" charset="0"/>
                <a:ea typeface="Times New Roman"/>
                <a:cs typeface="Times New Roman" pitchFamily="18" charset="0"/>
              </a:rPr>
              <a:t> -</a:t>
            </a:r>
            <a:r>
              <a:rPr lang="en-US" sz="4000" b="1" dirty="0" smtClean="0">
                <a:solidFill>
                  <a:srgbClr val="C00000"/>
                </a:solidFill>
                <a:latin typeface="Times New Roman" pitchFamily="18" charset="0"/>
                <a:ea typeface="Times New Roman"/>
                <a:cs typeface="Times New Roman" pitchFamily="18" charset="0"/>
              </a:rPr>
              <a:t> </a:t>
            </a:r>
            <a:r>
              <a:rPr lang="en-US" sz="4000" b="1" dirty="0">
                <a:solidFill>
                  <a:srgbClr val="C00000"/>
                </a:solidFill>
                <a:latin typeface="Times New Roman" pitchFamily="18" charset="0"/>
                <a:ea typeface="Times New Roman"/>
                <a:cs typeface="Times New Roman" pitchFamily="18" charset="0"/>
              </a:rPr>
              <a:t>the topic</a:t>
            </a:r>
            <a:r>
              <a:rPr lang="en-US" sz="3600" dirty="0">
                <a:solidFill>
                  <a:srgbClr val="C00000"/>
                </a:solidFill>
                <a:latin typeface="Times New Roman" pitchFamily="18" charset="0"/>
                <a:ea typeface="Times New Roman"/>
                <a:cs typeface="Times New Roman" pitchFamily="18" charset="0"/>
              </a:rPr>
              <a:t> </a:t>
            </a:r>
            <a:r>
              <a:rPr lang="en-US" sz="3600" dirty="0" smtClean="0">
                <a:solidFill>
                  <a:srgbClr val="C00000"/>
                </a:solidFill>
                <a:latin typeface="Times New Roman" pitchFamily="18" charset="0"/>
                <a:ea typeface="Times New Roman"/>
                <a:cs typeface="Times New Roman" pitchFamily="18" charset="0"/>
              </a:rPr>
              <a:t> </a:t>
            </a:r>
            <a:br>
              <a:rPr lang="en-US" sz="3600" dirty="0" smtClean="0">
                <a:solidFill>
                  <a:srgbClr val="C00000"/>
                </a:solidFill>
                <a:latin typeface="Times New Roman" pitchFamily="18" charset="0"/>
                <a:ea typeface="Times New Roman"/>
                <a:cs typeface="Times New Roman" pitchFamily="18" charset="0"/>
              </a:rPr>
            </a:br>
            <a:r>
              <a:rPr lang="en-US" sz="4000" b="1" dirty="0" smtClean="0">
                <a:solidFill>
                  <a:srgbClr val="C00000"/>
                </a:solidFill>
                <a:latin typeface="Times New Roman" pitchFamily="18" charset="0"/>
                <a:ea typeface="Times New Roman"/>
                <a:cs typeface="Times New Roman" pitchFamily="18" charset="0"/>
              </a:rPr>
              <a:t>The </a:t>
            </a:r>
            <a:r>
              <a:rPr lang="en-US" sz="4000" b="1" dirty="0" err="1">
                <a:solidFill>
                  <a:srgbClr val="00B050"/>
                </a:solidFill>
                <a:latin typeface="Times New Roman" pitchFamily="18" charset="0"/>
                <a:ea typeface="Times New Roman"/>
                <a:cs typeface="Times New Roman" pitchFamily="18" charset="0"/>
              </a:rPr>
              <a:t>rheme</a:t>
            </a:r>
            <a:r>
              <a:rPr lang="en-US" sz="4000" b="1" dirty="0">
                <a:solidFill>
                  <a:srgbClr val="C00000"/>
                </a:solidFill>
                <a:latin typeface="Times New Roman" pitchFamily="18" charset="0"/>
                <a:ea typeface="Times New Roman"/>
                <a:cs typeface="Times New Roman" pitchFamily="18" charset="0"/>
              </a:rPr>
              <a:t> -</a:t>
            </a:r>
            <a:r>
              <a:rPr lang="en-US" sz="4000" b="1" dirty="0" smtClean="0">
                <a:solidFill>
                  <a:srgbClr val="C00000"/>
                </a:solidFill>
                <a:latin typeface="Times New Roman" pitchFamily="18" charset="0"/>
                <a:ea typeface="Times New Roman"/>
                <a:cs typeface="Times New Roman" pitchFamily="18" charset="0"/>
              </a:rPr>
              <a:t> </a:t>
            </a:r>
            <a:r>
              <a:rPr lang="en-US" sz="4000" b="1" dirty="0">
                <a:solidFill>
                  <a:srgbClr val="C00000"/>
                </a:solidFill>
                <a:latin typeface="Times New Roman" pitchFamily="18" charset="0"/>
                <a:ea typeface="Times New Roman"/>
                <a:cs typeface="Times New Roman" pitchFamily="18" charset="0"/>
              </a:rPr>
              <a:t>the </a:t>
            </a:r>
            <a:r>
              <a:rPr lang="en-US" sz="4000" b="1" dirty="0" smtClean="0">
                <a:solidFill>
                  <a:srgbClr val="C00000"/>
                </a:solidFill>
                <a:latin typeface="Times New Roman" pitchFamily="18" charset="0"/>
                <a:ea typeface="Times New Roman"/>
                <a:cs typeface="Times New Roman" pitchFamily="18" charset="0"/>
              </a:rPr>
              <a:t>comment</a:t>
            </a:r>
            <a:r>
              <a:rPr lang="en-US" sz="3200" dirty="0" smtClean="0">
                <a:solidFill>
                  <a:srgbClr val="000000"/>
                </a:solidFill>
                <a:latin typeface="Times New Roman" pitchFamily="18" charset="0"/>
                <a:ea typeface="Times New Roman"/>
                <a:cs typeface="Times New Roman" pitchFamily="18" charset="0"/>
              </a:rPr>
              <a:t> </a:t>
            </a:r>
            <a:br>
              <a:rPr lang="en-US" sz="3200" dirty="0" smtClean="0">
                <a:solidFill>
                  <a:srgbClr val="000000"/>
                </a:solidFill>
                <a:latin typeface="Times New Roman" pitchFamily="18" charset="0"/>
                <a:ea typeface="Times New Roman"/>
                <a:cs typeface="Times New Roman" pitchFamily="18" charset="0"/>
              </a:rPr>
            </a:br>
            <a:r>
              <a:rPr lang="en-US" sz="3200" dirty="0" smtClean="0">
                <a:solidFill>
                  <a:srgbClr val="000000"/>
                </a:solidFill>
                <a:latin typeface="Times New Roman" pitchFamily="18" charset="0"/>
                <a:ea typeface="Times New Roman"/>
                <a:cs typeface="Times New Roman" pitchFamily="18" charset="0"/>
              </a:rPr>
              <a:t/>
            </a:r>
            <a:br>
              <a:rPr lang="en-US" sz="3200" dirty="0" smtClean="0">
                <a:solidFill>
                  <a:srgbClr val="000000"/>
                </a:solidFill>
                <a:latin typeface="Times New Roman" pitchFamily="18" charset="0"/>
                <a:ea typeface="Times New Roman"/>
                <a:cs typeface="Times New Roman" pitchFamily="18" charset="0"/>
              </a:rPr>
            </a:br>
            <a:r>
              <a:rPr lang="en-US" sz="3200" b="1" dirty="0" smtClean="0">
                <a:solidFill>
                  <a:srgbClr val="FF0000"/>
                </a:solidFill>
                <a:latin typeface="Times New Roman" pitchFamily="18" charset="0"/>
                <a:ea typeface="Times New Roman"/>
                <a:cs typeface="Times New Roman" pitchFamily="18" charset="0"/>
              </a:rPr>
              <a:t>&gt;</a:t>
            </a:r>
            <a:r>
              <a:rPr lang="en-US" sz="3200" dirty="0" smtClean="0">
                <a:solidFill>
                  <a:srgbClr val="000000"/>
                </a:solidFill>
                <a:latin typeface="Times New Roman" pitchFamily="18" charset="0"/>
                <a:ea typeface="Times New Roman"/>
                <a:cs typeface="Times New Roman" pitchFamily="18" charset="0"/>
              </a:rPr>
              <a:t> </a:t>
            </a:r>
            <a:r>
              <a:rPr lang="en-US" sz="3200" dirty="0">
                <a:solidFill>
                  <a:srgbClr val="000000"/>
                </a:solidFill>
                <a:latin typeface="Times New Roman" pitchFamily="18" charset="0"/>
                <a:ea typeface="Times New Roman"/>
                <a:cs typeface="Times New Roman" pitchFamily="18" charset="0"/>
              </a:rPr>
              <a:t>T</a:t>
            </a:r>
            <a:r>
              <a:rPr lang="en-US" sz="3200" dirty="0" smtClean="0">
                <a:solidFill>
                  <a:srgbClr val="000000"/>
                </a:solidFill>
                <a:latin typeface="Times New Roman" pitchFamily="18" charset="0"/>
                <a:ea typeface="Times New Roman"/>
                <a:cs typeface="Times New Roman" pitchFamily="18" charset="0"/>
              </a:rPr>
              <a:t>he </a:t>
            </a:r>
            <a:r>
              <a:rPr lang="en-US" sz="3200" dirty="0" smtClean="0">
                <a:solidFill>
                  <a:srgbClr val="C00000"/>
                </a:solidFill>
                <a:latin typeface="Times New Roman" pitchFamily="18" charset="0"/>
                <a:ea typeface="Times New Roman"/>
                <a:cs typeface="Times New Roman" pitchFamily="18" charset="0"/>
              </a:rPr>
              <a:t>Theme</a:t>
            </a:r>
            <a:r>
              <a:rPr lang="en-US" sz="3200" dirty="0" smtClean="0">
                <a:solidFill>
                  <a:srgbClr val="000000"/>
                </a:solidFill>
                <a:latin typeface="Times New Roman" pitchFamily="18" charset="0"/>
                <a:ea typeface="Times New Roman"/>
                <a:cs typeface="Times New Roman" pitchFamily="18" charset="0"/>
              </a:rPr>
              <a:t> </a:t>
            </a:r>
            <a:r>
              <a:rPr lang="en-US" sz="3200" dirty="0">
                <a:solidFill>
                  <a:srgbClr val="000000"/>
                </a:solidFill>
                <a:latin typeface="Times New Roman" pitchFamily="18" charset="0"/>
                <a:ea typeface="Times New Roman"/>
                <a:cs typeface="Times New Roman" pitchFamily="18" charset="0"/>
              </a:rPr>
              <a:t>is the element which serves as the </a:t>
            </a:r>
            <a:r>
              <a:rPr lang="en-US" sz="3200" dirty="0">
                <a:solidFill>
                  <a:srgbClr val="FF0000"/>
                </a:solidFill>
                <a:latin typeface="Times New Roman" pitchFamily="18" charset="0"/>
                <a:ea typeface="Times New Roman"/>
                <a:cs typeface="Times New Roman" pitchFamily="18" charset="0"/>
              </a:rPr>
              <a:t>point of departure of the message</a:t>
            </a:r>
            <a:r>
              <a:rPr lang="en-US" sz="3200" dirty="0">
                <a:solidFill>
                  <a:srgbClr val="000000"/>
                </a:solidFill>
                <a:latin typeface="Times New Roman" pitchFamily="18" charset="0"/>
                <a:ea typeface="Times New Roman"/>
                <a:cs typeface="Times New Roman" pitchFamily="18" charset="0"/>
              </a:rPr>
              <a:t>. </a:t>
            </a:r>
            <a:r>
              <a:rPr lang="en-US" sz="3200" dirty="0" smtClean="0">
                <a:solidFill>
                  <a:srgbClr val="000000"/>
                </a:solidFill>
                <a:latin typeface="Times New Roman" pitchFamily="18" charset="0"/>
                <a:ea typeface="Times New Roman"/>
                <a:cs typeface="Times New Roman" pitchFamily="18" charset="0"/>
              </a:rPr>
              <a:t/>
            </a:r>
            <a:br>
              <a:rPr lang="en-US" sz="3200" dirty="0" smtClean="0">
                <a:solidFill>
                  <a:srgbClr val="000000"/>
                </a:solidFill>
                <a:latin typeface="Times New Roman" pitchFamily="18" charset="0"/>
                <a:ea typeface="Times New Roman"/>
                <a:cs typeface="Times New Roman" pitchFamily="18" charset="0"/>
              </a:rPr>
            </a:br>
            <a:r>
              <a:rPr lang="en-US" sz="3200" b="1" dirty="0" smtClean="0">
                <a:solidFill>
                  <a:srgbClr val="00B050"/>
                </a:solidFill>
                <a:latin typeface="Times New Roman" pitchFamily="18" charset="0"/>
                <a:ea typeface="Times New Roman"/>
                <a:cs typeface="Times New Roman" pitchFamily="18" charset="0"/>
              </a:rPr>
              <a:t>&gt; </a:t>
            </a:r>
            <a:r>
              <a:rPr lang="en-US" sz="3200" dirty="0" smtClean="0">
                <a:solidFill>
                  <a:srgbClr val="000000"/>
                </a:solidFill>
                <a:latin typeface="Times New Roman" pitchFamily="18" charset="0"/>
                <a:ea typeface="Times New Roman"/>
                <a:cs typeface="Times New Roman" pitchFamily="18" charset="0"/>
              </a:rPr>
              <a:t>The </a:t>
            </a:r>
            <a:r>
              <a:rPr lang="en-US" sz="3200" dirty="0">
                <a:solidFill>
                  <a:srgbClr val="000000"/>
                </a:solidFill>
                <a:latin typeface="Times New Roman" pitchFamily="18" charset="0"/>
                <a:ea typeface="Times New Roman"/>
                <a:cs typeface="Times New Roman" pitchFamily="18" charset="0"/>
              </a:rPr>
              <a:t>remainder of the message, </a:t>
            </a:r>
            <a:r>
              <a:rPr lang="en-US" sz="3200" dirty="0">
                <a:solidFill>
                  <a:srgbClr val="00B050"/>
                </a:solidFill>
                <a:latin typeface="Times New Roman" pitchFamily="18" charset="0"/>
                <a:ea typeface="Times New Roman"/>
                <a:cs typeface="Times New Roman" pitchFamily="18" charset="0"/>
              </a:rPr>
              <a:t>the part in which the theme is developed, is called the </a:t>
            </a:r>
            <a:r>
              <a:rPr lang="en-US" sz="3200" dirty="0" err="1" smtClean="0">
                <a:solidFill>
                  <a:srgbClr val="C00000"/>
                </a:solidFill>
                <a:latin typeface="Times New Roman" pitchFamily="18" charset="0"/>
                <a:ea typeface="Times New Roman"/>
                <a:cs typeface="Times New Roman" pitchFamily="18" charset="0"/>
              </a:rPr>
              <a:t>Rheme</a:t>
            </a:r>
            <a:r>
              <a:rPr lang="en-US" sz="3200" dirty="0">
                <a:solidFill>
                  <a:srgbClr val="C00000"/>
                </a:solidFill>
                <a:latin typeface="Times New Roman" pitchFamily="18" charset="0"/>
                <a:ea typeface="Times New Roman"/>
                <a:cs typeface="Times New Roman" pitchFamily="18" charset="0"/>
              </a:rPr>
              <a:t>.</a:t>
            </a:r>
            <a:endParaRPr lang="en-US" sz="32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22483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8712968" cy="6336704"/>
          </a:xfrm>
        </p:spPr>
        <p:txBody>
          <a:bodyPr>
            <a:noAutofit/>
          </a:bodyPr>
          <a:lstStyle/>
          <a:p>
            <a:pPr marL="342900" lvl="0" indent="-342900">
              <a:lnSpc>
                <a:spcPct val="150000"/>
              </a:lnSpc>
              <a:spcAft>
                <a:spcPts val="0"/>
              </a:spcAft>
              <a:buFont typeface="+mj-lt"/>
              <a:buAutoNum type="arabicParenR"/>
            </a:pPr>
            <a:r>
              <a:rPr lang="en-US" sz="2800" b="1" i="1" dirty="0">
                <a:solidFill>
                  <a:srgbClr val="000000"/>
                </a:solidFill>
                <a:latin typeface="Times New Roman" pitchFamily="18" charset="0"/>
                <a:ea typeface="Times New Roman"/>
                <a:cs typeface="Times New Roman" pitchFamily="18" charset="0"/>
              </a:rPr>
              <a:t>The cat</a:t>
            </a:r>
            <a:r>
              <a:rPr lang="en-US" sz="2800" i="1" dirty="0">
                <a:solidFill>
                  <a:srgbClr val="000000"/>
                </a:solidFill>
                <a:latin typeface="Times New Roman" pitchFamily="18" charset="0"/>
                <a:ea typeface="Times New Roman"/>
                <a:cs typeface="Times New Roman" pitchFamily="18" charset="0"/>
              </a:rPr>
              <a:t> ate the rat </a:t>
            </a:r>
            <a:r>
              <a:rPr lang="en-US" sz="2800" i="1" dirty="0" smtClean="0">
                <a:solidFill>
                  <a:srgbClr val="000000"/>
                </a:solidFill>
                <a:latin typeface="Times New Roman" pitchFamily="18" charset="0"/>
                <a:ea typeface="Times New Roman"/>
                <a:cs typeface="Times New Roman" pitchFamily="18" charset="0"/>
              </a:rPr>
              <a:t>(the </a:t>
            </a:r>
            <a:r>
              <a:rPr lang="en-US" sz="2800" i="1" dirty="0">
                <a:solidFill>
                  <a:srgbClr val="000000"/>
                </a:solidFill>
                <a:latin typeface="Times New Roman" pitchFamily="18" charset="0"/>
                <a:ea typeface="Times New Roman"/>
                <a:cs typeface="Times New Roman" pitchFamily="18" charset="0"/>
              </a:rPr>
              <a:t>focus is the CAT</a:t>
            </a:r>
            <a:r>
              <a:rPr lang="en-US" sz="2800" i="1" dirty="0" smtClean="0">
                <a:solidFill>
                  <a:srgbClr val="000000"/>
                </a:solidFill>
                <a:latin typeface="Times New Roman" pitchFamily="18" charset="0"/>
                <a:ea typeface="Times New Roman"/>
                <a:cs typeface="Times New Roman" pitchFamily="18" charset="0"/>
              </a:rPr>
              <a:t>).</a:t>
            </a:r>
            <a:r>
              <a:rPr lang="en-US" sz="2800" dirty="0" smtClean="0">
                <a:latin typeface="Times New Roman" pitchFamily="18" charset="0"/>
                <a:ea typeface="Times New Roman"/>
                <a:cs typeface="Times New Roman" pitchFamily="18" charset="0"/>
              </a:rPr>
              <a:t/>
            </a:r>
            <a:br>
              <a:rPr lang="en-US" sz="2800" dirty="0" smtClean="0">
                <a:latin typeface="Times New Roman" pitchFamily="18" charset="0"/>
                <a:ea typeface="Times New Roman"/>
                <a:cs typeface="Times New Roman" pitchFamily="18" charset="0"/>
              </a:rPr>
            </a:br>
            <a:r>
              <a:rPr lang="en-US" sz="2800" b="1" i="1" dirty="0" smtClean="0">
                <a:latin typeface="Times New Roman" pitchFamily="18" charset="0"/>
                <a:ea typeface="Times New Roman"/>
                <a:cs typeface="Times New Roman" pitchFamily="18" charset="0"/>
              </a:rPr>
              <a:t>2)</a:t>
            </a:r>
            <a:r>
              <a:rPr lang="en-US" sz="2800" b="1" i="1" dirty="0" smtClean="0">
                <a:solidFill>
                  <a:srgbClr val="000000"/>
                </a:solidFill>
                <a:latin typeface="Times New Roman" pitchFamily="18" charset="0"/>
                <a:ea typeface="Times New Roman"/>
                <a:cs typeface="Times New Roman" pitchFamily="18" charset="0"/>
              </a:rPr>
              <a:t> </a:t>
            </a:r>
            <a:r>
              <a:rPr lang="en-US" sz="2800" b="1" i="1" dirty="0">
                <a:solidFill>
                  <a:srgbClr val="000000"/>
                </a:solidFill>
                <a:latin typeface="Times New Roman" pitchFamily="18" charset="0"/>
                <a:ea typeface="Times New Roman"/>
                <a:cs typeface="Times New Roman" pitchFamily="18" charset="0"/>
              </a:rPr>
              <a:t>The rat</a:t>
            </a:r>
            <a:r>
              <a:rPr lang="en-US" sz="2800" i="1" dirty="0">
                <a:solidFill>
                  <a:srgbClr val="000000"/>
                </a:solidFill>
                <a:latin typeface="Times New Roman" pitchFamily="18" charset="0"/>
                <a:ea typeface="Times New Roman"/>
                <a:cs typeface="Times New Roman" pitchFamily="18" charset="0"/>
              </a:rPr>
              <a:t> was eaten by the cat </a:t>
            </a:r>
            <a:r>
              <a:rPr lang="en-US" sz="2800" i="1" dirty="0" smtClean="0">
                <a:solidFill>
                  <a:srgbClr val="000000"/>
                </a:solidFill>
                <a:latin typeface="Times New Roman" pitchFamily="18" charset="0"/>
                <a:ea typeface="Times New Roman"/>
                <a:cs typeface="Times New Roman" pitchFamily="18" charset="0"/>
              </a:rPr>
              <a:t>(the </a:t>
            </a:r>
            <a:r>
              <a:rPr lang="en-US" sz="2800" i="1" dirty="0">
                <a:solidFill>
                  <a:srgbClr val="000000"/>
                </a:solidFill>
                <a:latin typeface="Times New Roman" pitchFamily="18" charset="0"/>
                <a:ea typeface="Times New Roman"/>
                <a:cs typeface="Times New Roman" pitchFamily="18" charset="0"/>
              </a:rPr>
              <a:t>focus is the </a:t>
            </a:r>
            <a:r>
              <a:rPr lang="en-US" sz="2800" i="1" dirty="0" smtClean="0">
                <a:solidFill>
                  <a:srgbClr val="000000"/>
                </a:solidFill>
                <a:latin typeface="Times New Roman" pitchFamily="18" charset="0"/>
                <a:ea typeface="Times New Roman"/>
                <a:cs typeface="Times New Roman" pitchFamily="18" charset="0"/>
              </a:rPr>
              <a:t>RAT)</a:t>
            </a:r>
            <a:br>
              <a:rPr lang="en-US" sz="2800" i="1" dirty="0" smtClean="0">
                <a:solidFill>
                  <a:srgbClr val="000000"/>
                </a:solidFill>
                <a:latin typeface="Times New Roman" pitchFamily="18" charset="0"/>
                <a:ea typeface="Times New Roman"/>
                <a:cs typeface="Times New Roman" pitchFamily="18" charset="0"/>
              </a:rPr>
            </a:br>
            <a:r>
              <a:rPr lang="en-US" sz="2800" i="1" dirty="0" smtClean="0">
                <a:solidFill>
                  <a:srgbClr val="000000"/>
                </a:solidFill>
                <a:latin typeface="Times New Roman" pitchFamily="18" charset="0"/>
                <a:ea typeface="Times New Roman"/>
                <a:cs typeface="Times New Roman" pitchFamily="18" charset="0"/>
              </a:rPr>
              <a:t>* </a:t>
            </a:r>
            <a:r>
              <a:rPr lang="en-US" sz="3200" b="1" dirty="0" smtClean="0">
                <a:solidFill>
                  <a:srgbClr val="C00000"/>
                </a:solidFill>
                <a:latin typeface="Times New Roman" pitchFamily="18" charset="0"/>
                <a:ea typeface="Times New Roman"/>
                <a:cs typeface="Times New Roman" pitchFamily="18" charset="0"/>
              </a:rPr>
              <a:t>There </a:t>
            </a:r>
            <a:r>
              <a:rPr lang="en-US" sz="3200" b="1" dirty="0">
                <a:solidFill>
                  <a:srgbClr val="C00000"/>
                </a:solidFill>
                <a:latin typeface="Times New Roman" pitchFamily="18" charset="0"/>
                <a:ea typeface="Times New Roman"/>
                <a:cs typeface="Times New Roman" pitchFamily="18" charset="0"/>
              </a:rPr>
              <a:t>are 3</a:t>
            </a:r>
            <a:r>
              <a:rPr lang="en-US" sz="3200" b="1" dirty="0" smtClean="0">
                <a:solidFill>
                  <a:srgbClr val="C00000"/>
                </a:solidFill>
                <a:latin typeface="Times New Roman" pitchFamily="18" charset="0"/>
                <a:ea typeface="Times New Roman"/>
                <a:cs typeface="Times New Roman" pitchFamily="18" charset="0"/>
              </a:rPr>
              <a:t> </a:t>
            </a:r>
            <a:r>
              <a:rPr lang="en-US" sz="3200" b="1" dirty="0">
                <a:solidFill>
                  <a:srgbClr val="C00000"/>
                </a:solidFill>
                <a:latin typeface="Times New Roman" pitchFamily="18" charset="0"/>
                <a:ea typeface="Times New Roman"/>
                <a:cs typeface="Times New Roman" pitchFamily="18" charset="0"/>
              </a:rPr>
              <a:t>types of themes: Topical, </a:t>
            </a:r>
            <a:r>
              <a:rPr lang="en-US" sz="3200" b="1" dirty="0" smtClean="0">
                <a:solidFill>
                  <a:srgbClr val="C00000"/>
                </a:solidFill>
                <a:latin typeface="Times New Roman" pitchFamily="18" charset="0"/>
                <a:ea typeface="Times New Roman"/>
                <a:cs typeface="Times New Roman" pitchFamily="18" charset="0"/>
              </a:rPr>
              <a:t>Interpersonal</a:t>
            </a:r>
            <a:r>
              <a:rPr lang="en-US" sz="3200" b="1" dirty="0">
                <a:solidFill>
                  <a:srgbClr val="C00000"/>
                </a:solidFill>
                <a:latin typeface="Times New Roman" pitchFamily="18" charset="0"/>
                <a:ea typeface="Times New Roman"/>
                <a:cs typeface="Times New Roman" pitchFamily="18" charset="0"/>
              </a:rPr>
              <a:t> </a:t>
            </a:r>
            <a:r>
              <a:rPr lang="en-US" sz="3200" b="1" dirty="0" smtClean="0">
                <a:solidFill>
                  <a:srgbClr val="C00000"/>
                </a:solidFill>
                <a:latin typeface="Times New Roman" pitchFamily="18" charset="0"/>
                <a:ea typeface="Times New Roman"/>
                <a:cs typeface="Times New Roman" pitchFamily="18" charset="0"/>
              </a:rPr>
              <a:t>&amp; textual.</a:t>
            </a:r>
            <a:r>
              <a:rPr lang="en-US" sz="2800" dirty="0" smtClean="0">
                <a:latin typeface="Times New Roman" pitchFamily="18" charset="0"/>
                <a:ea typeface="Times New Roman"/>
                <a:cs typeface="Times New Roman" pitchFamily="18" charset="0"/>
              </a:rPr>
              <a:t/>
            </a:r>
            <a:br>
              <a:rPr lang="en-US" sz="2800" dirty="0" smtClean="0">
                <a:latin typeface="Times New Roman" pitchFamily="18" charset="0"/>
                <a:ea typeface="Times New Roman"/>
                <a:cs typeface="Times New Roman" pitchFamily="18" charset="0"/>
              </a:rPr>
            </a:br>
            <a:r>
              <a:rPr lang="en-US" sz="2800" b="1" i="1" dirty="0" smtClean="0">
                <a:solidFill>
                  <a:srgbClr val="000000"/>
                </a:solidFill>
                <a:latin typeface="Times New Roman" pitchFamily="18" charset="0"/>
                <a:ea typeface="Times New Roman"/>
                <a:cs typeface="Times New Roman" pitchFamily="18" charset="0"/>
              </a:rPr>
              <a:t>Ex. </a:t>
            </a:r>
            <a:r>
              <a:rPr lang="en-US" sz="2800" b="1" i="1" u="sng" dirty="0" smtClean="0">
                <a:solidFill>
                  <a:srgbClr val="C00000"/>
                </a:solidFill>
                <a:latin typeface="Times New Roman" pitchFamily="18" charset="0"/>
                <a:ea typeface="Times New Roman"/>
                <a:cs typeface="Times New Roman" pitchFamily="18" charset="0"/>
              </a:rPr>
              <a:t>Frankly</a:t>
            </a:r>
            <a:r>
              <a:rPr lang="en-US" sz="2800" i="1" dirty="0">
                <a:solidFill>
                  <a:srgbClr val="C00000"/>
                </a:solidFill>
                <a:latin typeface="Times New Roman" pitchFamily="18" charset="0"/>
                <a:ea typeface="Times New Roman"/>
                <a:cs typeface="Times New Roman" pitchFamily="18" charset="0"/>
              </a:rPr>
              <a:t>, </a:t>
            </a:r>
            <a:r>
              <a:rPr lang="en-US" sz="2800" b="1" i="1" u="sng" dirty="0">
                <a:solidFill>
                  <a:srgbClr val="0070C0"/>
                </a:solidFill>
                <a:latin typeface="Times New Roman" pitchFamily="18" charset="0"/>
                <a:ea typeface="Times New Roman"/>
                <a:cs typeface="Times New Roman" pitchFamily="18" charset="0"/>
              </a:rPr>
              <a:t>the movie</a:t>
            </a:r>
            <a:r>
              <a:rPr lang="en-US" sz="2800" i="1" dirty="0">
                <a:solidFill>
                  <a:srgbClr val="000000"/>
                </a:solidFill>
                <a:latin typeface="Times New Roman" pitchFamily="18" charset="0"/>
                <a:ea typeface="Times New Roman"/>
                <a:cs typeface="Times New Roman" pitchFamily="18" charset="0"/>
              </a:rPr>
              <a:t> was a waste of money. </a:t>
            </a:r>
            <a:r>
              <a:rPr lang="en-US" sz="2800" b="1" i="1" u="sng" dirty="0">
                <a:solidFill>
                  <a:srgbClr val="FFC000"/>
                </a:solidFill>
                <a:latin typeface="Times New Roman" pitchFamily="18" charset="0"/>
                <a:ea typeface="Times New Roman"/>
                <a:cs typeface="Times New Roman" pitchFamily="18" charset="0"/>
              </a:rPr>
              <a:t>However</a:t>
            </a:r>
            <a:r>
              <a:rPr lang="en-US" sz="2800" i="1" dirty="0">
                <a:solidFill>
                  <a:srgbClr val="000000"/>
                </a:solidFill>
                <a:latin typeface="Times New Roman" pitchFamily="18" charset="0"/>
                <a:ea typeface="Times New Roman"/>
                <a:cs typeface="Times New Roman" pitchFamily="18" charset="0"/>
              </a:rPr>
              <a:t>, </a:t>
            </a:r>
            <a:r>
              <a:rPr lang="en-US" sz="2800" b="1" i="1" u="sng" dirty="0">
                <a:solidFill>
                  <a:srgbClr val="0070C0"/>
                </a:solidFill>
                <a:latin typeface="Times New Roman" pitchFamily="18" charset="0"/>
                <a:ea typeface="Times New Roman"/>
                <a:cs typeface="Times New Roman" pitchFamily="18" charset="0"/>
              </a:rPr>
              <a:t>you</a:t>
            </a:r>
            <a:r>
              <a:rPr lang="en-US" sz="2800" i="1" dirty="0">
                <a:solidFill>
                  <a:srgbClr val="000000"/>
                </a:solidFill>
                <a:latin typeface="Times New Roman" pitchFamily="18" charset="0"/>
                <a:ea typeface="Times New Roman"/>
                <a:cs typeface="Times New Roman" pitchFamily="18" charset="0"/>
              </a:rPr>
              <a:t> should see </a:t>
            </a:r>
            <a:r>
              <a:rPr lang="en-US" sz="2800" i="1" dirty="0" smtClean="0">
                <a:solidFill>
                  <a:srgbClr val="000000"/>
                </a:solidFill>
                <a:latin typeface="Times New Roman" pitchFamily="18" charset="0"/>
                <a:ea typeface="Times New Roman"/>
                <a:cs typeface="Times New Roman" pitchFamily="18" charset="0"/>
              </a:rPr>
              <a:t>it &amp; </a:t>
            </a:r>
            <a:r>
              <a:rPr lang="en-US" sz="2800" i="1" dirty="0">
                <a:solidFill>
                  <a:srgbClr val="000000"/>
                </a:solidFill>
                <a:latin typeface="Times New Roman"/>
                <a:ea typeface="Times New Roman"/>
                <a:cs typeface="Times New Roman"/>
              </a:rPr>
              <a:t>make up your own mind.</a:t>
            </a:r>
            <a:r>
              <a:rPr lang="en-US" sz="2800" dirty="0">
                <a:latin typeface="Times New Roman" pitchFamily="18" charset="0"/>
                <a:ea typeface="Times New Roman"/>
                <a:cs typeface="Times New Roman" pitchFamily="18" charset="0"/>
              </a:rPr>
              <a:t/>
            </a:r>
            <a:br>
              <a:rPr lang="en-US" sz="2800" dirty="0">
                <a:latin typeface="Times New Roman" pitchFamily="18" charset="0"/>
                <a:ea typeface="Times New Roman"/>
                <a:cs typeface="Times New Roman" pitchFamily="18" charset="0"/>
              </a:rPr>
            </a:br>
            <a:r>
              <a:rPr lang="en-US" sz="2800" i="1" dirty="0">
                <a:solidFill>
                  <a:srgbClr val="000000"/>
                </a:solidFill>
                <a:latin typeface="Times New Roman" pitchFamily="18" charset="0"/>
                <a:ea typeface="Times New Roman"/>
                <a:cs typeface="Times New Roman" pitchFamily="18" charset="0"/>
              </a:rPr>
              <a:t>      </a:t>
            </a:r>
            <a:r>
              <a:rPr lang="en-US" sz="2800" b="1" i="1" dirty="0" err="1" smtClean="0">
                <a:solidFill>
                  <a:srgbClr val="C00000"/>
                </a:solidFill>
                <a:latin typeface="Times New Roman" pitchFamily="18" charset="0"/>
                <a:ea typeface="Times New Roman"/>
                <a:cs typeface="Times New Roman" pitchFamily="18" charset="0"/>
              </a:rPr>
              <a:t>Interpl</a:t>
            </a:r>
            <a:r>
              <a:rPr lang="en-US" sz="2800" i="1" dirty="0">
                <a:solidFill>
                  <a:srgbClr val="000000"/>
                </a:solidFill>
                <a:latin typeface="Times New Roman" pitchFamily="18" charset="0"/>
                <a:ea typeface="Times New Roman"/>
                <a:cs typeface="Times New Roman" pitchFamily="18" charset="0"/>
              </a:rPr>
              <a:t>.    </a:t>
            </a:r>
            <a:r>
              <a:rPr lang="en-US" sz="2800" b="1" i="1" dirty="0">
                <a:solidFill>
                  <a:srgbClr val="0070C0"/>
                </a:solidFill>
                <a:latin typeface="Times New Roman" pitchFamily="18" charset="0"/>
                <a:ea typeface="Times New Roman"/>
                <a:cs typeface="Times New Roman" pitchFamily="18" charset="0"/>
              </a:rPr>
              <a:t>Topical</a:t>
            </a:r>
            <a:r>
              <a:rPr lang="en-US" sz="2800" i="1" dirty="0">
                <a:solidFill>
                  <a:srgbClr val="000000"/>
                </a:solidFill>
                <a:latin typeface="Times New Roman" pitchFamily="18" charset="0"/>
                <a:ea typeface="Times New Roman"/>
                <a:cs typeface="Times New Roman" pitchFamily="18" charset="0"/>
              </a:rPr>
              <a:t>	</a:t>
            </a:r>
            <a:r>
              <a:rPr lang="en-US" sz="2800" b="1" i="1" dirty="0">
                <a:solidFill>
                  <a:srgbClr val="FFC000"/>
                </a:solidFill>
                <a:latin typeface="Times New Roman"/>
                <a:ea typeface="Times New Roman"/>
                <a:cs typeface="Times New Roman"/>
              </a:rPr>
              <a:t>Textual</a:t>
            </a:r>
            <a:r>
              <a:rPr lang="en-US" sz="2800" i="1" dirty="0">
                <a:solidFill>
                  <a:srgbClr val="000000"/>
                </a:solidFill>
                <a:latin typeface="Times New Roman"/>
                <a:ea typeface="Times New Roman"/>
                <a:cs typeface="Times New Roman"/>
              </a:rPr>
              <a:t>    </a:t>
            </a:r>
            <a:r>
              <a:rPr lang="en-US" sz="2800" b="1" i="1" dirty="0" smtClean="0">
                <a:solidFill>
                  <a:srgbClr val="0070C0"/>
                </a:solidFill>
                <a:latin typeface="Times New Roman"/>
                <a:ea typeface="Times New Roman"/>
                <a:cs typeface="Times New Roman"/>
              </a:rPr>
              <a:t>Topical</a:t>
            </a: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2800" i="1" dirty="0">
                <a:solidFill>
                  <a:srgbClr val="000000"/>
                </a:solidFill>
                <a:latin typeface="Times New Roman" pitchFamily="18" charset="0"/>
                <a:ea typeface="Times New Roman"/>
                <a:cs typeface="Times New Roman" pitchFamily="18" charset="0"/>
              </a:rPr>
              <a:t>			</a:t>
            </a:r>
            <a:endParaRPr lang="en-US" sz="2800" dirty="0">
              <a:latin typeface="Times New Roman" pitchFamily="18" charset="0"/>
              <a:cs typeface="Times New Roman" pitchFamily="18" charset="0"/>
            </a:endParaRPr>
          </a:p>
        </p:txBody>
      </p:sp>
      <p:cxnSp>
        <p:nvCxnSpPr>
          <p:cNvPr id="4" name="Elbow Connector 3"/>
          <p:cNvCxnSpPr/>
          <p:nvPr/>
        </p:nvCxnSpPr>
        <p:spPr>
          <a:xfrm>
            <a:off x="1619672" y="4293096"/>
            <a:ext cx="914400" cy="914400"/>
          </a:xfrm>
          <a:prstGeom prst="bent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Elbow Connector 5"/>
          <p:cNvCxnSpPr/>
          <p:nvPr/>
        </p:nvCxnSpPr>
        <p:spPr>
          <a:xfrm>
            <a:off x="3419872" y="4293096"/>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urved Connector 7"/>
          <p:cNvCxnSpPr/>
          <p:nvPr/>
        </p:nvCxnSpPr>
        <p:spPr>
          <a:xfrm rot="10800000" flipV="1">
            <a:off x="6012160" y="4221088"/>
            <a:ext cx="1584176" cy="986408"/>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urved Connector 11"/>
          <p:cNvCxnSpPr/>
          <p:nvPr/>
        </p:nvCxnSpPr>
        <p:spPr>
          <a:xfrm>
            <a:off x="-5869160" y="3992488"/>
            <a:ext cx="4896544" cy="457200"/>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14"/>
          <p:cNvCxnSpPr/>
          <p:nvPr/>
        </p:nvCxnSpPr>
        <p:spPr>
          <a:xfrm>
            <a:off x="1763688" y="4941168"/>
            <a:ext cx="4896544" cy="36004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051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6632"/>
            <a:ext cx="8712968" cy="6624736"/>
          </a:xfrm>
        </p:spPr>
        <p:txBody>
          <a:bodyPr>
            <a:normAutofit fontScale="90000"/>
          </a:bodyPr>
          <a:lstStyle/>
          <a:p>
            <a:pPr indent="457200">
              <a:lnSpc>
                <a:spcPct val="150000"/>
              </a:lnSpc>
              <a:spcAft>
                <a:spcPts val="1000"/>
              </a:spcAft>
              <a:tabLst>
                <a:tab pos="1148715" algn="l"/>
              </a:tabLst>
            </a:pPr>
            <a:r>
              <a:rPr lang="en-US" sz="3100" dirty="0" smtClean="0">
                <a:solidFill>
                  <a:srgbClr val="000000"/>
                </a:solidFill>
                <a:latin typeface="Times New Roman"/>
                <a:ea typeface="Times New Roman"/>
              </a:rPr>
              <a:t/>
            </a:r>
            <a:br>
              <a:rPr lang="en-US" sz="3100" dirty="0" smtClean="0">
                <a:solidFill>
                  <a:srgbClr val="000000"/>
                </a:solidFill>
                <a:latin typeface="Times New Roman"/>
                <a:ea typeface="Times New Roman"/>
              </a:rPr>
            </a:br>
            <a:r>
              <a:rPr lang="en-US" sz="3100" dirty="0" smtClean="0">
                <a:solidFill>
                  <a:srgbClr val="000000"/>
                </a:solidFill>
                <a:latin typeface="Times New Roman"/>
                <a:ea typeface="Times New Roman"/>
              </a:rPr>
              <a:t>* </a:t>
            </a:r>
            <a:r>
              <a:rPr lang="en-US" sz="3100" dirty="0" smtClean="0">
                <a:solidFill>
                  <a:srgbClr val="000000"/>
                </a:solidFill>
                <a:latin typeface="Times New Roman" pitchFamily="18" charset="0"/>
                <a:ea typeface="Times New Roman"/>
                <a:cs typeface="Times New Roman" pitchFamily="18" charset="0"/>
              </a:rPr>
              <a:t>Theme: </a:t>
            </a:r>
            <a:r>
              <a:rPr lang="en-US" sz="3100" dirty="0">
                <a:solidFill>
                  <a:srgbClr val="000000"/>
                </a:solidFill>
                <a:latin typeface="Times New Roman" pitchFamily="18" charset="0"/>
                <a:ea typeface="Times New Roman"/>
                <a:cs typeface="Times New Roman" pitchFamily="18" charset="0"/>
              </a:rPr>
              <a:t>a </a:t>
            </a:r>
            <a:r>
              <a:rPr lang="en-US" sz="3100" dirty="0">
                <a:solidFill>
                  <a:srgbClr val="FF0000"/>
                </a:solidFill>
                <a:latin typeface="Times New Roman" pitchFamily="18" charset="0"/>
                <a:ea typeface="Times New Roman"/>
                <a:cs typeface="Times New Roman" pitchFamily="18" charset="0"/>
              </a:rPr>
              <a:t>nominal group, adverb group, prepositional phrases</a:t>
            </a:r>
            <a:r>
              <a:rPr lang="en-US" sz="3100" dirty="0">
                <a:solidFill>
                  <a:srgbClr val="000000"/>
                </a:solidFill>
                <a:latin typeface="Times New Roman" pitchFamily="18" charset="0"/>
                <a:ea typeface="Times New Roman"/>
                <a:cs typeface="Times New Roman" pitchFamily="18" charset="0"/>
              </a:rPr>
              <a:t>. </a:t>
            </a:r>
            <a:r>
              <a:rPr lang="en-US" sz="3100" dirty="0" smtClean="0">
                <a:solidFill>
                  <a:srgbClr val="000000"/>
                </a:solidFill>
                <a:latin typeface="Times New Roman" pitchFamily="18" charset="0"/>
                <a:ea typeface="Times New Roman"/>
                <a:cs typeface="Times New Roman" pitchFamily="18" charset="0"/>
              </a:rPr>
              <a:t/>
            </a:r>
            <a:br>
              <a:rPr lang="en-US" sz="3100" dirty="0" smtClean="0">
                <a:solidFill>
                  <a:srgbClr val="000000"/>
                </a:solidFill>
                <a:latin typeface="Times New Roman" pitchFamily="18" charset="0"/>
                <a:ea typeface="Times New Roman"/>
                <a:cs typeface="Times New Roman" pitchFamily="18" charset="0"/>
              </a:rPr>
            </a:br>
            <a:r>
              <a:rPr lang="en-US" sz="3100" dirty="0" smtClean="0">
                <a:solidFill>
                  <a:srgbClr val="000000"/>
                </a:solidFill>
                <a:latin typeface="Times New Roman" pitchFamily="18" charset="0"/>
                <a:ea typeface="Times New Roman"/>
                <a:cs typeface="Times New Roman" pitchFamily="18" charset="0"/>
              </a:rPr>
              <a:t>* English &amp; Vietnamese </a:t>
            </a:r>
            <a:r>
              <a:rPr lang="en-US" sz="3100" dirty="0">
                <a:solidFill>
                  <a:srgbClr val="000000"/>
                </a:solidFill>
                <a:latin typeface="Times New Roman" pitchFamily="18" charset="0"/>
                <a:ea typeface="Times New Roman"/>
                <a:cs typeface="Times New Roman" pitchFamily="18" charset="0"/>
              </a:rPr>
              <a:t>called ‘SVO’ </a:t>
            </a:r>
            <a:r>
              <a:rPr lang="en-US" sz="3100" dirty="0" smtClean="0">
                <a:solidFill>
                  <a:srgbClr val="000000"/>
                </a:solidFill>
                <a:latin typeface="Times New Roman" pitchFamily="18" charset="0"/>
                <a:ea typeface="Times New Roman"/>
                <a:cs typeface="Times New Roman" pitchFamily="18" charset="0"/>
              </a:rPr>
              <a:t>languages: </a:t>
            </a:r>
            <a:r>
              <a:rPr lang="en-US" sz="3100" dirty="0">
                <a:solidFill>
                  <a:srgbClr val="000000"/>
                </a:solidFill>
                <a:latin typeface="Times New Roman" pitchFamily="18" charset="0"/>
                <a:ea typeface="Times New Roman"/>
                <a:cs typeface="Times New Roman" pitchFamily="18" charset="0"/>
              </a:rPr>
              <a:t>T</a:t>
            </a:r>
            <a:r>
              <a:rPr lang="en-US" sz="3100" dirty="0" smtClean="0">
                <a:solidFill>
                  <a:srgbClr val="000000"/>
                </a:solidFill>
                <a:latin typeface="Times New Roman" pitchFamily="18" charset="0"/>
                <a:ea typeface="Times New Roman"/>
                <a:cs typeface="Times New Roman" pitchFamily="18" charset="0"/>
              </a:rPr>
              <a:t>he </a:t>
            </a:r>
            <a:r>
              <a:rPr lang="en-US" sz="3100" dirty="0">
                <a:solidFill>
                  <a:srgbClr val="000000"/>
                </a:solidFill>
                <a:latin typeface="Times New Roman" pitchFamily="18" charset="0"/>
                <a:ea typeface="Times New Roman"/>
                <a:cs typeface="Times New Roman" pitchFamily="18" charset="0"/>
              </a:rPr>
              <a:t>declarative clause requires </a:t>
            </a:r>
            <a:r>
              <a:rPr lang="en-US" sz="3100" dirty="0">
                <a:solidFill>
                  <a:srgbClr val="FF0000"/>
                </a:solidFill>
                <a:latin typeface="Times New Roman" pitchFamily="18" charset="0"/>
                <a:ea typeface="Times New Roman"/>
                <a:cs typeface="Times New Roman" pitchFamily="18" charset="0"/>
              </a:rPr>
              <a:t>a verb at its center</a:t>
            </a:r>
            <a:r>
              <a:rPr lang="en-US" sz="3100" dirty="0">
                <a:solidFill>
                  <a:srgbClr val="000000"/>
                </a:solidFill>
                <a:latin typeface="Times New Roman" pitchFamily="18" charset="0"/>
                <a:ea typeface="Times New Roman"/>
                <a:cs typeface="Times New Roman" pitchFamily="18" charset="0"/>
              </a:rPr>
              <a:t>, </a:t>
            </a:r>
            <a:r>
              <a:rPr lang="en-US" sz="3100" dirty="0">
                <a:solidFill>
                  <a:srgbClr val="0070C0"/>
                </a:solidFill>
                <a:latin typeface="Times New Roman" pitchFamily="18" charset="0"/>
                <a:ea typeface="Times New Roman"/>
                <a:cs typeface="Times New Roman" pitchFamily="18" charset="0"/>
              </a:rPr>
              <a:t>a subject before it</a:t>
            </a:r>
            <a:r>
              <a:rPr lang="en-US" sz="3100" dirty="0">
                <a:solidFill>
                  <a:srgbClr val="000000"/>
                </a:solidFill>
                <a:latin typeface="Times New Roman" pitchFamily="18" charset="0"/>
                <a:ea typeface="Times New Roman"/>
                <a:cs typeface="Times New Roman" pitchFamily="18" charset="0"/>
              </a:rPr>
              <a:t> &amp;</a:t>
            </a:r>
            <a:r>
              <a:rPr lang="en-US" sz="3100" dirty="0" smtClean="0">
                <a:solidFill>
                  <a:srgbClr val="000000"/>
                </a:solidFill>
                <a:latin typeface="Times New Roman" pitchFamily="18" charset="0"/>
                <a:ea typeface="Times New Roman"/>
                <a:cs typeface="Times New Roman" pitchFamily="18" charset="0"/>
              </a:rPr>
              <a:t> </a:t>
            </a:r>
            <a:r>
              <a:rPr lang="en-US" sz="3100" dirty="0">
                <a:solidFill>
                  <a:srgbClr val="00B050"/>
                </a:solidFill>
                <a:latin typeface="Times New Roman" pitchFamily="18" charset="0"/>
                <a:ea typeface="Times New Roman"/>
                <a:cs typeface="Times New Roman" pitchFamily="18" charset="0"/>
              </a:rPr>
              <a:t>any object after it</a:t>
            </a:r>
            <a:r>
              <a:rPr lang="en-US" sz="3100" dirty="0">
                <a:solidFill>
                  <a:srgbClr val="000000"/>
                </a:solidFill>
                <a:latin typeface="Times New Roman" pitchFamily="18" charset="0"/>
                <a:ea typeface="Times New Roman"/>
                <a:cs typeface="Times New Roman" pitchFamily="18" charset="0"/>
              </a:rPr>
              <a:t>. </a:t>
            </a:r>
            <a:r>
              <a:rPr lang="en-US" sz="3100" dirty="0" smtClean="0">
                <a:solidFill>
                  <a:srgbClr val="000000"/>
                </a:solidFill>
                <a:latin typeface="Times New Roman" pitchFamily="18" charset="0"/>
                <a:ea typeface="Times New Roman"/>
                <a:cs typeface="Times New Roman" pitchFamily="18" charset="0"/>
              </a:rPr>
              <a:t/>
            </a:r>
            <a:br>
              <a:rPr lang="en-US" sz="3100" dirty="0" smtClean="0">
                <a:solidFill>
                  <a:srgbClr val="000000"/>
                </a:solidFill>
                <a:latin typeface="Times New Roman" pitchFamily="18" charset="0"/>
                <a:ea typeface="Times New Roman"/>
                <a:cs typeface="Times New Roman" pitchFamily="18" charset="0"/>
              </a:rPr>
            </a:br>
            <a:r>
              <a:rPr lang="en-US" sz="3100" dirty="0" smtClean="0">
                <a:solidFill>
                  <a:srgbClr val="000000"/>
                </a:solidFill>
                <a:latin typeface="Times New Roman" pitchFamily="18" charset="0"/>
                <a:ea typeface="Times New Roman"/>
                <a:cs typeface="Times New Roman" pitchFamily="18" charset="0"/>
              </a:rPr>
              <a:t>* </a:t>
            </a:r>
            <a:r>
              <a:rPr lang="en-US" sz="3100" dirty="0" smtClean="0">
                <a:solidFill>
                  <a:schemeClr val="accent6">
                    <a:lumMod val="75000"/>
                  </a:schemeClr>
                </a:solidFill>
                <a:latin typeface="Times New Roman" pitchFamily="18" charset="0"/>
                <a:ea typeface="Times New Roman"/>
                <a:cs typeface="Times New Roman" pitchFamily="18" charset="0"/>
              </a:rPr>
              <a:t>Other </a:t>
            </a:r>
            <a:r>
              <a:rPr lang="en-US" sz="3100" dirty="0">
                <a:solidFill>
                  <a:schemeClr val="accent6">
                    <a:lumMod val="75000"/>
                  </a:schemeClr>
                </a:solidFill>
                <a:latin typeface="Times New Roman" pitchFamily="18" charset="0"/>
                <a:ea typeface="Times New Roman"/>
                <a:cs typeface="Times New Roman" pitchFamily="18" charset="0"/>
              </a:rPr>
              <a:t>languages</a:t>
            </a:r>
            <a:r>
              <a:rPr lang="en-US" sz="3100" dirty="0">
                <a:solidFill>
                  <a:srgbClr val="000000"/>
                </a:solidFill>
                <a:latin typeface="Times New Roman" pitchFamily="18" charset="0"/>
                <a:ea typeface="Times New Roman"/>
                <a:cs typeface="Times New Roman" pitchFamily="18" charset="0"/>
              </a:rPr>
              <a:t> are </a:t>
            </a:r>
            <a:r>
              <a:rPr lang="en-US" sz="3100" dirty="0">
                <a:solidFill>
                  <a:schemeClr val="accent6">
                    <a:lumMod val="75000"/>
                  </a:schemeClr>
                </a:solidFill>
                <a:latin typeface="Times New Roman" pitchFamily="18" charset="0"/>
                <a:ea typeface="Times New Roman"/>
                <a:cs typeface="Times New Roman" pitchFamily="18" charset="0"/>
              </a:rPr>
              <a:t>VSO’ or ‘SOV</a:t>
            </a:r>
            <a:r>
              <a:rPr lang="en-US" sz="3100" dirty="0">
                <a:solidFill>
                  <a:srgbClr val="000000"/>
                </a:solidFill>
                <a:latin typeface="Times New Roman" pitchFamily="18" charset="0"/>
                <a:ea typeface="Times New Roman"/>
                <a:cs typeface="Times New Roman" pitchFamily="18" charset="0"/>
              </a:rPr>
              <a:t>’ </a:t>
            </a:r>
            <a:r>
              <a:rPr lang="en-US" sz="3100" dirty="0" smtClean="0">
                <a:solidFill>
                  <a:srgbClr val="000000"/>
                </a:solidFill>
                <a:latin typeface="Times New Roman" pitchFamily="18" charset="0"/>
                <a:ea typeface="Times New Roman"/>
                <a:cs typeface="Times New Roman" pitchFamily="18" charset="0"/>
              </a:rPr>
              <a:t>language (very </a:t>
            </a:r>
            <a:r>
              <a:rPr lang="en-US" sz="3100" dirty="0">
                <a:solidFill>
                  <a:srgbClr val="000000"/>
                </a:solidFill>
                <a:latin typeface="Times New Roman" pitchFamily="18" charset="0"/>
                <a:ea typeface="Times New Roman"/>
                <a:cs typeface="Times New Roman" pitchFamily="18" charset="0"/>
              </a:rPr>
              <a:t>often this basic </a:t>
            </a:r>
            <a:r>
              <a:rPr lang="en-US" sz="3100" dirty="0" smtClean="0">
                <a:solidFill>
                  <a:srgbClr val="000000"/>
                </a:solidFill>
                <a:latin typeface="Times New Roman" pitchFamily="18" charset="0"/>
                <a:ea typeface="Times New Roman"/>
                <a:cs typeface="Times New Roman" pitchFamily="18" charset="0"/>
              </a:rPr>
              <a:t>pattern </a:t>
            </a:r>
            <a:r>
              <a:rPr lang="en-US" sz="3100" dirty="0">
                <a:solidFill>
                  <a:srgbClr val="000000"/>
                </a:solidFill>
                <a:latin typeface="Times New Roman" pitchFamily="18" charset="0"/>
                <a:ea typeface="Times New Roman"/>
                <a:cs typeface="Times New Roman" pitchFamily="18" charset="0"/>
              </a:rPr>
              <a:t>rearranged by means of </a:t>
            </a:r>
            <a:r>
              <a:rPr lang="en-US" sz="3100" i="1" dirty="0">
                <a:solidFill>
                  <a:srgbClr val="000000"/>
                </a:solidFill>
                <a:latin typeface="Times New Roman" pitchFamily="18" charset="0"/>
                <a:ea typeface="Times New Roman"/>
                <a:cs typeface="Times New Roman" pitchFamily="18" charset="0"/>
              </a:rPr>
              <a:t>fronting </a:t>
            </a:r>
            <a:r>
              <a:rPr lang="en-US" sz="3100" i="1" dirty="0" smtClean="0">
                <a:solidFill>
                  <a:srgbClr val="000000"/>
                </a:solidFill>
                <a:latin typeface="Times New Roman" pitchFamily="18" charset="0"/>
                <a:ea typeface="Times New Roman"/>
                <a:cs typeface="Times New Roman" pitchFamily="18" charset="0"/>
              </a:rPr>
              <a:t>devices)</a:t>
            </a:r>
            <a:r>
              <a:rPr lang="en-US" sz="3100" dirty="0" smtClean="0">
                <a:solidFill>
                  <a:srgbClr val="000000"/>
                </a:solidFill>
                <a:latin typeface="Times New Roman" pitchFamily="18" charset="0"/>
                <a:ea typeface="Times New Roman"/>
                <a:cs typeface="Times New Roman" pitchFamily="18" charset="0"/>
              </a:rPr>
              <a:t>. </a:t>
            </a:r>
            <a:br>
              <a:rPr lang="en-US" sz="3100" dirty="0" smtClean="0">
                <a:solidFill>
                  <a:srgbClr val="000000"/>
                </a:solidFill>
                <a:latin typeface="Times New Roman" pitchFamily="18" charset="0"/>
                <a:ea typeface="Times New Roman"/>
                <a:cs typeface="Times New Roman" pitchFamily="18" charset="0"/>
              </a:rPr>
            </a:br>
            <a:r>
              <a:rPr lang="en-US" sz="3100" dirty="0" smtClean="0">
                <a:solidFill>
                  <a:srgbClr val="000000"/>
                </a:solidFill>
                <a:latin typeface="Times New Roman" pitchFamily="18" charset="0"/>
                <a:ea typeface="Times New Roman"/>
                <a:cs typeface="Times New Roman" pitchFamily="18" charset="0"/>
              </a:rPr>
              <a:t>* </a:t>
            </a:r>
            <a:r>
              <a:rPr lang="en-US" sz="2700" dirty="0" smtClean="0">
                <a:solidFill>
                  <a:srgbClr val="000000"/>
                </a:solidFill>
                <a:latin typeface="Times New Roman" pitchFamily="18" charset="0"/>
                <a:ea typeface="Times New Roman"/>
                <a:cs typeface="Times New Roman" pitchFamily="18" charset="0"/>
              </a:rPr>
              <a:t>When </a:t>
            </a:r>
            <a:r>
              <a:rPr lang="en-US" sz="2700" dirty="0">
                <a:solidFill>
                  <a:srgbClr val="000000"/>
                </a:solidFill>
                <a:latin typeface="Times New Roman" pitchFamily="18" charset="0"/>
                <a:ea typeface="Times New Roman"/>
                <a:cs typeface="Times New Roman" pitchFamily="18" charset="0"/>
              </a:rPr>
              <a:t>the </a:t>
            </a:r>
            <a:r>
              <a:rPr lang="en-US" sz="2700" dirty="0" smtClean="0">
                <a:solidFill>
                  <a:srgbClr val="C00000"/>
                </a:solidFill>
                <a:latin typeface="Times New Roman" pitchFamily="18" charset="0"/>
                <a:ea typeface="Times New Roman"/>
                <a:cs typeface="Times New Roman" pitchFamily="18" charset="0"/>
              </a:rPr>
              <a:t>subject </a:t>
            </a:r>
            <a:r>
              <a:rPr lang="en-US" sz="2700" dirty="0">
                <a:solidFill>
                  <a:srgbClr val="C00000"/>
                </a:solidFill>
                <a:latin typeface="Times New Roman" pitchFamily="18" charset="0"/>
                <a:ea typeface="Times New Roman"/>
                <a:cs typeface="Times New Roman" pitchFamily="18" charset="0"/>
              </a:rPr>
              <a:t>is the theme</a:t>
            </a:r>
            <a:r>
              <a:rPr lang="en-US" sz="2700" dirty="0">
                <a:solidFill>
                  <a:srgbClr val="000000"/>
                </a:solidFill>
                <a:latin typeface="Times New Roman" pitchFamily="18" charset="0"/>
                <a:ea typeface="Times New Roman"/>
                <a:cs typeface="Times New Roman" pitchFamily="18" charset="0"/>
              </a:rPr>
              <a:t>, it is </a:t>
            </a:r>
            <a:r>
              <a:rPr lang="en-US" sz="2700" dirty="0">
                <a:solidFill>
                  <a:srgbClr val="C00000"/>
                </a:solidFill>
                <a:latin typeface="Times New Roman" pitchFamily="18" charset="0"/>
                <a:ea typeface="Times New Roman"/>
                <a:cs typeface="Times New Roman" pitchFamily="18" charset="0"/>
              </a:rPr>
              <a:t>unmarked</a:t>
            </a:r>
            <a:r>
              <a:rPr lang="en-US" sz="2700" dirty="0">
                <a:solidFill>
                  <a:srgbClr val="000000"/>
                </a:solidFill>
                <a:latin typeface="Times New Roman" pitchFamily="18" charset="0"/>
                <a:ea typeface="Times New Roman"/>
                <a:cs typeface="Times New Roman" pitchFamily="18" charset="0"/>
              </a:rPr>
              <a:t>; when a </a:t>
            </a:r>
            <a:r>
              <a:rPr lang="en-US" sz="2700" dirty="0">
                <a:solidFill>
                  <a:srgbClr val="00B0F0"/>
                </a:solidFill>
                <a:latin typeface="Times New Roman" pitchFamily="18" charset="0"/>
                <a:ea typeface="Times New Roman"/>
                <a:cs typeface="Times New Roman" pitchFamily="18" charset="0"/>
              </a:rPr>
              <a:t>theme that is something other than the subject</a:t>
            </a:r>
            <a:r>
              <a:rPr lang="en-US" sz="2700" dirty="0">
                <a:solidFill>
                  <a:srgbClr val="000000"/>
                </a:solidFill>
                <a:latin typeface="Times New Roman" pitchFamily="18" charset="0"/>
                <a:ea typeface="Times New Roman"/>
                <a:cs typeface="Times New Roman" pitchFamily="18" charset="0"/>
              </a:rPr>
              <a:t> in a declarative sentence </a:t>
            </a:r>
            <a:r>
              <a:rPr lang="en-US" sz="2700" dirty="0" smtClean="0">
                <a:solidFill>
                  <a:srgbClr val="000000"/>
                </a:solidFill>
                <a:latin typeface="Times New Roman" pitchFamily="18" charset="0"/>
                <a:ea typeface="Times New Roman"/>
                <a:cs typeface="Times New Roman" pitchFamily="18" charset="0"/>
              </a:rPr>
              <a:t>is </a:t>
            </a:r>
            <a:r>
              <a:rPr lang="en-US" sz="2700" i="1" dirty="0">
                <a:solidFill>
                  <a:srgbClr val="00B0F0"/>
                </a:solidFill>
                <a:latin typeface="Times New Roman" pitchFamily="18" charset="0"/>
                <a:ea typeface="Times New Roman"/>
                <a:cs typeface="Times New Roman" pitchFamily="18" charset="0"/>
              </a:rPr>
              <a:t>marked</a:t>
            </a:r>
            <a:r>
              <a:rPr lang="en-US" sz="2700" i="1" dirty="0">
                <a:solidFill>
                  <a:srgbClr val="000000"/>
                </a:solidFill>
                <a:latin typeface="Times New Roman" pitchFamily="18" charset="0"/>
                <a:ea typeface="Times New Roman"/>
                <a:cs typeface="Times New Roman" pitchFamily="18" charset="0"/>
              </a:rPr>
              <a:t>.</a:t>
            </a:r>
            <a:r>
              <a:rPr lang="en-US" sz="2400" dirty="0">
                <a:latin typeface="Times New Roman" pitchFamily="18" charset="0"/>
                <a:ea typeface="Calibri"/>
                <a:cs typeface="Times New Roman" pitchFamily="18" charset="0"/>
              </a:rPr>
              <a:t/>
            </a:r>
            <a:br>
              <a:rPr lang="en-US" sz="2400" dirty="0">
                <a:latin typeface="Times New Roman" pitchFamily="18" charset="0"/>
                <a:ea typeface="Calibri"/>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85742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92696"/>
            <a:ext cx="9108504" cy="5976663"/>
          </a:xfrm>
        </p:spPr>
        <p:txBody>
          <a:bodyPr>
            <a:normAutofit/>
          </a:bodyPr>
          <a:lstStyle/>
          <a:p>
            <a:r>
              <a:rPr lang="en-US" sz="2800" b="1" spc="10" dirty="0" smtClean="0">
                <a:solidFill>
                  <a:srgbClr val="7030A0"/>
                </a:solidFill>
                <a:latin typeface="Times New Roman"/>
                <a:ea typeface="Times New Roman"/>
              </a:rPr>
              <a:t>DISCOURSE</a:t>
            </a:r>
            <a:r>
              <a:rPr lang="en-US" sz="3200" dirty="0">
                <a:solidFill>
                  <a:srgbClr val="000000"/>
                </a:solidFill>
                <a:latin typeface="Times New Roman"/>
                <a:ea typeface="Times New Roman"/>
              </a:rPr>
              <a:t/>
            </a:r>
            <a:br>
              <a:rPr lang="en-US" sz="3200" dirty="0">
                <a:solidFill>
                  <a:srgbClr val="000000"/>
                </a:solidFill>
                <a:latin typeface="Times New Roman"/>
                <a:ea typeface="Times New Roman"/>
              </a:rPr>
            </a:br>
            <a:r>
              <a:rPr lang="en-US" sz="3200" dirty="0" smtClean="0">
                <a:solidFill>
                  <a:srgbClr val="000000"/>
                </a:solidFill>
                <a:latin typeface="Times New Roman"/>
                <a:ea typeface="Times New Roman"/>
              </a:rPr>
              <a:t>* </a:t>
            </a:r>
            <a:r>
              <a:rPr lang="en-US" sz="3200" dirty="0" smtClean="0">
                <a:solidFill>
                  <a:srgbClr val="FF0000"/>
                </a:solidFill>
                <a:latin typeface="Times New Roman"/>
                <a:ea typeface="Times New Roman"/>
              </a:rPr>
              <a:t>Discourse</a:t>
            </a:r>
            <a:r>
              <a:rPr lang="en-US" sz="3200" dirty="0" smtClean="0">
                <a:solidFill>
                  <a:srgbClr val="000000"/>
                </a:solidFill>
                <a:latin typeface="Times New Roman"/>
                <a:ea typeface="Times New Roman"/>
              </a:rPr>
              <a:t> </a:t>
            </a:r>
            <a:r>
              <a:rPr lang="en-US" sz="3200" dirty="0">
                <a:solidFill>
                  <a:srgbClr val="000000"/>
                </a:solidFill>
                <a:latin typeface="Times New Roman"/>
                <a:ea typeface="Times New Roman"/>
              </a:rPr>
              <a:t>refers to </a:t>
            </a:r>
            <a:r>
              <a:rPr lang="en-US" sz="3200" b="1" i="1" u="sng" dirty="0">
                <a:solidFill>
                  <a:schemeClr val="accent6">
                    <a:lumMod val="75000"/>
                  </a:schemeClr>
                </a:solidFill>
                <a:latin typeface="Times New Roman"/>
                <a:ea typeface="Times New Roman"/>
              </a:rPr>
              <a:t>units of language in use</a:t>
            </a:r>
            <a:r>
              <a:rPr lang="en-US" sz="3200" i="1" dirty="0">
                <a:solidFill>
                  <a:schemeClr val="accent6">
                    <a:lumMod val="75000"/>
                  </a:schemeClr>
                </a:solidFill>
                <a:latin typeface="Times New Roman"/>
                <a:ea typeface="Times New Roman"/>
              </a:rPr>
              <a:t> </a:t>
            </a:r>
            <a:r>
              <a:rPr lang="en-US" sz="3200" dirty="0">
                <a:solidFill>
                  <a:srgbClr val="000000"/>
                </a:solidFill>
                <a:latin typeface="Times New Roman"/>
                <a:ea typeface="Times New Roman"/>
              </a:rPr>
              <a:t>produced as the </a:t>
            </a:r>
            <a:r>
              <a:rPr lang="en-US" sz="3200" b="1" i="1" u="sng" dirty="0">
                <a:solidFill>
                  <a:schemeClr val="accent6">
                    <a:lumMod val="75000"/>
                  </a:schemeClr>
                </a:solidFill>
                <a:latin typeface="Times New Roman"/>
                <a:ea typeface="Times New Roman"/>
              </a:rPr>
              <a:t>result of an act of communication</a:t>
            </a:r>
            <a:r>
              <a:rPr lang="en-US" sz="3200" dirty="0" smtClean="0">
                <a:solidFill>
                  <a:srgbClr val="FF0000"/>
                </a:solidFill>
                <a:latin typeface="Times New Roman"/>
                <a:ea typeface="Times New Roman"/>
              </a:rPr>
              <a:t>: </a:t>
            </a:r>
            <a:r>
              <a:rPr lang="en-US" sz="3200" b="1" i="1" dirty="0" smtClean="0">
                <a:solidFill>
                  <a:srgbClr val="0070C0"/>
                </a:solidFill>
                <a:latin typeface="Times New Roman"/>
                <a:ea typeface="Times New Roman"/>
              </a:rPr>
              <a:t>utterances, paragraph, conversations</a:t>
            </a:r>
            <a:r>
              <a:rPr lang="en-US" sz="3200" b="1" i="1" dirty="0">
                <a:solidFill>
                  <a:srgbClr val="0070C0"/>
                </a:solidFill>
                <a:latin typeface="Times New Roman"/>
                <a:ea typeface="Times New Roman"/>
              </a:rPr>
              <a:t>, interviews, texts</a:t>
            </a:r>
            <a:r>
              <a:rPr lang="en-US" sz="3200" dirty="0">
                <a:solidFill>
                  <a:srgbClr val="000000"/>
                </a:solidFill>
                <a:latin typeface="Times New Roman"/>
                <a:ea typeface="Times New Roman"/>
              </a:rPr>
              <a:t>. </a:t>
            </a:r>
            <a:r>
              <a:rPr lang="en-US" sz="3200" dirty="0" smtClean="0">
                <a:solidFill>
                  <a:srgbClr val="000000"/>
                </a:solidFill>
                <a:latin typeface="Times New Roman"/>
                <a:ea typeface="Times New Roman"/>
              </a:rPr>
              <a:t/>
            </a:r>
            <a:br>
              <a:rPr lang="en-US" sz="3200" dirty="0" smtClean="0">
                <a:solidFill>
                  <a:srgbClr val="000000"/>
                </a:solidFill>
                <a:latin typeface="Times New Roman"/>
                <a:ea typeface="Times New Roman"/>
              </a:rPr>
            </a:br>
            <a:r>
              <a:rPr lang="en-US" sz="3200" dirty="0" smtClean="0">
                <a:solidFill>
                  <a:srgbClr val="000000"/>
                </a:solidFill>
                <a:latin typeface="Times New Roman"/>
                <a:ea typeface="Times New Roman"/>
              </a:rPr>
              <a:t>* Discourse analysis is </a:t>
            </a:r>
            <a:r>
              <a:rPr lang="en-US" sz="3200" dirty="0">
                <a:solidFill>
                  <a:srgbClr val="000000"/>
                </a:solidFill>
                <a:latin typeface="Times New Roman"/>
                <a:ea typeface="Times New Roman"/>
              </a:rPr>
              <a:t>concerned with the </a:t>
            </a:r>
            <a:r>
              <a:rPr lang="en-US" sz="3200" b="1" i="1" u="sng" dirty="0">
                <a:solidFill>
                  <a:srgbClr val="FF0000"/>
                </a:solidFill>
                <a:latin typeface="Times New Roman"/>
                <a:ea typeface="Times New Roman"/>
              </a:rPr>
              <a:t>analysis of language 'beyond the sentence</a:t>
            </a:r>
            <a:r>
              <a:rPr lang="en-US" sz="3200" b="1" i="1" u="sng" dirty="0" smtClean="0">
                <a:solidFill>
                  <a:srgbClr val="FF0000"/>
                </a:solidFill>
                <a:latin typeface="Times New Roman"/>
                <a:ea typeface="Times New Roman"/>
              </a:rPr>
              <a:t>'</a:t>
            </a:r>
            <a:r>
              <a:rPr lang="en-US" sz="3200" dirty="0" smtClean="0">
                <a:solidFill>
                  <a:srgbClr val="000000"/>
                </a:solidFill>
                <a:latin typeface="Times New Roman"/>
                <a:ea typeface="Times New Roman"/>
              </a:rPr>
              <a:t>.</a:t>
            </a:r>
            <a:r>
              <a:rPr lang="vi-VN" sz="3200" dirty="0" smtClean="0">
                <a:solidFill>
                  <a:srgbClr val="000000"/>
                </a:solidFill>
                <a:latin typeface="Times New Roman"/>
                <a:ea typeface="Times New Roman"/>
              </a:rPr>
              <a:t/>
            </a:r>
            <a:br>
              <a:rPr lang="vi-VN" sz="3200" dirty="0" smtClean="0">
                <a:solidFill>
                  <a:srgbClr val="000000"/>
                </a:solidFill>
                <a:latin typeface="Times New Roman"/>
                <a:ea typeface="Times New Roman"/>
              </a:rPr>
            </a:br>
            <a:r>
              <a:rPr lang="en-US" sz="3200" dirty="0" smtClean="0">
                <a:solidFill>
                  <a:srgbClr val="000000"/>
                </a:solidFill>
                <a:latin typeface="Times New Roman"/>
                <a:ea typeface="Times New Roman"/>
              </a:rPr>
              <a:t> </a:t>
            </a:r>
            <a:r>
              <a:rPr lang="vi-VN" sz="3200" dirty="0" smtClean="0">
                <a:solidFill>
                  <a:srgbClr val="000000"/>
                </a:solidFill>
                <a:latin typeface="Times New Roman"/>
                <a:ea typeface="Times New Roman"/>
              </a:rPr>
              <a:t/>
            </a:r>
            <a:br>
              <a:rPr lang="vi-VN" sz="3200" dirty="0" smtClean="0">
                <a:solidFill>
                  <a:srgbClr val="000000"/>
                </a:solidFill>
                <a:latin typeface="Times New Roman"/>
                <a:ea typeface="Times New Roman"/>
              </a:rPr>
            </a:br>
            <a:r>
              <a:rPr lang="en-US" sz="3200" dirty="0" smtClean="0">
                <a:solidFill>
                  <a:srgbClr val="C00000"/>
                </a:solidFill>
                <a:latin typeface="Times New Roman"/>
                <a:ea typeface="Times New Roman"/>
              </a:rPr>
              <a:t>&gt;</a:t>
            </a:r>
            <a:r>
              <a:rPr lang="en-US" sz="3200" dirty="0" smtClean="0">
                <a:solidFill>
                  <a:srgbClr val="000000"/>
                </a:solidFill>
                <a:latin typeface="Times New Roman"/>
                <a:ea typeface="Times New Roman"/>
              </a:rPr>
              <a:t> </a:t>
            </a:r>
            <a:r>
              <a:rPr lang="en-US" sz="3200" i="1" dirty="0">
                <a:solidFill>
                  <a:srgbClr val="0070C0"/>
                </a:solidFill>
                <a:latin typeface="Times New Roman"/>
                <a:ea typeface="Times New Roman"/>
              </a:rPr>
              <a:t>D</a:t>
            </a:r>
            <a:r>
              <a:rPr lang="en-US" sz="3200" i="1" dirty="0" smtClean="0">
                <a:solidFill>
                  <a:srgbClr val="0070C0"/>
                </a:solidFill>
                <a:latin typeface="Times New Roman"/>
                <a:ea typeface="Times New Roman"/>
              </a:rPr>
              <a:t>iscourse </a:t>
            </a:r>
            <a:r>
              <a:rPr lang="en-US" sz="3200" i="1" dirty="0">
                <a:solidFill>
                  <a:srgbClr val="0070C0"/>
                </a:solidFill>
                <a:latin typeface="Times New Roman"/>
                <a:ea typeface="Times New Roman"/>
              </a:rPr>
              <a:t>analysis </a:t>
            </a:r>
            <a:r>
              <a:rPr lang="en-US" sz="3200" b="1" i="1" u="sng" dirty="0">
                <a:solidFill>
                  <a:srgbClr val="0070C0"/>
                </a:solidFill>
                <a:latin typeface="Times New Roman"/>
                <a:ea typeface="Times New Roman"/>
              </a:rPr>
              <a:t>looks at </a:t>
            </a:r>
            <a:r>
              <a:rPr lang="en-US" sz="3200" b="1" i="1" u="sng" dirty="0">
                <a:solidFill>
                  <a:srgbClr val="FF0000"/>
                </a:solidFill>
                <a:latin typeface="Times New Roman"/>
                <a:ea typeface="Times New Roman"/>
              </a:rPr>
              <a:t>whole texts</a:t>
            </a:r>
            <a:r>
              <a:rPr lang="en-US" sz="3200" u="sng" dirty="0">
                <a:solidFill>
                  <a:srgbClr val="000000"/>
                </a:solidFill>
                <a:latin typeface="Times New Roman"/>
                <a:ea typeface="Times New Roman"/>
              </a:rPr>
              <a:t> rather than sentences, phrases or clauses.</a:t>
            </a:r>
            <a:r>
              <a:rPr lang="en-US" sz="3200" dirty="0">
                <a:solidFill>
                  <a:srgbClr val="000000"/>
                </a:solidFill>
                <a:latin typeface="Times New Roman"/>
                <a:ea typeface="Times New Roman"/>
              </a:rPr>
              <a:t/>
            </a:r>
            <a:br>
              <a:rPr lang="en-US" sz="3200" dirty="0">
                <a:solidFill>
                  <a:srgbClr val="000000"/>
                </a:solidFill>
                <a:latin typeface="Times New Roman"/>
                <a:ea typeface="Times New Roman"/>
              </a:rPr>
            </a:br>
            <a:r>
              <a:rPr lang="en-US" sz="3200" dirty="0" smtClean="0">
                <a:solidFill>
                  <a:srgbClr val="000000"/>
                </a:solidFill>
                <a:latin typeface="Times New Roman"/>
                <a:ea typeface="Times New Roman"/>
              </a:rPr>
              <a:t>* </a:t>
            </a:r>
            <a:r>
              <a:rPr lang="en-US" sz="3200" dirty="0" smtClean="0">
                <a:solidFill>
                  <a:srgbClr val="0070C0"/>
                </a:solidFill>
                <a:latin typeface="Times New Roman"/>
                <a:ea typeface="Times New Roman"/>
              </a:rPr>
              <a:t>A </a:t>
            </a:r>
            <a:r>
              <a:rPr lang="en-US" sz="3200" dirty="0">
                <a:solidFill>
                  <a:srgbClr val="0070C0"/>
                </a:solidFill>
                <a:latin typeface="Times New Roman"/>
                <a:ea typeface="Times New Roman"/>
              </a:rPr>
              <a:t>discourse can be </a:t>
            </a:r>
            <a:r>
              <a:rPr lang="en-US" sz="3200" b="1" i="1" dirty="0">
                <a:solidFill>
                  <a:srgbClr val="7030A0"/>
                </a:solidFill>
                <a:latin typeface="Times New Roman"/>
                <a:ea typeface="Times New Roman"/>
              </a:rPr>
              <a:t>interpreted</a:t>
            </a:r>
            <a:r>
              <a:rPr lang="en-US" sz="3200" dirty="0">
                <a:solidFill>
                  <a:srgbClr val="000000"/>
                </a:solidFill>
                <a:latin typeface="Times New Roman"/>
                <a:ea typeface="Times New Roman"/>
              </a:rPr>
              <a:t>. </a:t>
            </a:r>
            <a:endParaRPr lang="en-US" dirty="0"/>
          </a:p>
        </p:txBody>
      </p:sp>
    </p:spTree>
    <p:extLst>
      <p:ext uri="{BB962C8B-B14F-4D97-AF65-F5344CB8AC3E}">
        <p14:creationId xmlns:p14="http://schemas.microsoft.com/office/powerpoint/2010/main" val="2304220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7772400" cy="5976663"/>
          </a:xfrm>
        </p:spPr>
        <p:txBody>
          <a:bodyPr>
            <a:normAutofit fontScale="90000"/>
          </a:bodyPr>
          <a:lstStyle/>
          <a:p>
            <a:pPr lvl="0" algn="l">
              <a:lnSpc>
                <a:spcPct val="150000"/>
              </a:lnSpc>
              <a:spcAft>
                <a:spcPts val="0"/>
              </a:spcAft>
              <a:tabLst>
                <a:tab pos="228600" algn="l"/>
              </a:tabLst>
            </a:pPr>
            <a:r>
              <a:rPr lang="en-US" i="1" dirty="0" smtClean="0">
                <a:solidFill>
                  <a:srgbClr val="000000"/>
                </a:solidFill>
                <a:highlight>
                  <a:srgbClr val="FFFFFF"/>
                </a:highlight>
                <a:latin typeface="Times New Roman"/>
                <a:ea typeface="Times New Roman"/>
                <a:cs typeface="Times New Roman"/>
              </a:rPr>
              <a:t>1. </a:t>
            </a:r>
            <a:r>
              <a:rPr lang="en-US" sz="3600" i="1" u="sng" dirty="0" err="1" smtClean="0">
                <a:solidFill>
                  <a:srgbClr val="FF0000"/>
                </a:solidFill>
                <a:highlight>
                  <a:srgbClr val="FFFFFF"/>
                </a:highlight>
                <a:latin typeface="Times New Roman"/>
                <a:ea typeface="Times New Roman"/>
                <a:cs typeface="Times New Roman"/>
              </a:rPr>
              <a:t>Giữa</a:t>
            </a:r>
            <a:r>
              <a:rPr lang="en-US" sz="3600" i="1" u="sng" dirty="0" smtClean="0">
                <a:solidFill>
                  <a:srgbClr val="FF0000"/>
                </a:solidFill>
                <a:highlight>
                  <a:srgbClr val="FFFFFF"/>
                </a:highlight>
                <a:latin typeface="Times New Roman"/>
                <a:ea typeface="Times New Roman"/>
                <a:cs typeface="Times New Roman"/>
              </a:rPr>
              <a:t> </a:t>
            </a:r>
            <a:r>
              <a:rPr lang="en-US" sz="3600" i="1" u="sng" dirty="0" err="1">
                <a:solidFill>
                  <a:srgbClr val="FF0000"/>
                </a:solidFill>
                <a:highlight>
                  <a:srgbClr val="FFFFFF"/>
                </a:highlight>
                <a:latin typeface="Times New Roman"/>
                <a:ea typeface="Times New Roman"/>
                <a:cs typeface="Times New Roman"/>
              </a:rPr>
              <a:t>giường</a:t>
            </a:r>
            <a:r>
              <a:rPr lang="en-US" sz="3600" i="1" u="sng" dirty="0">
                <a:solidFill>
                  <a:srgbClr val="FF0000"/>
                </a:solidFill>
                <a:highlight>
                  <a:srgbClr val="FFFFFF"/>
                </a:highlight>
                <a:latin typeface="Times New Roman"/>
                <a:ea typeface="Times New Roman"/>
                <a:cs typeface="Times New Roman"/>
              </a:rPr>
              <a:t> </a:t>
            </a:r>
            <a:r>
              <a:rPr lang="en-US" sz="3600" i="1" u="sng" dirty="0" err="1">
                <a:solidFill>
                  <a:srgbClr val="FF0000"/>
                </a:solidFill>
                <a:highlight>
                  <a:srgbClr val="FFFFFF"/>
                </a:highlight>
                <a:latin typeface="Times New Roman"/>
                <a:ea typeface="Times New Roman"/>
                <a:cs typeface="Times New Roman"/>
              </a:rPr>
              <a:t>thất</a:t>
            </a:r>
            <a:r>
              <a:rPr lang="en-US" sz="3600" i="1" u="sng" dirty="0">
                <a:solidFill>
                  <a:srgbClr val="FF0000"/>
                </a:solidFill>
                <a:highlight>
                  <a:srgbClr val="FFFFFF"/>
                </a:highlight>
                <a:latin typeface="Times New Roman"/>
                <a:ea typeface="Times New Roman"/>
                <a:cs typeface="Times New Roman"/>
              </a:rPr>
              <a:t> </a:t>
            </a:r>
            <a:r>
              <a:rPr lang="en-US" sz="3600" i="1" u="sng" dirty="0" err="1">
                <a:solidFill>
                  <a:srgbClr val="FF0000"/>
                </a:solidFill>
                <a:highlight>
                  <a:srgbClr val="FFFFFF"/>
                </a:highlight>
                <a:latin typeface="Times New Roman"/>
                <a:ea typeface="Times New Roman"/>
                <a:cs typeface="Times New Roman"/>
              </a:rPr>
              <a:t>bảo</a:t>
            </a:r>
            <a:r>
              <a:rPr lang="en-US" sz="3600" i="1" dirty="0">
                <a:solidFill>
                  <a:srgbClr val="000000"/>
                </a:solidFill>
                <a:highlight>
                  <a:srgbClr val="FFFFFF"/>
                </a:highlight>
                <a:latin typeface="Times New Roman"/>
                <a:ea typeface="Times New Roman"/>
                <a:cs typeface="Times New Roman"/>
              </a:rPr>
              <a:t> </a:t>
            </a:r>
            <a:r>
              <a:rPr lang="en-US" sz="3600" dirty="0" err="1">
                <a:solidFill>
                  <a:srgbClr val="000000"/>
                </a:solidFill>
                <a:highlight>
                  <a:srgbClr val="FFFFFF"/>
                </a:highlight>
                <a:latin typeface="Times New Roman"/>
                <a:ea typeface="Times New Roman"/>
                <a:cs typeface="Times New Roman"/>
              </a:rPr>
              <a:t>ngồi</a:t>
            </a:r>
            <a:r>
              <a:rPr lang="en-US" sz="3600" dirty="0">
                <a:solidFill>
                  <a:srgbClr val="000000"/>
                </a:solidFill>
                <a:highlight>
                  <a:srgbClr val="FFFFFF"/>
                </a:highlight>
                <a:latin typeface="Times New Roman"/>
                <a:ea typeface="Times New Roman"/>
                <a:cs typeface="Times New Roman"/>
              </a:rPr>
              <a:t> </a:t>
            </a:r>
            <a:r>
              <a:rPr lang="en-US" sz="3600" dirty="0" err="1">
                <a:solidFill>
                  <a:srgbClr val="000000"/>
                </a:solidFill>
                <a:highlight>
                  <a:srgbClr val="FFFFFF"/>
                </a:highlight>
                <a:latin typeface="Times New Roman"/>
                <a:ea typeface="Times New Roman"/>
                <a:cs typeface="Times New Roman"/>
              </a:rPr>
              <a:t>trên</a:t>
            </a:r>
            <a:r>
              <a:rPr lang="en-US" sz="3600" dirty="0">
                <a:solidFill>
                  <a:srgbClr val="000000"/>
                </a:solidFill>
                <a:highlight>
                  <a:srgbClr val="FFFFFF"/>
                </a:highlight>
                <a:latin typeface="Times New Roman"/>
                <a:ea typeface="Times New Roman"/>
                <a:cs typeface="Times New Roman"/>
              </a:rPr>
              <a:t> </a:t>
            </a:r>
            <a:r>
              <a:rPr lang="en-US" sz="3600" dirty="0" err="1">
                <a:solidFill>
                  <a:srgbClr val="000000"/>
                </a:solidFill>
                <a:highlight>
                  <a:srgbClr val="FFFFFF"/>
                </a:highlight>
                <a:latin typeface="Times New Roman"/>
                <a:ea typeface="Times New Roman"/>
                <a:cs typeface="Times New Roman"/>
              </a:rPr>
              <a:t>một</a:t>
            </a:r>
            <a:r>
              <a:rPr lang="en-US" sz="3600" dirty="0">
                <a:solidFill>
                  <a:srgbClr val="000000"/>
                </a:solidFill>
                <a:highlight>
                  <a:srgbClr val="FFFFFF"/>
                </a:highlight>
                <a:latin typeface="Times New Roman"/>
                <a:ea typeface="Times New Roman"/>
                <a:cs typeface="Times New Roman"/>
              </a:rPr>
              <a:t> </a:t>
            </a:r>
            <a:r>
              <a:rPr lang="en-US" sz="3600" dirty="0" err="1" smtClean="0">
                <a:solidFill>
                  <a:srgbClr val="000000"/>
                </a:solidFill>
                <a:highlight>
                  <a:srgbClr val="FFFFFF"/>
                </a:highlight>
                <a:latin typeface="Times New Roman"/>
                <a:ea typeface="Times New Roman"/>
                <a:cs typeface="Times New Roman"/>
              </a:rPr>
              <a:t>bà</a:t>
            </a:r>
            <a:r>
              <a:rPr lang="en-US" sz="3600" dirty="0" smtClean="0">
                <a:solidFill>
                  <a:srgbClr val="000000"/>
                </a:solidFill>
                <a:highlight>
                  <a:srgbClr val="FFFFFF"/>
                </a:highlight>
                <a:latin typeface="Times New Roman"/>
                <a:ea typeface="Times New Roman"/>
                <a:cs typeface="Times New Roman"/>
              </a:rPr>
              <a:t>.</a:t>
            </a:r>
            <a:r>
              <a:rPr lang="en-US" sz="3600" i="1" dirty="0" smtClean="0">
                <a:solidFill>
                  <a:srgbClr val="000000"/>
                </a:solidFill>
                <a:highlight>
                  <a:srgbClr val="FFFFFF"/>
                </a:highlight>
                <a:latin typeface="Times New Roman"/>
                <a:ea typeface="Times New Roman"/>
                <a:cs typeface="Times New Roman"/>
              </a:rPr>
              <a:t> </a:t>
            </a:r>
            <a:r>
              <a:rPr lang="en-US" sz="3600" i="1" dirty="0">
                <a:solidFill>
                  <a:srgbClr val="000000"/>
                </a:solidFill>
                <a:highlight>
                  <a:srgbClr val="FFFFFF"/>
                </a:highlight>
                <a:latin typeface="Times New Roman"/>
                <a:ea typeface="Times New Roman"/>
                <a:cs typeface="Times New Roman"/>
              </a:rPr>
              <a:t>(marked)</a:t>
            </a:r>
            <a:r>
              <a:rPr lang="en-US" sz="3600" dirty="0">
                <a:latin typeface="Times New Roman"/>
                <a:ea typeface="Times New Roman"/>
                <a:cs typeface="Times New Roman"/>
              </a:rPr>
              <a:t/>
            </a:r>
            <a:br>
              <a:rPr lang="en-US" sz="3600" dirty="0">
                <a:latin typeface="Times New Roman"/>
                <a:ea typeface="Times New Roman"/>
                <a:cs typeface="Times New Roman"/>
              </a:rPr>
            </a:br>
            <a:r>
              <a:rPr lang="en-US" sz="3600" dirty="0" smtClean="0">
                <a:latin typeface="Times New Roman"/>
                <a:ea typeface="Times New Roman"/>
                <a:cs typeface="Times New Roman"/>
              </a:rPr>
              <a:t> 2.  </a:t>
            </a:r>
            <a:r>
              <a:rPr lang="en-US" sz="3600" i="1" u="sng" dirty="0" smtClean="0">
                <a:solidFill>
                  <a:srgbClr val="FF0000"/>
                </a:solidFill>
                <a:latin typeface="Times New Roman"/>
                <a:ea typeface="Times New Roman"/>
                <a:cs typeface="Times New Roman"/>
              </a:rPr>
              <a:t>Susan</a:t>
            </a:r>
            <a:r>
              <a:rPr lang="en-US" sz="3600" dirty="0" smtClean="0">
                <a:solidFill>
                  <a:srgbClr val="000000"/>
                </a:solidFill>
                <a:latin typeface="Times New Roman"/>
                <a:ea typeface="Times New Roman"/>
                <a:cs typeface="Times New Roman"/>
              </a:rPr>
              <a:t> </a:t>
            </a:r>
            <a:r>
              <a:rPr lang="en-US" sz="3600" dirty="0">
                <a:solidFill>
                  <a:srgbClr val="000000"/>
                </a:solidFill>
                <a:latin typeface="Times New Roman"/>
                <a:ea typeface="Times New Roman"/>
                <a:cs typeface="Times New Roman"/>
              </a:rPr>
              <a:t>drove a Rolls </a:t>
            </a:r>
            <a:r>
              <a:rPr lang="en-US" sz="3600" dirty="0" smtClean="0">
                <a:solidFill>
                  <a:srgbClr val="000000"/>
                </a:solidFill>
                <a:latin typeface="Times New Roman"/>
                <a:ea typeface="Times New Roman"/>
                <a:cs typeface="Times New Roman"/>
              </a:rPr>
              <a:t>Royce. </a:t>
            </a:r>
            <a:r>
              <a:rPr lang="en-US" sz="3600" dirty="0">
                <a:solidFill>
                  <a:srgbClr val="000000"/>
                </a:solidFill>
                <a:latin typeface="Times New Roman"/>
                <a:ea typeface="Times New Roman"/>
                <a:cs typeface="Times New Roman"/>
              </a:rPr>
              <a:t>(unmarked) </a:t>
            </a:r>
            <a:r>
              <a:rPr lang="en-US" sz="3600" dirty="0">
                <a:latin typeface="Times New Roman"/>
                <a:ea typeface="Times New Roman"/>
                <a:cs typeface="Times New Roman"/>
              </a:rPr>
              <a:t/>
            </a:r>
            <a:br>
              <a:rPr lang="en-US" sz="3600" dirty="0">
                <a:latin typeface="Times New Roman"/>
                <a:ea typeface="Times New Roman"/>
                <a:cs typeface="Times New Roman"/>
              </a:rPr>
            </a:br>
            <a:r>
              <a:rPr lang="en-US" sz="3600" dirty="0" smtClean="0">
                <a:latin typeface="Times New Roman"/>
                <a:ea typeface="Times New Roman"/>
                <a:cs typeface="Times New Roman"/>
              </a:rPr>
              <a:t>3. </a:t>
            </a:r>
            <a:r>
              <a:rPr lang="en-US" sz="3600" dirty="0" smtClean="0">
                <a:solidFill>
                  <a:srgbClr val="000000"/>
                </a:solidFill>
                <a:latin typeface="Times New Roman"/>
                <a:ea typeface="Times New Roman"/>
                <a:cs typeface="Times New Roman"/>
              </a:rPr>
              <a:t> </a:t>
            </a:r>
            <a:r>
              <a:rPr lang="en-US" sz="3600" i="1" u="sng" dirty="0">
                <a:solidFill>
                  <a:srgbClr val="FF0000"/>
                </a:solidFill>
                <a:latin typeface="Times New Roman"/>
                <a:ea typeface="Times New Roman"/>
                <a:cs typeface="Times New Roman"/>
              </a:rPr>
              <a:t>Rich</a:t>
            </a:r>
            <a:r>
              <a:rPr lang="en-US" sz="3600" dirty="0">
                <a:solidFill>
                  <a:srgbClr val="000000"/>
                </a:solidFill>
                <a:latin typeface="Times New Roman"/>
                <a:ea typeface="Times New Roman"/>
                <a:cs typeface="Times New Roman"/>
              </a:rPr>
              <a:t> they may be, but I don’t think they’re happy (marked: </a:t>
            </a:r>
            <a:r>
              <a:rPr lang="en-US" sz="3600" dirty="0" smtClean="0">
                <a:solidFill>
                  <a:srgbClr val="000000"/>
                </a:solidFill>
                <a:latin typeface="Times New Roman"/>
                <a:ea typeface="Times New Roman"/>
                <a:cs typeface="Times New Roman"/>
              </a:rPr>
              <a:t>CSV, Complement-fronted</a:t>
            </a:r>
            <a:r>
              <a:rPr lang="en-US" sz="3600" dirty="0">
                <a:solidFill>
                  <a:srgbClr val="000000"/>
                </a:solidFill>
                <a:latin typeface="Times New Roman"/>
                <a:ea typeface="Times New Roman"/>
                <a:cs typeface="Times New Roman"/>
              </a:rPr>
              <a:t>)</a:t>
            </a:r>
            <a:r>
              <a:rPr lang="en-US" sz="3600" dirty="0">
                <a:latin typeface="Times New Roman"/>
                <a:ea typeface="Times New Roman"/>
                <a:cs typeface="Times New Roman"/>
              </a:rPr>
              <a:t/>
            </a:r>
            <a:br>
              <a:rPr lang="en-US" sz="3600" dirty="0">
                <a:latin typeface="Times New Roman"/>
                <a:ea typeface="Times New Roman"/>
                <a:cs typeface="Times New Roman"/>
              </a:rPr>
            </a:br>
            <a:r>
              <a:rPr lang="en-US" sz="3600" dirty="0">
                <a:solidFill>
                  <a:srgbClr val="000000"/>
                </a:solidFill>
                <a:latin typeface="Times New Roman"/>
                <a:ea typeface="Times New Roman"/>
              </a:rPr>
              <a:t>   </a:t>
            </a:r>
            <a:r>
              <a:rPr lang="en-US" sz="3600" i="1" dirty="0" smtClean="0">
                <a:solidFill>
                  <a:srgbClr val="C00000"/>
                </a:solidFill>
                <a:latin typeface="Times New Roman"/>
                <a:ea typeface="Times New Roman"/>
              </a:rPr>
              <a:t>* </a:t>
            </a:r>
            <a:r>
              <a:rPr lang="en-US" sz="3600" i="1" dirty="0">
                <a:solidFill>
                  <a:srgbClr val="C00000"/>
                </a:solidFill>
                <a:latin typeface="Times New Roman"/>
                <a:ea typeface="Times New Roman"/>
              </a:rPr>
              <a:t>A contrastive analysis of </a:t>
            </a:r>
            <a:r>
              <a:rPr lang="en-US" sz="3600" i="1" dirty="0" smtClean="0">
                <a:solidFill>
                  <a:srgbClr val="C00000"/>
                </a:solidFill>
                <a:latin typeface="Times New Roman"/>
                <a:ea typeface="Times New Roman"/>
              </a:rPr>
              <a:t>Theme &amp; </a:t>
            </a:r>
            <a:r>
              <a:rPr lang="en-US" sz="3600" i="1" dirty="0" err="1" smtClean="0">
                <a:solidFill>
                  <a:srgbClr val="C00000"/>
                </a:solidFill>
                <a:latin typeface="Times New Roman"/>
                <a:ea typeface="Times New Roman"/>
              </a:rPr>
              <a:t>Rheme</a:t>
            </a:r>
            <a:r>
              <a:rPr lang="en-US" sz="3600" i="1" dirty="0" smtClean="0">
                <a:solidFill>
                  <a:srgbClr val="C00000"/>
                </a:solidFill>
                <a:latin typeface="Times New Roman"/>
                <a:ea typeface="Times New Roman"/>
              </a:rPr>
              <a:t> </a:t>
            </a:r>
            <a:r>
              <a:rPr lang="en-US" sz="3600" i="1" dirty="0">
                <a:solidFill>
                  <a:srgbClr val="C00000"/>
                </a:solidFill>
                <a:latin typeface="Times New Roman"/>
                <a:ea typeface="Times New Roman"/>
              </a:rPr>
              <a:t>in English &amp;</a:t>
            </a:r>
            <a:r>
              <a:rPr lang="en-US" sz="3600" i="1" dirty="0" smtClean="0">
                <a:solidFill>
                  <a:srgbClr val="C00000"/>
                </a:solidFill>
                <a:latin typeface="Times New Roman"/>
                <a:ea typeface="Times New Roman"/>
              </a:rPr>
              <a:t> </a:t>
            </a:r>
            <a:r>
              <a:rPr lang="en-US" sz="3600" i="1" dirty="0">
                <a:solidFill>
                  <a:srgbClr val="C00000"/>
                </a:solidFill>
                <a:latin typeface="Times New Roman"/>
                <a:ea typeface="Times New Roman"/>
              </a:rPr>
              <a:t>Vietnamese can be interesting &amp;</a:t>
            </a:r>
            <a:r>
              <a:rPr lang="en-US" sz="3600" i="1" dirty="0" smtClean="0">
                <a:solidFill>
                  <a:srgbClr val="C00000"/>
                </a:solidFill>
                <a:latin typeface="Times New Roman"/>
                <a:ea typeface="Times New Roman"/>
              </a:rPr>
              <a:t> </a:t>
            </a:r>
            <a:r>
              <a:rPr lang="en-US" sz="3600" i="1" dirty="0">
                <a:solidFill>
                  <a:srgbClr val="C00000"/>
                </a:solidFill>
                <a:latin typeface="Times New Roman"/>
                <a:ea typeface="Times New Roman"/>
              </a:rPr>
              <a:t>of practical values.</a:t>
            </a:r>
            <a:endParaRPr lang="en-US" sz="3600" i="1" dirty="0">
              <a:solidFill>
                <a:srgbClr val="C00000"/>
              </a:solidFill>
            </a:endParaRPr>
          </a:p>
        </p:txBody>
      </p:sp>
    </p:spTree>
    <p:extLst>
      <p:ext uri="{BB962C8B-B14F-4D97-AF65-F5344CB8AC3E}">
        <p14:creationId xmlns:p14="http://schemas.microsoft.com/office/powerpoint/2010/main" val="31603158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6632"/>
            <a:ext cx="8712968" cy="6624736"/>
          </a:xfrm>
        </p:spPr>
        <p:txBody>
          <a:bodyPr>
            <a:noAutofit/>
          </a:bodyPr>
          <a:lstStyle/>
          <a:p>
            <a:pPr>
              <a:lnSpc>
                <a:spcPct val="150000"/>
              </a:lnSpc>
              <a:spcAft>
                <a:spcPts val="1000"/>
              </a:spcAft>
              <a:tabLst>
                <a:tab pos="228600" algn="l"/>
              </a:tabLst>
            </a:pPr>
            <a:r>
              <a:rPr lang="en-US" sz="2800" b="1" dirty="0" smtClean="0">
                <a:solidFill>
                  <a:srgbClr val="000000"/>
                </a:solidFill>
                <a:latin typeface="Times New Roman" pitchFamily="18" charset="0"/>
                <a:ea typeface="Times New Roman"/>
                <a:cs typeface="Times New Roman" pitchFamily="18" charset="0"/>
              </a:rPr>
              <a:t>SUMMARY</a:t>
            </a:r>
            <a:r>
              <a:rPr lang="en-US" sz="2800" dirty="0" smtClean="0">
                <a:latin typeface="Times New Roman" pitchFamily="18" charset="0"/>
                <a:ea typeface="Times New Roman"/>
                <a:cs typeface="Times New Roman" pitchFamily="18" charset="0"/>
              </a:rPr>
              <a:t/>
            </a:r>
            <a:br>
              <a:rPr lang="en-US" sz="2800" dirty="0" smtClean="0">
                <a:latin typeface="Times New Roman" pitchFamily="18" charset="0"/>
                <a:ea typeface="Times New Roman"/>
                <a:cs typeface="Times New Roman" pitchFamily="18" charset="0"/>
              </a:rPr>
            </a:br>
            <a:r>
              <a:rPr lang="en-US" sz="2800" dirty="0" smtClean="0">
                <a:latin typeface="Times New Roman" pitchFamily="18" charset="0"/>
                <a:ea typeface="Times New Roman"/>
                <a:cs typeface="Times New Roman" pitchFamily="18" charset="0"/>
              </a:rPr>
              <a:t>* </a:t>
            </a:r>
            <a:r>
              <a:rPr lang="en-US" sz="2800" b="1" dirty="0" smtClean="0">
                <a:solidFill>
                  <a:srgbClr val="C00000"/>
                </a:solidFill>
                <a:latin typeface="Times New Roman" pitchFamily="18" charset="0"/>
                <a:ea typeface="Times New Roman"/>
                <a:cs typeface="Times New Roman" pitchFamily="18" charset="0"/>
              </a:rPr>
              <a:t>DA</a:t>
            </a:r>
            <a:r>
              <a:rPr lang="en-US" sz="2800" dirty="0" smtClean="0">
                <a:solidFill>
                  <a:srgbClr val="000000"/>
                </a:solidFill>
                <a:latin typeface="Times New Roman" pitchFamily="18" charset="0"/>
                <a:ea typeface="Times New Roman"/>
                <a:cs typeface="Times New Roman" pitchFamily="18" charset="0"/>
              </a:rPr>
              <a:t> </a:t>
            </a:r>
            <a:r>
              <a:rPr lang="en-US" sz="2800" dirty="0">
                <a:solidFill>
                  <a:srgbClr val="000000"/>
                </a:solidFill>
                <a:latin typeface="Times New Roman" pitchFamily="18" charset="0"/>
                <a:ea typeface="Times New Roman"/>
                <a:cs typeface="Times New Roman" pitchFamily="18" charset="0"/>
              </a:rPr>
              <a:t>refers </a:t>
            </a:r>
            <a:r>
              <a:rPr lang="en-US" sz="2800" dirty="0">
                <a:solidFill>
                  <a:srgbClr val="C00000"/>
                </a:solidFill>
                <a:latin typeface="Times New Roman" pitchFamily="18" charset="0"/>
                <a:ea typeface="Times New Roman"/>
                <a:cs typeface="Times New Roman" pitchFamily="18" charset="0"/>
              </a:rPr>
              <a:t>mainly</a:t>
            </a:r>
            <a:r>
              <a:rPr lang="en-US" sz="2800" dirty="0">
                <a:solidFill>
                  <a:srgbClr val="000000"/>
                </a:solidFill>
                <a:latin typeface="Times New Roman" pitchFamily="18" charset="0"/>
                <a:ea typeface="Times New Roman"/>
                <a:cs typeface="Times New Roman" pitchFamily="18" charset="0"/>
              </a:rPr>
              <a:t> to the </a:t>
            </a:r>
            <a:r>
              <a:rPr lang="en-US" sz="2800" dirty="0">
                <a:solidFill>
                  <a:srgbClr val="C00000"/>
                </a:solidFill>
                <a:latin typeface="Times New Roman" pitchFamily="18" charset="0"/>
                <a:ea typeface="Times New Roman"/>
                <a:cs typeface="Times New Roman" pitchFamily="18" charset="0"/>
              </a:rPr>
              <a:t>linguistic analysis</a:t>
            </a:r>
            <a:r>
              <a:rPr lang="en-US" sz="2800" dirty="0">
                <a:solidFill>
                  <a:srgbClr val="000000"/>
                </a:solidFill>
                <a:latin typeface="Times New Roman" pitchFamily="18" charset="0"/>
                <a:ea typeface="Times New Roman"/>
                <a:cs typeface="Times New Roman" pitchFamily="18" charset="0"/>
              </a:rPr>
              <a:t> of naturally occurring </a:t>
            </a:r>
            <a:r>
              <a:rPr lang="en-US" sz="2800" b="1" i="1" dirty="0">
                <a:solidFill>
                  <a:srgbClr val="C00000"/>
                </a:solidFill>
                <a:latin typeface="Times New Roman" pitchFamily="18" charset="0"/>
                <a:ea typeface="Times New Roman"/>
                <a:cs typeface="Times New Roman" pitchFamily="18" charset="0"/>
              </a:rPr>
              <a:t>connected speech or written discourse</a:t>
            </a:r>
            <a:r>
              <a:rPr lang="en-US" sz="2800" dirty="0">
                <a:solidFill>
                  <a:srgbClr val="000000"/>
                </a:solidFill>
                <a:latin typeface="Times New Roman" pitchFamily="18" charset="0"/>
                <a:ea typeface="Times New Roman"/>
                <a:cs typeface="Times New Roman" pitchFamily="18" charset="0"/>
              </a:rPr>
              <a:t>. </a:t>
            </a:r>
            <a:r>
              <a:rPr lang="en-US" sz="2800" dirty="0" smtClean="0">
                <a:solidFill>
                  <a:srgbClr val="000000"/>
                </a:solidFill>
                <a:latin typeface="Times New Roman" pitchFamily="18" charset="0"/>
                <a:ea typeface="Times New Roman"/>
                <a:cs typeface="Times New Roman" pitchFamily="18" charset="0"/>
              </a:rPr>
              <a:t/>
            </a:r>
            <a:br>
              <a:rPr lang="en-US" sz="2800" dirty="0" smtClean="0">
                <a:solidFill>
                  <a:srgbClr val="000000"/>
                </a:solidFill>
                <a:latin typeface="Times New Roman" pitchFamily="18" charset="0"/>
                <a:ea typeface="Times New Roman"/>
                <a:cs typeface="Times New Roman" pitchFamily="18" charset="0"/>
              </a:rPr>
            </a:br>
            <a:r>
              <a:rPr lang="en-US" sz="2800" dirty="0" smtClean="0">
                <a:solidFill>
                  <a:srgbClr val="000000"/>
                </a:solidFill>
                <a:latin typeface="Times New Roman" pitchFamily="18" charset="0"/>
                <a:ea typeface="Times New Roman"/>
                <a:cs typeface="Times New Roman" pitchFamily="18" charset="0"/>
              </a:rPr>
              <a:t>* </a:t>
            </a:r>
            <a:r>
              <a:rPr lang="en-US" sz="2800" b="1" dirty="0" smtClean="0">
                <a:solidFill>
                  <a:srgbClr val="C00000"/>
                </a:solidFill>
                <a:latin typeface="Times New Roman" pitchFamily="18" charset="0"/>
                <a:ea typeface="Times New Roman"/>
                <a:cs typeface="Times New Roman" pitchFamily="18" charset="0"/>
              </a:rPr>
              <a:t>It </a:t>
            </a:r>
            <a:r>
              <a:rPr lang="en-US" sz="2800" b="1" dirty="0">
                <a:solidFill>
                  <a:srgbClr val="C00000"/>
                </a:solidFill>
                <a:latin typeface="Times New Roman" pitchFamily="18" charset="0"/>
                <a:ea typeface="Times New Roman"/>
                <a:cs typeface="Times New Roman" pitchFamily="18" charset="0"/>
              </a:rPr>
              <a:t>deals with the </a:t>
            </a:r>
            <a:r>
              <a:rPr lang="en-US" sz="2800" b="1" dirty="0" err="1">
                <a:solidFill>
                  <a:srgbClr val="C00000"/>
                </a:solidFill>
                <a:latin typeface="Times New Roman" pitchFamily="18" charset="0"/>
                <a:ea typeface="Times New Roman"/>
                <a:cs typeface="Times New Roman" pitchFamily="18" charset="0"/>
              </a:rPr>
              <a:t>organisation</a:t>
            </a:r>
            <a:r>
              <a:rPr lang="en-US" sz="2800" dirty="0">
                <a:solidFill>
                  <a:srgbClr val="000000"/>
                </a:solidFill>
                <a:latin typeface="Times New Roman" pitchFamily="18" charset="0"/>
                <a:ea typeface="Times New Roman"/>
                <a:cs typeface="Times New Roman" pitchFamily="18" charset="0"/>
              </a:rPr>
              <a:t> of </a:t>
            </a:r>
            <a:r>
              <a:rPr lang="en-US" sz="2800" dirty="0" smtClean="0">
                <a:solidFill>
                  <a:srgbClr val="000000"/>
                </a:solidFill>
                <a:latin typeface="Times New Roman" pitchFamily="18" charset="0"/>
                <a:ea typeface="Times New Roman"/>
                <a:cs typeface="Times New Roman" pitchFamily="18" charset="0"/>
              </a:rPr>
              <a:t>language above </a:t>
            </a:r>
            <a:r>
              <a:rPr lang="en-US" sz="2800" dirty="0">
                <a:solidFill>
                  <a:srgbClr val="000000"/>
                </a:solidFill>
                <a:latin typeface="Times New Roman" pitchFamily="18" charset="0"/>
                <a:ea typeface="Times New Roman"/>
                <a:cs typeface="Times New Roman" pitchFamily="18" charset="0"/>
              </a:rPr>
              <a:t>the </a:t>
            </a:r>
            <a:r>
              <a:rPr lang="en-US" sz="2800" dirty="0" smtClean="0">
                <a:solidFill>
                  <a:srgbClr val="000000"/>
                </a:solidFill>
                <a:latin typeface="Times New Roman" pitchFamily="18" charset="0"/>
                <a:ea typeface="Times New Roman"/>
                <a:cs typeface="Times New Roman" pitchFamily="18" charset="0"/>
              </a:rPr>
              <a:t>sentence: </a:t>
            </a:r>
            <a:r>
              <a:rPr lang="en-US" sz="2800" b="1" i="1" dirty="0" smtClean="0">
                <a:solidFill>
                  <a:srgbClr val="C00000"/>
                </a:solidFill>
                <a:latin typeface="Times New Roman" pitchFamily="18" charset="0"/>
                <a:ea typeface="Times New Roman"/>
                <a:cs typeface="Times New Roman" pitchFamily="18" charset="0"/>
              </a:rPr>
              <a:t>cohesion, </a:t>
            </a:r>
            <a:r>
              <a:rPr lang="en-US" sz="2800" b="1" i="1" dirty="0">
                <a:solidFill>
                  <a:srgbClr val="C00000"/>
                </a:solidFill>
                <a:latin typeface="Times New Roman" pitchFamily="18" charset="0"/>
                <a:ea typeface="Times New Roman"/>
                <a:cs typeface="Times New Roman" pitchFamily="18" charset="0"/>
              </a:rPr>
              <a:t>coherence, adjacency pairs, conversational </a:t>
            </a:r>
            <a:r>
              <a:rPr lang="en-US" sz="2800" b="1" i="1" dirty="0" smtClean="0">
                <a:solidFill>
                  <a:srgbClr val="C00000"/>
                </a:solidFill>
                <a:latin typeface="Times New Roman" pitchFamily="18" charset="0"/>
                <a:ea typeface="Times New Roman"/>
                <a:cs typeface="Times New Roman" pitchFamily="18" charset="0"/>
              </a:rPr>
              <a:t>exchanges, theme, </a:t>
            </a:r>
            <a:r>
              <a:rPr lang="en-US" sz="2800" b="1" i="1" dirty="0" err="1">
                <a:solidFill>
                  <a:srgbClr val="C00000"/>
                </a:solidFill>
                <a:latin typeface="Times New Roman" pitchFamily="18" charset="0"/>
                <a:ea typeface="Times New Roman"/>
                <a:cs typeface="Times New Roman" pitchFamily="18" charset="0"/>
              </a:rPr>
              <a:t>rheme</a:t>
            </a:r>
            <a:r>
              <a:rPr lang="en-US" sz="2800" b="1" i="1" dirty="0">
                <a:solidFill>
                  <a:srgbClr val="C00000"/>
                </a:solidFill>
                <a:latin typeface="Times New Roman" pitchFamily="18" charset="0"/>
                <a:ea typeface="Times New Roman"/>
                <a:cs typeface="Times New Roman" pitchFamily="18" charset="0"/>
              </a:rPr>
              <a:t>.</a:t>
            </a:r>
            <a:r>
              <a:rPr lang="en-US" sz="2800" dirty="0">
                <a:solidFill>
                  <a:srgbClr val="000000"/>
                </a:solidFill>
                <a:latin typeface="Times New Roman" pitchFamily="18" charset="0"/>
                <a:ea typeface="Times New Roman"/>
                <a:cs typeface="Times New Roman" pitchFamily="18" charset="0"/>
              </a:rPr>
              <a:t> </a:t>
            </a:r>
            <a:r>
              <a:rPr lang="en-US" sz="2800" dirty="0" smtClean="0">
                <a:solidFill>
                  <a:srgbClr val="000000"/>
                </a:solidFill>
                <a:latin typeface="Times New Roman" pitchFamily="18" charset="0"/>
                <a:ea typeface="Times New Roman"/>
                <a:cs typeface="Times New Roman" pitchFamily="18" charset="0"/>
              </a:rPr>
              <a:t/>
            </a:r>
            <a:br>
              <a:rPr lang="en-US" sz="2800" dirty="0" smtClean="0">
                <a:solidFill>
                  <a:srgbClr val="000000"/>
                </a:solidFill>
                <a:latin typeface="Times New Roman" pitchFamily="18" charset="0"/>
                <a:ea typeface="Times New Roman"/>
                <a:cs typeface="Times New Roman" pitchFamily="18" charset="0"/>
              </a:rPr>
            </a:br>
            <a:r>
              <a:rPr lang="en-US" sz="2800" b="1" dirty="0" smtClean="0">
                <a:solidFill>
                  <a:srgbClr val="FF0000"/>
                </a:solidFill>
                <a:latin typeface="Times New Roman" pitchFamily="18" charset="0"/>
                <a:ea typeface="Times New Roman"/>
                <a:cs typeface="Times New Roman" pitchFamily="18" charset="0"/>
              </a:rPr>
              <a:t>&gt; </a:t>
            </a:r>
            <a:r>
              <a:rPr lang="en-US" sz="2800" b="1" i="1" dirty="0" smtClean="0">
                <a:solidFill>
                  <a:srgbClr val="00B050"/>
                </a:solidFill>
                <a:latin typeface="Times New Roman" pitchFamily="18" charset="0"/>
                <a:ea typeface="Times New Roman"/>
                <a:cs typeface="Times New Roman" pitchFamily="18" charset="0"/>
              </a:rPr>
              <a:t>Comparisons </a:t>
            </a:r>
            <a:r>
              <a:rPr lang="en-US" sz="2800" b="1" i="1" dirty="0">
                <a:solidFill>
                  <a:srgbClr val="00B050"/>
                </a:solidFill>
                <a:latin typeface="Times New Roman" pitchFamily="18" charset="0"/>
                <a:ea typeface="Times New Roman"/>
                <a:cs typeface="Times New Roman" pitchFamily="18" charset="0"/>
              </a:rPr>
              <a:t>between their components can be based on topics composed of either dialogues or texts on minimum ideas composed of either utterances or sentences.</a:t>
            </a:r>
            <a:endParaRPr lang="en-US" sz="2800" b="1" i="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2373627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0"/>
            <a:ext cx="7772400" cy="6048671"/>
          </a:xfrm>
        </p:spPr>
        <p:txBody>
          <a:bodyPr>
            <a:normAutofit/>
          </a:bodyPr>
          <a:lstStyle/>
          <a:p>
            <a:r>
              <a:rPr lang="en-US" sz="3600" dirty="0">
                <a:solidFill>
                  <a:srgbClr val="000000"/>
                </a:solidFill>
                <a:latin typeface="Times New Roman"/>
                <a:ea typeface="Times New Roman"/>
              </a:rPr>
              <a:t>A</a:t>
            </a:r>
            <a:r>
              <a:rPr lang="en-US" dirty="0">
                <a:solidFill>
                  <a:srgbClr val="000000"/>
                </a:solidFill>
                <a:latin typeface="Times New Roman"/>
                <a:ea typeface="Times New Roman"/>
              </a:rPr>
              <a:t> </a:t>
            </a:r>
            <a:r>
              <a:rPr lang="en-US" dirty="0" smtClean="0">
                <a:solidFill>
                  <a:srgbClr val="C00000"/>
                </a:solidFill>
                <a:latin typeface="Times New Roman"/>
                <a:ea typeface="Times New Roman"/>
              </a:rPr>
              <a:t>CA </a:t>
            </a:r>
            <a:r>
              <a:rPr lang="en-US" dirty="0">
                <a:solidFill>
                  <a:srgbClr val="C00000"/>
                </a:solidFill>
                <a:latin typeface="Times New Roman"/>
                <a:ea typeface="Times New Roman"/>
              </a:rPr>
              <a:t>of discourse between English &amp;</a:t>
            </a:r>
            <a:r>
              <a:rPr lang="en-US" dirty="0" smtClean="0">
                <a:solidFill>
                  <a:srgbClr val="C00000"/>
                </a:solidFill>
                <a:latin typeface="Times New Roman"/>
                <a:ea typeface="Times New Roman"/>
              </a:rPr>
              <a:t> </a:t>
            </a:r>
            <a:r>
              <a:rPr lang="en-US" dirty="0">
                <a:solidFill>
                  <a:srgbClr val="C00000"/>
                </a:solidFill>
                <a:latin typeface="Times New Roman"/>
                <a:ea typeface="Times New Roman"/>
              </a:rPr>
              <a:t>Vietnamese</a:t>
            </a:r>
            <a:r>
              <a:rPr lang="en-US" dirty="0">
                <a:solidFill>
                  <a:srgbClr val="000000"/>
                </a:solidFill>
                <a:latin typeface="Times New Roman"/>
                <a:ea typeface="Times New Roman"/>
              </a:rPr>
              <a:t> </a:t>
            </a:r>
            <a:r>
              <a:rPr lang="en-US" sz="3600" dirty="0">
                <a:solidFill>
                  <a:srgbClr val="000000"/>
                </a:solidFill>
                <a:latin typeface="Times New Roman"/>
                <a:ea typeface="Times New Roman"/>
              </a:rPr>
              <a:t>can be of</a:t>
            </a:r>
            <a:r>
              <a:rPr lang="en-US" dirty="0">
                <a:solidFill>
                  <a:srgbClr val="000000"/>
                </a:solidFill>
                <a:latin typeface="Times New Roman"/>
                <a:ea typeface="Times New Roman"/>
              </a:rPr>
              <a:t> </a:t>
            </a:r>
            <a:r>
              <a:rPr lang="en-US" b="1" dirty="0">
                <a:solidFill>
                  <a:srgbClr val="C00000"/>
                </a:solidFill>
                <a:latin typeface="Times New Roman"/>
                <a:ea typeface="Times New Roman"/>
              </a:rPr>
              <a:t>practical &amp;</a:t>
            </a:r>
            <a:r>
              <a:rPr lang="en-US" b="1" dirty="0" smtClean="0">
                <a:solidFill>
                  <a:srgbClr val="C00000"/>
                </a:solidFill>
                <a:latin typeface="Times New Roman"/>
                <a:ea typeface="Times New Roman"/>
              </a:rPr>
              <a:t> </a:t>
            </a:r>
            <a:r>
              <a:rPr lang="en-US" b="1" dirty="0">
                <a:solidFill>
                  <a:srgbClr val="C00000"/>
                </a:solidFill>
                <a:latin typeface="Times New Roman"/>
                <a:ea typeface="Times New Roman"/>
              </a:rPr>
              <a:t>pedagogical values</a:t>
            </a:r>
            <a:r>
              <a:rPr lang="en-US" dirty="0">
                <a:solidFill>
                  <a:srgbClr val="000000"/>
                </a:solidFill>
                <a:latin typeface="Times New Roman"/>
                <a:ea typeface="Times New Roman"/>
              </a:rPr>
              <a:t> </a:t>
            </a:r>
            <a:r>
              <a:rPr lang="en-US" sz="3200" dirty="0">
                <a:solidFill>
                  <a:srgbClr val="000000"/>
                </a:solidFill>
                <a:latin typeface="Times New Roman"/>
                <a:ea typeface="Times New Roman"/>
              </a:rPr>
              <a:t>because there are certain</a:t>
            </a:r>
            <a:r>
              <a:rPr lang="en-US" dirty="0">
                <a:solidFill>
                  <a:srgbClr val="000000"/>
                </a:solidFill>
                <a:latin typeface="Times New Roman"/>
                <a:ea typeface="Times New Roman"/>
              </a:rPr>
              <a:t> </a:t>
            </a:r>
            <a:r>
              <a:rPr lang="en-US" dirty="0">
                <a:solidFill>
                  <a:srgbClr val="C00000"/>
                </a:solidFill>
                <a:latin typeface="Times New Roman"/>
                <a:ea typeface="Times New Roman"/>
              </a:rPr>
              <a:t>common features </a:t>
            </a:r>
            <a:r>
              <a:rPr lang="en-US" dirty="0" smtClean="0">
                <a:solidFill>
                  <a:srgbClr val="C00000"/>
                </a:solidFill>
                <a:latin typeface="Times New Roman"/>
                <a:ea typeface="Times New Roman"/>
              </a:rPr>
              <a:t>&amp; </a:t>
            </a:r>
            <a:r>
              <a:rPr lang="en-US" dirty="0">
                <a:solidFill>
                  <a:srgbClr val="C00000"/>
                </a:solidFill>
                <a:latin typeface="Times New Roman"/>
                <a:ea typeface="Times New Roman"/>
              </a:rPr>
              <a:t>culture-specific in the 2</a:t>
            </a:r>
            <a:r>
              <a:rPr lang="en-US" dirty="0" smtClean="0">
                <a:solidFill>
                  <a:srgbClr val="C00000"/>
                </a:solidFill>
                <a:latin typeface="Times New Roman"/>
                <a:ea typeface="Times New Roman"/>
              </a:rPr>
              <a:t> </a:t>
            </a:r>
            <a:r>
              <a:rPr lang="en-US" dirty="0">
                <a:solidFill>
                  <a:srgbClr val="C00000"/>
                </a:solidFill>
                <a:latin typeface="Times New Roman"/>
                <a:ea typeface="Times New Roman"/>
              </a:rPr>
              <a:t>languages.</a:t>
            </a:r>
            <a:r>
              <a:rPr lang="en-US" dirty="0">
                <a:solidFill>
                  <a:srgbClr val="000000"/>
                </a:solidFill>
                <a:latin typeface="Times New Roman"/>
                <a:ea typeface="Times New Roman"/>
              </a:rPr>
              <a:t> </a:t>
            </a:r>
            <a:endParaRPr lang="en-US" dirty="0"/>
          </a:p>
        </p:txBody>
      </p:sp>
    </p:spTree>
    <p:extLst>
      <p:ext uri="{BB962C8B-B14F-4D97-AF65-F5344CB8AC3E}">
        <p14:creationId xmlns:p14="http://schemas.microsoft.com/office/powerpoint/2010/main" val="36774932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8640960" cy="6336703"/>
          </a:xfrm>
        </p:spPr>
        <p:txBody>
          <a:bodyPr/>
          <a:lstStyle/>
          <a:p>
            <a:r>
              <a:rPr lang="en-US" sz="2800" b="1" dirty="0" smtClean="0">
                <a:solidFill>
                  <a:srgbClr val="002060"/>
                </a:solidFill>
                <a:latin typeface="Times New Roman"/>
                <a:ea typeface="Calibri"/>
                <a:cs typeface="Times New Roman"/>
              </a:rPr>
              <a:t>EXERCISES</a:t>
            </a:r>
            <a:r>
              <a:rPr lang="en-US" sz="2800" dirty="0" smtClean="0">
                <a:solidFill>
                  <a:srgbClr val="002060"/>
                </a:solidFill>
                <a:latin typeface="Times New Roman"/>
                <a:ea typeface="Calibri"/>
                <a:cs typeface="Times New Roman"/>
              </a:rPr>
              <a:t/>
            </a:r>
            <a:br>
              <a:rPr lang="en-US" sz="2800" dirty="0" smtClean="0">
                <a:solidFill>
                  <a:srgbClr val="002060"/>
                </a:solidFill>
                <a:latin typeface="Times New Roman"/>
                <a:ea typeface="Calibri"/>
                <a:cs typeface="Times New Roman"/>
              </a:rPr>
            </a:br>
            <a:r>
              <a:rPr lang="en-US" sz="2800" dirty="0" smtClean="0">
                <a:solidFill>
                  <a:srgbClr val="002060"/>
                </a:solidFill>
                <a:latin typeface="Times New Roman"/>
                <a:ea typeface="Calibri"/>
                <a:cs typeface="Times New Roman"/>
              </a:rPr>
              <a:t/>
            </a:r>
            <a:br>
              <a:rPr lang="en-US" sz="2800" dirty="0" smtClean="0">
                <a:solidFill>
                  <a:srgbClr val="002060"/>
                </a:solidFill>
                <a:latin typeface="Times New Roman"/>
                <a:ea typeface="Calibri"/>
                <a:cs typeface="Times New Roman"/>
              </a:rPr>
            </a:br>
            <a:r>
              <a:rPr lang="en-US" sz="2800" dirty="0" smtClean="0">
                <a:solidFill>
                  <a:srgbClr val="002060"/>
                </a:solidFill>
                <a:latin typeface="Times New Roman"/>
                <a:ea typeface="Calibri"/>
                <a:cs typeface="Times New Roman"/>
              </a:rPr>
              <a:t>Analyze </a:t>
            </a:r>
            <a:r>
              <a:rPr lang="en-US" sz="2800" dirty="0">
                <a:solidFill>
                  <a:srgbClr val="002060"/>
                </a:solidFill>
                <a:latin typeface="Times New Roman"/>
                <a:ea typeface="Calibri"/>
                <a:cs typeface="Times New Roman"/>
              </a:rPr>
              <a:t>the following sentence quoted from Shakespeare’s epic “Romeo and Juliet” &amp; in translated sentence to find the pragmatic equivalences between English &amp;</a:t>
            </a:r>
            <a:r>
              <a:rPr lang="en-US" sz="2800" dirty="0" smtClean="0">
                <a:solidFill>
                  <a:srgbClr val="002060"/>
                </a:solidFill>
                <a:latin typeface="Times New Roman"/>
                <a:ea typeface="Calibri"/>
                <a:cs typeface="Times New Roman"/>
              </a:rPr>
              <a:t> </a:t>
            </a:r>
            <a:r>
              <a:rPr lang="en-US" sz="2800" dirty="0">
                <a:solidFill>
                  <a:srgbClr val="002060"/>
                </a:solidFill>
                <a:latin typeface="Times New Roman"/>
                <a:ea typeface="Calibri"/>
                <a:cs typeface="Times New Roman"/>
              </a:rPr>
              <a:t>Vietnamese: </a:t>
            </a:r>
            <a:br>
              <a:rPr lang="en-US" sz="2800" dirty="0">
                <a:solidFill>
                  <a:srgbClr val="002060"/>
                </a:solidFill>
                <a:latin typeface="Times New Roman"/>
                <a:ea typeface="Calibri"/>
                <a:cs typeface="Times New Roman"/>
              </a:rPr>
            </a:br>
            <a:r>
              <a:rPr lang="en-US" sz="2800" b="1" dirty="0">
                <a:solidFill>
                  <a:srgbClr val="000000"/>
                </a:solidFill>
                <a:latin typeface="Times New Roman"/>
                <a:ea typeface="Calibri"/>
                <a:cs typeface="Times New Roman"/>
              </a:rPr>
              <a:t>   </a:t>
            </a:r>
            <a:br>
              <a:rPr lang="en-US" sz="2800" b="1" dirty="0">
                <a:solidFill>
                  <a:srgbClr val="000000"/>
                </a:solidFill>
                <a:latin typeface="Times New Roman"/>
                <a:ea typeface="Calibri"/>
                <a:cs typeface="Times New Roman"/>
              </a:rPr>
            </a:br>
            <a:r>
              <a:rPr lang="en-US" sz="2800" dirty="0">
                <a:solidFill>
                  <a:srgbClr val="000000"/>
                </a:solidFill>
                <a:latin typeface="Times New Roman"/>
                <a:ea typeface="Calibri"/>
                <a:cs typeface="Times New Roman"/>
              </a:rPr>
              <a:t>Samson:</a:t>
            </a:r>
            <a:r>
              <a:rPr lang="en-US" sz="2800" b="1" dirty="0">
                <a:solidFill>
                  <a:srgbClr val="000000"/>
                </a:solidFill>
                <a:latin typeface="Times New Roman"/>
                <a:ea typeface="Calibri"/>
                <a:cs typeface="Times New Roman"/>
              </a:rPr>
              <a:t> </a:t>
            </a:r>
            <a:r>
              <a:rPr lang="en-US" sz="2800" i="1" dirty="0">
                <a:solidFill>
                  <a:srgbClr val="FF0000"/>
                </a:solidFill>
                <a:latin typeface="Times New Roman"/>
                <a:ea typeface="Calibri"/>
                <a:cs typeface="Times New Roman"/>
              </a:rPr>
              <a:t>“ A dog of the house of </a:t>
            </a:r>
            <a:r>
              <a:rPr lang="en-US" sz="2800" i="1" dirty="0" smtClean="0">
                <a:solidFill>
                  <a:srgbClr val="FF0000"/>
                </a:solidFill>
                <a:latin typeface="Times New Roman"/>
                <a:ea typeface="Calibri"/>
                <a:cs typeface="Times New Roman"/>
              </a:rPr>
              <a:t>Montague </a:t>
            </a:r>
            <a:r>
              <a:rPr lang="en-US" sz="2800" i="1" dirty="0">
                <a:solidFill>
                  <a:srgbClr val="FF0000"/>
                </a:solidFill>
                <a:latin typeface="Times New Roman"/>
                <a:ea typeface="Calibri"/>
                <a:cs typeface="Times New Roman"/>
              </a:rPr>
              <a:t>moves me”.</a:t>
            </a:r>
            <a:r>
              <a:rPr lang="en-US" sz="2800" b="1" dirty="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2800" dirty="0">
                <a:solidFill>
                  <a:srgbClr val="000000"/>
                </a:solidFill>
                <a:latin typeface="Times New Roman"/>
                <a:ea typeface="Calibri"/>
                <a:cs typeface="Times New Roman"/>
              </a:rPr>
              <a:t>  </a:t>
            </a:r>
            <a:r>
              <a:rPr lang="en-US" sz="2800" i="1" dirty="0">
                <a:solidFill>
                  <a:srgbClr val="0070C0"/>
                </a:solidFill>
                <a:latin typeface="Times New Roman"/>
                <a:ea typeface="Calibri"/>
                <a:cs typeface="Times New Roman"/>
              </a:rPr>
              <a:t>“</a:t>
            </a:r>
            <a:r>
              <a:rPr lang="en-US" sz="2800" i="1" dirty="0" err="1">
                <a:solidFill>
                  <a:srgbClr val="0070C0"/>
                </a:solidFill>
                <a:latin typeface="Times New Roman"/>
                <a:ea typeface="Calibri"/>
                <a:cs typeface="Times New Roman"/>
              </a:rPr>
              <a:t>Cứ</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thấy</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một</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thằng</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chó</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nhà</a:t>
            </a:r>
            <a:r>
              <a:rPr lang="en-US" sz="2800" i="1" dirty="0">
                <a:solidFill>
                  <a:srgbClr val="0070C0"/>
                </a:solidFill>
                <a:latin typeface="Times New Roman"/>
                <a:ea typeface="Calibri"/>
                <a:cs typeface="Times New Roman"/>
              </a:rPr>
              <a:t> Montague </a:t>
            </a:r>
            <a:r>
              <a:rPr lang="en-US" sz="2800" i="1" dirty="0" err="1">
                <a:solidFill>
                  <a:srgbClr val="0070C0"/>
                </a:solidFill>
                <a:latin typeface="Times New Roman"/>
                <a:ea typeface="Calibri"/>
                <a:cs typeface="Times New Roman"/>
              </a:rPr>
              <a:t>là</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tao</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ngứa</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ngáy</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chân</a:t>
            </a:r>
            <a:r>
              <a:rPr lang="en-US" sz="2800" i="1" dirty="0">
                <a:solidFill>
                  <a:srgbClr val="0070C0"/>
                </a:solidFill>
                <a:latin typeface="Times New Roman"/>
                <a:ea typeface="Calibri"/>
                <a:cs typeface="Times New Roman"/>
              </a:rPr>
              <a:t> </a:t>
            </a:r>
            <a:r>
              <a:rPr lang="en-US" sz="2800" i="1" dirty="0" err="1">
                <a:solidFill>
                  <a:srgbClr val="0070C0"/>
                </a:solidFill>
                <a:latin typeface="Times New Roman"/>
                <a:ea typeface="Calibri"/>
                <a:cs typeface="Times New Roman"/>
              </a:rPr>
              <a:t>tay</a:t>
            </a:r>
            <a:r>
              <a:rPr lang="en-US" sz="2800" i="1" dirty="0">
                <a:solidFill>
                  <a:srgbClr val="0070C0"/>
                </a:solidFill>
                <a:latin typeface="Times New Roman"/>
                <a:ea typeface="Calibri"/>
                <a:cs typeface="Times New Roman"/>
              </a:rPr>
              <a:t>.”</a:t>
            </a: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1241461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4"/>
            <a:ext cx="8712968" cy="6048671"/>
          </a:xfrm>
        </p:spPr>
        <p:txBody>
          <a:bodyPr>
            <a:normAutofit fontScale="90000"/>
          </a:bodyPr>
          <a:lstStyle/>
          <a:p>
            <a:pPr algn="l"/>
            <a:r>
              <a:rPr lang="en-US" sz="4000" dirty="0" smtClean="0">
                <a:solidFill>
                  <a:srgbClr val="202124"/>
                </a:solidFill>
                <a:latin typeface="Times New Roman" pitchFamily="18" charset="0"/>
                <a:cs typeface="Times New Roman" pitchFamily="18" charset="0"/>
              </a:rPr>
              <a:t>     </a:t>
            </a:r>
            <a:br>
              <a:rPr lang="en-US" sz="4000" dirty="0" smtClean="0">
                <a:solidFill>
                  <a:srgbClr val="202124"/>
                </a:solidFill>
                <a:latin typeface="Times New Roman" pitchFamily="18" charset="0"/>
                <a:cs typeface="Times New Roman" pitchFamily="18" charset="0"/>
              </a:rPr>
            </a:br>
            <a:r>
              <a:rPr lang="en-US" sz="4000" dirty="0">
                <a:solidFill>
                  <a:srgbClr val="202124"/>
                </a:solidFill>
                <a:latin typeface="Times New Roman" pitchFamily="18" charset="0"/>
                <a:cs typeface="Times New Roman" pitchFamily="18" charset="0"/>
              </a:rPr>
              <a:t> </a:t>
            </a:r>
            <a:r>
              <a:rPr lang="en-US" sz="4000" dirty="0" smtClean="0">
                <a:solidFill>
                  <a:srgbClr val="202124"/>
                </a:solidFill>
                <a:latin typeface="Times New Roman" pitchFamily="18" charset="0"/>
                <a:cs typeface="Times New Roman" pitchFamily="18" charset="0"/>
              </a:rPr>
              <a:t>    - </a:t>
            </a:r>
            <a:r>
              <a:rPr lang="en-US" sz="4000" dirty="0" smtClean="0">
                <a:solidFill>
                  <a:srgbClr val="C00000"/>
                </a:solidFill>
                <a:latin typeface="Times New Roman" pitchFamily="18" charset="0"/>
                <a:cs typeface="Times New Roman" pitchFamily="18" charset="0"/>
              </a:rPr>
              <a:t>Context</a:t>
            </a:r>
            <a:r>
              <a:rPr lang="en-US" sz="4000" dirty="0">
                <a:solidFill>
                  <a:srgbClr val="C00000"/>
                </a:solidFill>
                <a:latin typeface="Times New Roman" pitchFamily="18" charset="0"/>
                <a:cs typeface="Times New Roman" pitchFamily="18" charset="0"/>
              </a:rPr>
              <a:t>: 2 families hate each other. This member calls each other member </a:t>
            </a:r>
            <a:r>
              <a:rPr lang="en-US" sz="4000" dirty="0" smtClean="0">
                <a:solidFill>
                  <a:srgbClr val="002060"/>
                </a:solidFill>
                <a:latin typeface="Times New Roman" pitchFamily="18" charset="0"/>
                <a:cs typeface="Times New Roman" pitchFamily="18" charset="0"/>
              </a:rPr>
              <a:t>“a dog”</a:t>
            </a:r>
            <a:r>
              <a:rPr lang="en-US" sz="4000" dirty="0" smtClean="0">
                <a:solidFill>
                  <a:srgbClr val="C00000"/>
                </a:solidFill>
                <a:latin typeface="Times New Roman" pitchFamily="18" charset="0"/>
                <a:cs typeface="Times New Roman" pitchFamily="18" charset="0"/>
              </a:rPr>
              <a:t>. </a:t>
            </a:r>
            <a:br>
              <a:rPr lang="en-US" sz="4000" dirty="0" smtClean="0">
                <a:solidFill>
                  <a:srgbClr val="C00000"/>
                </a:solidFill>
                <a:latin typeface="Times New Roman" pitchFamily="18" charset="0"/>
                <a:cs typeface="Times New Roman" pitchFamily="18" charset="0"/>
              </a:rPr>
            </a:br>
            <a:r>
              <a:rPr lang="en-US" sz="4000" dirty="0">
                <a:solidFill>
                  <a:srgbClr val="C00000"/>
                </a:solidFill>
                <a:latin typeface="Times New Roman" pitchFamily="18" charset="0"/>
                <a:cs typeface="Times New Roman" pitchFamily="18" charset="0"/>
              </a:rPr>
              <a:t> </a:t>
            </a:r>
            <a:r>
              <a:rPr lang="en-US" sz="4000" dirty="0" smtClean="0">
                <a:solidFill>
                  <a:srgbClr val="C00000"/>
                </a:solidFill>
                <a:latin typeface="Times New Roman" pitchFamily="18" charset="0"/>
                <a:cs typeface="Times New Roman" pitchFamily="18" charset="0"/>
              </a:rPr>
              <a:t>    -</a:t>
            </a:r>
            <a:r>
              <a:rPr lang="en-US" sz="4000" dirty="0">
                <a:solidFill>
                  <a:srgbClr val="C00000"/>
                </a:solidFill>
                <a:latin typeface="Times New Roman" pitchFamily="18" charset="0"/>
                <a:cs typeface="Times New Roman" pitchFamily="18" charset="0"/>
              </a:rPr>
              <a:t>The word "move" in English means "to </a:t>
            </a:r>
            <a:r>
              <a:rPr lang="en-US" sz="4000" dirty="0" smtClean="0">
                <a:solidFill>
                  <a:srgbClr val="C00000"/>
                </a:solidFill>
                <a:latin typeface="Times New Roman" pitchFamily="18" charset="0"/>
                <a:cs typeface="Times New Roman" pitchFamily="18" charset="0"/>
              </a:rPr>
              <a:t>move/</a:t>
            </a:r>
            <a:r>
              <a:rPr lang="en-US" sz="4000" dirty="0" err="1" smtClean="0">
                <a:solidFill>
                  <a:srgbClr val="C00000"/>
                </a:solidFill>
                <a:latin typeface="Times New Roman" pitchFamily="18" charset="0"/>
                <a:cs typeface="Times New Roman" pitchFamily="18" charset="0"/>
              </a:rPr>
              <a:t>chuyển</a:t>
            </a:r>
            <a:r>
              <a:rPr lang="en-US" sz="4000" dirty="0" smtClean="0">
                <a:solidFill>
                  <a:srgbClr val="C00000"/>
                </a:solidFill>
                <a:latin typeface="Times New Roman" pitchFamily="18" charset="0"/>
                <a:cs typeface="Times New Roman" pitchFamily="18" charset="0"/>
              </a:rPr>
              <a:t> </a:t>
            </a:r>
            <a:r>
              <a:rPr lang="en-US" sz="4000" dirty="0" err="1" smtClean="0">
                <a:solidFill>
                  <a:srgbClr val="C00000"/>
                </a:solidFill>
                <a:latin typeface="Times New Roman" pitchFamily="18" charset="0"/>
                <a:cs typeface="Times New Roman" pitchFamily="18" charset="0"/>
              </a:rPr>
              <a:t>động</a:t>
            </a:r>
            <a:r>
              <a:rPr lang="en-US" sz="4000" dirty="0" smtClean="0">
                <a:solidFill>
                  <a:srgbClr val="C00000"/>
                </a:solidFill>
                <a:latin typeface="Times New Roman" pitchFamily="18" charset="0"/>
                <a:cs typeface="Times New Roman" pitchFamily="18" charset="0"/>
              </a:rPr>
              <a:t>, </a:t>
            </a:r>
            <a:r>
              <a:rPr lang="en-US" sz="4000" dirty="0">
                <a:solidFill>
                  <a:srgbClr val="C00000"/>
                </a:solidFill>
                <a:latin typeface="Times New Roman" pitchFamily="18" charset="0"/>
                <a:cs typeface="Times New Roman" pitchFamily="18" charset="0"/>
              </a:rPr>
              <a:t>..." but in the context of an </a:t>
            </a:r>
            <a:r>
              <a:rPr lang="en-US" sz="4000" dirty="0" smtClean="0">
                <a:solidFill>
                  <a:srgbClr val="C00000"/>
                </a:solidFill>
                <a:latin typeface="Times New Roman" pitchFamily="18" charset="0"/>
                <a:cs typeface="Times New Roman" pitchFamily="18" charset="0"/>
              </a:rPr>
              <a:t>enemy. </a:t>
            </a:r>
            <a:r>
              <a:rPr lang="en-US" sz="4000" dirty="0">
                <a:solidFill>
                  <a:srgbClr val="C00000"/>
                </a:solidFill>
                <a:latin typeface="Times New Roman" pitchFamily="18" charset="0"/>
                <a:cs typeface="Times New Roman" pitchFamily="18" charset="0"/>
              </a:rPr>
              <a:t>"move" indicates the position they are willing to strike &amp;</a:t>
            </a:r>
            <a:r>
              <a:rPr lang="en-US" sz="4000" dirty="0" smtClean="0">
                <a:solidFill>
                  <a:srgbClr val="C00000"/>
                </a:solidFill>
                <a:latin typeface="Times New Roman" pitchFamily="18" charset="0"/>
                <a:cs typeface="Times New Roman" pitchFamily="18" charset="0"/>
              </a:rPr>
              <a:t> </a:t>
            </a:r>
            <a:r>
              <a:rPr lang="en-US" sz="4000" dirty="0">
                <a:solidFill>
                  <a:srgbClr val="C00000"/>
                </a:solidFill>
                <a:latin typeface="Times New Roman" pitchFamily="18" charset="0"/>
                <a:cs typeface="Times New Roman" pitchFamily="18" charset="0"/>
              </a:rPr>
              <a:t>attack their enemies. - "me</a:t>
            </a:r>
            <a:r>
              <a:rPr lang="en-US" sz="4000" dirty="0" smtClean="0">
                <a:solidFill>
                  <a:srgbClr val="C00000"/>
                </a:solidFill>
                <a:latin typeface="Times New Roman" pitchFamily="18" charset="0"/>
                <a:cs typeface="Times New Roman" pitchFamily="18" charset="0"/>
              </a:rPr>
              <a:t>": “</a:t>
            </a:r>
            <a:r>
              <a:rPr lang="en-US" sz="4000" dirty="0" err="1" smtClean="0">
                <a:solidFill>
                  <a:srgbClr val="C00000"/>
                </a:solidFill>
                <a:latin typeface="Times New Roman" pitchFamily="18" charset="0"/>
                <a:cs typeface="Times New Roman" pitchFamily="18" charset="0"/>
              </a:rPr>
              <a:t>tao</a:t>
            </a:r>
            <a:r>
              <a:rPr lang="en-US" sz="4000" dirty="0" smtClean="0">
                <a:solidFill>
                  <a:srgbClr val="C00000"/>
                </a:solidFill>
                <a:latin typeface="Times New Roman" pitchFamily="18" charset="0"/>
                <a:cs typeface="Times New Roman" pitchFamily="18" charset="0"/>
              </a:rPr>
              <a:t>" </a:t>
            </a:r>
            <a:r>
              <a:rPr lang="en-US" sz="4000" dirty="0">
                <a:solidFill>
                  <a:srgbClr val="C00000"/>
                </a:solidFill>
                <a:latin typeface="Times New Roman" pitchFamily="18" charset="0"/>
                <a:cs typeface="Times New Roman" pitchFamily="18" charset="0"/>
              </a:rPr>
              <a:t>suitable for context because they are enemies.</a:t>
            </a:r>
            <a:r>
              <a:rPr lang="en-US" dirty="0">
                <a:solidFill>
                  <a:srgbClr val="202124"/>
                </a:solidFill>
                <a:latin typeface="arial"/>
              </a:rPr>
              <a:t/>
            </a:r>
            <a:br>
              <a:rPr lang="en-US" dirty="0">
                <a:solidFill>
                  <a:srgbClr val="202124"/>
                </a:solidFill>
                <a:latin typeface="arial"/>
              </a:rPr>
            </a:br>
            <a:r>
              <a:rPr lang="en-US" dirty="0">
                <a:solidFill>
                  <a:srgbClr val="202124"/>
                </a:solidFill>
                <a:latin typeface="arial"/>
              </a:rPr>
              <a:t/>
            </a:r>
            <a:br>
              <a:rPr lang="en-US" dirty="0">
                <a:solidFill>
                  <a:srgbClr val="202124"/>
                </a:solidFill>
                <a:latin typeface="arial"/>
              </a:rPr>
            </a:br>
            <a:endParaRPr lang="en-US" dirty="0"/>
          </a:p>
        </p:txBody>
      </p:sp>
    </p:spTree>
    <p:extLst>
      <p:ext uri="{BB962C8B-B14F-4D97-AF65-F5344CB8AC3E}">
        <p14:creationId xmlns:p14="http://schemas.microsoft.com/office/powerpoint/2010/main" val="3424677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5976663"/>
          </a:xfrm>
        </p:spPr>
        <p:txBody>
          <a:bodyPr/>
          <a:lstStyle/>
          <a:p>
            <a:r>
              <a:rPr lang="en-US" dirty="0" smtClean="0"/>
              <a:t>Using cohesive </a:t>
            </a:r>
            <a:r>
              <a:rPr lang="en-US" dirty="0"/>
              <a:t>devices to write a </a:t>
            </a:r>
            <a:r>
              <a:rPr lang="en-US" smtClean="0"/>
              <a:t>coherent paragraph. </a:t>
            </a:r>
            <a:endParaRPr lang="en-US" dirty="0"/>
          </a:p>
        </p:txBody>
      </p:sp>
    </p:spTree>
    <p:extLst>
      <p:ext uri="{BB962C8B-B14F-4D97-AF65-F5344CB8AC3E}">
        <p14:creationId xmlns:p14="http://schemas.microsoft.com/office/powerpoint/2010/main" val="1006533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692696"/>
            <a:ext cx="8640960" cy="6120680"/>
          </a:xfrm>
        </p:spPr>
        <p:txBody>
          <a:bodyPr>
            <a:normAutofit/>
          </a:bodyPr>
          <a:lstStyle/>
          <a:p>
            <a:r>
              <a:rPr lang="en-US" sz="3600" b="1" dirty="0" smtClean="0">
                <a:solidFill>
                  <a:srgbClr val="00B050"/>
                </a:solidFill>
                <a:latin typeface="Times New Roman"/>
                <a:ea typeface="Times New Roman"/>
                <a:cs typeface="Times New Roman"/>
              </a:rPr>
              <a:t>2 types of discourse analysis</a:t>
            </a:r>
            <a:r>
              <a:rPr lang="en-US" sz="3600" dirty="0">
                <a:solidFill>
                  <a:srgbClr val="000000"/>
                </a:solidFill>
                <a:latin typeface="Times New Roman"/>
                <a:ea typeface="Times New Roman"/>
                <a:cs typeface="Times New Roman"/>
              </a:rPr>
              <a:t/>
            </a:r>
            <a:br>
              <a:rPr lang="en-US" sz="3600" dirty="0">
                <a:solidFill>
                  <a:srgbClr val="000000"/>
                </a:solidFill>
                <a:latin typeface="Times New Roman"/>
                <a:ea typeface="Times New Roman"/>
                <a:cs typeface="Times New Roman"/>
              </a:rPr>
            </a:br>
            <a:r>
              <a:rPr lang="en-US" sz="3600" dirty="0">
                <a:solidFill>
                  <a:srgbClr val="000000"/>
                </a:solidFill>
                <a:latin typeface="Times New Roman"/>
                <a:ea typeface="Times New Roman"/>
                <a:cs typeface="Times New Roman"/>
              </a:rPr>
              <a:t/>
            </a:r>
            <a:br>
              <a:rPr lang="en-US" sz="3600" dirty="0">
                <a:solidFill>
                  <a:srgbClr val="000000"/>
                </a:solidFill>
                <a:latin typeface="Times New Roman"/>
                <a:ea typeface="Times New Roman"/>
                <a:cs typeface="Times New Roman"/>
              </a:rPr>
            </a:br>
            <a:r>
              <a:rPr lang="en-US" sz="3200" dirty="0" smtClean="0">
                <a:solidFill>
                  <a:srgbClr val="000000"/>
                </a:solidFill>
                <a:latin typeface="Times New Roman"/>
                <a:ea typeface="Calibri"/>
                <a:cs typeface="Times New Roman"/>
              </a:rPr>
              <a:t>* </a:t>
            </a:r>
            <a:r>
              <a:rPr lang="en-US" sz="3200" b="1" i="1" dirty="0" smtClean="0">
                <a:solidFill>
                  <a:srgbClr val="C00000"/>
                </a:solidFill>
                <a:latin typeface="Times New Roman"/>
                <a:ea typeface="Times New Roman"/>
                <a:cs typeface="Times New Roman"/>
              </a:rPr>
              <a:t>Spoken</a:t>
            </a:r>
            <a:r>
              <a:rPr lang="en-US" sz="3200" b="1" i="1" dirty="0" smtClean="0">
                <a:solidFill>
                  <a:srgbClr val="0070C0"/>
                </a:solidFill>
                <a:latin typeface="Times New Roman"/>
                <a:ea typeface="Times New Roman"/>
                <a:cs typeface="Times New Roman"/>
              </a:rPr>
              <a:t> </a:t>
            </a:r>
            <a:r>
              <a:rPr lang="en-US" sz="3200" b="1" i="1" dirty="0">
                <a:solidFill>
                  <a:srgbClr val="0070C0"/>
                </a:solidFill>
                <a:latin typeface="Times New Roman"/>
                <a:ea typeface="Times New Roman"/>
                <a:cs typeface="Times New Roman"/>
              </a:rPr>
              <a:t>Discourse Analysis</a:t>
            </a:r>
            <a:r>
              <a:rPr lang="en-US" sz="3200" dirty="0">
                <a:solidFill>
                  <a:srgbClr val="000000"/>
                </a:solidFill>
                <a:latin typeface="Times New Roman"/>
                <a:ea typeface="Times New Roman"/>
                <a:cs typeface="Times New Roman"/>
              </a:rPr>
              <a:t>: </a:t>
            </a:r>
            <a:r>
              <a:rPr lang="en-US" sz="3200" dirty="0">
                <a:solidFill>
                  <a:srgbClr val="0070C0"/>
                </a:solidFill>
                <a:latin typeface="Times New Roman"/>
                <a:ea typeface="Times New Roman"/>
                <a:cs typeface="Times New Roman"/>
              </a:rPr>
              <a:t>study</a:t>
            </a:r>
            <a:r>
              <a:rPr lang="en-US" sz="3200" dirty="0">
                <a:solidFill>
                  <a:srgbClr val="000000"/>
                </a:solidFill>
                <a:latin typeface="Times New Roman"/>
                <a:ea typeface="Times New Roman"/>
                <a:cs typeface="Times New Roman"/>
              </a:rPr>
              <a:t> of </a:t>
            </a:r>
            <a:r>
              <a:rPr lang="en-US" sz="3200" b="1" i="1" dirty="0">
                <a:solidFill>
                  <a:schemeClr val="accent6">
                    <a:lumMod val="75000"/>
                  </a:schemeClr>
                </a:solidFill>
                <a:latin typeface="Times New Roman"/>
                <a:ea typeface="Times New Roman"/>
                <a:cs typeface="Times New Roman"/>
              </a:rPr>
              <a:t>conversations, dialogues, spoken monologues</a:t>
            </a:r>
            <a:r>
              <a:rPr lang="en-US" sz="3200" dirty="0">
                <a:solidFill>
                  <a:srgbClr val="000000"/>
                </a:solidFill>
                <a:latin typeface="Times New Roman"/>
                <a:ea typeface="Times New Roman"/>
                <a:cs typeface="Times New Roman"/>
              </a:rPr>
              <a:t>, etc.</a:t>
            </a:r>
            <a:br>
              <a:rPr lang="en-US" sz="3200" dirty="0">
                <a:solidFill>
                  <a:srgbClr val="000000"/>
                </a:solidFill>
                <a:latin typeface="Times New Roman"/>
                <a:ea typeface="Times New Roman"/>
                <a:cs typeface="Times New Roman"/>
              </a:rPr>
            </a:br>
            <a:r>
              <a:rPr lang="en-US" sz="3200" dirty="0" smtClean="0">
                <a:solidFill>
                  <a:srgbClr val="000000"/>
                </a:solidFill>
                <a:latin typeface="Times New Roman"/>
                <a:ea typeface="Times New Roman"/>
                <a:cs typeface="Times New Roman"/>
              </a:rPr>
              <a:t/>
            </a:r>
            <a:br>
              <a:rPr lang="en-US" sz="3200" dirty="0" smtClean="0">
                <a:solidFill>
                  <a:srgbClr val="000000"/>
                </a:solidFill>
                <a:latin typeface="Times New Roman"/>
                <a:ea typeface="Times New Roman"/>
                <a:cs typeface="Times New Roman"/>
              </a:rPr>
            </a:br>
            <a:r>
              <a:rPr lang="en-US" sz="3200" dirty="0" smtClean="0">
                <a:solidFill>
                  <a:srgbClr val="000000"/>
                </a:solidFill>
                <a:latin typeface="Times New Roman"/>
                <a:ea typeface="Times New Roman"/>
                <a:cs typeface="Times New Roman"/>
              </a:rPr>
              <a:t>        * </a:t>
            </a:r>
            <a:r>
              <a:rPr lang="en-US" sz="3200" b="1" i="1" dirty="0" smtClean="0">
                <a:solidFill>
                  <a:srgbClr val="C00000"/>
                </a:solidFill>
                <a:latin typeface="Times New Roman"/>
                <a:ea typeface="Times New Roman"/>
                <a:cs typeface="Times New Roman"/>
              </a:rPr>
              <a:t>Written </a:t>
            </a:r>
            <a:r>
              <a:rPr lang="en-US" sz="3200" b="1" i="1" dirty="0">
                <a:solidFill>
                  <a:srgbClr val="0070C0"/>
                </a:solidFill>
                <a:latin typeface="Times New Roman"/>
                <a:ea typeface="Times New Roman"/>
                <a:cs typeface="Times New Roman"/>
              </a:rPr>
              <a:t>Discourse Analysis</a:t>
            </a:r>
            <a:r>
              <a:rPr lang="en-US" sz="3200" dirty="0">
                <a:solidFill>
                  <a:srgbClr val="000000"/>
                </a:solidFill>
                <a:latin typeface="Times New Roman"/>
                <a:ea typeface="Times New Roman"/>
                <a:cs typeface="Times New Roman"/>
              </a:rPr>
              <a:t>: </a:t>
            </a:r>
            <a:r>
              <a:rPr lang="en-US" sz="3200" dirty="0">
                <a:solidFill>
                  <a:srgbClr val="0070C0"/>
                </a:solidFill>
                <a:latin typeface="Times New Roman"/>
                <a:ea typeface="Times New Roman"/>
                <a:cs typeface="Times New Roman"/>
              </a:rPr>
              <a:t>study</a:t>
            </a:r>
            <a:r>
              <a:rPr lang="en-US" sz="3200" dirty="0">
                <a:solidFill>
                  <a:srgbClr val="000000"/>
                </a:solidFill>
                <a:latin typeface="Times New Roman"/>
                <a:ea typeface="Times New Roman"/>
                <a:cs typeface="Times New Roman"/>
              </a:rPr>
              <a:t> of written texts: </a:t>
            </a:r>
            <a:r>
              <a:rPr lang="en-US" sz="3200" b="1" i="1" dirty="0">
                <a:solidFill>
                  <a:srgbClr val="C00000"/>
                </a:solidFill>
                <a:latin typeface="Times New Roman"/>
                <a:ea typeface="Times New Roman"/>
                <a:cs typeface="Times New Roman"/>
              </a:rPr>
              <a:t>essays, news, written speeches</a:t>
            </a:r>
            <a:r>
              <a:rPr lang="en-US" sz="3200" dirty="0">
                <a:solidFill>
                  <a:srgbClr val="C00000"/>
                </a:solidFill>
                <a:latin typeface="Times New Roman"/>
                <a:ea typeface="Times New Roman"/>
                <a:cs typeface="Times New Roman"/>
              </a:rPr>
              <a:t> , </a:t>
            </a:r>
            <a:r>
              <a:rPr lang="en-US" sz="3200" dirty="0">
                <a:solidFill>
                  <a:srgbClr val="000000"/>
                </a:solidFill>
                <a:latin typeface="Times New Roman"/>
                <a:ea typeface="Times New Roman"/>
                <a:cs typeface="Times New Roman"/>
              </a:rPr>
              <a:t>etc.</a:t>
            </a:r>
            <a:br>
              <a:rPr lang="en-US" sz="3200" dirty="0">
                <a:solidFill>
                  <a:srgbClr val="000000"/>
                </a:solidFill>
                <a:latin typeface="Times New Roman"/>
                <a:ea typeface="Times New Roman"/>
                <a:cs typeface="Times New Roman"/>
              </a:rPr>
            </a:br>
            <a:r>
              <a:rPr lang="en-US" sz="3200" dirty="0">
                <a:solidFill>
                  <a:srgbClr val="000000"/>
                </a:solidFill>
                <a:latin typeface="Times New Roman"/>
                <a:ea typeface="Times New Roman"/>
                <a:cs typeface="Times New Roman"/>
              </a:rPr>
              <a:t> </a:t>
            </a:r>
            <a:r>
              <a:rPr lang="en-US" sz="3200" dirty="0" smtClean="0">
                <a:solidFill>
                  <a:srgbClr val="000000"/>
                </a:solidFill>
                <a:latin typeface="Times New Roman"/>
                <a:ea typeface="Times New Roman"/>
                <a:cs typeface="Times New Roman"/>
              </a:rPr>
              <a:t/>
            </a:r>
            <a:br>
              <a:rPr lang="en-US" sz="3200" dirty="0" smtClean="0">
                <a:solidFill>
                  <a:srgbClr val="000000"/>
                </a:solidFill>
                <a:latin typeface="Times New Roman"/>
                <a:ea typeface="Times New Roman"/>
                <a:cs typeface="Times New Roman"/>
              </a:rPr>
            </a:br>
            <a:r>
              <a:rPr lang="en-US" sz="3200" dirty="0" smtClean="0">
                <a:solidFill>
                  <a:srgbClr val="000000"/>
                </a:solidFill>
                <a:latin typeface="Times New Roman"/>
                <a:ea typeface="Times New Roman"/>
                <a:cs typeface="Times New Roman"/>
              </a:rPr>
              <a:t>   * </a:t>
            </a:r>
            <a:r>
              <a:rPr lang="en-US" sz="3200" dirty="0" smtClean="0">
                <a:solidFill>
                  <a:srgbClr val="002060"/>
                </a:solidFill>
                <a:latin typeface="Times New Roman"/>
                <a:ea typeface="Times New Roman"/>
                <a:cs typeface="Times New Roman"/>
              </a:rPr>
              <a:t>The </a:t>
            </a:r>
            <a:r>
              <a:rPr lang="en-US" sz="3200" dirty="0">
                <a:solidFill>
                  <a:srgbClr val="C00000"/>
                </a:solidFill>
                <a:latin typeface="Times New Roman"/>
                <a:ea typeface="Times New Roman"/>
                <a:cs typeface="Times New Roman"/>
              </a:rPr>
              <a:t>major issues</a:t>
            </a:r>
            <a:r>
              <a:rPr lang="en-US" sz="3200" dirty="0">
                <a:solidFill>
                  <a:srgbClr val="002060"/>
                </a:solidFill>
                <a:latin typeface="Times New Roman"/>
                <a:ea typeface="Times New Roman"/>
                <a:cs typeface="Times New Roman"/>
              </a:rPr>
              <a:t> of discourse:</a:t>
            </a:r>
            <a:r>
              <a:rPr lang="en-US" sz="3200" i="1" dirty="0">
                <a:solidFill>
                  <a:srgbClr val="1E1C11"/>
                </a:solidFill>
                <a:latin typeface="Times New Roman"/>
                <a:ea typeface="Times New Roman"/>
                <a:cs typeface="Times New Roman"/>
              </a:rPr>
              <a:t> </a:t>
            </a:r>
            <a:r>
              <a:rPr lang="en-US" sz="3200" b="1" i="1" dirty="0">
                <a:solidFill>
                  <a:schemeClr val="accent6">
                    <a:lumMod val="75000"/>
                  </a:schemeClr>
                </a:solidFill>
                <a:latin typeface="Times New Roman"/>
                <a:ea typeface="Times New Roman"/>
                <a:cs typeface="Times New Roman"/>
              </a:rPr>
              <a:t>coherence, cohesion, adjacency pairs and exchanges, theme</a:t>
            </a:r>
            <a:r>
              <a:rPr lang="en-US" sz="3200" i="1" dirty="0">
                <a:solidFill>
                  <a:schemeClr val="accent6">
                    <a:lumMod val="75000"/>
                  </a:schemeClr>
                </a:solidFill>
                <a:latin typeface="Times New Roman"/>
                <a:ea typeface="Times New Roman"/>
                <a:cs typeface="Times New Roman"/>
              </a:rPr>
              <a:t>, </a:t>
            </a:r>
            <a:r>
              <a:rPr lang="en-US" sz="3200" b="1" i="1" dirty="0" err="1">
                <a:solidFill>
                  <a:schemeClr val="accent6">
                    <a:lumMod val="75000"/>
                  </a:schemeClr>
                </a:solidFill>
                <a:latin typeface="Times New Roman"/>
                <a:ea typeface="Times New Roman"/>
                <a:cs typeface="Times New Roman"/>
              </a:rPr>
              <a:t>rheme</a:t>
            </a:r>
            <a:r>
              <a:rPr lang="en-US" sz="3200" b="1" i="1" dirty="0">
                <a:solidFill>
                  <a:schemeClr val="accent6">
                    <a:lumMod val="75000"/>
                  </a:schemeClr>
                </a:solidFill>
                <a:latin typeface="Times New Roman"/>
                <a:ea typeface="Times New Roman"/>
                <a:cs typeface="Times New Roman"/>
              </a:rPr>
              <a:t>.</a:t>
            </a:r>
            <a:endParaRPr lang="en-US" sz="3200" dirty="0">
              <a:solidFill>
                <a:schemeClr val="accent6">
                  <a:lumMod val="75000"/>
                </a:schemeClr>
              </a:solidFill>
            </a:endParaRPr>
          </a:p>
        </p:txBody>
      </p:sp>
    </p:spTree>
    <p:extLst>
      <p:ext uri="{BB962C8B-B14F-4D97-AF65-F5344CB8AC3E}">
        <p14:creationId xmlns:p14="http://schemas.microsoft.com/office/powerpoint/2010/main" val="1648074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0"/>
            <a:ext cx="8640960" cy="6669359"/>
          </a:xfrm>
        </p:spPr>
        <p:txBody>
          <a:bodyPr>
            <a:noAutofit/>
          </a:bodyPr>
          <a:lstStyle/>
          <a:p>
            <a:pPr indent="457200">
              <a:lnSpc>
                <a:spcPct val="150000"/>
              </a:lnSpc>
              <a:spcAft>
                <a:spcPts val="1000"/>
              </a:spcAft>
            </a:pPr>
            <a:r>
              <a:rPr lang="en-US" sz="3200" b="1" dirty="0">
                <a:solidFill>
                  <a:srgbClr val="000000"/>
                </a:solidFill>
                <a:latin typeface="Times New Roman" pitchFamily="18" charset="0"/>
                <a:ea typeface="Times New Roman"/>
                <a:cs typeface="Times New Roman" pitchFamily="18" charset="0"/>
              </a:rPr>
              <a:t>Contrastive discourse analysis </a:t>
            </a:r>
            <a:r>
              <a:rPr lang="en-US" sz="3200" b="1" dirty="0">
                <a:solidFill>
                  <a:srgbClr val="0070C0"/>
                </a:solidFill>
                <a:latin typeface="Times New Roman" pitchFamily="18" charset="0"/>
                <a:ea typeface="Times New Roman"/>
                <a:cs typeface="Times New Roman" pitchFamily="18" charset="0"/>
              </a:rPr>
              <a:t>principles</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smtClean="0">
                <a:latin typeface="Times New Roman" pitchFamily="18" charset="0"/>
                <a:ea typeface="Calibri"/>
                <a:cs typeface="Times New Roman" pitchFamily="18" charset="0"/>
              </a:rPr>
              <a:t> </a:t>
            </a:r>
            <a:br>
              <a:rPr lang="en-US" sz="2800" dirty="0" smtClean="0">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 </a:t>
            </a:r>
            <a:r>
              <a:rPr lang="en-US" sz="2800" dirty="0" smtClean="0">
                <a:latin typeface="Times New Roman" pitchFamily="18" charset="0"/>
                <a:ea typeface="Calibri"/>
                <a:cs typeface="Times New Roman" pitchFamily="18" charset="0"/>
              </a:rPr>
              <a:t> </a:t>
            </a:r>
            <a:r>
              <a:rPr lang="en-US" sz="2800" dirty="0" smtClean="0">
                <a:solidFill>
                  <a:srgbClr val="000000"/>
                </a:solidFill>
                <a:latin typeface="Times New Roman" pitchFamily="18" charset="0"/>
                <a:ea typeface="Calibri"/>
                <a:cs typeface="Times New Roman" pitchFamily="18" charset="0"/>
              </a:rPr>
              <a:t>* </a:t>
            </a:r>
            <a:r>
              <a:rPr lang="en-US" sz="2800" u="sng" dirty="0" smtClean="0">
                <a:solidFill>
                  <a:srgbClr val="0070C0"/>
                </a:solidFill>
                <a:latin typeface="Times New Roman" pitchFamily="18" charset="0"/>
                <a:ea typeface="Calibri"/>
                <a:cs typeface="Times New Roman" pitchFamily="18" charset="0"/>
              </a:rPr>
              <a:t>D</a:t>
            </a:r>
            <a:r>
              <a:rPr lang="en-US" sz="2800" u="sng" dirty="0" smtClean="0">
                <a:solidFill>
                  <a:srgbClr val="0070C0"/>
                </a:solidFill>
                <a:latin typeface="Times New Roman" pitchFamily="18" charset="0"/>
                <a:ea typeface="Times New Roman"/>
                <a:cs typeface="Times New Roman" pitchFamily="18" charset="0"/>
              </a:rPr>
              <a:t>iscourse </a:t>
            </a:r>
            <a:r>
              <a:rPr lang="en-US" sz="2800" u="sng" dirty="0">
                <a:solidFill>
                  <a:srgbClr val="0070C0"/>
                </a:solidFill>
                <a:latin typeface="Times New Roman" pitchFamily="18" charset="0"/>
                <a:ea typeface="Times New Roman"/>
                <a:cs typeface="Times New Roman" pitchFamily="18" charset="0"/>
              </a:rPr>
              <a:t>studies</a:t>
            </a:r>
            <a:r>
              <a:rPr lang="en-US" sz="2800" dirty="0">
                <a:solidFill>
                  <a:srgbClr val="000000"/>
                </a:solidFill>
                <a:latin typeface="Times New Roman" pitchFamily="18" charset="0"/>
                <a:ea typeface="Times New Roman"/>
                <a:cs typeface="Times New Roman" pitchFamily="18" charset="0"/>
              </a:rPr>
              <a:t> </a:t>
            </a:r>
            <a:r>
              <a:rPr lang="en-US" sz="2800" dirty="0" smtClean="0">
                <a:solidFill>
                  <a:srgbClr val="000000"/>
                </a:solidFill>
                <a:latin typeface="Times New Roman" pitchFamily="18" charset="0"/>
                <a:ea typeface="Times New Roman"/>
                <a:cs typeface="Times New Roman" pitchFamily="18" charset="0"/>
              </a:rPr>
              <a:t>investigating the </a:t>
            </a:r>
            <a:r>
              <a:rPr lang="en-US" sz="2800" b="1" i="1" u="sng" dirty="0" smtClean="0">
                <a:solidFill>
                  <a:srgbClr val="FF0000"/>
                </a:solidFill>
                <a:latin typeface="Times New Roman" pitchFamily="18" charset="0"/>
                <a:ea typeface="Times New Roman"/>
                <a:cs typeface="Times New Roman" pitchFamily="18" charset="0"/>
              </a:rPr>
              <a:t>ways </a:t>
            </a:r>
            <a:r>
              <a:rPr lang="en-US" sz="2800" b="1" i="1" u="sng" dirty="0">
                <a:solidFill>
                  <a:srgbClr val="FF0000"/>
                </a:solidFill>
                <a:latin typeface="Times New Roman" pitchFamily="18" charset="0"/>
                <a:ea typeface="Times New Roman"/>
                <a:cs typeface="Times New Roman" pitchFamily="18" charset="0"/>
              </a:rPr>
              <a:t>in which language is used &amp;</a:t>
            </a:r>
            <a:r>
              <a:rPr lang="en-US" sz="2800" b="1" i="1" u="sng" dirty="0" smtClean="0">
                <a:solidFill>
                  <a:srgbClr val="FF0000"/>
                </a:solidFill>
                <a:latin typeface="Times New Roman" pitchFamily="18" charset="0"/>
                <a:ea typeface="Times New Roman"/>
                <a:cs typeface="Times New Roman" pitchFamily="18" charset="0"/>
              </a:rPr>
              <a:t> larger </a:t>
            </a:r>
            <a:r>
              <a:rPr lang="en-US" sz="2800" b="1" i="1" u="sng" dirty="0">
                <a:solidFill>
                  <a:srgbClr val="FF0000"/>
                </a:solidFill>
                <a:latin typeface="Times New Roman" pitchFamily="18" charset="0"/>
                <a:ea typeface="Times New Roman"/>
                <a:cs typeface="Times New Roman" pitchFamily="18" charset="0"/>
              </a:rPr>
              <a:t>levels of language </a:t>
            </a:r>
            <a:r>
              <a:rPr lang="en-US" sz="2800" b="1" i="1" u="sng" dirty="0" smtClean="0">
                <a:solidFill>
                  <a:srgbClr val="FF0000"/>
                </a:solidFill>
                <a:latin typeface="Times New Roman" pitchFamily="18" charset="0"/>
                <a:ea typeface="Times New Roman"/>
                <a:cs typeface="Times New Roman" pitchFamily="18" charset="0"/>
              </a:rPr>
              <a:t>structure.</a:t>
            </a:r>
            <a:r>
              <a:rPr lang="en-US" sz="2800" dirty="0" smtClean="0">
                <a:solidFill>
                  <a:srgbClr val="000000"/>
                </a:solidFill>
                <a:latin typeface="Times New Roman" pitchFamily="18" charset="0"/>
                <a:ea typeface="Times New Roman"/>
                <a:cs typeface="Times New Roman" pitchFamily="18" charset="0"/>
              </a:rPr>
              <a:t/>
            </a:r>
            <a:br>
              <a:rPr lang="en-US" sz="2800" dirty="0" smtClean="0">
                <a:solidFill>
                  <a:srgbClr val="000000"/>
                </a:solidFill>
                <a:latin typeface="Times New Roman" pitchFamily="18" charset="0"/>
                <a:ea typeface="Times New Roman"/>
                <a:cs typeface="Times New Roman" pitchFamily="18" charset="0"/>
              </a:rPr>
            </a:br>
            <a:r>
              <a:rPr lang="en-US" sz="2800" dirty="0" smtClean="0">
                <a:solidFill>
                  <a:srgbClr val="000000"/>
                </a:solidFill>
                <a:latin typeface="Times New Roman" pitchFamily="18" charset="0"/>
                <a:ea typeface="Times New Roman"/>
                <a:cs typeface="Times New Roman" pitchFamily="18" charset="0"/>
              </a:rPr>
              <a:t/>
            </a:r>
            <a:br>
              <a:rPr lang="en-US" sz="2800" dirty="0" smtClean="0">
                <a:solidFill>
                  <a:srgbClr val="000000"/>
                </a:solidFill>
                <a:latin typeface="Times New Roman" pitchFamily="18" charset="0"/>
                <a:ea typeface="Times New Roman"/>
                <a:cs typeface="Times New Roman" pitchFamily="18" charset="0"/>
              </a:rPr>
            </a:br>
            <a:r>
              <a:rPr lang="en-US" sz="2800" dirty="0" smtClean="0">
                <a:solidFill>
                  <a:srgbClr val="000000"/>
                </a:solidFill>
                <a:latin typeface="Times New Roman" pitchFamily="18" charset="0"/>
                <a:ea typeface="Times New Roman"/>
                <a:cs typeface="Times New Roman" pitchFamily="18" charset="0"/>
              </a:rPr>
              <a:t>* </a:t>
            </a:r>
            <a:r>
              <a:rPr lang="en-US" sz="2800" u="sng" dirty="0" smtClean="0">
                <a:solidFill>
                  <a:srgbClr val="0070C0"/>
                </a:solidFill>
                <a:latin typeface="Times New Roman" pitchFamily="18" charset="0"/>
                <a:ea typeface="Times New Roman"/>
                <a:cs typeface="Times New Roman" pitchFamily="18" charset="0"/>
              </a:rPr>
              <a:t>Contrastive </a:t>
            </a:r>
            <a:r>
              <a:rPr lang="en-US" sz="2800" u="sng" dirty="0">
                <a:solidFill>
                  <a:srgbClr val="0070C0"/>
                </a:solidFill>
                <a:latin typeface="Times New Roman" pitchFamily="18" charset="0"/>
                <a:ea typeface="Times New Roman"/>
                <a:cs typeface="Times New Roman" pitchFamily="18" charset="0"/>
              </a:rPr>
              <a:t>studies</a:t>
            </a:r>
            <a:r>
              <a:rPr lang="en-US" sz="2800" dirty="0">
                <a:solidFill>
                  <a:srgbClr val="000000"/>
                </a:solidFill>
                <a:latin typeface="Times New Roman" pitchFamily="18" charset="0"/>
                <a:ea typeface="Times New Roman"/>
                <a:cs typeface="Times New Roman" pitchFamily="18" charset="0"/>
              </a:rPr>
              <a:t> on discourse </a:t>
            </a:r>
            <a:r>
              <a:rPr lang="en-US" sz="2800" dirty="0" smtClean="0">
                <a:solidFill>
                  <a:srgbClr val="000000"/>
                </a:solidFill>
                <a:latin typeface="Times New Roman" pitchFamily="18" charset="0"/>
                <a:ea typeface="Times New Roman"/>
                <a:cs typeface="Times New Roman" pitchFamily="18" charset="0"/>
              </a:rPr>
              <a:t>focuses </a:t>
            </a:r>
            <a:r>
              <a:rPr lang="en-US" sz="2800" dirty="0">
                <a:solidFill>
                  <a:srgbClr val="000000"/>
                </a:solidFill>
                <a:latin typeface="Times New Roman" pitchFamily="18" charset="0"/>
                <a:ea typeface="Times New Roman"/>
                <a:cs typeface="Times New Roman" pitchFamily="18" charset="0"/>
              </a:rPr>
              <a:t>on </a:t>
            </a:r>
            <a:r>
              <a:rPr lang="en-US" sz="2800" b="1" i="1" dirty="0">
                <a:solidFill>
                  <a:srgbClr val="FF0000"/>
                </a:solidFill>
                <a:latin typeface="Times New Roman" pitchFamily="18" charset="0"/>
                <a:ea typeface="Times New Roman"/>
                <a:cs typeface="Times New Roman" pitchFamily="18" charset="0"/>
              </a:rPr>
              <a:t>the (dis)similarities in content (or meaning) between the </a:t>
            </a:r>
            <a:r>
              <a:rPr lang="en-US" sz="2800" b="1" i="1" dirty="0" smtClean="0">
                <a:solidFill>
                  <a:srgbClr val="FF0000"/>
                </a:solidFill>
                <a:latin typeface="Times New Roman" pitchFamily="18" charset="0"/>
                <a:ea typeface="Times New Roman"/>
                <a:cs typeface="Times New Roman" pitchFamily="18" charset="0"/>
              </a:rPr>
              <a:t>expressions</a:t>
            </a:r>
            <a:r>
              <a:rPr lang="en-US" sz="2800" b="1" i="1" dirty="0">
                <a:solidFill>
                  <a:srgbClr val="FF0000"/>
                </a:solidFill>
                <a:latin typeface="Times New Roman" pitchFamily="18" charset="0"/>
                <a:ea typeface="Times New Roman"/>
                <a:cs typeface="Times New Roman" pitchFamily="18" charset="0"/>
              </a:rPr>
              <a:t> </a:t>
            </a:r>
            <a:r>
              <a:rPr lang="en-US" sz="2800" b="1" i="1" dirty="0" smtClean="0">
                <a:solidFill>
                  <a:srgbClr val="FF0000"/>
                </a:solidFill>
                <a:latin typeface="Times New Roman" pitchFamily="18" charset="0"/>
                <a:ea typeface="Times New Roman"/>
                <a:cs typeface="Times New Roman" pitchFamily="18" charset="0"/>
              </a:rPr>
              <a:t>&amp; </a:t>
            </a:r>
            <a:r>
              <a:rPr lang="en-US" sz="2800" b="1" i="1" dirty="0">
                <a:solidFill>
                  <a:srgbClr val="FF0000"/>
                </a:solidFill>
                <a:latin typeface="Times New Roman" pitchFamily="18" charset="0"/>
                <a:ea typeface="Times New Roman"/>
                <a:cs typeface="Times New Roman" pitchFamily="18" charset="0"/>
              </a:rPr>
              <a:t>the (dis)similarities in textual structure in two or more languages.</a:t>
            </a:r>
            <a:endParaRPr lang="en-US" sz="28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02999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4624"/>
            <a:ext cx="8784976" cy="6120679"/>
          </a:xfrm>
        </p:spPr>
        <p:txBody>
          <a:bodyPr>
            <a:normAutofit fontScale="90000"/>
          </a:bodyPr>
          <a:lstStyle/>
          <a:p>
            <a:pPr indent="457200">
              <a:lnSpc>
                <a:spcPct val="150000"/>
              </a:lnSpc>
              <a:spcAft>
                <a:spcPts val="1000"/>
              </a:spcAft>
            </a:pPr>
            <a:r>
              <a:rPr lang="en-US" sz="2800" dirty="0" smtClean="0">
                <a:solidFill>
                  <a:srgbClr val="000000"/>
                </a:solidFill>
                <a:latin typeface="Times New Roman" pitchFamily="18" charset="0"/>
                <a:ea typeface="Times New Roman"/>
                <a:cs typeface="Times New Roman" pitchFamily="18" charset="0"/>
              </a:rPr>
              <a:t/>
            </a:r>
            <a:br>
              <a:rPr lang="en-US" sz="2800" dirty="0" smtClean="0">
                <a:solidFill>
                  <a:srgbClr val="000000"/>
                </a:solidFill>
                <a:latin typeface="Times New Roman" pitchFamily="18" charset="0"/>
                <a:ea typeface="Times New Roman"/>
                <a:cs typeface="Times New Roman" pitchFamily="18" charset="0"/>
              </a:rPr>
            </a:br>
            <a:r>
              <a:rPr lang="en-US" sz="2800" b="1" i="1" dirty="0" smtClean="0">
                <a:solidFill>
                  <a:srgbClr val="FF0000"/>
                </a:solidFill>
                <a:latin typeface="Times New Roman" pitchFamily="18" charset="0"/>
                <a:ea typeface="Times New Roman"/>
                <a:cs typeface="Times New Roman" pitchFamily="18" charset="0"/>
              </a:rPr>
              <a:t>* </a:t>
            </a:r>
            <a:r>
              <a:rPr lang="en-US" sz="3100" b="1" i="1" dirty="0" smtClean="0">
                <a:solidFill>
                  <a:srgbClr val="FF0000"/>
                </a:solidFill>
                <a:latin typeface="Times New Roman" pitchFamily="18" charset="0"/>
                <a:ea typeface="Times New Roman"/>
                <a:cs typeface="Times New Roman" pitchFamily="18" charset="0"/>
              </a:rPr>
              <a:t>L1 </a:t>
            </a:r>
            <a:r>
              <a:rPr lang="en-US" sz="3100" b="1" i="1" dirty="0">
                <a:solidFill>
                  <a:srgbClr val="FF0000"/>
                </a:solidFill>
                <a:latin typeface="Times New Roman" pitchFamily="18" charset="0"/>
                <a:ea typeface="Times New Roman"/>
                <a:cs typeface="Times New Roman" pitchFamily="18" charset="0"/>
              </a:rPr>
              <a:t>expression, L2 expression &amp; their </a:t>
            </a:r>
            <a:r>
              <a:rPr lang="en-US" sz="3100" b="1" i="1" dirty="0" smtClean="0">
                <a:solidFill>
                  <a:srgbClr val="FF0000"/>
                </a:solidFill>
                <a:latin typeface="Times New Roman" pitchFamily="18" charset="0"/>
                <a:ea typeface="Times New Roman"/>
                <a:cs typeface="Times New Roman" pitchFamily="18" charset="0"/>
              </a:rPr>
              <a:t>content: 3 components </a:t>
            </a:r>
            <a:r>
              <a:rPr lang="en-US" sz="3100" b="1" i="1" dirty="0">
                <a:solidFill>
                  <a:srgbClr val="FF0000"/>
                </a:solidFill>
                <a:latin typeface="Times New Roman" pitchFamily="18" charset="0"/>
                <a:ea typeface="Times New Roman"/>
                <a:cs typeface="Times New Roman" pitchFamily="18" charset="0"/>
              </a:rPr>
              <a:t>of a </a:t>
            </a:r>
            <a:r>
              <a:rPr lang="en-US" sz="3100" b="1" i="1" dirty="0" smtClean="0">
                <a:solidFill>
                  <a:srgbClr val="FF0000"/>
                </a:solidFill>
                <a:latin typeface="Times New Roman" pitchFamily="18" charset="0"/>
                <a:ea typeface="Times New Roman"/>
                <a:cs typeface="Times New Roman" pitchFamily="18" charset="0"/>
              </a:rPr>
              <a:t>CS.  </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smtClean="0">
                <a:latin typeface="Times New Roman" pitchFamily="18" charset="0"/>
                <a:ea typeface="Calibri"/>
                <a:cs typeface="Times New Roman" pitchFamily="18" charset="0"/>
              </a:rPr>
              <a:t>* </a:t>
            </a:r>
            <a:r>
              <a:rPr lang="en-US" sz="3100" b="1" dirty="0" smtClean="0">
                <a:solidFill>
                  <a:schemeClr val="accent6">
                    <a:lumMod val="50000"/>
                  </a:schemeClr>
                </a:solidFill>
                <a:latin typeface="Times New Roman" pitchFamily="18" charset="0"/>
                <a:ea typeface="Times New Roman"/>
                <a:cs typeface="Times New Roman" pitchFamily="18" charset="0"/>
              </a:rPr>
              <a:t>Overlapping </a:t>
            </a:r>
            <a:r>
              <a:rPr lang="en-US" sz="3100" b="1" dirty="0">
                <a:solidFill>
                  <a:schemeClr val="accent6">
                    <a:lumMod val="50000"/>
                  </a:schemeClr>
                </a:solidFill>
                <a:latin typeface="Times New Roman" pitchFamily="18" charset="0"/>
                <a:ea typeface="Times New Roman"/>
                <a:cs typeface="Times New Roman" pitchFamily="18" charset="0"/>
              </a:rPr>
              <a:t>idea/content</a:t>
            </a:r>
            <a:r>
              <a:rPr lang="en-US" sz="3100" dirty="0">
                <a:solidFill>
                  <a:srgbClr val="000000"/>
                </a:solidFill>
                <a:latin typeface="Times New Roman" pitchFamily="18" charset="0"/>
                <a:ea typeface="Times New Roman"/>
                <a:cs typeface="Times New Roman" pitchFamily="18" charset="0"/>
              </a:rPr>
              <a:t> is what has “</a:t>
            </a:r>
            <a:r>
              <a:rPr lang="en-US" sz="3100" b="1" u="sng" dirty="0">
                <a:solidFill>
                  <a:srgbClr val="0070C0"/>
                </a:solidFill>
                <a:latin typeface="Times New Roman" pitchFamily="18" charset="0"/>
                <a:ea typeface="Times New Roman"/>
                <a:cs typeface="Times New Roman" pitchFamily="18" charset="0"/>
              </a:rPr>
              <a:t>the same cognitive </a:t>
            </a:r>
            <a:r>
              <a:rPr lang="en-US" sz="3100" b="1" u="sng" dirty="0" smtClean="0">
                <a:solidFill>
                  <a:srgbClr val="0070C0"/>
                </a:solidFill>
                <a:latin typeface="Times New Roman" pitchFamily="18" charset="0"/>
                <a:ea typeface="Times New Roman"/>
                <a:cs typeface="Times New Roman" pitchFamily="18" charset="0"/>
              </a:rPr>
              <a:t>structures</a:t>
            </a:r>
            <a:r>
              <a:rPr lang="en-US" sz="3100" dirty="0" smtClean="0">
                <a:solidFill>
                  <a:srgbClr val="000000"/>
                </a:solidFill>
                <a:latin typeface="Times New Roman" pitchFamily="18" charset="0"/>
                <a:ea typeface="Times New Roman"/>
                <a:cs typeface="Times New Roman" pitchFamily="18" charset="0"/>
              </a:rPr>
              <a:t> &amp; </a:t>
            </a:r>
            <a:r>
              <a:rPr lang="en-US" sz="3100" dirty="0">
                <a:solidFill>
                  <a:srgbClr val="000000"/>
                </a:solidFill>
                <a:latin typeface="Times New Roman" pitchFamily="18" charset="0"/>
                <a:ea typeface="Times New Roman"/>
                <a:cs typeface="Times New Roman" pitchFamily="18" charset="0"/>
              </a:rPr>
              <a:t>the </a:t>
            </a:r>
            <a:r>
              <a:rPr lang="en-US" sz="3100" b="1" u="sng" dirty="0">
                <a:solidFill>
                  <a:srgbClr val="0070C0"/>
                </a:solidFill>
                <a:latin typeface="Times New Roman" pitchFamily="18" charset="0"/>
                <a:ea typeface="Times New Roman"/>
                <a:cs typeface="Times New Roman" pitchFamily="18" charset="0"/>
              </a:rPr>
              <a:t>same communicative needs</a:t>
            </a:r>
            <a:r>
              <a:rPr lang="en-US" sz="3100" dirty="0">
                <a:solidFill>
                  <a:srgbClr val="000000"/>
                </a:solidFill>
                <a:latin typeface="Times New Roman" pitchFamily="18" charset="0"/>
                <a:ea typeface="Times New Roman"/>
                <a:cs typeface="Times New Roman" pitchFamily="18" charset="0"/>
              </a:rPr>
              <a:t> in speaking” in contrastive discourses. </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smtClean="0">
                <a:latin typeface="Times New Roman" pitchFamily="18" charset="0"/>
                <a:ea typeface="Calibri"/>
                <a:cs typeface="Times New Roman" pitchFamily="18" charset="0"/>
              </a:rPr>
              <a:t>* </a:t>
            </a:r>
            <a:r>
              <a:rPr lang="en-US" sz="3100" b="1" dirty="0" smtClean="0">
                <a:solidFill>
                  <a:schemeClr val="accent6">
                    <a:lumMod val="50000"/>
                  </a:schemeClr>
                </a:solidFill>
                <a:latin typeface="Times New Roman" pitchFamily="18" charset="0"/>
                <a:ea typeface="Times New Roman"/>
                <a:cs typeface="Times New Roman" pitchFamily="18" charset="0"/>
              </a:rPr>
              <a:t>The </a:t>
            </a:r>
            <a:r>
              <a:rPr lang="en-US" sz="3100" b="1" dirty="0">
                <a:solidFill>
                  <a:schemeClr val="accent6">
                    <a:lumMod val="50000"/>
                  </a:schemeClr>
                </a:solidFill>
                <a:latin typeface="Times New Roman" pitchFamily="18" charset="0"/>
                <a:ea typeface="Times New Roman"/>
                <a:cs typeface="Times New Roman" pitchFamily="18" charset="0"/>
              </a:rPr>
              <a:t>outside parts of the overlapping </a:t>
            </a:r>
            <a:r>
              <a:rPr lang="en-US" sz="3100" b="1" dirty="0" smtClean="0">
                <a:solidFill>
                  <a:schemeClr val="accent6">
                    <a:lumMod val="50000"/>
                  </a:schemeClr>
                </a:solidFill>
                <a:latin typeface="Times New Roman" pitchFamily="18" charset="0"/>
                <a:ea typeface="Times New Roman"/>
                <a:cs typeface="Times New Roman" pitchFamily="18" charset="0"/>
              </a:rPr>
              <a:t>idea</a:t>
            </a:r>
            <a:r>
              <a:rPr lang="en-US" sz="3100" dirty="0" smtClean="0">
                <a:solidFill>
                  <a:srgbClr val="000000"/>
                </a:solidFill>
                <a:latin typeface="Times New Roman" pitchFamily="18" charset="0"/>
                <a:ea typeface="Times New Roman"/>
                <a:cs typeface="Times New Roman" pitchFamily="18" charset="0"/>
              </a:rPr>
              <a:t>: </a:t>
            </a:r>
            <a:r>
              <a:rPr lang="en-US" sz="3100" dirty="0">
                <a:solidFill>
                  <a:srgbClr val="000000"/>
                </a:solidFill>
                <a:latin typeface="Times New Roman" pitchFamily="18" charset="0"/>
                <a:ea typeface="Times New Roman"/>
                <a:cs typeface="Times New Roman" pitchFamily="18" charset="0"/>
              </a:rPr>
              <a:t>the differences between contrastive units. They express </a:t>
            </a:r>
            <a:r>
              <a:rPr lang="en-US" sz="3100" b="1" u="sng" dirty="0">
                <a:solidFill>
                  <a:srgbClr val="0070C0"/>
                </a:solidFill>
                <a:latin typeface="Times New Roman" pitchFamily="18" charset="0"/>
                <a:ea typeface="Times New Roman"/>
                <a:cs typeface="Times New Roman" pitchFamily="18" charset="0"/>
              </a:rPr>
              <a:t>sociocultural linguistic features.</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809605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640960" cy="5904655"/>
          </a:xfrm>
        </p:spPr>
        <p:txBody>
          <a:bodyPr>
            <a:normAutofit fontScale="90000"/>
          </a:bodyPr>
          <a:lstStyle/>
          <a:p>
            <a:pPr indent="457200">
              <a:lnSpc>
                <a:spcPct val="150000"/>
              </a:lnSpc>
              <a:spcAft>
                <a:spcPts val="1000"/>
              </a:spcAft>
              <a:tabLst>
                <a:tab pos="228600" algn="l"/>
              </a:tabLst>
            </a:pPr>
            <a:r>
              <a:rPr lang="en-US" sz="3600" b="1" dirty="0">
                <a:solidFill>
                  <a:schemeClr val="accent6">
                    <a:lumMod val="50000"/>
                  </a:schemeClr>
                </a:solidFill>
                <a:latin typeface="Times New Roman" pitchFamily="18" charset="0"/>
                <a:ea typeface="Times New Roman"/>
                <a:cs typeface="Times New Roman" pitchFamily="18" charset="0"/>
              </a:rPr>
              <a:t>Discourse &amp;</a:t>
            </a:r>
            <a:r>
              <a:rPr lang="en-US" sz="3600" b="1" dirty="0" smtClean="0">
                <a:solidFill>
                  <a:schemeClr val="accent6">
                    <a:lumMod val="50000"/>
                  </a:schemeClr>
                </a:solidFill>
                <a:latin typeface="Times New Roman" pitchFamily="18" charset="0"/>
                <a:ea typeface="Times New Roman"/>
                <a:cs typeface="Times New Roman" pitchFamily="18" charset="0"/>
              </a:rPr>
              <a:t> </a:t>
            </a:r>
            <a:r>
              <a:rPr lang="en-US" sz="3600" b="1" dirty="0">
                <a:solidFill>
                  <a:schemeClr val="accent6">
                    <a:lumMod val="50000"/>
                  </a:schemeClr>
                </a:solidFill>
                <a:latin typeface="Times New Roman" pitchFamily="18" charset="0"/>
                <a:ea typeface="Times New Roman"/>
                <a:cs typeface="Times New Roman" pitchFamily="18" charset="0"/>
              </a:rPr>
              <a:t>contrastive units in the perspectives of speech</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t>
            </a:r>
            <a:r>
              <a:rPr lang="en-US" sz="3600" b="1" i="1" dirty="0" smtClean="0">
                <a:solidFill>
                  <a:srgbClr val="7030A0"/>
                </a:solidFill>
                <a:latin typeface="Times New Roman" pitchFamily="18" charset="0"/>
                <a:ea typeface="Times New Roman"/>
                <a:cs typeface="Times New Roman" pitchFamily="18" charset="0"/>
              </a:rPr>
              <a:t>Discourse </a:t>
            </a:r>
            <a:r>
              <a:rPr lang="en-US" sz="3600" b="1" i="1" dirty="0">
                <a:solidFill>
                  <a:srgbClr val="7030A0"/>
                </a:solidFill>
                <a:latin typeface="Times New Roman" pitchFamily="18" charset="0"/>
                <a:ea typeface="Times New Roman"/>
                <a:cs typeface="Times New Roman" pitchFamily="18" charset="0"/>
              </a:rPr>
              <a:t>encloses its </a:t>
            </a:r>
            <a:r>
              <a:rPr lang="en-US" sz="3600" b="1" i="1" u="sng" dirty="0">
                <a:solidFill>
                  <a:srgbClr val="7030A0"/>
                </a:solidFill>
                <a:latin typeface="Times New Roman" pitchFamily="18" charset="0"/>
                <a:ea typeface="Times New Roman"/>
                <a:cs typeface="Times New Roman" pitchFamily="18" charset="0"/>
              </a:rPr>
              <a:t>content &amp;</a:t>
            </a:r>
            <a:r>
              <a:rPr lang="en-US" sz="3600" b="1" i="1" u="sng" dirty="0" smtClean="0">
                <a:solidFill>
                  <a:srgbClr val="7030A0"/>
                </a:solidFill>
                <a:latin typeface="Times New Roman" pitchFamily="18" charset="0"/>
                <a:ea typeface="Times New Roman"/>
                <a:cs typeface="Times New Roman" pitchFamily="18" charset="0"/>
              </a:rPr>
              <a:t> </a:t>
            </a:r>
            <a:r>
              <a:rPr lang="en-US" sz="3600" b="1" i="1" u="sng" dirty="0">
                <a:solidFill>
                  <a:srgbClr val="7030A0"/>
                </a:solidFill>
                <a:latin typeface="Times New Roman" pitchFamily="18" charset="0"/>
                <a:ea typeface="Times New Roman"/>
                <a:cs typeface="Times New Roman" pitchFamily="18" charset="0"/>
              </a:rPr>
              <a:t>expression which </a:t>
            </a:r>
            <a:r>
              <a:rPr lang="en-US" sz="3600" b="1" i="1" u="sng" dirty="0">
                <a:solidFill>
                  <a:srgbClr val="FF0000"/>
                </a:solidFill>
                <a:latin typeface="Times New Roman" pitchFamily="18" charset="0"/>
                <a:ea typeface="Times New Roman"/>
                <a:cs typeface="Times New Roman" pitchFamily="18" charset="0"/>
              </a:rPr>
              <a:t>regulates</a:t>
            </a:r>
            <a:r>
              <a:rPr lang="en-US" sz="3600" b="1" i="1" u="sng" dirty="0">
                <a:solidFill>
                  <a:srgbClr val="7030A0"/>
                </a:solidFill>
                <a:latin typeface="Times New Roman" pitchFamily="18" charset="0"/>
                <a:ea typeface="Times New Roman"/>
                <a:cs typeface="Times New Roman" pitchFamily="18" charset="0"/>
              </a:rPr>
              <a:t> each other</a:t>
            </a:r>
            <a:r>
              <a:rPr lang="en-US" sz="3600" b="1" u="sng" dirty="0">
                <a:solidFill>
                  <a:srgbClr val="7030A0"/>
                </a:solidFill>
                <a:latin typeface="Times New Roman" pitchFamily="18" charset="0"/>
                <a:ea typeface="Times New Roman"/>
                <a:cs typeface="Times New Roman" pitchFamily="18" charset="0"/>
              </a:rPr>
              <a:t>.</a:t>
            </a:r>
            <a:r>
              <a:rPr lang="en-US" sz="3600" dirty="0">
                <a:solidFill>
                  <a:srgbClr val="000000"/>
                </a:solidFill>
                <a:latin typeface="Times New Roman" pitchFamily="18" charset="0"/>
                <a:ea typeface="Times New Roman"/>
                <a:cs typeface="Times New Roman" pitchFamily="18" charset="0"/>
              </a:rPr>
              <a:t> </a:t>
            </a:r>
            <a:r>
              <a:rPr lang="en-US" sz="3600" dirty="0" smtClean="0">
                <a:solidFill>
                  <a:srgbClr val="000000"/>
                </a:solidFill>
                <a:latin typeface="Times New Roman" pitchFamily="18" charset="0"/>
                <a:ea typeface="Times New Roman"/>
                <a:cs typeface="Times New Roman" pitchFamily="18" charset="0"/>
              </a:rPr>
              <a:t/>
            </a:r>
            <a:br>
              <a:rPr lang="en-US" sz="3600" dirty="0" smtClean="0">
                <a:solidFill>
                  <a:srgbClr val="000000"/>
                </a:solidFill>
                <a:latin typeface="Times New Roman" pitchFamily="18" charset="0"/>
                <a:ea typeface="Times New Roman"/>
                <a:cs typeface="Times New Roman" pitchFamily="18" charset="0"/>
              </a:rPr>
            </a:br>
            <a:r>
              <a:rPr lang="en-US" sz="3600" dirty="0" smtClean="0">
                <a:solidFill>
                  <a:srgbClr val="000000"/>
                </a:solidFill>
                <a:latin typeface="Times New Roman" pitchFamily="18" charset="0"/>
                <a:ea typeface="Times New Roman"/>
                <a:cs typeface="Times New Roman" pitchFamily="18" charset="0"/>
              </a:rPr>
              <a:t>* Each </a:t>
            </a:r>
            <a:r>
              <a:rPr lang="en-US" sz="3600" dirty="0">
                <a:solidFill>
                  <a:srgbClr val="000000"/>
                </a:solidFill>
                <a:latin typeface="Times New Roman" pitchFamily="18" charset="0"/>
                <a:ea typeface="Times New Roman"/>
                <a:cs typeface="Times New Roman" pitchFamily="18" charset="0"/>
              </a:rPr>
              <a:t>constituent, in turn encompasses its constituents. The distribution of hierarchical structure of discourse is drawn as </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642447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6120679"/>
          </a:xfrm>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1596909"/>
              </p:ext>
            </p:extLst>
          </p:nvPr>
        </p:nvGraphicFramePr>
        <p:xfrm>
          <a:off x="1115613" y="476669"/>
          <a:ext cx="7128794" cy="5688634"/>
        </p:xfrm>
        <a:graphic>
          <a:graphicData uri="http://schemas.openxmlformats.org/drawingml/2006/table">
            <a:tbl>
              <a:tblPr bandRow="1"/>
              <a:tblGrid>
                <a:gridCol w="2430271"/>
                <a:gridCol w="2430271"/>
                <a:gridCol w="2268252"/>
              </a:tblGrid>
              <a:tr h="867512">
                <a:tc rowSpan="2">
                  <a:txBody>
                    <a:bodyPr/>
                    <a:lstStyle/>
                    <a:p>
                      <a:pPr algn="ctr">
                        <a:lnSpc>
                          <a:spcPct val="115000"/>
                        </a:lnSpc>
                        <a:spcAft>
                          <a:spcPts val="1000"/>
                        </a:spcAft>
                        <a:tabLst>
                          <a:tab pos="228600" algn="l"/>
                        </a:tabLst>
                      </a:pPr>
                      <a:r>
                        <a:rPr lang="en-US" sz="2400" b="1" dirty="0">
                          <a:solidFill>
                            <a:srgbClr val="000000"/>
                          </a:solidFill>
                          <a:effectLst/>
                          <a:latin typeface="Times New Roman" pitchFamily="18" charset="0"/>
                          <a:ea typeface="Times New Roman"/>
                          <a:cs typeface="Times New Roman" pitchFamily="18" charset="0"/>
                        </a:rPr>
                        <a:t> </a:t>
                      </a:r>
                      <a:endParaRPr lang="en-US" sz="2400" dirty="0">
                        <a:effectLst/>
                        <a:latin typeface="Times New Roman" pitchFamily="18" charset="0"/>
                        <a:ea typeface="Calibri"/>
                        <a:cs typeface="Times New Roman" pitchFamily="18" charset="0"/>
                      </a:endParaRPr>
                    </a:p>
                    <a:p>
                      <a:pPr algn="ctr">
                        <a:lnSpc>
                          <a:spcPct val="115000"/>
                        </a:lnSpc>
                        <a:spcAft>
                          <a:spcPts val="1000"/>
                        </a:spcAft>
                        <a:tabLst>
                          <a:tab pos="228600" algn="l"/>
                        </a:tabLst>
                      </a:pPr>
                      <a:r>
                        <a:rPr lang="en-US" sz="2400" b="1" dirty="0">
                          <a:solidFill>
                            <a:srgbClr val="000000"/>
                          </a:solidFill>
                          <a:effectLst/>
                          <a:latin typeface="Times New Roman" pitchFamily="18" charset="0"/>
                          <a:ea typeface="Times New Roman"/>
                          <a:cs typeface="Times New Roman" pitchFamily="18" charset="0"/>
                        </a:rPr>
                        <a:t>Content</a:t>
                      </a:r>
                      <a:endParaRPr lang="en-US" sz="2400" dirty="0">
                        <a:effectLst/>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1000"/>
                        </a:spcAft>
                        <a:tabLst>
                          <a:tab pos="228600" algn="l"/>
                        </a:tabLst>
                      </a:pPr>
                      <a:r>
                        <a:rPr lang="en-US" sz="2400" b="1" dirty="0">
                          <a:solidFill>
                            <a:srgbClr val="000000"/>
                          </a:solidFill>
                          <a:effectLst/>
                          <a:latin typeface="Times New Roman" pitchFamily="18" charset="0"/>
                          <a:ea typeface="Times New Roman"/>
                          <a:cs typeface="Times New Roman" pitchFamily="18" charset="0"/>
                        </a:rPr>
                        <a:t>Linguistic expression of discourse</a:t>
                      </a:r>
                      <a:endParaRPr lang="en-US" sz="2400" dirty="0">
                        <a:effectLst/>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351074">
                <a:tc vMerge="1">
                  <a:txBody>
                    <a:bodyPr/>
                    <a:lstStyle/>
                    <a:p>
                      <a:endParaRPr lang="en-US"/>
                    </a:p>
                  </a:txBody>
                  <a:tcPr/>
                </a:tc>
                <a:tc>
                  <a:txBody>
                    <a:bodyPr/>
                    <a:lstStyle/>
                    <a:p>
                      <a:pPr algn="ctr">
                        <a:lnSpc>
                          <a:spcPct val="115000"/>
                        </a:lnSpc>
                        <a:spcAft>
                          <a:spcPts val="1000"/>
                        </a:spcAft>
                        <a:tabLst>
                          <a:tab pos="228600" algn="l"/>
                        </a:tabLst>
                      </a:pPr>
                      <a:r>
                        <a:rPr lang="en-US" sz="2400" b="1" dirty="0">
                          <a:solidFill>
                            <a:srgbClr val="000000"/>
                          </a:solidFill>
                          <a:effectLst/>
                          <a:latin typeface="Times New Roman" pitchFamily="18" charset="0"/>
                          <a:ea typeface="Times New Roman"/>
                          <a:cs typeface="Times New Roman" pitchFamily="18" charset="0"/>
                        </a:rPr>
                        <a:t>Spoken units</a:t>
                      </a:r>
                      <a:endParaRPr lang="en-US" sz="2400" dirty="0">
                        <a:effectLst/>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tabLst>
                          <a:tab pos="228600" algn="l"/>
                        </a:tabLst>
                      </a:pPr>
                      <a:r>
                        <a:rPr lang="en-US" sz="2400" b="1" dirty="0">
                          <a:solidFill>
                            <a:srgbClr val="000000"/>
                          </a:solidFill>
                          <a:effectLst/>
                          <a:latin typeface="Times New Roman" pitchFamily="18" charset="0"/>
                          <a:ea typeface="Times New Roman"/>
                          <a:cs typeface="Times New Roman" pitchFamily="18" charset="0"/>
                        </a:rPr>
                        <a:t>Written units</a:t>
                      </a:r>
                      <a:endParaRPr lang="en-US" sz="2400" dirty="0">
                        <a:effectLst/>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7512">
                <a:tc>
                  <a:txBody>
                    <a:bodyPr/>
                    <a:lstStyle/>
                    <a:p>
                      <a:pPr algn="just">
                        <a:lnSpc>
                          <a:spcPct val="115000"/>
                        </a:lnSpc>
                        <a:spcAft>
                          <a:spcPts val="1000"/>
                        </a:spcAft>
                        <a:tabLst>
                          <a:tab pos="228600" algn="l"/>
                        </a:tabLst>
                      </a:pPr>
                      <a:r>
                        <a:rPr lang="en-US" sz="2400" b="1" dirty="0">
                          <a:solidFill>
                            <a:srgbClr val="000000"/>
                          </a:solidFill>
                          <a:effectLst/>
                          <a:latin typeface="Times New Roman"/>
                          <a:ea typeface="Times New Roman"/>
                          <a:cs typeface="Times New Roman"/>
                        </a:rPr>
                        <a:t>Genre</a:t>
                      </a:r>
                      <a:endParaRPr lang="en-US" sz="2400" b="1"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1000"/>
                        </a:spcAft>
                        <a:tabLst>
                          <a:tab pos="228600" algn="l"/>
                        </a:tabLst>
                      </a:pPr>
                      <a:r>
                        <a:rPr lang="en-US" sz="2400" b="1" dirty="0">
                          <a:solidFill>
                            <a:srgbClr val="000000"/>
                          </a:solidFill>
                          <a:effectLst/>
                          <a:latin typeface="Times New Roman"/>
                          <a:ea typeface="Times New Roman"/>
                          <a:cs typeface="Times New Roman"/>
                        </a:rPr>
                        <a:t>Communicative event</a:t>
                      </a:r>
                      <a:endParaRPr lang="en-US" sz="2400" b="1"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Aft>
                          <a:spcPts val="1000"/>
                        </a:spcAft>
                        <a:tabLst>
                          <a:tab pos="228600" algn="l"/>
                        </a:tabLst>
                      </a:pPr>
                      <a:r>
                        <a:rPr lang="en-US" sz="2400" b="1" dirty="0">
                          <a:solidFill>
                            <a:srgbClr val="000000"/>
                          </a:solidFill>
                          <a:effectLst/>
                          <a:latin typeface="Times New Roman"/>
                          <a:ea typeface="Times New Roman"/>
                          <a:cs typeface="Times New Roman"/>
                        </a:rPr>
                        <a:t>Text</a:t>
                      </a:r>
                      <a:endParaRPr lang="en-US" sz="2400" b="1"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867512">
                <a:tc>
                  <a:txBody>
                    <a:bodyPr/>
                    <a:lstStyle/>
                    <a:p>
                      <a:pPr algn="just">
                        <a:lnSpc>
                          <a:spcPct val="115000"/>
                        </a:lnSpc>
                        <a:spcAft>
                          <a:spcPts val="1000"/>
                        </a:spcAft>
                        <a:tabLst>
                          <a:tab pos="228600" algn="l"/>
                        </a:tabLst>
                      </a:pPr>
                      <a:r>
                        <a:rPr lang="en-US" sz="2400" b="1">
                          <a:solidFill>
                            <a:srgbClr val="000000"/>
                          </a:solidFill>
                          <a:effectLst/>
                          <a:latin typeface="Times New Roman"/>
                          <a:ea typeface="Times New Roman"/>
                          <a:cs typeface="Times New Roman"/>
                        </a:rPr>
                        <a:t>Topic </a:t>
                      </a:r>
                      <a:endParaRPr lang="en-US" sz="2400" b="1">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1000"/>
                        </a:spcAft>
                        <a:tabLst>
                          <a:tab pos="228600" algn="l"/>
                        </a:tabLst>
                      </a:pPr>
                      <a:r>
                        <a:rPr lang="en-US" sz="2400" b="1">
                          <a:solidFill>
                            <a:srgbClr val="000000"/>
                          </a:solidFill>
                          <a:effectLst/>
                          <a:latin typeface="Times New Roman"/>
                          <a:ea typeface="Times New Roman"/>
                          <a:cs typeface="Times New Roman"/>
                        </a:rPr>
                        <a:t>Dialogue</a:t>
                      </a:r>
                      <a:endParaRPr lang="en-US" sz="2400" b="1">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1000"/>
                        </a:spcAft>
                        <a:tabLst>
                          <a:tab pos="228600" algn="l"/>
                        </a:tabLst>
                      </a:pPr>
                      <a:r>
                        <a:rPr lang="en-US" sz="2400" b="1" dirty="0">
                          <a:solidFill>
                            <a:srgbClr val="000000"/>
                          </a:solidFill>
                          <a:effectLst/>
                          <a:latin typeface="Times New Roman"/>
                          <a:ea typeface="Times New Roman"/>
                          <a:cs typeface="Times New Roman"/>
                        </a:rPr>
                        <a:t>Paragraph</a:t>
                      </a:r>
                      <a:endParaRPr lang="en-US" sz="2400" b="1" dirty="0">
                        <a:effectLst/>
                        <a:latin typeface="Calibri"/>
                        <a:ea typeface="Calibri"/>
                        <a:cs typeface="Times New Roman"/>
                      </a:endParaRPr>
                    </a:p>
                  </a:txBody>
                  <a:tcPr marL="68580" marR="68580" marT="0" marB="0">
                    <a:lnL>
                      <a:noFill/>
                    </a:lnL>
                    <a:lnR>
                      <a:noFill/>
                    </a:lnR>
                    <a:lnT>
                      <a:noFill/>
                    </a:lnT>
                    <a:lnB>
                      <a:noFill/>
                    </a:lnB>
                  </a:tcPr>
                </a:tc>
              </a:tr>
              <a:tr h="867512">
                <a:tc>
                  <a:txBody>
                    <a:bodyPr/>
                    <a:lstStyle/>
                    <a:p>
                      <a:pPr algn="just">
                        <a:lnSpc>
                          <a:spcPct val="115000"/>
                        </a:lnSpc>
                        <a:spcAft>
                          <a:spcPts val="1000"/>
                        </a:spcAft>
                        <a:tabLst>
                          <a:tab pos="228600" algn="l"/>
                        </a:tabLst>
                      </a:pPr>
                      <a:r>
                        <a:rPr lang="en-US" sz="2400" b="1">
                          <a:solidFill>
                            <a:srgbClr val="000000"/>
                          </a:solidFill>
                          <a:effectLst/>
                          <a:latin typeface="Times New Roman"/>
                          <a:ea typeface="Times New Roman"/>
                          <a:cs typeface="Times New Roman"/>
                        </a:rPr>
                        <a:t>Minimum idea</a:t>
                      </a:r>
                      <a:endParaRPr lang="en-US" sz="2400" b="1">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1000"/>
                        </a:spcAft>
                        <a:tabLst>
                          <a:tab pos="228600" algn="l"/>
                        </a:tabLst>
                      </a:pPr>
                      <a:r>
                        <a:rPr lang="en-US" sz="2400" b="1">
                          <a:solidFill>
                            <a:srgbClr val="000000"/>
                          </a:solidFill>
                          <a:effectLst/>
                          <a:latin typeface="Times New Roman"/>
                          <a:ea typeface="Times New Roman"/>
                          <a:cs typeface="Times New Roman"/>
                        </a:rPr>
                        <a:t>Utterance</a:t>
                      </a:r>
                      <a:endParaRPr lang="en-US" sz="2400" b="1">
                        <a:effectLst/>
                        <a:latin typeface="Calibri"/>
                        <a:ea typeface="Calibri"/>
                        <a:cs typeface="Times New Roman"/>
                      </a:endParaRPr>
                    </a:p>
                  </a:txBody>
                  <a:tcPr marL="68580" marR="68580" marT="0" marB="0">
                    <a:lnL>
                      <a:noFill/>
                    </a:lnL>
                    <a:lnR>
                      <a:noFill/>
                    </a:lnR>
                    <a:lnT>
                      <a:noFill/>
                    </a:lnT>
                    <a:lnB>
                      <a:noFill/>
                    </a:lnB>
                  </a:tcPr>
                </a:tc>
                <a:tc>
                  <a:txBody>
                    <a:bodyPr/>
                    <a:lstStyle/>
                    <a:p>
                      <a:pPr algn="just">
                        <a:lnSpc>
                          <a:spcPct val="115000"/>
                        </a:lnSpc>
                        <a:spcAft>
                          <a:spcPts val="1000"/>
                        </a:spcAft>
                        <a:tabLst>
                          <a:tab pos="228600" algn="l"/>
                        </a:tabLst>
                      </a:pPr>
                      <a:r>
                        <a:rPr lang="en-US" sz="2400" b="1" dirty="0">
                          <a:solidFill>
                            <a:srgbClr val="000000"/>
                          </a:solidFill>
                          <a:effectLst/>
                          <a:latin typeface="Times New Roman"/>
                          <a:ea typeface="Times New Roman"/>
                          <a:cs typeface="Times New Roman"/>
                        </a:rPr>
                        <a:t>Sentence</a:t>
                      </a:r>
                      <a:endParaRPr lang="en-US" sz="2400" b="1" dirty="0">
                        <a:effectLst/>
                        <a:latin typeface="Calibri"/>
                        <a:ea typeface="Calibri"/>
                        <a:cs typeface="Times New Roman"/>
                      </a:endParaRPr>
                    </a:p>
                  </a:txBody>
                  <a:tcPr marL="68580" marR="68580" marT="0" marB="0">
                    <a:lnL>
                      <a:noFill/>
                    </a:lnL>
                    <a:lnR>
                      <a:noFill/>
                    </a:lnR>
                    <a:lnT>
                      <a:noFill/>
                    </a:lnT>
                    <a:lnB>
                      <a:noFill/>
                    </a:lnB>
                  </a:tcPr>
                </a:tc>
              </a:tr>
              <a:tr h="867512">
                <a:tc>
                  <a:txBody>
                    <a:bodyPr/>
                    <a:lstStyle/>
                    <a:p>
                      <a:pPr algn="just">
                        <a:lnSpc>
                          <a:spcPct val="115000"/>
                        </a:lnSpc>
                        <a:spcAft>
                          <a:spcPts val="1000"/>
                        </a:spcAft>
                        <a:tabLst>
                          <a:tab pos="228600" algn="l"/>
                        </a:tabLst>
                      </a:pPr>
                      <a:r>
                        <a:rPr lang="en-US" sz="2400" b="1">
                          <a:solidFill>
                            <a:srgbClr val="000000"/>
                          </a:solidFill>
                          <a:effectLst/>
                          <a:latin typeface="Times New Roman"/>
                          <a:ea typeface="Times New Roman"/>
                          <a:cs typeface="Times New Roman"/>
                        </a:rPr>
                        <a:t>Pretext</a:t>
                      </a:r>
                      <a:endParaRPr lang="en-US" sz="2400" b="1">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tabLst>
                          <a:tab pos="228600" algn="l"/>
                        </a:tabLst>
                      </a:pPr>
                      <a:r>
                        <a:rPr lang="en-US" sz="2400" b="1">
                          <a:solidFill>
                            <a:srgbClr val="000000"/>
                          </a:solidFill>
                          <a:effectLst/>
                          <a:latin typeface="Times New Roman"/>
                          <a:ea typeface="Times New Roman"/>
                          <a:cs typeface="Times New Roman"/>
                        </a:rPr>
                        <a:t>Speech act</a:t>
                      </a:r>
                      <a:endParaRPr lang="en-US" sz="2400" b="1">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tabLst>
                          <a:tab pos="228600" algn="l"/>
                        </a:tabLst>
                      </a:pPr>
                      <a:r>
                        <a:rPr lang="en-US" sz="2400" b="1" dirty="0">
                          <a:solidFill>
                            <a:srgbClr val="000000"/>
                          </a:solidFill>
                          <a:effectLst/>
                          <a:latin typeface="Times New Roman"/>
                          <a:ea typeface="Times New Roman"/>
                          <a:cs typeface="Times New Roman"/>
                        </a:rPr>
                        <a:t>Speech act</a:t>
                      </a:r>
                      <a:endParaRPr lang="en-US" sz="2400" b="1" dirty="0">
                        <a:effectLst/>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32394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96" y="332656"/>
            <a:ext cx="9001000" cy="6408712"/>
          </a:xfrm>
        </p:spPr>
        <p:txBody>
          <a:bodyPr/>
          <a:lstStyle/>
          <a:p>
            <a:r>
              <a:rPr lang="en-US" sz="4000" b="1" spc="10" dirty="0">
                <a:solidFill>
                  <a:srgbClr val="C00000"/>
                </a:solidFill>
                <a:latin typeface="Times New Roman"/>
                <a:ea typeface="Times New Roman"/>
                <a:cs typeface="Times New Roman"/>
              </a:rPr>
              <a:t>Speech </a:t>
            </a:r>
            <a:r>
              <a:rPr lang="en-US" sz="4000" b="1" spc="10" dirty="0" smtClean="0">
                <a:solidFill>
                  <a:srgbClr val="C00000"/>
                </a:solidFill>
                <a:latin typeface="Times New Roman"/>
                <a:ea typeface="Times New Roman"/>
                <a:cs typeface="Times New Roman"/>
              </a:rPr>
              <a:t>Acts </a:t>
            </a: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r>
              <a:rPr lang="en-US" sz="3200" b="1" dirty="0">
                <a:solidFill>
                  <a:srgbClr val="202124"/>
                </a:solidFill>
                <a:latin typeface="Times New Roman"/>
                <a:ea typeface="Calibri"/>
                <a:cs typeface="Times New Roman"/>
              </a:rPr>
              <a:t>   </a:t>
            </a:r>
            <a:r>
              <a:rPr lang="en-US" sz="3200" dirty="0">
                <a:solidFill>
                  <a:srgbClr val="202124"/>
                </a:solidFill>
                <a:latin typeface="Times New Roman"/>
                <a:ea typeface="Calibri"/>
                <a:cs typeface="Times New Roman"/>
              </a:rPr>
              <a:t> </a:t>
            </a:r>
            <a:r>
              <a:rPr lang="en-US" sz="3200" dirty="0" smtClean="0">
                <a:solidFill>
                  <a:srgbClr val="202124"/>
                </a:solidFill>
                <a:latin typeface="Times New Roman"/>
                <a:ea typeface="Calibri"/>
                <a:cs typeface="Times New Roman"/>
              </a:rPr>
              <a:t/>
            </a:r>
            <a:br>
              <a:rPr lang="en-US" sz="3200" dirty="0" smtClean="0">
                <a:solidFill>
                  <a:srgbClr val="202124"/>
                </a:solidFill>
                <a:latin typeface="Times New Roman"/>
                <a:ea typeface="Calibri"/>
                <a:cs typeface="Times New Roman"/>
              </a:rPr>
            </a:br>
            <a:r>
              <a:rPr lang="en-US" sz="3200" dirty="0" smtClean="0">
                <a:solidFill>
                  <a:srgbClr val="202124"/>
                </a:solidFill>
                <a:latin typeface="Times New Roman"/>
                <a:ea typeface="Calibri"/>
                <a:cs typeface="Times New Roman"/>
              </a:rPr>
              <a:t>* One </a:t>
            </a:r>
            <a:r>
              <a:rPr lang="en-US" sz="3200" dirty="0">
                <a:solidFill>
                  <a:srgbClr val="202124"/>
                </a:solidFill>
                <a:latin typeface="Times New Roman"/>
                <a:ea typeface="Calibri"/>
                <a:cs typeface="Times New Roman"/>
              </a:rPr>
              <a:t>important area of </a:t>
            </a:r>
            <a:r>
              <a:rPr lang="en-US" sz="3200" b="1" dirty="0" smtClean="0">
                <a:solidFill>
                  <a:srgbClr val="000000"/>
                </a:solidFill>
                <a:latin typeface="Times New Roman"/>
                <a:ea typeface="Calibri"/>
                <a:cs typeface="Times New Roman"/>
              </a:rPr>
              <a:t>pragmatics.</a:t>
            </a: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t>
            </a:r>
            <a:r>
              <a:rPr lang="en-US" sz="3600" b="1" u="sng" dirty="0" smtClean="0">
                <a:solidFill>
                  <a:srgbClr val="FF0000"/>
                </a:solidFill>
                <a:latin typeface="Times New Roman"/>
                <a:ea typeface="Calibri"/>
                <a:cs typeface="Times New Roman"/>
              </a:rPr>
              <a:t>Speech acts</a:t>
            </a: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t>
            </a:r>
            <a:r>
              <a:rPr lang="en-US" sz="3200" b="1" u="sng" dirty="0">
                <a:solidFill>
                  <a:srgbClr val="FF0000"/>
                </a:solidFill>
                <a:latin typeface="Times New Roman"/>
                <a:ea typeface="Calibri"/>
                <a:cs typeface="Times New Roman"/>
              </a:rPr>
              <a:t>C</a:t>
            </a:r>
            <a:r>
              <a:rPr lang="en-US" sz="3200" b="1" u="sng" dirty="0" smtClean="0">
                <a:solidFill>
                  <a:srgbClr val="FF0000"/>
                </a:solidFill>
                <a:latin typeface="Times New Roman"/>
                <a:ea typeface="Calibri"/>
                <a:cs typeface="Times New Roman"/>
              </a:rPr>
              <a:t>ommunicative</a:t>
            </a:r>
            <a:r>
              <a:rPr lang="en-US" sz="3200" b="1" u="sng" dirty="0">
                <a:solidFill>
                  <a:srgbClr val="FF0000"/>
                </a:solidFill>
                <a:latin typeface="Times New Roman"/>
                <a:ea typeface="Calibri"/>
                <a:cs typeface="Times New Roman"/>
              </a:rPr>
              <a:t> </a:t>
            </a:r>
            <a:r>
              <a:rPr lang="en-US" sz="3200" b="1" u="sng" dirty="0" smtClean="0">
                <a:solidFill>
                  <a:srgbClr val="FF0000"/>
                </a:solidFill>
                <a:latin typeface="Times New Roman"/>
                <a:ea typeface="Calibri"/>
                <a:cs typeface="Times New Roman"/>
              </a:rPr>
              <a:t>acts</a:t>
            </a:r>
            <a:r>
              <a:rPr lang="en-US" sz="3200" dirty="0" smtClean="0">
                <a:solidFill>
                  <a:srgbClr val="000000"/>
                </a:solidFill>
                <a:latin typeface="Times New Roman"/>
                <a:ea typeface="Calibri"/>
                <a:cs typeface="Times New Roman"/>
              </a:rPr>
              <a:t> </a:t>
            </a:r>
            <a:r>
              <a:rPr lang="en-US" sz="3200" b="1" i="1" dirty="0" smtClean="0">
                <a:solidFill>
                  <a:srgbClr val="FF0000"/>
                </a:solidFill>
                <a:latin typeface="Times New Roman"/>
                <a:ea typeface="Calibri"/>
                <a:cs typeface="Times New Roman"/>
              </a:rPr>
              <a:t>conveying </a:t>
            </a:r>
            <a:r>
              <a:rPr lang="en-US" sz="3200" b="1" i="1" dirty="0">
                <a:solidFill>
                  <a:srgbClr val="FF0000"/>
                </a:solidFill>
                <a:latin typeface="Times New Roman"/>
                <a:ea typeface="Calibri"/>
                <a:cs typeface="Times New Roman"/>
              </a:rPr>
              <a:t>an intended language function.</a:t>
            </a:r>
            <a:r>
              <a:rPr lang="en-US" sz="3200" dirty="0">
                <a:solidFill>
                  <a:srgbClr val="000000"/>
                </a:solidFill>
                <a:latin typeface="Times New Roman"/>
                <a:ea typeface="Calibri"/>
                <a:cs typeface="Times New Roman"/>
              </a:rPr>
              <a:t>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b="1" dirty="0" smtClean="0">
                <a:solidFill>
                  <a:srgbClr val="FF0000"/>
                </a:solidFill>
                <a:latin typeface="Times New Roman"/>
                <a:ea typeface="Calibri"/>
                <a:cs typeface="Times New Roman"/>
              </a:rPr>
              <a:t>Functions</a:t>
            </a:r>
            <a:r>
              <a:rPr lang="en-US" sz="3200" b="1" dirty="0">
                <a:solidFill>
                  <a:srgbClr val="FF0000"/>
                </a:solidFill>
                <a:latin typeface="Times New Roman"/>
                <a:ea typeface="Calibri"/>
                <a:cs typeface="Times New Roman"/>
              </a:rPr>
              <a:t>: </a:t>
            </a:r>
            <a:r>
              <a:rPr lang="en-US" sz="3200" b="1" i="1" dirty="0">
                <a:solidFill>
                  <a:srgbClr val="00B050"/>
                </a:solidFill>
                <a:latin typeface="Times New Roman"/>
                <a:ea typeface="Calibri"/>
                <a:cs typeface="Times New Roman"/>
              </a:rPr>
              <a:t>requests, apologies, suggestions, commands, offers &amp; appropriate responses to those acts</a:t>
            </a:r>
            <a:r>
              <a:rPr lang="en-US" sz="3200" dirty="0">
                <a:solidFill>
                  <a:srgbClr val="00B050"/>
                </a:solidFill>
                <a:latin typeface="Times New Roman"/>
                <a:ea typeface="Calibri"/>
                <a:cs typeface="Times New Roman"/>
              </a:rPr>
              <a:t>...</a:t>
            </a: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Identification </a:t>
            </a:r>
            <a:r>
              <a:rPr lang="en-US" sz="3200" dirty="0">
                <a:solidFill>
                  <a:srgbClr val="000000"/>
                </a:solidFill>
                <a:latin typeface="Times New Roman"/>
                <a:ea typeface="Calibri"/>
                <a:cs typeface="Times New Roman"/>
              </a:rPr>
              <a:t>of intended </a:t>
            </a:r>
            <a:r>
              <a:rPr lang="en-US" sz="3200" b="1" dirty="0">
                <a:solidFill>
                  <a:srgbClr val="000000"/>
                </a:solidFill>
                <a:latin typeface="Times New Roman"/>
                <a:ea typeface="Calibri"/>
                <a:cs typeface="Times New Roman"/>
              </a:rPr>
              <a:t>speech acts</a:t>
            </a:r>
            <a:r>
              <a:rPr lang="en-US" sz="3200" dirty="0">
                <a:solidFill>
                  <a:srgbClr val="000000"/>
                </a:solidFill>
                <a:latin typeface="Times New Roman"/>
                <a:ea typeface="Calibri"/>
                <a:cs typeface="Times New Roman"/>
              </a:rPr>
              <a:t>.</a:t>
            </a:r>
            <a:endParaRPr lang="en-US" dirty="0"/>
          </a:p>
        </p:txBody>
      </p:sp>
    </p:spTree>
    <p:extLst>
      <p:ext uri="{BB962C8B-B14F-4D97-AF65-F5344CB8AC3E}">
        <p14:creationId xmlns:p14="http://schemas.microsoft.com/office/powerpoint/2010/main" val="2043124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2200</TotalTime>
  <Words>192</Words>
  <Application>Microsoft Office PowerPoint</Application>
  <PresentationFormat>On-screen Show (4:3)</PresentationFormat>
  <Paragraphs>51</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CHAPTER VI  CONTRASTIVE DISCOURSE ANALYSIS</vt:lpstr>
      <vt:lpstr> * Contrastive units on the perspective of speech acts * Explain the  TC in contrastive studies &amp; in discourse analysis * Key concepts of discourse analysis: cohesion, coherence, adjacency pairs, theme &amp; rheme; * Background knowledge of speech * New &amp; Old Information of utterance * Presupposition of utterance * Contrastive analysis of English &amp; Vietnamese discourse. </vt:lpstr>
      <vt:lpstr>DISCOURSE * Discourse refers to units of language in use produced as the result of an act of communication: utterances, paragraph, conversations, interviews, texts.  * Discourse analysis is concerned with the analysis of language 'beyond the sentence'.   &gt; Discourse analysis looks at whole texts rather than sentences, phrases or clauses. * A discourse can be interpreted. </vt:lpstr>
      <vt:lpstr>2 types of discourse analysis  * Spoken Discourse Analysis: study of conversations, dialogues, spoken monologues, etc.          * Written Discourse Analysis: study of written texts: essays, news, written speeches , etc.      * The major issues of discourse: coherence, cohesion, adjacency pairs and exchanges, theme, rheme.</vt:lpstr>
      <vt:lpstr>Contrastive discourse analysis principles     * Discourse studies investigating the ways in which language is used &amp; larger levels of language structure.  * Contrastive studies on discourse focuses on the (dis)similarities in content (or meaning) between the expressions &amp; the (dis)similarities in textual structure in two or more languages.</vt:lpstr>
      <vt:lpstr> * L1 expression, L2 expression &amp; their content: 3 components of a CS.   * Overlapping idea/content is what has “the same cognitive structures &amp; the same communicative needs in speaking” in contrastive discourses.  * The outside parts of the overlapping idea: the differences between contrastive units. They express sociocultural linguistic features. </vt:lpstr>
      <vt:lpstr>Discourse &amp; contrastive units in the perspectives of speech * Discourse encloses its content &amp; expression which regulates each other.  * Each constituent, in turn encompasses its constituents. The distribution of hierarchical structure of discourse is drawn as  </vt:lpstr>
      <vt:lpstr>PowerPoint Presentation</vt:lpstr>
      <vt:lpstr>Speech Acts       * One important area of pragmatics.   * Speech acts - Communicative acts conveying an intended language function.    Functions: requests, apologies, suggestions, commands, offers &amp; appropriate responses to those acts...  Identification of intended speech acts.</vt:lpstr>
      <vt:lpstr> Types of Speech Acts   * Based on linguistic performance Various types of speech acts classified by John Searle  (1932,  American philosopher best known for his work in the philosophy of language - especially speech act theory and the philosophy of mind.  1. Representatives (tường giải/biểu hiện):  commit a speaker to the truth of an expressed proposition.  Paradigm cases: asserting, stating, concluding, boasting, describing, suggesting.  I am a great singer. Bill was an accountant. </vt:lpstr>
      <vt:lpstr>2. Commissives (cam kết): Commit a speaker to some future action.  Paradigm cases: promising, pledging, threatening, vowing, offering.  I am going to leave you. I'll call you tonight.</vt:lpstr>
      <vt:lpstr>3. Directives (cầu khiến/điều khiển): used by a speaker who attempts to get the addressee to carry out an action.  Paradigm cases: requesting, advising, commanding, challenging, inviting, daring, entreating.  Ex. - You'd better tidy up that mess.  - Sit down. TO DARE IS TO DO</vt:lpstr>
      <vt:lpstr>4. Declarations (tuyên bố): affect an immediate change of affairs.    Paradigm cases: declaring, baptizing, resigning, firing from employment, hiring, arresting  Ex. - Congratulations on becoming a child of God from this day, God will always protect, guide and bestow many special blessings on him. - We find the defendant guilty. - I resign. </vt:lpstr>
      <vt:lpstr>5.Expressives (biểu cảm): express some sort of psychological state.  Paradigm cases: greeting, thanking, apologizing, complaining, congratulating.  This beer is disgusting. I'm sorry to hear that. </vt:lpstr>
      <vt:lpstr>Austin’s classification of speech acts    ( Austin, J.L. (1962): How to do things with Words 3 kinds of speech acts                   1. A locutionary act (tạo lời)   The act of saying something in the full sense of “say”, producing an utterance form &amp; more or less determinate meaning. (Using linguistic elements: phonetics, vocabulary, &amp; grammar to create words, sentence)</vt:lpstr>
      <vt:lpstr>2. An illocutionary act (Tại lời)    * The act performed in saying something, conveys the speaker’s intended meaning. (say something &amp; how to do it &amp; do it as soon as you say it).  Ex. - Class is too noisy. &gt; The act of the word/comment is that the class is noisy;                  - Don't talk in private. &gt; To act on words is to ask students not to talk, keep quiet.  &gt;&gt;&gt; Illocutionary act  is the target of the statement.</vt:lpstr>
      <vt:lpstr>3. A perlocutionary act (Mượn lời)  * The act performed by or as a result of saying; the effect that illocutionary act as on the hearer. * Through speech, the speaker affects thoughts &amp; feelings of the listener. One act of word can have many different actions. Ex. An action in words: Do not want to talk to someone: You go home &amp; send me to sleep &gt; But there may be many acts of implicatures: What time is it ?; Tomorrow I have a class time; ….</vt:lpstr>
      <vt:lpstr>COHESION  Cohesion is the grammatical &amp; lexical  linking (cohesive ties/connections) within a text or sentence that holds a text together and gives it meaning.   </vt:lpstr>
      <vt:lpstr>                                                  TYPES OF COHESION         * Two main types:     - Grammatical cohesion, which is based on structural content              - Lexical cohesion, which is based on lexical content &amp; background knowledge.               * A cohesive text is created in many different ways.           * Five general categories of cohesive devices: reference (mention of), ellipsis (word omission/), substitution (word/phrase replacement), lexical cohesion (lexical items) &amp; conjunction (connectors). </vt:lpstr>
      <vt:lpstr>COHERENCE  * Coherence is a Latin word, meaning “to stick together.”(Every thing fitting together well).   * Coherence is a literary technique that refers to logical connections, which listeners or readers perceive in an oral or written text.  In other words, it is a written or spoken piece that is not only consistent &amp; logical &amp; unified &amp; meaningful. </vt:lpstr>
      <vt:lpstr> The differences between Cohesion &amp; Coherence * Cohesion: In the text; Grammatical links; Clues, guides to coherence                                   * Coherence: In the readers’s /listener’s mind; The feeling that the text makes sense; The reader has  to create coherence. - Example in the coursebook. - In fact: Sometimes A cohesive text (having a lot of connections) is not coherent text (difficult to interpret) – Example in the coursebook. </vt:lpstr>
      <vt:lpstr> * Cohesion - the grammatical &amp; lexical linking within a text or sentence that holds a text together &amp; gives it meaning.    * While cohesion is surface links that connect clauses &amp; sentences, coherence is the extent to which discourse is perceived to hang together rather than being a set of unrelated sentences or utterances.</vt:lpstr>
      <vt:lpstr>EX. illustration the relationship between cohesion &amp; coherence. 1.John forgot to bring the corkscrew. The party was spoilt.  (There’s no surface link, but it is coherent)  2. Although Thu is a teacher, she is very honest. (There is a formal cohesive device (conjunction “although”), but it is not coherent because the sentence does not sound right according to our common background knowledge)  3. Hắn vừa đi vừa chửi. Chí Phèo xách một cái vỏ chai đến nhà bá Kiến. (He cursed as he walked. Chi Pheo went to Ba Kien’s house with an empty bottle in his hand).</vt:lpstr>
      <vt:lpstr> Reference 2 Types of Reference    Anaphoric reference, which looks backward in the text for its referents “she” in example above.  Cataphoric reference, which looks forward in the text for its referent as “Hắn” in (3) above.  *A contrastive analysis of a piece of discourse between English and Vietnamese version reveals some differences in using referents.  </vt:lpstr>
      <vt:lpstr>Adjacency pairs * An adjacency pair - an example of conversational turn-taking.   * An adjacency pair consists of 2 utterances by two speakers, one after the other.  The speaking of the first utterance (the first-pair part, or the first turn) provokes a responding utterance (the second-pair part, or the second turn).</vt:lpstr>
      <vt:lpstr>Utterance function     Expected response greeting &gt;&gt;&gt;&gt;&gt;                        greeting congratulation       &gt;&gt;&gt;&gt;                 thanks  apology    &gt;&gt;&gt;&gt;                       acceptance infor &gt;                                     acknowledgement leave-taking &gt;                    leave-taking   </vt:lpstr>
      <vt:lpstr>Contrastive analysis of Theme &amp; Rheme A message consists of two main parts: Theme &amp; Rheme. The theme - the topic   The rheme - the comment   &gt; The Theme is the element which serves as the point of departure of the message.  &gt; The remainder of the message, the part in which the theme is developed, is called the Rheme.</vt:lpstr>
      <vt:lpstr>The cat ate the rat (the focus is the CAT). 2) The rat was eaten by the cat (the focus is the RAT) * There are 3 types of themes: Topical, Interpersonal &amp; textual. Ex. Frankly, the movie was a waste of money. However, you should see it &amp; make up your own mind.       Interpl.    Topical Textual    Topical    </vt:lpstr>
      <vt:lpstr> * Theme: a nominal group, adverb group, prepositional phrases.  * English &amp; Vietnamese called ‘SVO’ languages: The declarative clause requires a verb at its center, a subject before it &amp; any object after it.  * Other languages are VSO’ or ‘SOV’ language (very often this basic pattern rearranged by means of fronting devices).  * When the subject is the theme, it is unmarked; when a theme that is something other than the subject in a declarative sentence is marked. </vt:lpstr>
      <vt:lpstr>1. Giữa giường thất bảo ngồi trên một bà. (marked)  2.  Susan drove a Rolls Royce. (unmarked)  3.  Rich they may be, but I don’t think they’re happy (marked: CSV, Complement-fronted)    * A contrastive analysis of Theme &amp; Rheme in English &amp; Vietnamese can be interesting &amp; of practical values.</vt:lpstr>
      <vt:lpstr>SUMMARY * DA refers mainly to the linguistic analysis of naturally occurring connected speech or written discourse.  * It deals with the organisation of language above the sentence: cohesion, coherence, adjacency pairs, conversational exchanges, theme, rheme.  &gt; Comparisons between their components can be based on topics composed of either dialogues or texts on minimum ideas composed of either utterances or sentences.</vt:lpstr>
      <vt:lpstr>A CA of discourse between English &amp; Vietnamese can be of practical &amp; pedagogical values because there are certain common features &amp; culture-specific in the 2 languages. </vt:lpstr>
      <vt:lpstr>EXERCISES  Analyze the following sentence quoted from Shakespeare’s epic “Romeo and Juliet” &amp; in translated sentence to find the pragmatic equivalences between English &amp; Vietnamese:      Samson: “ A dog of the house of Montague moves me”.     “Cứ thấy một thằng chó nhà Montague là tao ngứa ngáy chân tay.” </vt:lpstr>
      <vt:lpstr>           - Context: 2 families hate each other. This member calls each other member “a dog”.       -The word "move" in English means "to move/chuyển động, ..." but in the context of an enemy. "move" indicates the position they are willing to strike &amp; attack their enemies. - "me": “tao" suitable for context because they are enemies.  </vt:lpstr>
      <vt:lpstr>Using cohesive devices to write a coherent paragraph.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HDHT</cp:lastModifiedBy>
  <cp:revision>95</cp:revision>
  <dcterms:created xsi:type="dcterms:W3CDTF">2020-09-14T12:45:49Z</dcterms:created>
  <dcterms:modified xsi:type="dcterms:W3CDTF">2023-05-12T07:32:44Z</dcterms:modified>
</cp:coreProperties>
</file>