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8"/>
  </p:notesMasterIdLst>
  <p:sldIdLst>
    <p:sldId id="256" r:id="rId2"/>
    <p:sldId id="257" r:id="rId3"/>
    <p:sldId id="258" r:id="rId4"/>
    <p:sldId id="263" r:id="rId5"/>
    <p:sldId id="264" r:id="rId6"/>
    <p:sldId id="305" r:id="rId7"/>
    <p:sldId id="266" r:id="rId8"/>
    <p:sldId id="301" r:id="rId9"/>
    <p:sldId id="267" r:id="rId10"/>
    <p:sldId id="306" r:id="rId11"/>
    <p:sldId id="307" r:id="rId12"/>
    <p:sldId id="269" r:id="rId13"/>
    <p:sldId id="270" r:id="rId14"/>
    <p:sldId id="271" r:id="rId15"/>
    <p:sldId id="272" r:id="rId16"/>
    <p:sldId id="302" r:id="rId17"/>
    <p:sldId id="273" r:id="rId18"/>
    <p:sldId id="308" r:id="rId19"/>
    <p:sldId id="275" r:id="rId20"/>
    <p:sldId id="276" r:id="rId21"/>
    <p:sldId id="303" r:id="rId22"/>
    <p:sldId id="277" r:id="rId23"/>
    <p:sldId id="304" r:id="rId24"/>
    <p:sldId id="278" r:id="rId25"/>
    <p:sldId id="309" r:id="rId26"/>
    <p:sldId id="282" r:id="rId27"/>
    <p:sldId id="279" r:id="rId28"/>
    <p:sldId id="281" r:id="rId29"/>
    <p:sldId id="283" r:id="rId30"/>
    <p:sldId id="284" r:id="rId31"/>
    <p:sldId id="285" r:id="rId32"/>
    <p:sldId id="286" r:id="rId33"/>
    <p:sldId id="287" r:id="rId34"/>
    <p:sldId id="288" r:id="rId35"/>
    <p:sldId id="310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0" autoAdjust="0"/>
    <p:restoredTop sz="94660"/>
  </p:normalViewPr>
  <p:slideViewPr>
    <p:cSldViewPr>
      <p:cViewPr>
        <p:scale>
          <a:sx n="72" d="100"/>
          <a:sy n="72" d="100"/>
        </p:scale>
        <p:origin x="-1116" y="2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716" y="-6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CB4E3-E21B-48E7-935E-0E2380385AB2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B1810-5D40-48CE-9809-9B4060572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91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4A75-86FE-4906-B794-BDC4E0C207EC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70B21-09D1-4DA2-9FD4-E8DA4DFE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54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4A75-86FE-4906-B794-BDC4E0C207EC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70B21-09D1-4DA2-9FD4-E8DA4DFE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00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4A75-86FE-4906-B794-BDC4E0C207EC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70B21-09D1-4DA2-9FD4-E8DA4DFE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09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4A75-86FE-4906-B794-BDC4E0C207EC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70B21-09D1-4DA2-9FD4-E8DA4DFE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185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4A75-86FE-4906-B794-BDC4E0C207EC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70B21-09D1-4DA2-9FD4-E8DA4DFE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4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4A75-86FE-4906-B794-BDC4E0C207EC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70B21-09D1-4DA2-9FD4-E8DA4DFE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16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4A75-86FE-4906-B794-BDC4E0C207EC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70B21-09D1-4DA2-9FD4-E8DA4DFE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48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4A75-86FE-4906-B794-BDC4E0C207EC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70B21-09D1-4DA2-9FD4-E8DA4DFE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65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4A75-86FE-4906-B794-BDC4E0C207EC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70B21-09D1-4DA2-9FD4-E8DA4DFE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77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4A75-86FE-4906-B794-BDC4E0C207EC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70B21-09D1-4DA2-9FD4-E8DA4DFE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525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4A75-86FE-4906-B794-BDC4E0C207EC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70B21-09D1-4DA2-9FD4-E8DA4DFE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48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24A75-86FE-4906-B794-BDC4E0C207EC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70B21-09D1-4DA2-9FD4-E8DA4DFE7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82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116632"/>
            <a:ext cx="9108504" cy="662473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  <a:spcAft>
                <a:spcPts val="1000"/>
              </a:spcAft>
            </a:pP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                              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CHAPTER II</a:t>
            </a:r>
            <a:b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PRINCIPLE 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&amp;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AREAS OF CONTRASTIVE 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STUDIES (CS)</a:t>
            </a:r>
            <a:r>
              <a:rPr lang="en-US" sz="28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vi-VN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  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* 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Recognize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methodology of 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CS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vi-VN" sz="32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*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Specify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intralingual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contrastive models &amp;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their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submodels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vi-VN" sz="32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vi-VN" sz="32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*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Describe the areas of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CS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*Analyze </a:t>
            </a:r>
            <a:r>
              <a:rPr lang="en-US" sz="3200" b="1" i="1" dirty="0" err="1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</a:t>
            </a:r>
            <a:r>
              <a:rPr lang="en-US" sz="32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ertium</a:t>
            </a:r>
            <a: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</a:t>
            </a:r>
            <a:r>
              <a:rPr lang="en-US" sz="32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omparationis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CS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*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Explain the role of language communicative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competence in CS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09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260649"/>
            <a:ext cx="8928992" cy="6264696"/>
          </a:xfrm>
        </p:spPr>
        <p:txBody>
          <a:bodyPr/>
          <a:lstStyle/>
          <a:p>
            <a:r>
              <a:rPr lang="en-US" sz="2800" i="1" dirty="0">
                <a:solidFill>
                  <a:srgbClr val="984807"/>
                </a:solidFill>
                <a:latin typeface="Times New Roman"/>
                <a:ea typeface="Calibri"/>
                <a:cs typeface="Times New Roman"/>
              </a:rPr>
              <a:t>* </a:t>
            </a:r>
            <a:r>
              <a:rPr lang="en-US" sz="3600" b="1" i="1" dirty="0">
                <a:solidFill>
                  <a:srgbClr val="984807"/>
                </a:solidFill>
                <a:latin typeface="Times New Roman"/>
                <a:ea typeface="Times New Roman"/>
                <a:cs typeface="Times New Roman"/>
              </a:rPr>
              <a:t>Almost of the </a:t>
            </a:r>
            <a:r>
              <a:rPr lang="en-US" sz="3600" b="1" i="1" dirty="0" smtClean="0">
                <a:solidFill>
                  <a:srgbClr val="984807"/>
                </a:solidFill>
                <a:latin typeface="Times New Roman"/>
                <a:ea typeface="Times New Roman"/>
                <a:cs typeface="Times New Roman"/>
              </a:rPr>
              <a:t>problems </a:t>
            </a:r>
            <a:r>
              <a:rPr lang="en-US" sz="3600" b="1" i="1" dirty="0">
                <a:solidFill>
                  <a:srgbClr val="984807"/>
                </a:solidFill>
                <a:latin typeface="Times New Roman"/>
                <a:ea typeface="Times New Roman"/>
                <a:cs typeface="Times New Roman"/>
              </a:rPr>
              <a:t>conducted based on specific adopted linguistic theories &amp; data sources. </a:t>
            </a:r>
            <a:r>
              <a:rPr lang="vi-VN" sz="3600" b="1" i="1" dirty="0" smtClean="0">
                <a:solidFill>
                  <a:srgbClr val="984807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vi-VN" sz="3600" b="1" i="1" dirty="0" smtClean="0">
                <a:solidFill>
                  <a:srgbClr val="984807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3600" b="1" i="1" dirty="0" smtClean="0">
                <a:solidFill>
                  <a:srgbClr val="984807"/>
                </a:solidFill>
                <a:latin typeface="Times New Roman"/>
                <a:ea typeface="Times New Roman"/>
                <a:cs typeface="Times New Roman"/>
              </a:rPr>
              <a:t>They </a:t>
            </a:r>
            <a:r>
              <a:rPr lang="en-US" sz="3600" b="1" i="1" dirty="0">
                <a:solidFill>
                  <a:srgbClr val="984807"/>
                </a:solidFill>
                <a:latin typeface="Times New Roman"/>
                <a:ea typeface="Times New Roman"/>
                <a:cs typeface="Times New Roman"/>
              </a:rPr>
              <a:t>are contrastive studies in science.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803564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188640"/>
            <a:ext cx="9073008" cy="6552727"/>
          </a:xfrm>
        </p:spPr>
        <p:txBody>
          <a:bodyPr>
            <a:normAutofit/>
          </a:bodyPr>
          <a:lstStyle/>
          <a:p>
            <a:r>
              <a:rPr lang="en-US" sz="3600" b="1" i="1" u="sng" dirty="0" err="1">
                <a:latin typeface="Times New Roman"/>
                <a:ea typeface="Calibri"/>
              </a:rPr>
              <a:t>Intralingual</a:t>
            </a:r>
            <a:r>
              <a:rPr lang="en-US" sz="3600" b="1" i="1" u="sng" dirty="0">
                <a:latin typeface="Times New Roman"/>
                <a:ea typeface="Calibri"/>
              </a:rPr>
              <a:t> CA - Comparison of L2 &amp; IL</a:t>
            </a:r>
            <a:r>
              <a:rPr lang="en-US" b="1" dirty="0">
                <a:latin typeface="Times New Roman"/>
                <a:ea typeface="Calibri"/>
              </a:rPr>
              <a:t/>
            </a:r>
            <a:br>
              <a:rPr lang="en-US" b="1" dirty="0">
                <a:latin typeface="Times New Roman"/>
                <a:ea typeface="Calibri"/>
              </a:rPr>
            </a:br>
            <a:r>
              <a:rPr lang="en-US" sz="3600" dirty="0">
                <a:latin typeface="Times New Roman"/>
                <a:ea typeface="Calibri"/>
              </a:rPr>
              <a:t>* </a:t>
            </a:r>
            <a:r>
              <a:rPr lang="en-US" sz="3600" b="1" dirty="0" err="1">
                <a:solidFill>
                  <a:srgbClr val="C00000"/>
                </a:solidFill>
                <a:latin typeface="Times New Roman"/>
                <a:ea typeface="Calibri"/>
              </a:rPr>
              <a:t>Intralingual</a:t>
            </a:r>
            <a:r>
              <a:rPr lang="en-US" sz="3600" dirty="0">
                <a:solidFill>
                  <a:srgbClr val="C00000"/>
                </a:solidFill>
                <a:latin typeface="Times New Roman"/>
                <a:ea typeface="Calibri"/>
              </a:rPr>
              <a:t> comparisons of </a:t>
            </a:r>
            <a:r>
              <a:rPr lang="en-US" sz="3600" b="1" dirty="0" err="1">
                <a:solidFill>
                  <a:srgbClr val="C00000"/>
                </a:solidFill>
                <a:latin typeface="Times New Roman"/>
                <a:ea typeface="Calibri"/>
              </a:rPr>
              <a:t>interlanguage</a:t>
            </a:r>
            <a:r>
              <a:rPr lang="en-US" sz="3600" b="1" dirty="0">
                <a:solidFill>
                  <a:srgbClr val="C00000"/>
                </a:solidFill>
                <a:latin typeface="Times New Roman"/>
                <a:ea typeface="Calibri"/>
              </a:rPr>
              <a:t> &amp; the social languages</a:t>
            </a:r>
            <a:r>
              <a:rPr lang="en-US" sz="3600" dirty="0">
                <a:latin typeface="Times New Roman"/>
                <a:ea typeface="Calibri"/>
              </a:rPr>
              <a:t> </a:t>
            </a:r>
            <a:r>
              <a:rPr lang="en-US" sz="3600" i="1" dirty="0">
                <a:latin typeface="Times New Roman"/>
                <a:ea typeface="Calibri"/>
              </a:rPr>
              <a:t> </a:t>
            </a:r>
            <a:r>
              <a:rPr lang="en-US" sz="3600" dirty="0">
                <a:latin typeface="Times New Roman"/>
                <a:ea typeface="Calibri"/>
              </a:rPr>
              <a:t/>
            </a:r>
            <a:br>
              <a:rPr lang="en-US" sz="3600" dirty="0">
                <a:latin typeface="Times New Roman"/>
                <a:ea typeface="Calibri"/>
              </a:rPr>
            </a:br>
            <a:r>
              <a:rPr lang="en-US" sz="3600" dirty="0" smtClean="0">
                <a:solidFill>
                  <a:srgbClr val="0070C0"/>
                </a:solidFill>
                <a:latin typeface="Times New Roman"/>
                <a:ea typeface="Calibri"/>
              </a:rPr>
              <a:t>* </a:t>
            </a:r>
            <a:r>
              <a:rPr lang="en-US" sz="3200" dirty="0" err="1">
                <a:solidFill>
                  <a:srgbClr val="0070C0"/>
                </a:solidFill>
                <a:latin typeface="Times New Roman"/>
                <a:ea typeface="Calibri"/>
              </a:rPr>
              <a:t>Interlanguage</a:t>
            </a:r>
            <a:r>
              <a:rPr lang="en-US" sz="3200" dirty="0">
                <a:solidFill>
                  <a:srgbClr val="0070C0"/>
                </a:solidFill>
                <a:latin typeface="Times New Roman"/>
                <a:ea typeface="Calibri"/>
              </a:rPr>
              <a:t> shares both 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</a:rPr>
              <a:t>social &amp; individual </a:t>
            </a:r>
            <a:r>
              <a:rPr lang="en-US" sz="3200" b="1" dirty="0" smtClean="0">
                <a:solidFill>
                  <a:srgbClr val="0070C0"/>
                </a:solidFill>
                <a:latin typeface="Times New Roman"/>
                <a:ea typeface="Calibri"/>
              </a:rPr>
              <a:t>language</a:t>
            </a:r>
            <a:r>
              <a:rPr lang="en-US" sz="3200" dirty="0" smtClean="0">
                <a:latin typeface="Times New Roman"/>
                <a:ea typeface="Calibri"/>
              </a:rPr>
              <a:t> </a:t>
            </a:r>
            <a:r>
              <a:rPr lang="en-US" sz="3200" dirty="0">
                <a:latin typeface="Times New Roman"/>
                <a:ea typeface="Calibri"/>
              </a:rPr>
              <a:t/>
            </a:r>
            <a:br>
              <a:rPr lang="en-US" sz="3200" dirty="0">
                <a:latin typeface="Times New Roman"/>
                <a:ea typeface="Calibri"/>
              </a:rPr>
            </a:br>
            <a:r>
              <a:rPr lang="en-US" sz="3200" dirty="0">
                <a:latin typeface="Times New Roman"/>
                <a:ea typeface="Calibri"/>
              </a:rPr>
              <a:t>&gt; </a:t>
            </a:r>
            <a:r>
              <a:rPr lang="en-US" sz="3200" dirty="0" err="1">
                <a:latin typeface="Times New Roman"/>
                <a:ea typeface="Calibri"/>
              </a:rPr>
              <a:t>Interlanguage</a:t>
            </a:r>
            <a:r>
              <a:rPr lang="en-US" sz="3200" dirty="0">
                <a:latin typeface="Times New Roman"/>
                <a:ea typeface="Calibri"/>
              </a:rPr>
              <a:t> encompasses at least two types of language, one of which becomes the social (or standard) &amp; it should be considered the source in developing learners’ communicative competence.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55397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404664"/>
            <a:ext cx="9073008" cy="6192687"/>
          </a:xfrm>
        </p:spPr>
        <p:txBody>
          <a:bodyPr>
            <a:normAutofit/>
          </a:bodyPr>
          <a:lstStyle/>
          <a:p>
            <a:pPr marL="1028700" indent="-571500" algn="l">
              <a:lnSpc>
                <a:spcPct val="150000"/>
              </a:lnSpc>
              <a:spcAft>
                <a:spcPts val="1000"/>
              </a:spcAft>
            </a:pP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</a:t>
            </a:r>
            <a:r>
              <a:rPr lang="vi-VN" sz="32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Intralingual comparison can be applied in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vi-VN" sz="3200" dirty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vi-VN" sz="3200" dirty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case for language teacher in correcting student’s work, for editor of Vietnamese, </a:t>
            </a:r>
            <a:r>
              <a:rPr lang="vi-VN" sz="32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vi-VN" sz="32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or</a:t>
            </a:r>
            <a:r>
              <a:rPr lang="vi-VN" sz="32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for the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learner whose Vietnamese is not efficient enough to be based on to develop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L2.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79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856984" cy="5976663"/>
          </a:xfrm>
        </p:spPr>
        <p:txBody>
          <a:bodyPr>
            <a:normAutofit/>
          </a:bodyPr>
          <a:lstStyle/>
          <a:p>
            <a:pPr indent="457200" algn="l">
              <a:lnSpc>
                <a:spcPct val="150000"/>
              </a:lnSpc>
              <a:spcAft>
                <a:spcPts val="1000"/>
              </a:spcAft>
            </a:pPr>
            <a:r>
              <a:rPr lang="en-US" sz="2800" b="1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Intralingual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contrastive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lexical model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for learners of </a:t>
            </a:r>
            <a:r>
              <a:rPr lang="en-US" sz="28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Vietnamese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demonstrated in the terms of the exercises </a:t>
            </a:r>
            <a:r>
              <a:rPr lang="en-US" sz="28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as</a:t>
            </a:r>
            <a:br>
              <a:rPr lang="en-US" sz="28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1.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Name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lexical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field for the following group of words:</a:t>
            </a:r>
            <a:r>
              <a:rPr lang="en-US" sz="3600" dirty="0"/>
              <a:t> </a:t>
            </a:r>
            <a:r>
              <a:rPr lang="en-US" sz="32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school, student, student, teaching, program, textbook </a:t>
            </a:r>
            <a:r>
              <a:rPr lang="en-US" sz="32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2800" i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2800" i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2.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Điền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từ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để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hoàn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ngữ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r>
              <a:rPr lang="en-US" sz="2800" i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br>
              <a:rPr lang="en-US" sz="2800" i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2800" i="1" dirty="0" err="1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Đôi</a:t>
            </a:r>
            <a:r>
              <a:rPr lang="en-US" sz="2800" i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ta </a:t>
            </a:r>
            <a:r>
              <a:rPr lang="en-US" sz="2800" i="1" dirty="0" err="1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như</a:t>
            </a:r>
            <a:r>
              <a:rPr lang="en-US" sz="2800" i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khóa</a:t>
            </a:r>
            <a:r>
              <a:rPr lang="en-US" sz="2800" i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với</a:t>
            </a:r>
            <a:r>
              <a:rPr lang="en-US" sz="2800" i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….; </a:t>
            </a:r>
            <a:r>
              <a:rPr lang="en-US" sz="2800" i="1" dirty="0" err="1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Tre</a:t>
            </a:r>
            <a:r>
              <a:rPr lang="en-US" sz="2800" i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già</a:t>
            </a:r>
            <a:r>
              <a:rPr lang="en-US" sz="2800" i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……….</a:t>
            </a:r>
            <a:r>
              <a:rPr lang="en-US" sz="2800" i="1" dirty="0" err="1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mọc</a:t>
            </a:r>
            <a:r>
              <a:rPr lang="en-US" sz="2800" i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; No </a:t>
            </a:r>
            <a:r>
              <a:rPr lang="en-US" sz="2800" i="1" dirty="0" err="1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cơm</a:t>
            </a:r>
            <a:r>
              <a:rPr lang="en-US" sz="2800" i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ấm</a:t>
            </a:r>
            <a:r>
              <a:rPr lang="en-US" sz="2800" i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…. </a:t>
            </a:r>
            <a:endParaRPr lang="en-US" sz="2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3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6632"/>
            <a:ext cx="9144000" cy="6624736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  <a:spcAft>
                <a:spcPts val="1000"/>
              </a:spcAft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 sum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40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*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ontrastive </a:t>
            </a:r>
            <a:r>
              <a:rPr lang="en-US" sz="31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models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can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be divided into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interlingual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&amp;</a:t>
            </a:r>
            <a:r>
              <a:rPr lang="en-US" sz="32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intralingual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comparisons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each of them comprises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 pair of social &amp;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native language, or individual or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interlanguage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&amp;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social language comparisons.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* Contrastive </a:t>
            </a:r>
            <a:r>
              <a:rPr lang="en-US" sz="31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submodels</a:t>
            </a:r>
            <a:r>
              <a:rPr lang="en-US" sz="31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can be contrastive phonological, lexical, syntactic &amp;</a:t>
            </a:r>
            <a:r>
              <a:rPr lang="en-US" sz="32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discourse analysis,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each of which can be 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investigated from various communicative activities &amp;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strategies.</a:t>
            </a:r>
            <a: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21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30052"/>
            <a:ext cx="8712968" cy="6711316"/>
          </a:xfrm>
        </p:spPr>
        <p:txBody>
          <a:bodyPr>
            <a:normAutofit fontScale="90000"/>
          </a:bodyPr>
          <a:lstStyle/>
          <a:p>
            <a:pPr indent="457200" algn="l">
              <a:lnSpc>
                <a:spcPct val="150000"/>
              </a:lnSpc>
              <a:spcAft>
                <a:spcPts val="1000"/>
              </a:spcAft>
            </a:pP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                </a:t>
            </a:r>
            <a:b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               </a:t>
            </a:r>
            <a:b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     </a:t>
            </a:r>
            <a:r>
              <a:rPr lang="en-US" sz="40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Tertium</a:t>
            </a:r>
            <a:r>
              <a:rPr lang="en-US" sz="4000" b="1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comparationis</a:t>
            </a:r>
            <a:r>
              <a:rPr lang="en-US" sz="4000" b="1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(TC)</a:t>
            </a:r>
            <a:r>
              <a:rPr lang="en-US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   </a:t>
            </a:r>
            <a:r>
              <a:rPr lang="en-US" sz="3100" dirty="0" smtClean="0">
                <a:latin typeface="Times New Roman" pitchFamily="18" charset="0"/>
                <a:ea typeface="Calibri"/>
                <a:cs typeface="Times New Roman" pitchFamily="18" charset="0"/>
              </a:rPr>
              <a:t>* 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All 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comparisons involve the </a:t>
            </a:r>
            <a:r>
              <a:rPr lang="en-US" sz="3600" b="1" i="1" u="sng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basic </a:t>
            </a:r>
            <a:r>
              <a:rPr lang="en-US" sz="3600" b="1" i="1" u="sng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assumption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that the </a:t>
            </a:r>
            <a:r>
              <a:rPr lang="en-US" sz="3600" b="1" i="1" u="sng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objects to be compared share </a:t>
            </a:r>
            <a:r>
              <a:rPr lang="en-US" sz="3600" b="1" i="1" u="sng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something in common</a:t>
            </a:r>
            <a:r>
              <a:rPr lang="en-US" sz="3600" b="1" u="sng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* This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common platform of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reference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called </a:t>
            </a:r>
            <a:r>
              <a:rPr lang="en-US" sz="3600" b="1" i="1" dirty="0" err="1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tertium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comparationis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en-US" sz="3600" b="1" i="1" u="sng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common measure &amp;</a:t>
            </a:r>
            <a:r>
              <a:rPr lang="en-US" sz="3600" b="1" i="1" u="sng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i="1" u="sng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 background of </a:t>
            </a:r>
            <a:r>
              <a:rPr lang="en-US" sz="3600" b="1" i="1" u="sng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sameness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-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necessary for any justifiable, systematic study of contrasts.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64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16632"/>
            <a:ext cx="8784976" cy="6696744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* The </a:t>
            </a:r>
            <a:r>
              <a:rPr lang="en-US" sz="3600" i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TC</a:t>
            </a:r>
            <a:r>
              <a:rPr lang="en-US" sz="36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means</a:t>
            </a:r>
            <a:r>
              <a:rPr lang="en-US" sz="36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to set</a:t>
            </a:r>
            <a:r>
              <a:rPr lang="en-US" sz="3600" b="1" i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criteria for comparison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to establish a shared ground for 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CS.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3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36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36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36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* </a:t>
            </a:r>
            <a:r>
              <a:rPr lang="en-US" sz="3600" b="1" i="1" u="sng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TC </a:t>
            </a:r>
            <a:r>
              <a:rPr lang="en-US" sz="36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shares the concept of </a:t>
            </a:r>
            <a:r>
              <a:rPr lang="en-US" sz="3600" b="1" i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something in common</a:t>
            </a:r>
            <a:r>
              <a:rPr lang="en-US" sz="3600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, common platform, some kind of sameness, similarity &amp; equivalent.</a:t>
            </a:r>
            <a:endParaRPr lang="en-US" sz="36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90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116632"/>
            <a:ext cx="9001000" cy="6624736"/>
          </a:xfrm>
        </p:spPr>
        <p:txBody>
          <a:bodyPr>
            <a:normAutofit fontScale="90000"/>
          </a:bodyPr>
          <a:lstStyle/>
          <a:p>
            <a:pPr indent="457200" algn="l">
              <a:lnSpc>
                <a:spcPct val="150000"/>
              </a:lnSpc>
              <a:spcAft>
                <a:spcPts val="1000"/>
              </a:spcAft>
            </a:pP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</a:t>
            </a:r>
            <a:b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     </a:t>
            </a:r>
            <a:r>
              <a:rPr lang="en-US" sz="4000" b="1" i="1" dirty="0" err="1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Tertium</a:t>
            </a:r>
            <a:r>
              <a:rPr lang="en-US" sz="4000" b="1" i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comparationis</a:t>
            </a:r>
            <a:r>
              <a:rPr lang="en-US" sz="4000" b="1" i="1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&amp;</a:t>
            </a:r>
            <a:r>
              <a:rPr lang="en-US" sz="4000" b="1" i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similarity</a:t>
            </a:r>
            <a:r>
              <a:rPr lang="vi-VN" sz="3100" b="1" i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vi-VN" sz="3100" b="1" i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vi-VN" sz="2800" dirty="0">
                <a:latin typeface="Times New Roman" pitchFamily="18" charset="0"/>
                <a:ea typeface="Calibri"/>
                <a:cs typeface="Times New Roman" pitchFamily="18" charset="0"/>
              </a:rPr>
              <a:t>	</a:t>
            </a:r>
            <a:r>
              <a:rPr lang="en-US" sz="31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* </a:t>
            </a:r>
            <a:r>
              <a:rPr lang="en-US" sz="3100" b="1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TC </a:t>
            </a:r>
            <a:r>
              <a:rPr lang="en-US" sz="31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requires</a:t>
            </a:r>
            <a:r>
              <a:rPr lang="en-US" sz="31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vi-VN" sz="3100" b="1" i="1" u="sng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</a:t>
            </a:r>
            <a:r>
              <a:rPr lang="en-US" sz="3100" b="1" i="1" u="sng" dirty="0" err="1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ompared</a:t>
            </a:r>
            <a:r>
              <a:rPr lang="en-US" sz="3100" b="1" i="1" u="sng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b="1" i="1" u="sng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objects have some similarity</a:t>
            </a:r>
            <a:r>
              <a:rPr lang="en-US" sz="3100" b="1" u="sng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b="1" i="1" u="sng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 some </a:t>
            </a:r>
            <a:r>
              <a:rPr lang="vi-VN" sz="3100" b="1" i="1" u="sng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</a:t>
            </a:r>
            <a:r>
              <a:rPr lang="en-US" sz="3100" b="1" i="1" u="sng" dirty="0" err="1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spects</a:t>
            </a:r>
            <a:r>
              <a:rPr lang="en-US" sz="3100" b="1" i="1" u="sng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vi-VN" sz="28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	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* </a:t>
            </a:r>
            <a:r>
              <a:rPr lang="en-US" sz="31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 similarity -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vi-VN" sz="3100" b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</a:t>
            </a:r>
            <a:r>
              <a:rPr lang="en-US" sz="3100" b="1" dirty="0" err="1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asy</a:t>
            </a:r>
            <a:r>
              <a:rPr lang="en-US" sz="3100" b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b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to be perceived between two distinct linguistic </a:t>
            </a:r>
            <a:r>
              <a:rPr lang="en-US" sz="3100" b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units</a:t>
            </a:r>
            <a:r>
              <a:rPr lang="en-US" sz="3100" b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</a:t>
            </a:r>
            <a:r>
              <a:rPr lang="en-US" sz="3100" b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b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 their </a:t>
            </a:r>
            <a:r>
              <a:rPr lang="en-US" sz="3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contents (semantic bases)</a:t>
            </a:r>
            <a:r>
              <a:rPr lang="en-US" sz="3100" b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or in the </a:t>
            </a:r>
            <a:r>
              <a:rPr lang="en-US" sz="3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linguistic expression (formal bases).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br>
              <a:rPr lang="en-US" sz="28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</a:t>
            </a:r>
            <a:r>
              <a:rPr lang="en-US" sz="28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71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620688"/>
            <a:ext cx="9001000" cy="6048671"/>
          </a:xfrm>
        </p:spPr>
        <p:txBody>
          <a:bodyPr/>
          <a:lstStyle/>
          <a:p>
            <a:r>
              <a:rPr lang="en-US" sz="25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Ex. Similarities in native &amp; second </a:t>
            </a:r>
            <a:r>
              <a:rPr lang="en-US" sz="36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languages</a:t>
            </a:r>
            <a:r>
              <a:rPr lang="vi-VN" sz="36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vi-VN" sz="36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36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3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3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</a:t>
            </a:r>
            <a:r>
              <a:rPr lang="en-US" sz="3600" i="1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</a:rPr>
              <a:t>Keep </a:t>
            </a:r>
            <a:r>
              <a:rPr lang="en-US" sz="3600" i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</a:rPr>
              <a:t>an eye on her, take care of her.</a:t>
            </a:r>
            <a:r>
              <a:rPr lang="en-US" sz="3600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3600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3600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600" i="1" dirty="0" err="1" smtClean="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Anh</a:t>
            </a:r>
            <a:r>
              <a:rPr lang="en-US" sz="3600" i="1" dirty="0" smtClean="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i="1" dirty="0" err="1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nhờ</a:t>
            </a:r>
            <a:r>
              <a:rPr lang="en-US" sz="3600" i="1" dirty="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i="1" dirty="0" err="1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em</a:t>
            </a:r>
            <a:r>
              <a:rPr lang="en-US" sz="3600" i="1" dirty="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i="1" dirty="0" err="1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quan</a:t>
            </a:r>
            <a:r>
              <a:rPr lang="en-US" sz="3600" i="1" dirty="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i="1" dirty="0" err="1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tâm</a:t>
            </a:r>
            <a:r>
              <a:rPr lang="en-US" sz="3600" i="1" dirty="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3600" i="1" dirty="0" err="1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chăm</a:t>
            </a:r>
            <a:r>
              <a:rPr lang="en-US" sz="3600" i="1" dirty="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i="1" dirty="0" err="1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sóc</a:t>
            </a:r>
            <a:r>
              <a:rPr lang="en-US" sz="3600" i="1" dirty="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i="1" dirty="0" err="1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chị</a:t>
            </a:r>
            <a:r>
              <a:rPr lang="en-US" sz="3600" i="1" dirty="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i="1" dirty="0" err="1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ấy</a:t>
            </a:r>
            <a:r>
              <a:rPr lang="en-US" sz="3600" i="1" dirty="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i="1" dirty="0" err="1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hộ</a:t>
            </a:r>
            <a:r>
              <a:rPr lang="en-US" sz="3600" i="1" dirty="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i="1" dirty="0" err="1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anh</a:t>
            </a:r>
            <a:r>
              <a:rPr lang="en-US" sz="3600" i="1" dirty="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059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332656"/>
            <a:ext cx="9108504" cy="6192687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sum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*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Similarities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 languages are in their 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content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or in the 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linguistic expression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* 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Similarities </a:t>
            </a:r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 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languages </a:t>
            </a:r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based on the content (meaning-based) which contrastive studies has to 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be</a:t>
            </a:r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CL studies </a:t>
            </a:r>
            <a:r>
              <a:rPr lang="vi-VN" sz="3600" b="1" i="1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</a:t>
            </a:r>
            <a:r>
              <a:rPr lang="en-US" sz="3600" b="1" i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he 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ways of expressing the same meaning in different </a:t>
            </a:r>
            <a:r>
              <a:rPr lang="en-US" sz="3600" b="1" i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languages</a:t>
            </a:r>
            <a:r>
              <a:rPr lang="vi-VN" sz="3600" b="1" i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  <a:r>
              <a:rPr lang="en-US" sz="3600" b="1" i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are compared.</a:t>
            </a:r>
            <a: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56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76672"/>
            <a:ext cx="9144000" cy="6336704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Areas of Contrastive Studies</a:t>
            </a:r>
            <a:r>
              <a:rPr lang="en-US" sz="3600" b="1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600" b="1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*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Linguistic </a:t>
            </a:r>
            <a:r>
              <a:rPr lang="en-US" sz="40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components/units</a:t>
            </a:r>
            <a:r>
              <a:rPr lang="en-US" sz="4000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4000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&amp; 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varieties of </a:t>
            </a:r>
            <a:r>
              <a:rPr lang="en-US" sz="4000" b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genres</a:t>
            </a:r>
            <a:r>
              <a:rPr lang="en-US" sz="4000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(phonological, lexical, syntactical &amp; </a:t>
            </a:r>
            <a:r>
              <a:rPr lang="en-US" sz="4000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discourse)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b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* Critical 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thinking, listening, speaking, writing &amp;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reading (</a:t>
            </a:r>
            <a:r>
              <a:rPr lang="en-US" sz="4000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universal </a:t>
            </a:r>
            <a:r>
              <a:rPr lang="en-US" sz="4000" i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domains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to L1, L2 &amp;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IL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.)</a:t>
            </a:r>
            <a:r>
              <a:rPr lang="en-US" sz="3600" dirty="0">
                <a:ea typeface="Calibri"/>
                <a:cs typeface="Times New Roman"/>
              </a:rPr>
              <a:t/>
            </a:r>
            <a:br>
              <a:rPr lang="en-US" sz="3600" dirty="0">
                <a:ea typeface="Calibri"/>
                <a:cs typeface="Times New Roman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2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44624"/>
            <a:ext cx="8784976" cy="6768752"/>
          </a:xfrm>
        </p:spPr>
        <p:txBody>
          <a:bodyPr>
            <a:normAutofit fontScale="90000"/>
          </a:bodyPr>
          <a:lstStyle/>
          <a:p>
            <a:pPr indent="457200" algn="l">
              <a:lnSpc>
                <a:spcPct val="150000"/>
              </a:lnSpc>
              <a:spcAft>
                <a:spcPts val="1000"/>
              </a:spcAft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24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   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Tertium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comparationis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&amp;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equivalence</a:t>
            </a:r>
            <a:r>
              <a:rPr lang="en-US" sz="2700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2700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27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* </a:t>
            </a:r>
            <a:r>
              <a:rPr lang="en-US" sz="3600" i="1" kern="0" dirty="0" err="1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Tertium</a:t>
            </a:r>
            <a:r>
              <a:rPr lang="en-US" sz="3600" i="1" kern="0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i="1" kern="0" dirty="0" err="1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comparationis</a:t>
            </a:r>
            <a:r>
              <a:rPr lang="en-US" sz="3600" i="1" kern="0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kern="0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&amp; </a:t>
            </a:r>
            <a:r>
              <a:rPr lang="en-US" sz="3600" kern="0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equivalence </a:t>
            </a:r>
            <a:r>
              <a:rPr lang="en-US" sz="3600" kern="0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required to be established in contrastive studies. </a:t>
            </a:r>
            <a:r>
              <a:rPr lang="en-US" sz="2700" kern="0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2700" kern="0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700" kern="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  <a:br>
              <a:rPr lang="en-US" sz="2700" kern="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700" kern="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700" kern="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</a:t>
            </a:r>
            <a:r>
              <a:rPr lang="en-US" sz="3600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* </a:t>
            </a:r>
            <a:r>
              <a:rPr lang="en-US" sz="3600" kern="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Krzeszowski</a:t>
            </a:r>
            <a:r>
              <a:rPr lang="en-US" sz="3600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kern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divided </a:t>
            </a:r>
            <a:r>
              <a:rPr lang="en-US" sz="3600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CS </a:t>
            </a:r>
            <a:r>
              <a:rPr lang="en-US" sz="3600" kern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into </a:t>
            </a:r>
            <a:r>
              <a:rPr lang="en-US" sz="3600" b="1" kern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two major types</a:t>
            </a:r>
            <a:r>
              <a:rPr lang="en-US" sz="3600" kern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kern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(2-text)</a:t>
            </a:r>
            <a:r>
              <a:rPr lang="en-US" sz="3600" kern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en-US" sz="3600" b="1" kern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systematic </a:t>
            </a:r>
            <a:r>
              <a:rPr lang="en-US" sz="3600" kern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(based on </a:t>
            </a:r>
            <a:r>
              <a:rPr lang="en-US" sz="3600" i="1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langue/discourse</a:t>
            </a:r>
            <a:r>
              <a:rPr lang="en-US" sz="3600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 </a:t>
            </a:r>
            <a:r>
              <a:rPr lang="en-US" sz="3600" kern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&amp; </a:t>
            </a:r>
            <a:r>
              <a:rPr lang="en-US" sz="3600" b="1" kern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text-bound studies</a:t>
            </a:r>
            <a:r>
              <a:rPr lang="en-US" sz="3600" kern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(based on </a:t>
            </a:r>
            <a:r>
              <a:rPr lang="en-US" sz="3600" i="1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parole/utterance</a:t>
            </a:r>
            <a:r>
              <a:rPr lang="en-US" sz="3600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). </a:t>
            </a:r>
            <a:r>
              <a:rPr lang="en-US" sz="2700" b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2700" b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700" b="1" kern="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  <a:r>
              <a:rPr lang="en-US" sz="3600" dirty="0">
                <a:ea typeface="Calibri"/>
              </a:rPr>
              <a:t/>
            </a:r>
            <a:br>
              <a:rPr lang="en-US" sz="3600" dirty="0">
                <a:ea typeface="Calibri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48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r>
              <a:rPr lang="vi-VN" sz="32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	</a:t>
            </a:r>
            <a:r>
              <a:rPr lang="en-US" sz="32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* </a:t>
            </a:r>
            <a:r>
              <a:rPr lang="en-US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The concept of </a:t>
            </a:r>
            <a:r>
              <a:rPr lang="en-US" sz="3200" b="1" i="1" dirty="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"2-text" - "any pair of texts, written or oral, in two languages used as data in contrastive studies"</a:t>
            </a:r>
            <a:r>
              <a:rPr lang="en-US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32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en-US" sz="32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One </a:t>
            </a:r>
            <a:r>
              <a:rPr lang="en-US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member of a 2-text pair may be a translation of the other; </a:t>
            </a:r>
            <a:r>
              <a:rPr lang="en-US" sz="32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The </a:t>
            </a:r>
            <a:r>
              <a:rPr lang="en-US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pair matched only in terms of genre, field, </a:t>
            </a:r>
            <a:r>
              <a:rPr lang="en-US" sz="32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tenor/tone, </a:t>
            </a:r>
            <a:r>
              <a:rPr lang="en-US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mode, etc.</a:t>
            </a:r>
            <a:r>
              <a:rPr lang="en-US" sz="32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en-US" sz="32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32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en-US" sz="32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vi-VN" sz="32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	</a:t>
            </a:r>
            <a:r>
              <a:rPr lang="en-US" sz="32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* </a:t>
            </a:r>
            <a:r>
              <a:rPr lang="en-US" sz="3200" b="1" i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TC &amp; equivalence are not the same, but they can be used interchangeably.</a:t>
            </a:r>
            <a:r>
              <a:rPr lang="en-US" sz="320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/>
            </a:r>
            <a:br>
              <a:rPr lang="en-US" sz="3200" b="1" dirty="0">
                <a:solidFill>
                  <a:srgbClr val="C00000"/>
                </a:solidFill>
                <a:latin typeface="Times New Roman"/>
                <a:ea typeface="Times New Roman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1799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44624"/>
            <a:ext cx="9073008" cy="6813376"/>
          </a:xfrm>
        </p:spPr>
        <p:txBody>
          <a:bodyPr>
            <a:normAutofit fontScale="90000"/>
          </a:bodyPr>
          <a:lstStyle/>
          <a:p>
            <a:pPr indent="4572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sz="4000" kern="0" dirty="0" smtClean="0">
                <a:solidFill>
                  <a:srgbClr val="FF0000"/>
                </a:solidFill>
                <a:latin typeface="Times New Roman"/>
                <a:ea typeface="Times New Roman"/>
              </a:rPr>
              <a:t/>
            </a:r>
            <a:br>
              <a:rPr lang="en-US" sz="4000" kern="0" dirty="0" smtClean="0">
                <a:solidFill>
                  <a:srgbClr val="FF0000"/>
                </a:solidFill>
                <a:latin typeface="Times New Roman"/>
                <a:ea typeface="Times New Roman"/>
              </a:rPr>
            </a:br>
            <a:r>
              <a:rPr lang="en-US" sz="4000" kern="0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 </a:t>
            </a:r>
            <a:r>
              <a:rPr lang="en-US" sz="4000" b="1" kern="0" dirty="0" smtClean="0">
                <a:solidFill>
                  <a:srgbClr val="002060"/>
                </a:solidFill>
                <a:latin typeface="Times New Roman"/>
                <a:ea typeface="Times New Roman"/>
              </a:rPr>
              <a:t>7</a:t>
            </a:r>
            <a:r>
              <a:rPr lang="en-US" sz="4000" kern="0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Krzeszowski’s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types of equivalence</a:t>
            </a:r>
            <a:r>
              <a:rPr lang="en-US" sz="4000" b="1" kern="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4000" b="1" kern="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4000" kern="0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         </a:t>
            </a:r>
            <a:r>
              <a:rPr lang="en-US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  <a:t>*</a:t>
            </a:r>
            <a:r>
              <a:rPr lang="vi-VN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  <a:t> </a:t>
            </a:r>
            <a:r>
              <a:rPr lang="en-US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  <a:t>Translation equivalence</a:t>
            </a:r>
            <a:br>
              <a:rPr lang="en-US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</a:br>
            <a:r>
              <a:rPr lang="en-US" sz="3300" kern="0" dirty="0">
                <a:solidFill>
                  <a:srgbClr val="7030A0"/>
                </a:solidFill>
                <a:latin typeface="Times New Roman"/>
                <a:ea typeface="Times New Roman"/>
              </a:rPr>
              <a:t> </a:t>
            </a:r>
            <a:r>
              <a:rPr lang="en-US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  <a:t>          *</a:t>
            </a:r>
            <a:r>
              <a:rPr lang="vi-VN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  <a:t> </a:t>
            </a:r>
            <a:r>
              <a:rPr lang="en-US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  <a:t>Statistical </a:t>
            </a:r>
            <a:r>
              <a:rPr lang="en-US" sz="3300" kern="0" dirty="0">
                <a:solidFill>
                  <a:srgbClr val="7030A0"/>
                </a:solidFill>
                <a:latin typeface="Times New Roman"/>
                <a:ea typeface="Times New Roman"/>
              </a:rPr>
              <a:t>equivalence, </a:t>
            </a:r>
            <a:r>
              <a:rPr lang="en-US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  <a:t/>
            </a:r>
            <a:br>
              <a:rPr lang="en-US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</a:br>
            <a:r>
              <a:rPr lang="en-US" sz="3300" kern="0" dirty="0">
                <a:solidFill>
                  <a:srgbClr val="7030A0"/>
                </a:solidFill>
                <a:latin typeface="Times New Roman"/>
                <a:ea typeface="Times New Roman"/>
              </a:rPr>
              <a:t> </a:t>
            </a:r>
            <a:r>
              <a:rPr lang="en-US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  <a:t>          *</a:t>
            </a:r>
            <a:r>
              <a:rPr lang="vi-VN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  <a:t> </a:t>
            </a:r>
            <a:r>
              <a:rPr lang="en-US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  <a:t>System </a:t>
            </a:r>
            <a:r>
              <a:rPr lang="en-US" sz="3300" kern="0" dirty="0">
                <a:solidFill>
                  <a:srgbClr val="7030A0"/>
                </a:solidFill>
                <a:latin typeface="Times New Roman"/>
                <a:ea typeface="Times New Roman"/>
              </a:rPr>
              <a:t>equivalence, </a:t>
            </a:r>
            <a:r>
              <a:rPr lang="en-US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  <a:t/>
            </a:r>
            <a:br>
              <a:rPr lang="en-US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</a:br>
            <a:r>
              <a:rPr lang="en-US" sz="3300" kern="0" dirty="0">
                <a:solidFill>
                  <a:srgbClr val="7030A0"/>
                </a:solidFill>
                <a:latin typeface="Times New Roman"/>
                <a:ea typeface="Times New Roman"/>
              </a:rPr>
              <a:t> </a:t>
            </a:r>
            <a:r>
              <a:rPr lang="en-US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  <a:t>          *</a:t>
            </a:r>
            <a:r>
              <a:rPr lang="vi-VN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  <a:t> </a:t>
            </a:r>
            <a:r>
              <a:rPr lang="en-US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  <a:t>Semantic-syntactic </a:t>
            </a:r>
            <a:r>
              <a:rPr lang="en-US" sz="3300" kern="0" dirty="0">
                <a:solidFill>
                  <a:srgbClr val="7030A0"/>
                </a:solidFill>
                <a:latin typeface="Times New Roman"/>
                <a:ea typeface="Times New Roman"/>
              </a:rPr>
              <a:t>equivalence, </a:t>
            </a:r>
            <a:r>
              <a:rPr lang="en-US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  <a:t/>
            </a:r>
            <a:br>
              <a:rPr lang="en-US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</a:br>
            <a:r>
              <a:rPr lang="en-US" sz="3300" kern="0" dirty="0">
                <a:solidFill>
                  <a:srgbClr val="7030A0"/>
                </a:solidFill>
                <a:latin typeface="Times New Roman"/>
                <a:ea typeface="Times New Roman"/>
              </a:rPr>
              <a:t> </a:t>
            </a:r>
            <a:r>
              <a:rPr lang="en-US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  <a:t>          * Rule </a:t>
            </a:r>
            <a:r>
              <a:rPr lang="en-US" sz="3300" kern="0" dirty="0">
                <a:solidFill>
                  <a:srgbClr val="7030A0"/>
                </a:solidFill>
                <a:latin typeface="Times New Roman"/>
                <a:ea typeface="Times New Roman"/>
              </a:rPr>
              <a:t>equivalence, </a:t>
            </a:r>
            <a:r>
              <a:rPr lang="en-US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  <a:t/>
            </a:r>
            <a:br>
              <a:rPr lang="en-US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</a:br>
            <a:r>
              <a:rPr lang="en-US" sz="3300" kern="0" dirty="0">
                <a:solidFill>
                  <a:srgbClr val="7030A0"/>
                </a:solidFill>
                <a:latin typeface="Times New Roman"/>
                <a:ea typeface="Times New Roman"/>
              </a:rPr>
              <a:t> </a:t>
            </a:r>
            <a:r>
              <a:rPr lang="en-US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  <a:t>          * Substantive </a:t>
            </a:r>
            <a:r>
              <a:rPr lang="en-US" sz="3300" kern="0" dirty="0">
                <a:solidFill>
                  <a:srgbClr val="7030A0"/>
                </a:solidFill>
                <a:latin typeface="Times New Roman"/>
                <a:ea typeface="Times New Roman"/>
              </a:rPr>
              <a:t>equivalence </a:t>
            </a:r>
            <a:br>
              <a:rPr lang="en-US" sz="3300" kern="0" dirty="0">
                <a:solidFill>
                  <a:srgbClr val="7030A0"/>
                </a:solidFill>
                <a:latin typeface="Times New Roman"/>
                <a:ea typeface="Times New Roman"/>
              </a:rPr>
            </a:br>
            <a:r>
              <a:rPr lang="en-US" sz="3300" kern="0" dirty="0" smtClean="0">
                <a:solidFill>
                  <a:srgbClr val="7030A0"/>
                </a:solidFill>
                <a:latin typeface="Times New Roman"/>
                <a:ea typeface="Times New Roman"/>
              </a:rPr>
              <a:t>           * Pragmatic </a:t>
            </a:r>
            <a:r>
              <a:rPr lang="en-US" sz="3300" kern="0" dirty="0">
                <a:solidFill>
                  <a:srgbClr val="7030A0"/>
                </a:solidFill>
                <a:latin typeface="Times New Roman"/>
                <a:ea typeface="Times New Roman"/>
              </a:rPr>
              <a:t>equivalence.</a:t>
            </a:r>
            <a:r>
              <a:rPr lang="en-US" sz="3600" kern="0" dirty="0">
                <a:solidFill>
                  <a:srgbClr val="7030A0"/>
                </a:solidFill>
                <a:latin typeface="Times New Roman"/>
                <a:ea typeface="Times New Roman"/>
              </a:rPr>
              <a:t> </a:t>
            </a:r>
            <a:r>
              <a:rPr lang="en-US" sz="3600" b="1" kern="0" dirty="0">
                <a:solidFill>
                  <a:srgbClr val="7030A0"/>
                </a:solidFill>
                <a:latin typeface="Times New Roman"/>
                <a:ea typeface="Times New Roman"/>
              </a:rPr>
              <a:t/>
            </a:r>
            <a:br>
              <a:rPr lang="en-US" sz="3600" b="1" kern="0" dirty="0">
                <a:solidFill>
                  <a:srgbClr val="7030A0"/>
                </a:solidFill>
                <a:latin typeface="Times New Roman"/>
                <a:ea typeface="Times New Roman"/>
              </a:rPr>
            </a:br>
            <a:endParaRPr lang="en-US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27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404664"/>
            <a:ext cx="8928992" cy="6336704"/>
          </a:xfrm>
        </p:spPr>
        <p:txBody>
          <a:bodyPr>
            <a:normAutofit/>
          </a:bodyPr>
          <a:lstStyle/>
          <a:p>
            <a:pPr lvl="0">
              <a:spcAft>
                <a:spcPts val="750"/>
              </a:spcAft>
            </a:pPr>
            <a:r>
              <a:rPr lang="en-US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Analyze &amp; 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</a:rPr>
              <a:t>indicate the equivalents in the following English &amp;</a:t>
            </a:r>
            <a:r>
              <a:rPr lang="en-US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Times New Roman"/>
              </a:rPr>
              <a:t>Vietnamese sentences.</a:t>
            </a:r>
            <a:r>
              <a:rPr lang="en-US" sz="3600" dirty="0">
                <a:latin typeface="Times New Roman"/>
                <a:ea typeface="Times New Roman"/>
              </a:rPr>
              <a:t/>
            </a:r>
            <a:br>
              <a:rPr lang="en-US" sz="3600" dirty="0">
                <a:latin typeface="Times New Roman"/>
                <a:ea typeface="Times New Roman"/>
              </a:rPr>
            </a:br>
            <a:r>
              <a:rPr lang="en-US" sz="3600" dirty="0" smtClean="0">
                <a:latin typeface="Times New Roman"/>
                <a:ea typeface="Times New Roman"/>
              </a:rPr>
              <a:t/>
            </a:r>
            <a:br>
              <a:rPr lang="en-US" sz="3600" dirty="0" smtClean="0">
                <a:latin typeface="Times New Roman"/>
                <a:ea typeface="Times New Roman"/>
              </a:rPr>
            </a:b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There 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were four books on the table. Each book 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has 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 different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colour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vi-VN" sz="3200" b="1" i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vi-VN" sz="3200" b="1" i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200" b="1" i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200" b="1" dirty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Có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quyển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sách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ở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trên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bàn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Mỗi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quyển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có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một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màu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khác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nhau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r>
              <a:rPr lang="en-US" sz="3200" dirty="0">
                <a:ea typeface="Calibri"/>
                <a:cs typeface="Times New Roman"/>
              </a:rPr>
              <a:t/>
            </a:r>
            <a:br>
              <a:rPr lang="en-US" sz="3200" dirty="0">
                <a:ea typeface="Calibri"/>
                <a:cs typeface="Times New Roman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84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0"/>
            <a:ext cx="9073008" cy="6813376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NOTES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* Contrastive </a:t>
            </a:r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studies use </a:t>
            </a:r>
            <a:r>
              <a:rPr lang="en-US" sz="4000" b="1" i="1" u="sng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various kinds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of TC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based either on linguistic expression or on 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content/</a:t>
            </a:r>
            <a:r>
              <a:rPr lang="vi-VN" sz="3200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meaning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vi-VN" sz="3200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vi-VN" sz="3200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vi-VN" sz="3200" dirty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* 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Linguistic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expressions include surface structure, syntactic deep structure, formal 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operations</a:t>
            </a:r>
            <a:r>
              <a:rPr lang="vi-VN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vi-VN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vi-VN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</a:t>
            </a:r>
            <a:r>
              <a:rPr lang="en-US" sz="2800" dirty="0" smtClean="0">
                <a:solidFill>
                  <a:srgbClr val="202124"/>
                </a:solidFill>
                <a:latin typeface="arial"/>
              </a:rPr>
              <a:t>Chomsky</a:t>
            </a:r>
            <a:r>
              <a:rPr lang="vi-VN" sz="2800" dirty="0" smtClean="0">
                <a:solidFill>
                  <a:srgbClr val="202124"/>
                </a:solidFill>
                <a:latin typeface="arial"/>
              </a:rPr>
              <a:t>:</a:t>
            </a:r>
            <a:r>
              <a:rPr lang="en-US" sz="2800" dirty="0">
                <a:solidFill>
                  <a:srgbClr val="202124"/>
                </a:solidFill>
                <a:latin typeface="arial"/>
              </a:rPr>
              <a:t> </a:t>
            </a:r>
            <a:r>
              <a:rPr lang="vi-VN" sz="31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1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eep</a:t>
            </a:r>
            <a:r>
              <a:rPr lang="en-US" sz="31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structure refers to concepts, thoughts, ideas &amp; feelings whereas surface structure refers to the words / language we use to represent the </a:t>
            </a:r>
            <a:r>
              <a:rPr lang="en-US" sz="31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deep</a:t>
            </a:r>
            <a:r>
              <a:rPr lang="vi-VN" sz="31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structure)</a:t>
            </a:r>
            <a:br>
              <a:rPr lang="vi-VN" sz="31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1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1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Formal operation -</a:t>
            </a:r>
            <a:r>
              <a:rPr lang="vi-VN" sz="31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i="1" dirty="0" err="1" smtClean="0">
                <a:solidFill>
                  <a:srgbClr val="00B050"/>
                </a:solidFill>
              </a:rPr>
              <a:t>recogniz</a:t>
            </a:r>
            <a:r>
              <a:rPr lang="vi-VN" sz="3100" b="1" i="1" dirty="0" smtClean="0">
                <a:solidFill>
                  <a:srgbClr val="00B050"/>
                </a:solidFill>
              </a:rPr>
              <a:t>ing</a:t>
            </a:r>
            <a:r>
              <a:rPr lang="en-US" sz="3100" b="1" i="1" dirty="0" smtClean="0">
                <a:solidFill>
                  <a:srgbClr val="00B050"/>
                </a:solidFill>
              </a:rPr>
              <a:t> </a:t>
            </a:r>
            <a:r>
              <a:rPr lang="en-US" sz="3100" b="1" i="1" dirty="0">
                <a:solidFill>
                  <a:srgbClr val="00B050"/>
                </a:solidFill>
              </a:rPr>
              <a:t>and </a:t>
            </a:r>
            <a:r>
              <a:rPr lang="en-US" sz="3100" b="1" i="1" dirty="0" err="1" smtClean="0">
                <a:solidFill>
                  <a:srgbClr val="00B050"/>
                </a:solidFill>
              </a:rPr>
              <a:t>generaliz</a:t>
            </a:r>
            <a:r>
              <a:rPr lang="vi-VN" sz="3100" b="1" i="1" dirty="0" smtClean="0">
                <a:solidFill>
                  <a:srgbClr val="00B050"/>
                </a:solidFill>
              </a:rPr>
              <a:t>ing</a:t>
            </a:r>
            <a:r>
              <a:rPr lang="en-US" sz="3100" b="1" i="1" dirty="0" smtClean="0">
                <a:solidFill>
                  <a:srgbClr val="00B050"/>
                </a:solidFill>
              </a:rPr>
              <a:t> </a:t>
            </a:r>
            <a:r>
              <a:rPr lang="en-US" sz="3100" b="1" i="1" dirty="0">
                <a:solidFill>
                  <a:srgbClr val="00B050"/>
                </a:solidFill>
              </a:rPr>
              <a:t>ideas </a:t>
            </a:r>
            <a:r>
              <a:rPr lang="vi-VN" sz="3100" b="1" i="1" dirty="0">
                <a:solidFill>
                  <a:srgbClr val="00B050"/>
                </a:solidFill>
              </a:rPr>
              <a:t>&amp;</a:t>
            </a:r>
            <a:r>
              <a:rPr lang="en-US" sz="3100" b="1" i="1" dirty="0" smtClean="0">
                <a:solidFill>
                  <a:srgbClr val="00B050"/>
                </a:solidFill>
              </a:rPr>
              <a:t> </a:t>
            </a:r>
            <a:r>
              <a:rPr lang="en-US" sz="3100" b="1" i="1" dirty="0" err="1" smtClean="0">
                <a:solidFill>
                  <a:srgbClr val="00B050"/>
                </a:solidFill>
              </a:rPr>
              <a:t>structur</a:t>
            </a:r>
            <a:r>
              <a:rPr lang="vi-VN" sz="3100" b="1" i="1" dirty="0" smtClean="0">
                <a:solidFill>
                  <a:srgbClr val="00B050"/>
                </a:solidFill>
              </a:rPr>
              <a:t>ing</a:t>
            </a:r>
            <a:r>
              <a:rPr lang="en-US" sz="3100" b="1" i="1" dirty="0" smtClean="0">
                <a:solidFill>
                  <a:srgbClr val="00B050"/>
                </a:solidFill>
              </a:rPr>
              <a:t> </a:t>
            </a:r>
            <a:r>
              <a:rPr lang="en-US" sz="3100" b="1" i="1" dirty="0">
                <a:solidFill>
                  <a:srgbClr val="00B050"/>
                </a:solidFill>
              </a:rPr>
              <a:t>abstractions.</a:t>
            </a:r>
            <a:r>
              <a:rPr lang="en-US" sz="3200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b="1" i="1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en-US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74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620688"/>
            <a:ext cx="8928992" cy="6120679"/>
          </a:xfrm>
        </p:spPr>
        <p:txBody>
          <a:bodyPr/>
          <a:lstStyle/>
          <a:p>
            <a:r>
              <a:rPr lang="en-US" sz="29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* Expression (form) &amp; its content </a:t>
            </a:r>
            <a:r>
              <a:rPr lang="en-US" sz="2900" b="1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constrain</a:t>
            </a:r>
            <a:r>
              <a:rPr lang="en-US" sz="29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each other.</a:t>
            </a:r>
            <a:r>
              <a:rPr lang="en-US" sz="29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br>
              <a:rPr lang="en-US" sz="29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29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en-US" sz="29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32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&gt; When looking at form, a semantic equivalence between grammatical terms can be assumed. In contrary, when looking at content, an equivalence in linguistic expressions can be assumed.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955315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620688"/>
            <a:ext cx="8784976" cy="6120679"/>
          </a:xfrm>
        </p:spPr>
        <p:txBody>
          <a:bodyPr/>
          <a:lstStyle/>
          <a:p>
            <a:r>
              <a:rPr lang="en-US" sz="3200" b="1" i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Characteristics of 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TC</a:t>
            </a:r>
            <a:r>
              <a:rPr lang="en-US" sz="3200" b="1" i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3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3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</a:t>
            </a:r>
            <a:r>
              <a:rPr lang="en-US" sz="3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3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3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* </a:t>
            </a:r>
            <a:r>
              <a:rPr lang="en-US" sz="3200" i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TC</a:t>
            </a:r>
            <a:r>
              <a:rPr lang="en-US" sz="3200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has a complex </a:t>
            </a:r>
            <a:r>
              <a:rPr lang="en-US" sz="3200" i="1" u="sng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hierarchical structure</a:t>
            </a:r>
            <a:r>
              <a:rPr lang="en-US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:  </a:t>
            </a:r>
            <a:r>
              <a:rPr lang="en-US" sz="3200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</a:rPr>
              <a:t>The equivalence, the similarities of the compared </a:t>
            </a:r>
            <a:r>
              <a:rPr lang="en-US" sz="3200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</a:rPr>
              <a:t>units </a:t>
            </a:r>
            <a:r>
              <a:rPr lang="en-US" sz="3200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</a:rPr>
              <a:t>determined in their functional systems.</a:t>
            </a:r>
            <a:r>
              <a:rPr lang="en-US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3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3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</a:t>
            </a:r>
            <a:r>
              <a:rPr lang="en-US" sz="3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3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3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* </a:t>
            </a:r>
            <a:r>
              <a:rPr lang="en-US" sz="3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Each contrastive unit should be seen simultaneously from two sides – content &amp; its linguistic expression</a:t>
            </a:r>
            <a:r>
              <a:rPr lang="en-US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07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6048671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/>
            </a:r>
            <a:br>
              <a:rPr lang="en-US" i="1" dirty="0" smtClean="0">
                <a:solidFill>
                  <a:srgbClr val="FF0000"/>
                </a:solidFill>
                <a:latin typeface="Times New Roman"/>
                <a:ea typeface="Times New Roman"/>
              </a:rPr>
            </a:br>
            <a:r>
              <a:rPr lang="en-US" i="1" dirty="0">
                <a:solidFill>
                  <a:srgbClr val="FF0000"/>
                </a:solidFill>
                <a:latin typeface="Times New Roman"/>
                <a:ea typeface="Times New Roman"/>
              </a:rPr>
              <a:t/>
            </a:r>
            <a:br>
              <a:rPr lang="en-US" i="1" dirty="0">
                <a:solidFill>
                  <a:srgbClr val="FF0000"/>
                </a:solidFill>
                <a:latin typeface="Times New Roman"/>
                <a:ea typeface="Times New Roman"/>
              </a:rPr>
            </a:br>
            <a:r>
              <a:rPr lang="en-US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/>
            </a:r>
            <a:br>
              <a:rPr lang="en-US" i="1" dirty="0" smtClean="0">
                <a:solidFill>
                  <a:srgbClr val="FF0000"/>
                </a:solidFill>
                <a:latin typeface="Times New Roman"/>
                <a:ea typeface="Times New Roman"/>
              </a:rPr>
            </a:br>
            <a:r>
              <a:rPr lang="en-US" i="1" dirty="0">
                <a:solidFill>
                  <a:srgbClr val="FF0000"/>
                </a:solidFill>
                <a:latin typeface="Times New Roman"/>
                <a:ea typeface="Times New Roman"/>
              </a:rPr>
              <a:t/>
            </a:r>
            <a:br>
              <a:rPr lang="en-US" i="1" dirty="0">
                <a:solidFill>
                  <a:srgbClr val="FF0000"/>
                </a:solidFill>
                <a:latin typeface="Times New Roman"/>
                <a:ea typeface="Times New Roman"/>
              </a:rPr>
            </a:br>
            <a:r>
              <a:rPr lang="en-US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/>
            </a:r>
            <a:br>
              <a:rPr lang="en-US" i="1" dirty="0" smtClean="0">
                <a:solidFill>
                  <a:srgbClr val="FF0000"/>
                </a:solidFill>
                <a:latin typeface="Times New Roman"/>
                <a:ea typeface="Times New Roman"/>
              </a:rPr>
            </a:br>
            <a:r>
              <a:rPr lang="en-US" i="1" dirty="0">
                <a:solidFill>
                  <a:srgbClr val="FF0000"/>
                </a:solidFill>
                <a:latin typeface="Times New Roman"/>
                <a:ea typeface="Times New Roman"/>
              </a:rPr>
              <a:t/>
            </a:r>
            <a:br>
              <a:rPr lang="en-US" i="1" dirty="0">
                <a:solidFill>
                  <a:srgbClr val="FF0000"/>
                </a:solidFill>
                <a:latin typeface="Times New Roman"/>
                <a:ea typeface="Times New Roman"/>
              </a:rPr>
            </a:br>
            <a:r>
              <a:rPr lang="en-US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/>
            </a:r>
            <a:br>
              <a:rPr lang="en-US" i="1" dirty="0" smtClean="0">
                <a:solidFill>
                  <a:srgbClr val="FF0000"/>
                </a:solidFill>
                <a:latin typeface="Times New Roman"/>
                <a:ea typeface="Times New Roman"/>
              </a:rPr>
            </a:br>
            <a:r>
              <a:rPr lang="en-US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/>
            </a:r>
            <a:br>
              <a:rPr lang="en-US" i="1" dirty="0" smtClean="0">
                <a:solidFill>
                  <a:srgbClr val="FF0000"/>
                </a:solidFill>
                <a:latin typeface="Times New Roman"/>
                <a:ea typeface="Times New Roman"/>
              </a:rPr>
            </a:br>
            <a:r>
              <a:rPr lang="en-US" sz="27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Relations </a:t>
            </a:r>
            <a:r>
              <a:rPr lang="en-US" sz="2700" b="1" i="1" dirty="0">
                <a:solidFill>
                  <a:srgbClr val="FF0000"/>
                </a:solidFill>
                <a:latin typeface="Times New Roman"/>
                <a:ea typeface="Times New Roman"/>
              </a:rPr>
              <a:t>between content &amp;</a:t>
            </a:r>
            <a:r>
              <a:rPr lang="en-US" sz="27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its </a:t>
            </a:r>
            <a:r>
              <a:rPr lang="en-US" sz="2700" b="1" i="1" dirty="0">
                <a:solidFill>
                  <a:srgbClr val="FF0000"/>
                </a:solidFill>
                <a:latin typeface="Times New Roman"/>
                <a:ea typeface="Times New Roman"/>
              </a:rPr>
              <a:t>linguistic expression in contrastive study</a:t>
            </a:r>
            <a:endParaRPr lang="en-US" sz="2700" b="1" dirty="0"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364088" y="1484784"/>
            <a:ext cx="2016224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L1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Expression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652120" y="4221088"/>
            <a:ext cx="2088232" cy="14184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L2</a:t>
            </a:r>
          </a:p>
          <a:p>
            <a:pPr algn="ctr"/>
            <a:r>
              <a:rPr lang="en-US" sz="2000" b="1" dirty="0" smtClean="0"/>
              <a:t>Expression</a:t>
            </a:r>
            <a:endParaRPr lang="en-US" sz="2000" b="1" dirty="0"/>
          </a:p>
        </p:txBody>
      </p:sp>
      <p:sp>
        <p:nvSpPr>
          <p:cNvPr id="7" name="Oval 6"/>
          <p:cNvSpPr/>
          <p:nvPr/>
        </p:nvSpPr>
        <p:spPr>
          <a:xfrm>
            <a:off x="1763688" y="2780928"/>
            <a:ext cx="1440160" cy="13464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23728" y="2996952"/>
            <a:ext cx="1490464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655676" y="3318874"/>
            <a:ext cx="2426568" cy="9361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content</a:t>
            </a:r>
            <a:endParaRPr lang="en-US" sz="2400" b="1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046240" y="2492896"/>
            <a:ext cx="1461864" cy="10801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046240" y="3933056"/>
            <a:ext cx="1677888" cy="7200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588224" y="2852936"/>
            <a:ext cx="108012" cy="127444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51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568952" cy="6408711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  <a:spcAft>
                <a:spcPts val="1000"/>
              </a:spcAft>
              <a:tabLst>
                <a:tab pos="228600" algn="l"/>
              </a:tabLst>
            </a:pPr>
            <a:r>
              <a:rPr lang="en-US" sz="3600" dirty="0" smtClean="0">
                <a:solidFill>
                  <a:srgbClr val="002060"/>
                </a:solidFill>
                <a:latin typeface="Times New Roman"/>
                <a:ea typeface="Times New Roman"/>
              </a:rPr>
              <a:t/>
            </a:r>
            <a:br>
              <a:rPr lang="en-US" sz="3600" dirty="0" smtClean="0">
                <a:solidFill>
                  <a:srgbClr val="002060"/>
                </a:solidFill>
                <a:latin typeface="Times New Roman"/>
                <a:ea typeface="Times New Roman"/>
              </a:rPr>
            </a:br>
            <a:r>
              <a:rPr lang="en-US" sz="36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* </a:t>
            </a:r>
            <a:r>
              <a:rPr lang="en-US" sz="36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An </a:t>
            </a:r>
            <a:r>
              <a:rPr lang="en-US" sz="3600" dirty="0">
                <a:solidFill>
                  <a:srgbClr val="FF0000"/>
                </a:solidFill>
                <a:latin typeface="Times New Roman"/>
                <a:ea typeface="Times New Roman"/>
              </a:rPr>
              <a:t>expression shapes an image/idea/content that is unequal in various individuals.  </a:t>
            </a:r>
            <a:r>
              <a:rPr lang="en-US" sz="3600" dirty="0" smtClean="0">
                <a:solidFill>
                  <a:srgbClr val="002060"/>
                </a:solidFill>
                <a:latin typeface="Times New Roman"/>
                <a:ea typeface="Times New Roman"/>
              </a:rPr>
              <a:t/>
            </a:r>
            <a:br>
              <a:rPr lang="en-US" sz="3600" dirty="0" smtClean="0">
                <a:solidFill>
                  <a:srgbClr val="002060"/>
                </a:solidFill>
                <a:latin typeface="Times New Roman"/>
                <a:ea typeface="Times New Roman"/>
              </a:rPr>
            </a:br>
            <a:r>
              <a:rPr lang="en-US" sz="3600" dirty="0" smtClean="0">
                <a:solidFill>
                  <a:srgbClr val="0070C0"/>
                </a:solidFill>
                <a:latin typeface="Times New Roman"/>
                <a:ea typeface="Times New Roman"/>
              </a:rPr>
              <a:t>*</a:t>
            </a:r>
            <a:r>
              <a:rPr lang="en-US" sz="3600" b="1" i="1" u="sng" dirty="0" smtClean="0">
                <a:solidFill>
                  <a:srgbClr val="7030A0"/>
                </a:solidFill>
                <a:latin typeface="Times New Roman"/>
                <a:ea typeface="Times New Roman"/>
              </a:rPr>
              <a:t> Each idea</a:t>
            </a:r>
            <a:r>
              <a:rPr lang="vi-VN" sz="3600" b="1" i="1" u="sng" dirty="0" smtClean="0">
                <a:solidFill>
                  <a:srgbClr val="7030A0"/>
                </a:solidFill>
                <a:latin typeface="Times New Roman"/>
                <a:ea typeface="Times New Roman"/>
              </a:rPr>
              <a:t>/meaning</a:t>
            </a:r>
            <a:r>
              <a:rPr lang="en-US" sz="3600" b="1" i="1" u="sng" dirty="0" smtClean="0">
                <a:solidFill>
                  <a:srgbClr val="7030A0"/>
                </a:solidFill>
                <a:latin typeface="Times New Roman"/>
                <a:ea typeface="Times New Roman"/>
              </a:rPr>
              <a:t> </a:t>
            </a:r>
            <a:r>
              <a:rPr lang="en-US" sz="3600" b="1" i="1" u="sng" dirty="0">
                <a:solidFill>
                  <a:srgbClr val="7030A0"/>
                </a:solidFill>
                <a:latin typeface="Times New Roman"/>
                <a:ea typeface="Times New Roman"/>
              </a:rPr>
              <a:t>encloses its own expressions in various languages.</a:t>
            </a:r>
            <a:r>
              <a:rPr lang="en-US" sz="36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Times New Roman"/>
                <a:ea typeface="Times New Roman"/>
              </a:rPr>
              <a:t/>
            </a:r>
            <a:br>
              <a:rPr lang="en-US" sz="3600" dirty="0" smtClean="0">
                <a:solidFill>
                  <a:srgbClr val="002060"/>
                </a:solidFill>
                <a:latin typeface="Times New Roman"/>
                <a:ea typeface="Times New Roman"/>
              </a:rPr>
            </a:br>
            <a:r>
              <a:rPr lang="en-US" sz="36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* </a:t>
            </a:r>
            <a:r>
              <a:rPr lang="en-US" sz="36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Content</a:t>
            </a:r>
            <a:r>
              <a:rPr lang="en-US" sz="3600" dirty="0">
                <a:solidFill>
                  <a:srgbClr val="002060"/>
                </a:solidFill>
                <a:latin typeface="Times New Roman"/>
                <a:ea typeface="Times New Roman"/>
              </a:rPr>
              <a:t>, its </a:t>
            </a:r>
            <a:r>
              <a:rPr lang="en-US" sz="3600" dirty="0">
                <a:solidFill>
                  <a:srgbClr val="C00000"/>
                </a:solidFill>
                <a:latin typeface="Times New Roman"/>
                <a:ea typeface="Times New Roman"/>
              </a:rPr>
              <a:t>expression in </a:t>
            </a:r>
            <a:r>
              <a:rPr lang="en-US" sz="36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L1 expression </a:t>
            </a:r>
            <a:r>
              <a:rPr lang="en-US" sz="3600" dirty="0">
                <a:solidFill>
                  <a:srgbClr val="002060"/>
                </a:solidFill>
                <a:latin typeface="Times New Roman"/>
                <a:ea typeface="Times New Roman"/>
              </a:rPr>
              <a:t>&amp;</a:t>
            </a:r>
            <a:r>
              <a:rPr lang="en-US" sz="36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en-US" sz="3600" dirty="0">
                <a:solidFill>
                  <a:srgbClr val="002060"/>
                </a:solidFill>
                <a:latin typeface="Times New Roman"/>
                <a:ea typeface="Times New Roman"/>
              </a:rPr>
              <a:t>its </a:t>
            </a:r>
            <a:r>
              <a:rPr lang="en-US" sz="3600" dirty="0">
                <a:solidFill>
                  <a:srgbClr val="C00000"/>
                </a:solidFill>
                <a:latin typeface="Times New Roman"/>
                <a:ea typeface="Times New Roman"/>
              </a:rPr>
              <a:t>expression in </a:t>
            </a:r>
            <a:r>
              <a:rPr lang="en-US" sz="36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L2 </a:t>
            </a:r>
            <a:r>
              <a:rPr lang="en-US" sz="3600" dirty="0">
                <a:solidFill>
                  <a:srgbClr val="002060"/>
                </a:solidFill>
                <a:latin typeface="Times New Roman"/>
                <a:ea typeface="Times New Roman"/>
              </a:rPr>
              <a:t>are </a:t>
            </a:r>
            <a:r>
              <a:rPr lang="en-US" sz="3600" dirty="0">
                <a:solidFill>
                  <a:srgbClr val="C00000"/>
                </a:solidFill>
                <a:latin typeface="Times New Roman"/>
                <a:ea typeface="Times New Roman"/>
              </a:rPr>
              <a:t>3</a:t>
            </a:r>
            <a:r>
              <a:rPr lang="en-US" sz="3600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en-US" sz="3600" dirty="0">
                <a:solidFill>
                  <a:srgbClr val="C00000"/>
                </a:solidFill>
                <a:latin typeface="Times New Roman"/>
                <a:ea typeface="Times New Roman"/>
              </a:rPr>
              <a:t>components of a </a:t>
            </a:r>
            <a:r>
              <a:rPr lang="en-US" sz="3600" dirty="0" smtClean="0">
                <a:solidFill>
                  <a:srgbClr val="C00000"/>
                </a:solidFill>
                <a:latin typeface="Times New Roman"/>
                <a:ea typeface="Times New Roman"/>
              </a:rPr>
              <a:t>CS.</a:t>
            </a:r>
            <a:r>
              <a:rPr lang="en-US" dirty="0" smtClean="0">
                <a:solidFill>
                  <a:srgbClr val="002060"/>
                </a:solidFill>
                <a:latin typeface="Times New Roman"/>
                <a:ea typeface="Times New Roman"/>
              </a:rPr>
              <a:t>  </a:t>
            </a:r>
            <a:r>
              <a:rPr lang="en-US" sz="3600" dirty="0">
                <a:ea typeface="Calibri"/>
              </a:rPr>
              <a:t/>
            </a:r>
            <a:br>
              <a:rPr lang="en-US" sz="3600" dirty="0">
                <a:ea typeface="Calibri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26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712968" cy="6408712"/>
          </a:xfrm>
        </p:spPr>
        <p:txBody>
          <a:bodyPr>
            <a:normAutofit/>
          </a:bodyPr>
          <a:lstStyle/>
          <a:p>
            <a:pPr indent="457200" algn="l">
              <a:lnSpc>
                <a:spcPct val="150000"/>
              </a:lnSpc>
              <a:spcAft>
                <a:spcPts val="1000"/>
              </a:spcAft>
            </a:pP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Establishing 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TC 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for contrastive 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studies</a:t>
            </a:r>
            <a:r>
              <a:rPr lang="en-US" sz="36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</a:t>
            </a:r>
            <a:r>
              <a:rPr lang="en-US" sz="3200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TC</a:t>
            </a:r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can be either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meaning-based (based on content)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or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formal-based (based on expression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 the relations of linguistic expression &amp;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its content.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3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188640"/>
            <a:ext cx="9073008" cy="6624736"/>
          </a:xfrm>
        </p:spPr>
        <p:txBody>
          <a:bodyPr>
            <a:normAutofit/>
          </a:bodyPr>
          <a:lstStyle/>
          <a:p>
            <a:pPr marL="857250" indent="-400050" algn="l">
              <a:lnSpc>
                <a:spcPct val="150000"/>
              </a:lnSpc>
              <a:spcAft>
                <a:spcPts val="1000"/>
              </a:spcAft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Contrastive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models from the 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perspective of 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communicative 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activities &amp; strategies</a:t>
            </a:r>
            <a:r>
              <a:rPr lang="en-US" sz="3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vi-VN" sz="3600" b="1" dirty="0"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vi-VN" sz="3600" b="1" dirty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vi-VN" sz="3600" b="1" i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</a:t>
            </a:r>
            <a:r>
              <a:rPr lang="en-US" sz="3600" b="1" i="1" dirty="0" err="1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ritical</a:t>
            </a:r>
            <a:r>
              <a:rPr lang="en-US" sz="3600" b="1" i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thinking, 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speaking, writing, listening or reading</a:t>
            </a:r>
            <a:r>
              <a:rPr lang="en-US" sz="3600" b="1" i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of a discourse</a:t>
            </a:r>
            <a:r>
              <a:rPr lang="en-US" sz="3600" i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&amp;</a:t>
            </a:r>
            <a:r>
              <a:rPr lang="en-US" sz="3600" i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contrastive phonological, lexical, syntactic</a:t>
            </a:r>
            <a:r>
              <a:rPr lang="en-US" sz="3600" b="1" i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&amp; 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discourse analysis</a:t>
            </a:r>
            <a:r>
              <a:rPr lang="en-US" sz="3600" b="1" i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en-US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7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90000"/>
          </a:bodyPr>
          <a:lstStyle/>
          <a:p>
            <a:pPr indent="457200" algn="l">
              <a:lnSpc>
                <a:spcPct val="150000"/>
              </a:lnSpc>
              <a:spcAft>
                <a:spcPts val="1000"/>
              </a:spcAft>
            </a:pP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    </a:t>
            </a:r>
            <a:b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700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         </a:t>
            </a:r>
            <a:r>
              <a:rPr lang="en-US" sz="2700" b="1" i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TC </a:t>
            </a:r>
            <a:r>
              <a:rPr lang="en-US" sz="3100" b="1" i="1" u="sng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 </a:t>
            </a:r>
            <a:r>
              <a:rPr lang="en-US" sz="3100" b="1" i="1" u="sng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science/theoretical purpose</a:t>
            </a:r>
            <a:r>
              <a:rPr lang="en-US" sz="28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To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identify the similarities &amp;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differences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between languages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 a systematic way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requires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 reliable </a:t>
            </a:r>
            <a:r>
              <a:rPr lang="en-US" sz="2800" b="1" i="1" u="sng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TC</a:t>
            </a:r>
            <a: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u="sng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grounded in the following systems</a:t>
            </a:r>
            <a: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</a:t>
            </a:r>
            <a: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*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tructural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similarities &amp;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differences among languages</a:t>
            </a:r>
            <a: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  <a: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* 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P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erceived 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similarities of meaning &amp;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ways they are expressed in languages;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b="1" i="1" dirty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</a:t>
            </a:r>
            <a:r>
              <a:rPr lang="en-US" sz="32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* 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</a:t>
            </a:r>
            <a:r>
              <a:rPr lang="en-US" sz="32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he 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way people experience the world.</a:t>
            </a:r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b="1" i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en-US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75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0"/>
            <a:ext cx="8784976" cy="6858000"/>
          </a:xfrm>
        </p:spPr>
        <p:txBody>
          <a:bodyPr>
            <a:normAutofit fontScale="90000"/>
          </a:bodyPr>
          <a:lstStyle/>
          <a:p>
            <a:pPr marL="457200" algn="l">
              <a:lnSpc>
                <a:spcPct val="150000"/>
              </a:lnSpc>
              <a:spcAft>
                <a:spcPts val="0"/>
              </a:spcAft>
            </a:pPr>
            <a:r>
              <a:rPr lang="en-US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     </a:t>
            </a:r>
            <a:r>
              <a:rPr lang="en-US" sz="27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TC </a:t>
            </a:r>
            <a:r>
              <a:rPr lang="en-US" sz="31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 daily 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practice/practical purpose</a:t>
            </a:r>
            <a:r>
              <a:rPr lang="en-US" sz="27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27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2700" b="1" i="1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 daily </a:t>
            </a:r>
            <a:r>
              <a:rPr lang="en-US" sz="2700" b="1" i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CA, TC  </a:t>
            </a:r>
            <a:r>
              <a:rPr lang="en-US" sz="2700" b="1" i="1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based on both </a:t>
            </a:r>
            <a:r>
              <a:rPr lang="en-US" sz="2700" b="1" i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content &amp;</a:t>
            </a:r>
            <a:r>
              <a:rPr lang="en-US" sz="2700" b="1" i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700" b="1" i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its expression depending on the purpose of comparison</a:t>
            </a:r>
            <a:r>
              <a:rPr lang="en-US" sz="2700" b="1" i="1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en-US" sz="2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</a:t>
            </a:r>
            <a:r>
              <a:rPr lang="en-US" sz="27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27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2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</a:t>
            </a:r>
            <a:r>
              <a:rPr lang="en-US" sz="27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* </a:t>
            </a:r>
            <a:r>
              <a:rPr lang="en-US" sz="4000" b="1" i="1" u="sng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Purpose of communication</a:t>
            </a:r>
            <a:r>
              <a:rPr lang="en-US" sz="4000" u="sng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7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&gt; </a:t>
            </a:r>
            <a:r>
              <a:rPr lang="en-US" sz="27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Object </a:t>
            </a:r>
            <a:r>
              <a:rPr lang="en-US" sz="2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is </a:t>
            </a:r>
            <a:r>
              <a:rPr lang="en-US" sz="27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comparisons of  Social language (L2) &amp; 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interlanguage</a:t>
            </a:r>
            <a:r>
              <a:rPr lang="en-US" sz="27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(IL).</a:t>
            </a:r>
            <a:r>
              <a:rPr lang="en-US" sz="2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7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27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&gt; </a:t>
            </a:r>
            <a:r>
              <a:rPr lang="en-US" sz="3100" b="1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</a:t>
            </a:r>
            <a:r>
              <a:rPr lang="en-US" sz="3100" b="1" i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general communication </a:t>
            </a:r>
            <a:r>
              <a:rPr lang="en-US" sz="31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themes are various in our </a:t>
            </a:r>
            <a:r>
              <a:rPr lang="en-US" sz="31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life</a:t>
            </a:r>
            <a:r>
              <a:rPr lang="en-US" sz="3100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:(</a:t>
            </a:r>
            <a:r>
              <a:rPr lang="en-US" sz="27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</a:t>
            </a:r>
            <a:r>
              <a:rPr lang="en-US" sz="2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 personal identiﬁcation, (2) house &amp;</a:t>
            </a:r>
            <a:r>
              <a:rPr lang="en-US" sz="27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home, (3) environment, (4) daily life, (5) entertainment, (6) travel </a:t>
            </a:r>
            <a:r>
              <a:rPr lang="en-US" sz="27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&amp; transport</a:t>
            </a:r>
            <a:r>
              <a:rPr lang="en-US" sz="2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(7) relations with other people, (8) health, (9) education, (10) shopping, ….</a:t>
            </a:r>
            <a:endParaRPr lang="en-US" sz="27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25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44624"/>
            <a:ext cx="8784976" cy="6624736"/>
          </a:xfrm>
        </p:spPr>
        <p:txBody>
          <a:bodyPr>
            <a:normAutofit fontScale="90000"/>
          </a:bodyPr>
          <a:lstStyle/>
          <a:p>
            <a:pPr indent="457200" algn="l">
              <a:lnSpc>
                <a:spcPct val="150000"/>
              </a:lnSpc>
              <a:spcAft>
                <a:spcPts val="1000"/>
              </a:spcAft>
            </a:pPr>
            <a:r>
              <a:rPr lang="en-US" sz="3600" dirty="0" smtClean="0">
                <a:solidFill>
                  <a:srgbClr val="FF0000"/>
                </a:solidFill>
                <a:latin typeface="Times New Roman"/>
                <a:ea typeface="Times New Roman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Times New Roman"/>
                <a:ea typeface="Times New Roman"/>
              </a:rPr>
            </a:br>
            <a:r>
              <a:rPr lang="en-US" sz="36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    </a:t>
            </a:r>
            <a:br>
              <a:rPr lang="en-US" sz="3600" dirty="0" smtClean="0">
                <a:solidFill>
                  <a:srgbClr val="FF0000"/>
                </a:solidFill>
                <a:latin typeface="Times New Roman"/>
                <a:ea typeface="Times New Roman"/>
              </a:rPr>
            </a:br>
            <a:r>
              <a:rPr lang="en-US" sz="3600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    </a:t>
            </a:r>
            <a:r>
              <a:rPr lang="en-US" sz="3600" dirty="0" smtClean="0">
                <a:solidFill>
                  <a:srgbClr val="C00000"/>
                </a:solidFill>
                <a:latin typeface="Times New Roman"/>
                <a:ea typeface="Times New Roman"/>
              </a:rPr>
              <a:t>Common </a:t>
            </a:r>
            <a:r>
              <a:rPr lang="en-US" sz="3600" dirty="0">
                <a:solidFill>
                  <a:srgbClr val="C00000"/>
                </a:solidFill>
                <a:latin typeface="Times New Roman"/>
                <a:ea typeface="Times New Roman"/>
              </a:rPr>
              <a:t>platform (criteria) for comparisons</a:t>
            </a:r>
            <a:r>
              <a:rPr lang="en-US" sz="3600" dirty="0" smtClean="0">
                <a:solidFill>
                  <a:srgbClr val="FF0000"/>
                </a:solidFill>
                <a:latin typeface="Times New Roman"/>
                <a:ea typeface="Times New Roman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Times New Roman"/>
                <a:ea typeface="Times New Roman"/>
              </a:rPr>
            </a:br>
            <a:r>
              <a:rPr lang="en-US" sz="36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  </a:t>
            </a:r>
            <a:r>
              <a:rPr lang="en-US" sz="3100" dirty="0" smtClean="0">
                <a:solidFill>
                  <a:srgbClr val="00B050"/>
                </a:solidFill>
                <a:latin typeface="Times New Roman"/>
                <a:ea typeface="Times New Roman"/>
              </a:rPr>
              <a:t>* </a:t>
            </a:r>
            <a:r>
              <a:rPr lang="en-US" sz="3100" u="sng" dirty="0">
                <a:solidFill>
                  <a:srgbClr val="00B050"/>
                </a:solidFill>
                <a:latin typeface="Times New Roman"/>
                <a:ea typeface="Times New Roman"/>
              </a:rPr>
              <a:t>L</a:t>
            </a:r>
            <a:r>
              <a:rPr lang="en-US" sz="3100" u="sng" dirty="0" smtClean="0">
                <a:solidFill>
                  <a:srgbClr val="00B050"/>
                </a:solidFill>
                <a:latin typeface="Times New Roman"/>
                <a:ea typeface="Times New Roman"/>
              </a:rPr>
              <a:t>inguistic materials:</a:t>
            </a:r>
            <a:r>
              <a:rPr lang="en-US" sz="3100" dirty="0" smtClean="0">
                <a:solidFill>
                  <a:srgbClr val="00B050"/>
                </a:solidFill>
                <a:latin typeface="Times New Roman"/>
                <a:ea typeface="Times New Roman"/>
              </a:rPr>
              <a:t> phonetics/phonology</a:t>
            </a:r>
            <a:r>
              <a:rPr lang="en-US" sz="3100" dirty="0">
                <a:solidFill>
                  <a:srgbClr val="00B050"/>
                </a:solidFill>
                <a:latin typeface="Times New Roman"/>
                <a:ea typeface="Times New Roman"/>
              </a:rPr>
              <a:t>, vocabulary, grammatical </a:t>
            </a:r>
            <a:r>
              <a:rPr lang="en-US" sz="3100" dirty="0" smtClean="0">
                <a:solidFill>
                  <a:srgbClr val="00B050"/>
                </a:solidFill>
                <a:latin typeface="Times New Roman"/>
                <a:ea typeface="Times New Roman"/>
              </a:rPr>
              <a:t>rules/syntax</a:t>
            </a:r>
            <a:r>
              <a:rPr lang="en-US" sz="3100" dirty="0" smtClean="0">
                <a:solidFill>
                  <a:srgbClr val="002060"/>
                </a:solidFill>
                <a:latin typeface="Times New Roman"/>
                <a:ea typeface="Times New Roman"/>
              </a:rPr>
              <a:t/>
            </a:r>
            <a:br>
              <a:rPr lang="en-US" sz="3100" dirty="0" smtClean="0">
                <a:solidFill>
                  <a:srgbClr val="002060"/>
                </a:solidFill>
                <a:latin typeface="Times New Roman"/>
                <a:ea typeface="Times New Roman"/>
              </a:rPr>
            </a:br>
            <a:r>
              <a:rPr lang="en-US" sz="31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en-US" sz="31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  *  </a:t>
            </a:r>
            <a:r>
              <a:rPr lang="en-US" sz="3100" u="sng" dirty="0" smtClean="0">
                <a:solidFill>
                  <a:srgbClr val="FF0000"/>
                </a:solidFill>
                <a:latin typeface="Times New Roman"/>
                <a:ea typeface="Times New Roman"/>
              </a:rPr>
              <a:t>Skills:</a:t>
            </a:r>
            <a:r>
              <a:rPr lang="en-US" sz="31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 listening</a:t>
            </a:r>
            <a:r>
              <a:rPr lang="en-US" sz="3100" dirty="0">
                <a:solidFill>
                  <a:srgbClr val="FF0000"/>
                </a:solidFill>
                <a:latin typeface="Times New Roman"/>
                <a:ea typeface="Times New Roman"/>
              </a:rPr>
              <a:t>, speaking, writing, reading, critical </a:t>
            </a:r>
            <a:r>
              <a:rPr lang="en-US" sz="31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thinking</a:t>
            </a:r>
            <a:r>
              <a:rPr lang="en-US" sz="31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  </a:t>
            </a:r>
            <a:br>
              <a:rPr lang="en-US" sz="3100" dirty="0" smtClean="0">
                <a:solidFill>
                  <a:srgbClr val="002060"/>
                </a:solidFill>
                <a:latin typeface="Times New Roman"/>
                <a:ea typeface="Times New Roman"/>
              </a:rPr>
            </a:br>
            <a:r>
              <a:rPr lang="en-US" sz="31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en-US" sz="31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&gt; </a:t>
            </a:r>
            <a:r>
              <a:rPr lang="en-US" sz="3100" b="1" i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All of these presented </a:t>
            </a:r>
            <a:r>
              <a:rPr lang="en-US" sz="3100" b="1" i="1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 term of </a:t>
            </a:r>
            <a:r>
              <a:rPr lang="en-US" sz="31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exercises/tasks</a:t>
            </a:r>
            <a:r>
              <a:rPr lang="en-US" sz="3100" b="1" i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b="1" i="1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are </a:t>
            </a:r>
            <a:r>
              <a:rPr lang="en-US" sz="3100" b="1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tertium</a:t>
            </a:r>
            <a:r>
              <a:rPr lang="en-US" sz="31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b="1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comparationis</a:t>
            </a:r>
            <a:r>
              <a:rPr lang="en-US" sz="3100" b="1" i="1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for comparisons of </a:t>
            </a:r>
            <a:r>
              <a:rPr lang="en-US" sz="3100" b="1" i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L2- social </a:t>
            </a:r>
            <a:r>
              <a:rPr lang="en-US" sz="3100" b="1" i="1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language &amp;</a:t>
            </a:r>
            <a:r>
              <a:rPr lang="en-US" sz="3100" b="1" i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IL - </a:t>
            </a:r>
            <a:r>
              <a:rPr lang="en-US" sz="3100" b="1" i="1" dirty="0" err="1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interlanguage</a:t>
            </a:r>
            <a:r>
              <a:rPr lang="en-US" sz="3100" b="1" i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2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620688"/>
            <a:ext cx="8784976" cy="6048671"/>
          </a:xfrm>
        </p:spPr>
        <p:txBody>
          <a:bodyPr/>
          <a:lstStyle/>
          <a:p>
            <a:pPr indent="457200">
              <a:lnSpc>
                <a:spcPct val="150000"/>
              </a:lnSpc>
              <a:spcAft>
                <a:spcPts val="1000"/>
              </a:spcAft>
            </a:pP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Common platform for </a:t>
            </a:r>
            <a:r>
              <a:rPr lang="en-US" sz="3600" b="1" dirty="0" err="1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intralingual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contrast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based on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sound, writing (deep structure), semantics, or both of deep structure &amp;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semantics.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11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44624"/>
            <a:ext cx="8856984" cy="6813376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  <a:spcAft>
                <a:spcPts val="1000"/>
              </a:spcAft>
            </a:pPr>
            <a:r>
              <a:rPr lang="en-US" sz="4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Stages/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stepts</a:t>
            </a:r>
            <a:r>
              <a:rPr lang="en-US" sz="4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/>
                <a:ea typeface="Times New Roman"/>
              </a:rPr>
              <a:t>of a contrastive </a:t>
            </a:r>
            <a:r>
              <a:rPr lang="en-US" sz="4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study</a:t>
            </a:r>
            <a:r>
              <a:rPr lang="vi-VN" sz="2700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vi-VN" sz="2700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</a:t>
            </a:r>
            <a:r>
              <a:rPr lang="vi-VN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 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1. 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Selecting question (linguistic unit) in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contrast</a:t>
            </a:r>
            <a:r>
              <a:rPr lang="vi-VN" sz="32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vi-VN" sz="32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2.  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Reviewing the literature,</a:t>
            </a:r>
            <a: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3.  </a:t>
            </a:r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Designing the contrastive study,</a:t>
            </a:r>
            <a: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</a:t>
            </a:r>
            <a:r>
              <a:rPr lang="vi-VN" sz="3200" dirty="0" smtClean="0">
                <a:latin typeface="Times New Roman" pitchFamily="18" charset="0"/>
                <a:ea typeface="Calibri"/>
                <a:cs typeface="Times New Roman" pitchFamily="18" charset="0"/>
              </a:rPr>
              <a:t>		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4</a:t>
            </a:r>
            <a:r>
              <a:rPr lang="vi-VN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Collecting primary data against which hypotheses are to be tested,</a:t>
            </a:r>
            <a:r>
              <a:rPr lang="en-US" sz="27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27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2700" dirty="0" smtClean="0">
                <a:latin typeface="Times New Roman" pitchFamily="18" charset="0"/>
                <a:ea typeface="Calibri"/>
                <a:cs typeface="Times New Roman" pitchFamily="18" charset="0"/>
              </a:rPr>
              <a:t>   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2400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12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116632"/>
            <a:ext cx="9073008" cy="6741367"/>
          </a:xfrm>
        </p:spPr>
        <p:txBody>
          <a:bodyPr/>
          <a:lstStyle/>
          <a:p>
            <a:r>
              <a:rPr lang="en-US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			</a:t>
            </a:r>
            <a:r>
              <a:rPr lang="en-US" sz="3200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5</a:t>
            </a:r>
            <a:r>
              <a:rPr lang="en-US" sz="32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. Establishing comparability criteria based on a perceived similarity of any kind</a:t>
            </a:r>
            <a:r>
              <a:rPr lang="en-US" sz="3200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,</a:t>
            </a:r>
            <a:r>
              <a:rPr lang="vi-VN" sz="3200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vi-VN" sz="3200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32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32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32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   </a:t>
            </a:r>
            <a:r>
              <a:rPr lang="vi-VN" sz="32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			</a:t>
            </a:r>
            <a:r>
              <a:rPr lang="en-US" sz="32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6</a:t>
            </a:r>
            <a:r>
              <a:rPr lang="en-US" sz="3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.  Defining the nature of similarity and formulating the initial </a:t>
            </a:r>
            <a:r>
              <a:rPr lang="en-US" sz="32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hypothesis,</a:t>
            </a:r>
            <a:r>
              <a:rPr lang="vi-VN" sz="32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vi-VN" sz="32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vi-VN" sz="3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vi-VN" sz="3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vi-VN" sz="32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	</a:t>
            </a:r>
            <a:r>
              <a:rPr lang="en-US" sz="32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7</a:t>
            </a:r>
            <a:r>
              <a:rPr lang="en-US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.  Testing the hypothesis</a:t>
            </a:r>
            <a:r>
              <a:rPr lang="en-US" sz="32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,</a:t>
            </a:r>
            <a:r>
              <a:rPr lang="vi-VN" sz="32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vi-VN" sz="32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3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3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3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</a:t>
            </a:r>
            <a:r>
              <a:rPr lang="vi-VN" sz="3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	</a:t>
            </a:r>
            <a:r>
              <a:rPr lang="en-US" sz="3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8.  Interpreting the results.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463090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90000"/>
          </a:bodyPr>
          <a:lstStyle/>
          <a:p>
            <a:pPr indent="457200" algn="l">
              <a:lnSpc>
                <a:spcPct val="150000"/>
              </a:lnSpc>
              <a:spcAft>
                <a:spcPts val="1000"/>
              </a:spcAft>
            </a:pP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  <a:b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</a:t>
            </a:r>
            <a:b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1. 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Selecting 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problem (question) in 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contrast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* </a:t>
            </a:r>
            <a:r>
              <a:rPr lang="en-US" sz="3100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Primary </a:t>
            </a:r>
            <a:r>
              <a:rPr lang="en-US" sz="3100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data in L1 &amp; L2 raise some </a:t>
            </a:r>
            <a:r>
              <a:rPr lang="en-US" sz="31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similarities &amp; </a:t>
            </a:r>
            <a:r>
              <a:rPr lang="en-US" sz="3100" b="1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differences</a:t>
            </a:r>
            <a:r>
              <a:rPr lang="en-US" sz="3100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which </a:t>
            </a:r>
            <a:r>
              <a:rPr lang="en-US" sz="3100" b="1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suggests some </a:t>
            </a:r>
            <a:r>
              <a:rPr lang="en-US" sz="31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questions</a:t>
            </a:r>
            <a:r>
              <a:rPr lang="en-US" sz="3100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to be compared for learners, teachers &amp;</a:t>
            </a:r>
            <a:r>
              <a:rPr lang="en-US" sz="3100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translators. </a:t>
            </a:r>
            <a:r>
              <a:rPr lang="en-US" sz="3100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100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</a:t>
            </a:r>
            <a:r>
              <a:rPr lang="en-US" sz="3100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* The </a:t>
            </a:r>
            <a:r>
              <a:rPr lang="en-US" sz="3100" dirty="0" err="1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contrastivists</a:t>
            </a:r>
            <a:r>
              <a:rPr lang="en-US" sz="3100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should know </a:t>
            </a:r>
            <a:r>
              <a:rPr lang="en-US" sz="3100" b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why</a:t>
            </a:r>
            <a:r>
              <a:rPr lang="en-US" sz="3100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they do it</a:t>
            </a:r>
            <a:r>
              <a:rPr lang="en-US" sz="3100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understand </a:t>
            </a:r>
            <a:r>
              <a:rPr lang="en-US" sz="3100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purpose of their comparison &amp; recognize </a:t>
            </a:r>
            <a:r>
              <a:rPr lang="en-US" sz="3100" b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what &amp; how</a:t>
            </a:r>
            <a:r>
              <a:rPr lang="en-US" sz="3100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they contrast</a:t>
            </a:r>
            <a:r>
              <a:rPr lang="en-US" sz="3100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en-US" sz="3100" i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</a:t>
            </a:r>
            <a:r>
              <a:rPr lang="en-US" sz="3100" i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similarities, differences between 2 languages, which linguistics units can be contrasted, which perspectives is </a:t>
            </a:r>
            <a:r>
              <a:rPr lang="en-US" sz="3100" i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used…) </a:t>
            </a:r>
            <a:r>
              <a:rPr lang="en-US" sz="3100" i="1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100" i="1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en-US" sz="31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34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44624"/>
            <a:ext cx="8784976" cy="6624735"/>
          </a:xfrm>
        </p:spPr>
        <p:txBody>
          <a:bodyPr>
            <a:normAutofit fontScale="90000"/>
          </a:bodyPr>
          <a:lstStyle/>
          <a:p>
            <a:pPr indent="457200" algn="l">
              <a:lnSpc>
                <a:spcPct val="150000"/>
              </a:lnSpc>
              <a:spcAft>
                <a:spcPts val="1000"/>
              </a:spcAft>
            </a:pP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      </a:t>
            </a:r>
            <a:b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        2. 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Reviewing 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literature</a:t>
            </a:r>
            <a:r>
              <a:rPr lang="en-US" sz="28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It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helps </a:t>
            </a:r>
            <a:r>
              <a:rPr lang="en-US" sz="3100" b="1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to </a:t>
            </a:r>
            <a:r>
              <a:rPr lang="en-US" sz="3100" b="1" i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understand the primary data &amp;</a:t>
            </a:r>
            <a:r>
              <a:rPr lang="en-US" sz="3100" b="1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b="1" i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problem more </a:t>
            </a:r>
            <a:r>
              <a:rPr lang="en-US" sz="3100" b="1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systematically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&amp; have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an </a:t>
            </a:r>
            <a:r>
              <a:rPr lang="en-US" sz="3100" b="1" i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important &amp;</a:t>
            </a:r>
            <a:r>
              <a:rPr lang="en-US" sz="3100" b="1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b="1" i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useful background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to understand:</a:t>
            </a:r>
            <a:r>
              <a:rPr lang="en-US" sz="31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ea typeface="Calibri"/>
                <a:cs typeface="Times New Roman" pitchFamily="18" charset="0"/>
              </a:rPr>
              <a:t>  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*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question &amp;</a:t>
            </a:r>
            <a:r>
              <a:rPr lang="en-US" sz="31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primary </a:t>
            </a:r>
            <a:r>
              <a:rPr lang="en-US" sz="31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data; The </a:t>
            </a:r>
            <a:r>
              <a:rPr lang="en-US" sz="31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system of the contrastive units, terms, &amp;</a:t>
            </a:r>
            <a:r>
              <a:rPr lang="en-US" sz="31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concepts; The </a:t>
            </a:r>
            <a:r>
              <a:rPr lang="en-US" sz="31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theoretical background for the comparison.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* CS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conducted based on various theoretical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approaches: structural, generative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functional, cognitive, etc.</a:t>
            </a:r>
            <a:r>
              <a:rPr lang="en-US" sz="31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en-US" sz="3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89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5976663"/>
          </a:xfrm>
        </p:spPr>
        <p:txBody>
          <a:bodyPr>
            <a:normAutofit fontScale="90000"/>
          </a:bodyPr>
          <a:lstStyle/>
          <a:p>
            <a:pPr indent="457200" algn="l">
              <a:lnSpc>
                <a:spcPct val="150000"/>
              </a:lnSpc>
              <a:spcAft>
                <a:spcPts val="1000"/>
              </a:spcAft>
            </a:pP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3. Designing 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contrastive studies</a:t>
            </a:r>
            <a:r>
              <a:rPr lang="en-US" sz="36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CS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requires a specific 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design of procedure.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Based 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on the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aim &amp; 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type of the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comparison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to 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decide 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what methods to be used, what data will be gathered, how, where, when &amp;</a:t>
            </a:r>
            <a:r>
              <a:rPr lang="en-US" sz="3600" b="1" i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from whom they will be collected. 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600" b="1" i="1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en-US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48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8712968" cy="6552728"/>
          </a:xfrm>
        </p:spPr>
        <p:txBody>
          <a:bodyPr>
            <a:normAutofit fontScale="90000"/>
          </a:bodyPr>
          <a:lstStyle/>
          <a:p>
            <a:pPr indent="457200" algn="l">
              <a:lnSpc>
                <a:spcPct val="150000"/>
              </a:lnSpc>
              <a:spcAft>
                <a:spcPts val="1000"/>
              </a:spcAft>
            </a:pPr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</a:t>
            </a:r>
            <a:b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 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Determine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type of comparison</a:t>
            </a:r>
            <a: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main 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types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b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</a:t>
            </a:r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parallel contrast &amp; the contrast in which one language is the source &amp; the other is the target.</a:t>
            </a:r>
            <a:r>
              <a:rPr lang="en-US" sz="3200" dirty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br>
              <a:rPr lang="en-US" sz="3200" dirty="0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  <a:t>a</a:t>
            </a:r>
            <a:r>
              <a:rPr lang="en-US" sz="3200" dirty="0" smtClean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Parallel contrast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(or parallel texts)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refer to pair of texts (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L2 text &amp; its Translation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), written or oral in L1 &amp; L2  used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as data in contrastive studies.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en-US" sz="3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39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6408711"/>
          </a:xfrm>
        </p:spPr>
        <p:txBody>
          <a:bodyPr>
            <a:normAutofit fontScale="90000"/>
          </a:bodyPr>
          <a:lstStyle/>
          <a:p>
            <a:pPr indent="457200" algn="l">
              <a:lnSpc>
                <a:spcPct val="150000"/>
              </a:lnSpc>
              <a:spcAft>
                <a:spcPts val="1000"/>
              </a:spcAft>
            </a:pP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Contrastive models from 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perspectives of language types</a:t>
            </a:r>
            <a: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ea typeface="Calibri"/>
                <a:cs typeface="Times New Roman" pitchFamily="18" charset="0"/>
              </a:rPr>
              <a:t> * </a:t>
            </a:r>
            <a:r>
              <a:rPr lang="en-US" sz="3200" b="1" u="sng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</a:t>
            </a:r>
            <a:r>
              <a:rPr lang="en-US" sz="3200" b="1" u="sng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ontrastive areas: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i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Phonological</a:t>
            </a:r>
            <a:r>
              <a:rPr lang="en-US" sz="3200" i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sz="3200" i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Lexical</a:t>
            </a:r>
            <a:r>
              <a:rPr lang="en-US" sz="3200" i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sz="3200" i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Syntactical </a:t>
            </a:r>
            <a:r>
              <a:rPr lang="en-US" sz="3200" i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&amp; </a:t>
            </a:r>
            <a:r>
              <a:rPr lang="en-US" sz="3200" i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Discourse </a:t>
            </a:r>
            <a:r>
              <a:rPr lang="en-US" sz="3200" i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actualized in </a:t>
            </a:r>
            <a:r>
              <a:rPr lang="en-US" sz="3200" i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Critical </a:t>
            </a:r>
            <a:r>
              <a:rPr lang="en-US" sz="3200" i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</a:t>
            </a:r>
            <a:r>
              <a:rPr lang="en-US" sz="3200" i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hinking</a:t>
            </a:r>
            <a:r>
              <a:rPr lang="en-US" sz="3200" i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sz="3200" i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Listening</a:t>
            </a:r>
            <a:r>
              <a:rPr lang="en-US" sz="3200" i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sz="3200" i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Speaking</a:t>
            </a:r>
            <a:r>
              <a:rPr lang="en-US" sz="3200" i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W</a:t>
            </a:r>
            <a:r>
              <a:rPr lang="en-US" sz="3200" i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riting </a:t>
            </a:r>
            <a:r>
              <a:rPr lang="en-US" sz="3200" i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&amp;</a:t>
            </a:r>
            <a:r>
              <a:rPr lang="en-US" sz="3200" i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i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</a:t>
            </a:r>
            <a:r>
              <a:rPr lang="en-US" sz="3200" i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eading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 -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universal domains (areas/fields)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to L1, L2 &amp;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IL.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* 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They 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can be compared from the perspectives of L1, L2 &amp; IL types – social &amp; individual, contact &amp; dynamic.</a:t>
            </a:r>
            <a: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6741368"/>
          </a:xfrm>
        </p:spPr>
        <p:txBody>
          <a:bodyPr>
            <a:normAutofit fontScale="90000"/>
          </a:bodyPr>
          <a:lstStyle/>
          <a:p>
            <a:pPr indent="457200" algn="l">
              <a:lnSpc>
                <a:spcPct val="150000"/>
              </a:lnSpc>
              <a:spcAft>
                <a:spcPts val="1000"/>
              </a:spcAft>
            </a:pP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b. Source &amp; Target language comparison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* One language 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chosen as source &amp; the other 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is 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target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* 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Source 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language (standard) - the language which is based on in comparison.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* 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target language - the language which is explained or from which some characteristics are to be specified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* This type is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frequently used in learning &amp; teaching second language.</a:t>
            </a:r>
            <a: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59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90000"/>
          </a:bodyPr>
          <a:lstStyle/>
          <a:p>
            <a:pPr indent="457200" algn="l">
              <a:lnSpc>
                <a:spcPct val="150000"/>
              </a:lnSpc>
              <a:spcAft>
                <a:spcPts val="1000"/>
              </a:spcAft>
            </a:pPr>
            <a:r>
              <a:rPr lang="en-US" i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              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Planning </a:t>
            </a:r>
            <a:r>
              <a:rPr lang="en-US" sz="31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procedure</a:t>
            </a:r>
            <a:r>
              <a:rPr lang="en-US" sz="31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ea typeface="Calibri"/>
                <a:cs typeface="Times New Roman" pitchFamily="18" charset="0"/>
              </a:rPr>
              <a:t> * 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Procedure 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deals with </a:t>
            </a:r>
            <a:r>
              <a:rPr lang="en-US" sz="31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instruments of data collection:</a:t>
            </a:r>
            <a:r>
              <a:rPr lang="en-US" sz="3100" b="1" i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survey &amp; exploitation of  corpora</a:t>
            </a:r>
            <a:r>
              <a:rPr lang="en-US" sz="3100" b="1" i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The 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survey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in the 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form of a questionnaire, interview, observation, etc.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is one of the 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most common methods of collecting data on attitudes &amp; opinions from a large group of 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participants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who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should be planned: number, age, education, place of living &amp;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educating, etc.  </a:t>
            </a:r>
            <a:r>
              <a:rPr lang="en-US" sz="31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* </a:t>
            </a:r>
            <a:r>
              <a:rPr lang="en-US" sz="3100" dirty="0" err="1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Contrastivists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should arrange suitable place &amp;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time to conduct each of </a:t>
            </a:r>
            <a:r>
              <a:rPr lang="en-US" sz="3100" dirty="0" err="1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subproblems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as well as the whole problem.</a:t>
            </a:r>
            <a:endParaRPr lang="en-US" sz="3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61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640960" cy="6120679"/>
          </a:xfrm>
        </p:spPr>
        <p:txBody>
          <a:bodyPr>
            <a:normAutofit fontScale="90000"/>
          </a:bodyPr>
          <a:lstStyle/>
          <a:p>
            <a:pPr indent="457200" algn="l">
              <a:lnSpc>
                <a:spcPct val="150000"/>
              </a:lnSpc>
              <a:spcAft>
                <a:spcPts val="1000"/>
              </a:spcAft>
            </a:pP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    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4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Collecting 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data</a:t>
            </a:r>
            <a:r>
              <a:rPr lang="en-US" sz="40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40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ea typeface="Calibri"/>
                <a:cs typeface="Times New Roman" pitchFamily="18" charset="0"/>
              </a:rPr>
              <a:t>  *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Data 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can be collected by 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questionnaire, interview, survey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from varieties of texts, parallel &amp; computer-accessible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corpora/literature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source, 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including translated texts. All of them are seen in synchronization.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* 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Data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must be appropriate for the comparison &amp;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productive enough to be organized in meaningful ways.</a:t>
            </a:r>
            <a: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32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0000"/>
          </a:bodyPr>
          <a:lstStyle/>
          <a:p>
            <a:pPr indent="457200" algn="l">
              <a:lnSpc>
                <a:spcPct val="150000"/>
              </a:lnSpc>
              <a:spcAft>
                <a:spcPts val="1000"/>
              </a:spcAft>
            </a:pPr>
            <a:r>
              <a:rPr lang="en-US" b="1" i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/>
            </a:r>
            <a:br>
              <a:rPr lang="en-US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</a:br>
            <a:r>
              <a:rPr lang="en-US" b="1" i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        </a:t>
            </a:r>
            <a:r>
              <a:rPr lang="en-US" b="1" i="1" dirty="0">
                <a:solidFill>
                  <a:srgbClr val="FF0000"/>
                </a:solidFill>
                <a:latin typeface="Times New Roman"/>
                <a:ea typeface="Times New Roman"/>
              </a:rPr>
              <a:t>5</a:t>
            </a:r>
            <a:r>
              <a:rPr lang="en-US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. 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Establishing </a:t>
            </a:r>
            <a:r>
              <a:rPr lang="en-US" sz="31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comparability criteria</a:t>
            </a:r>
            <a:r>
              <a:rPr lang="en-US" sz="31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*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starting-point for an analysis </a:t>
            </a:r>
            <a:r>
              <a:rPr lang="vi-VN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 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perception of a similarity between language A-speakers' use of their language &amp;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language B-speakers' use of theirs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en-US" sz="31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*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similarity may be of idea (or 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content) or linguistic expression.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* </a:t>
            </a:r>
            <a:r>
              <a:rPr lang="en-US" sz="3100" b="1" u="sng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Establishing </a:t>
            </a:r>
            <a:r>
              <a:rPr lang="en-US" sz="3100" b="1" i="1" u="sng" dirty="0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TC</a:t>
            </a:r>
            <a:r>
              <a:rPr lang="en-US" sz="31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for a </a:t>
            </a:r>
            <a:r>
              <a:rPr lang="en-US" sz="3100" b="1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CS</a:t>
            </a:r>
            <a:r>
              <a:rPr lang="en-US" sz="31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vi-VN" sz="31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</a:t>
            </a:r>
            <a:r>
              <a:rPr lang="en-US" sz="31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 </a:t>
            </a:r>
            <a:r>
              <a:rPr lang="en-US" sz="3100" b="1" i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significant step</a:t>
            </a:r>
            <a:r>
              <a:rPr lang="en-US" sz="31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for a language learner, a translator or a linguist.</a:t>
            </a:r>
            <a:r>
              <a:rPr lang="en-US" sz="31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en-US" sz="3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83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620688"/>
            <a:ext cx="8640960" cy="6048671"/>
          </a:xfrm>
        </p:spPr>
        <p:txBody>
          <a:bodyPr>
            <a:normAutofit/>
          </a:bodyPr>
          <a:lstStyle/>
          <a:p>
            <a:pPr indent="457200" algn="l">
              <a:lnSpc>
                <a:spcPct val="150000"/>
              </a:lnSpc>
              <a:spcAft>
                <a:spcPts val="1000"/>
              </a:spcAft>
            </a:pP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6. Defining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nature of similarity</a:t>
            </a:r>
            <a: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*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Defining 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relation between idea/content with the ways of expressing them in language A and language B.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br>
              <a:rPr lang="en-US" sz="28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* The 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starting point is usually the similarities assumed to be universal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 semantics. Then the similarities &amp;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differences between languages are specified in other sides.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96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16632"/>
            <a:ext cx="8424936" cy="6741368"/>
          </a:xfrm>
        </p:spPr>
        <p:txBody>
          <a:bodyPr>
            <a:normAutofit fontScale="90000"/>
          </a:bodyPr>
          <a:lstStyle/>
          <a:p>
            <a:pPr indent="457200" algn="l">
              <a:lnSpc>
                <a:spcPct val="150000"/>
              </a:lnSpc>
              <a:spcAft>
                <a:spcPts val="1000"/>
              </a:spcAft>
            </a:pP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7.  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Testing 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hypothesis</a:t>
            </a:r>
            <a:r>
              <a:rPr lang="en-US" sz="28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3100" dirty="0" smtClean="0">
                <a:latin typeface="Times New Roman" pitchFamily="18" charset="0"/>
                <a:ea typeface="Calibri"/>
                <a:cs typeface="Times New Roman" pitchFamily="18" charset="0"/>
              </a:rPr>
              <a:t>* 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Testing 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initial </a:t>
            </a:r>
            <a:r>
              <a:rPr lang="en-US" sz="31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hypothesis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vi-VN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central process in contrastive study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en-US" sz="31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ea typeface="Calibri"/>
                <a:cs typeface="Times New Roman" pitchFamily="18" charset="0"/>
              </a:rPr>
              <a:t> *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tested data are utterances &amp;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instances of language use. We 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survey the forms used to express the same content by speakers of language A &amp;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speakers of language 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&amp;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conditions under which the 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forms 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used. 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*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From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survey we deduce the systems &amp;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their meanings.</a:t>
            </a:r>
            <a:endParaRPr lang="en-US" sz="3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12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8712968" cy="6741368"/>
          </a:xfrm>
        </p:spPr>
        <p:txBody>
          <a:bodyPr>
            <a:normAutofit fontScale="90000"/>
          </a:bodyPr>
          <a:lstStyle/>
          <a:p>
            <a:pPr indent="457200" algn="l">
              <a:lnSpc>
                <a:spcPct val="150000"/>
              </a:lnSpc>
              <a:spcAft>
                <a:spcPts val="1000"/>
              </a:spcAft>
            </a:pPr>
            <a:r>
              <a:rPr lang="en-US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/>
            </a:r>
            <a:br>
              <a:rPr lang="en-US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</a:br>
            <a:r>
              <a:rPr lang="en-US" b="1" i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       8. 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Interpreting 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results</a:t>
            </a:r>
            <a:r>
              <a:rPr lang="en-US" sz="28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  *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results should be formulated in many ways, depending on description used. They consist of similarities, 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differences</a:t>
            </a:r>
            <a:r>
              <a:rPr lang="vi-VN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&amp;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overlapping features </a:t>
            </a:r>
            <a:r>
              <a:rPr lang="vi-VN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that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are interpreted in </a:t>
            </a:r>
            <a:r>
              <a:rPr lang="vi-VN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main classes: meaning, syntactic forms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  <a:r>
              <a:rPr lang="vi-VN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&amp;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conditions of use.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* 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Interpreting </a:t>
            </a:r>
            <a:r>
              <a:rPr lang="en-US" sz="31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the 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results: 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 </a:t>
            </a: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form of assessment </a:t>
            </a:r>
            <a:r>
              <a:rPr lang="vi-VN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&amp; 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evaluation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about proficiency of the second language user.</a:t>
            </a:r>
            <a:r>
              <a:rPr lang="en-US" sz="31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en-US" sz="3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63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08504" cy="6858000"/>
          </a:xfrm>
        </p:spPr>
        <p:txBody>
          <a:bodyPr>
            <a:normAutofit fontScale="90000"/>
          </a:bodyPr>
          <a:lstStyle/>
          <a:p>
            <a:pPr indent="457200" algn="l">
              <a:lnSpc>
                <a:spcPct val="150000"/>
              </a:lnSpc>
              <a:spcAft>
                <a:spcPts val="1000"/>
              </a:spcAft>
            </a:pP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</a:t>
            </a:r>
            <a:b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main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contrastive </a:t>
            </a:r>
            <a:r>
              <a:rPr lang="en-US" sz="3600" b="1" i="1" u="sng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models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for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L2</a:t>
            </a:r>
            <a:r>
              <a:rPr lang="en-US" sz="36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vi-VN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31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</a:t>
            </a:r>
            <a:r>
              <a:rPr lang="en-US" sz="3100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 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Comparison of </a:t>
            </a:r>
            <a:r>
              <a:rPr lang="en-US" sz="3600" b="1" i="1" u="sng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social target language (L2) &amp;</a:t>
            </a:r>
            <a:r>
              <a:rPr lang="en-US" sz="3600" b="1" i="1" u="sng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i="1" u="sng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social native language (L1</a:t>
            </a:r>
            <a:r>
              <a:rPr lang="en-US" sz="3600" b="1" i="1" u="sng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</a:t>
            </a:r>
            <a:r>
              <a:rPr lang="en-US" sz="3600" b="1" i="1" u="sng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br>
              <a:rPr lang="en-US" sz="3600" b="1" i="1" u="sng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vi-VN" sz="3600" b="1" i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</a:t>
            </a:r>
            <a:r>
              <a:rPr lang="en-US" sz="3600" b="1" i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&gt; L2 &amp;L1 </a:t>
            </a:r>
            <a:r>
              <a:rPr lang="en-US" sz="36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</a:t>
            </a:r>
            <a:r>
              <a:rPr lang="vi-VN" sz="3600" b="1" i="1" dirty="0" err="1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</a:t>
            </a:r>
            <a:r>
              <a:rPr lang="en-US" sz="3600" b="1" i="1" dirty="0" err="1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nterlingual</a:t>
            </a:r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comparison</a:t>
            </a:r>
            <a:r>
              <a:rPr lang="en-US" sz="36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</a:t>
            </a:r>
            <a:r>
              <a:rPr lang="en-US" sz="3100" u="sng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100" u="sng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vi-VN" sz="3100" dirty="0" smtClean="0"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3100" b="1" dirty="0" smtClean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</a:t>
            </a:r>
            <a:r>
              <a:rPr lang="en-US" sz="3100" dirty="0" smtClean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Comparison 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of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i="1" u="sng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social target language (L2) &amp;</a:t>
            </a:r>
            <a:r>
              <a:rPr lang="en-US" sz="3600" b="1" i="1" u="sng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i="1" u="sng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second learner’s language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</a:t>
            </a:r>
            <a:r>
              <a:rPr lang="en-US" sz="3600" b="1" i="1" dirty="0" err="1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Interlanguage</a:t>
            </a:r>
            <a:r>
              <a:rPr lang="en-US" sz="3600" b="1" i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/IL</a:t>
            </a:r>
            <a:r>
              <a:rPr lang="en-US" sz="36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vi-VN" sz="36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vi-VN" sz="36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vi-VN" sz="36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vi-VN" sz="3600" b="1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&gt; L2&amp;IL &gt; Intralingual comparison</a:t>
            </a:r>
            <a:r>
              <a:rPr lang="en-US" sz="31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en-US" sz="31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33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764704"/>
            <a:ext cx="8856984" cy="5832648"/>
          </a:xfrm>
        </p:spPr>
        <p:txBody>
          <a:bodyPr/>
          <a:lstStyle/>
          <a:p>
            <a:r>
              <a:rPr lang="en-US" sz="32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3.</a:t>
            </a:r>
            <a:r>
              <a:rPr lang="en-US" sz="32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Comparison of </a:t>
            </a:r>
            <a:r>
              <a:rPr lang="en-US" sz="3200" b="1" i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a second learner’s </a:t>
            </a:r>
            <a:r>
              <a:rPr lang="en-US" sz="3200" b="1" i="1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interlanguage</a:t>
            </a:r>
            <a:r>
              <a:rPr lang="en-US" sz="3200" b="1" i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(IL) &amp; an individual </a:t>
            </a:r>
            <a:r>
              <a:rPr lang="en-US" sz="3200" b="1" i="1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interlanguage</a:t>
            </a:r>
            <a:r>
              <a:rPr lang="en-US" sz="3200" b="1" i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(IL)</a:t>
            </a:r>
            <a:r>
              <a:rPr lang="en-US" sz="3200" b="1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  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en-US" sz="3200" b="1" i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3200" b="1" i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b="1" i="1" u="sng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&gt; IL &amp; </a:t>
            </a:r>
            <a:r>
              <a:rPr lang="en-US" sz="3200" b="1" i="1" u="sng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I.IL</a:t>
            </a:r>
            <a:br>
              <a:rPr lang="en-US" sz="3200" b="1" i="1" u="sng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3200" b="1" i="1" u="sng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en-US" sz="3200" b="1" i="1" u="sng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3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3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3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4. </a:t>
            </a:r>
            <a:r>
              <a:rPr lang="en-US" sz="32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Comparison of</a:t>
            </a:r>
            <a:r>
              <a:rPr lang="en-US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b="1" i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the social learner’s NL (L1) &amp; the second learner’s language (</a:t>
            </a:r>
            <a:r>
              <a:rPr lang="en-US" sz="3200" b="1" i="1" dirty="0" err="1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Interlanguage</a:t>
            </a:r>
            <a:r>
              <a:rPr lang="en-US" sz="3200" b="1" i="1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/IL)</a:t>
            </a:r>
            <a:r>
              <a:rPr lang="en-US" sz="32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en-US" sz="3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en-US" sz="32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3200" b="1" i="1" u="sng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&gt;</a:t>
            </a:r>
            <a:r>
              <a:rPr lang="en-US" sz="3200" b="1" i="1" u="sng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L1 &amp;IL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28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704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568952" cy="6480720"/>
          </a:xfrm>
        </p:spPr>
        <p:txBody>
          <a:bodyPr>
            <a:normAutofit/>
          </a:bodyPr>
          <a:lstStyle/>
          <a:p>
            <a:pPr indent="457200">
              <a:lnSpc>
                <a:spcPct val="150000"/>
              </a:lnSpc>
              <a:spcAft>
                <a:spcPts val="1000"/>
              </a:spcAft>
            </a:pPr>
            <a:r>
              <a:rPr lang="en-US" sz="3600" i="1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All the contrastive </a:t>
            </a:r>
            <a:r>
              <a:rPr lang="en-US" sz="3600" i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models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i="1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studied in the 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related relationship between linguistic expression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u="sng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(sound &amp; </a:t>
            </a:r>
            <a:r>
              <a:rPr lang="en-US" sz="3600" u="sng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writing)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&amp;</a:t>
            </a:r>
            <a:r>
              <a:rPr lang="en-US" sz="3600" b="1" i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its content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(meaning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in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L2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learning &amp;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teaching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en-US" sz="36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CONTENT/MEANING</a:t>
            </a:r>
            <a:r>
              <a:rPr lang="en-US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  </a:t>
            </a:r>
            <a:r>
              <a:rPr lang="vi-VN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EXPRESSION/WAYS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Left-Right Arrow 2"/>
          <p:cNvSpPr/>
          <p:nvPr/>
        </p:nvSpPr>
        <p:spPr>
          <a:xfrm>
            <a:off x="3995936" y="5085184"/>
            <a:ext cx="1368152" cy="26379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5257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476672"/>
            <a:ext cx="9001000" cy="6264696"/>
          </a:xfrm>
        </p:spPr>
        <p:txBody>
          <a:bodyPr/>
          <a:lstStyle/>
          <a:p>
            <a:r>
              <a:rPr lang="en-US" sz="3600" b="1" i="1" u="sng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Interlingual</a:t>
            </a:r>
            <a:r>
              <a:rPr lang="en-US" sz="3600" i="1" u="sng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b="1" i="1" u="sng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CA</a:t>
            </a:r>
            <a:r>
              <a:rPr lang="en-US" sz="3600" i="1" u="sng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i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of </a:t>
            </a:r>
            <a:r>
              <a:rPr lang="en-US" sz="3600" b="1" i="1" u="sng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social languages</a:t>
            </a:r>
            <a:r>
              <a:rPr lang="en-US" sz="3600" i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- comparison of  </a:t>
            </a:r>
            <a:r>
              <a:rPr lang="en-US" sz="3600" b="1" i="1" u="sng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First  language </a:t>
            </a:r>
            <a:r>
              <a:rPr lang="en-US" sz="3600" b="1" i="1" u="sng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(L1) &amp; Second language(L2)</a:t>
            </a:r>
            <a:r>
              <a:rPr lang="en-US" sz="3600" i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u="sng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en-US" sz="3600" u="sng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3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</a:t>
            </a:r>
            <a:br>
              <a:rPr lang="en-US" sz="3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r>
              <a:rPr lang="en-US" sz="3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*  </a:t>
            </a:r>
            <a:r>
              <a:rPr lang="en-US" sz="3600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Interlingual</a:t>
            </a:r>
            <a:r>
              <a:rPr lang="en-US" sz="36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CA </a:t>
            </a:r>
            <a:r>
              <a:rPr lang="en-US" sz="36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of social languages 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can be</a:t>
            </a:r>
            <a:r>
              <a:rPr lang="en-US" sz="36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b="1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scientific or daily practical.</a:t>
            </a:r>
            <a:r>
              <a:rPr lang="en-US" sz="36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en-US" sz="36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36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 </a:t>
            </a:r>
            <a:r>
              <a:rPr lang="en-US" sz="3200" i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Contrastive </a:t>
            </a:r>
            <a:r>
              <a:rPr lang="en-US" sz="3200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studies in science have a basis of particular linguistic approach &amp; large data.</a:t>
            </a:r>
            <a:endParaRPr lang="en-US" sz="32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93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036496" cy="6858000"/>
          </a:xfrm>
        </p:spPr>
        <p:txBody>
          <a:bodyPr>
            <a:normAutofit fontScale="90000"/>
          </a:bodyPr>
          <a:lstStyle/>
          <a:p>
            <a:pPr marL="914400" indent="-457200" algn="l">
              <a:lnSpc>
                <a:spcPct val="150000"/>
              </a:lnSpc>
              <a:spcAft>
                <a:spcPts val="1000"/>
              </a:spcAft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model of </a:t>
            </a:r>
            <a:r>
              <a:rPr lang="en-US" sz="36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interlingual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comparison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of social languages actualized in </a:t>
            </a:r>
            <a:r>
              <a:rPr lang="en-US" sz="3600" b="1" i="1" u="sng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contrastive </a:t>
            </a:r>
            <a:r>
              <a:rPr lang="en-US" sz="3600" b="1" i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questions.</a:t>
            </a:r>
            <a:r>
              <a:rPr lang="en-US" sz="3100" b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br>
              <a:rPr lang="en-US" sz="3100" b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vi-VN" sz="3100" b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vi-VN" sz="3100" b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Ex.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Some pronunciation problems facing Vietnamese learners of English language when speaking English </a:t>
            </a:r>
            <a:r>
              <a:rPr lang="en-US" sz="3600" b="1" i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naturally; </a:t>
            </a:r>
            <a:r>
              <a:rPr lang="en-US" sz="3600" b="1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How </a:t>
            </a:r>
            <a:r>
              <a:rPr lang="en-US" sz="3600" b="1" i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Vietnamese learners of English learn &amp; use the future </a:t>
            </a:r>
            <a:r>
              <a:rPr lang="en-US" sz="3600" b="1" i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forms</a:t>
            </a:r>
            <a:r>
              <a:rPr lang="en-US" sz="3600" b="1" i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…</a:t>
            </a:r>
            <a:r>
              <a:rPr lang="en-US" sz="31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31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3393</TotalTime>
  <Words>275</Words>
  <Application>Microsoft Office PowerPoint</Application>
  <PresentationFormat>On-screen Show (4:3)</PresentationFormat>
  <Paragraphs>51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                                          CHAPTER II    PRINCIPLE &amp; AREAS OF CONTRASTIVE STUDIES (CS)    *  Recognize the methodology of  CS    * Specify intralingual contrastive models &amp; their submodels    * Describe the areas of CS    *Analyze Tertium Comparationis in CS    * Explain the role of language communicative competence in CS</vt:lpstr>
      <vt:lpstr>Areas of Contrastive Studies  * Linguistic components/units &amp; varieties of genres (phonological, lexical, syntactical &amp; discourse)    * Critical thinking, listening, speaking, writing &amp; reading (universal domains to L1, L2 &amp; IL.) </vt:lpstr>
      <vt:lpstr>Contrastive models from the perspective of communicative activities &amp; strategies   Critical thinking, speaking, writing, listening or reading of a discourse &amp; contrastive phonological, lexical, syntactic &amp; discourse analysis.  </vt:lpstr>
      <vt:lpstr>Contrastive models from perspectives of language types  * Contrastive areas: Phonological, Lexical, Syntactical &amp; Discourse actualized in Critical Thinking, Listening, Speaking, Writing &amp; Reading) - universal domains (areas/fields) to L1, L2 &amp; IL.   * They can be compared from the perspectives of L1, L2 &amp; IL types – social &amp; individual, contact &amp; dynamic. </vt:lpstr>
      <vt:lpstr>                        The main contrastive models for L2   1.  Comparison of social target language (L2) &amp; the social native language (L1)           &gt; L2 &amp;L1 (Interlingual comparison)   2. Comparison of social target language (L2) &amp; the second learner’s language (Interlanguage/IL)          &gt; L2&amp;IL &gt; Intralingual comparison </vt:lpstr>
      <vt:lpstr>3.Comparison of a second learner’s interlanguage (IL) &amp; an individual interlanguage (IL)     &gt; IL &amp; I.IL   4. Comparison of the social learner’s NL (L1) &amp; the second learner’s language (Interlanguage/IL).  &gt;L1 &amp;IL </vt:lpstr>
      <vt:lpstr>All the contrastive models studied in the related relationship between linguistic expression (sound &amp; writing) &amp; its content (meaning) in L2 learning &amp; teaching. CONTENT/MEANING                 EXPRESSION/WAYS</vt:lpstr>
      <vt:lpstr>Interlingual CA of social languages - comparison of  First  language (L1) &amp; Second language(L2)      *  Interlingual CA of social languages can be scientific or daily practical.     Contrastive studies in science have a basis of particular linguistic approach &amp; large data.</vt:lpstr>
      <vt:lpstr> The model of interlingual comparison of social languages actualized in contrastive questions.   Ex. - Some pronunciation problems facing Vietnamese learners of English language when speaking English naturally; How the Vietnamese learners of English learn &amp; use the future forms…   </vt:lpstr>
      <vt:lpstr>* Almost of the problems conducted based on specific adopted linguistic theories &amp; data sources.  They are contrastive studies in science.</vt:lpstr>
      <vt:lpstr>Intralingual CA - Comparison of L2 &amp; IL * Intralingual comparisons of interlanguage &amp; the social languages   * Interlanguage shares both social &amp; individual language  &gt; Interlanguage encompasses at least two types of language, one of which becomes the social (or standard) &amp; it should be considered the source in developing learners’ communicative competence.</vt:lpstr>
      <vt:lpstr>    Intralingual comparison can be applied in   A case for language teacher in correcting student’s work, for editor of Vietnamese,  or for the learner whose Vietnamese is not efficient enough to be based on to develop L2.</vt:lpstr>
      <vt:lpstr>Intralingual contrastive lexical model for learners of Vietnamese demonstrated in the terms of the exercises as 1. Name the lexical field for the following group of words: school, student, student, teaching, program, textbook ... 2. Điền từ để hoàn thành các thành ngữ:  Đôi ta như khóa với….; Tre già……….mọc; No cơm ấm…. </vt:lpstr>
      <vt:lpstr> In sum *Contrastive models can be divided into interlingual &amp; intralingual comparisons, each of them comprises a pair of social &amp; native language, or individual or interlanguage &amp; social language comparisons.  * Contrastive submodels can be contrastive phonological, lexical, syntactic &amp; discourse analysis, each of which can be investigated from various communicative activities &amp; strategies. </vt:lpstr>
      <vt:lpstr>                                                                        Tertium comparationis (TC)    * All comparisons involve the basic assumption that the objects to be compared share something in common.     * This common platform of reference called tertium comparationis - common measure &amp; a background of sameness - necessary for any justifiable, systematic study of contrasts.   </vt:lpstr>
      <vt:lpstr>* The TC means to set criteria for comparison, to establish a shared ground for CS.  * TC shares the concept of something in common, common platform, some kind of sameness, similarity &amp; equivalent.</vt:lpstr>
      <vt:lpstr>                        Tertium comparationis &amp; similarity   * TC requires Compared objects have some similarity in some aspects.         * A similarity -  Easy to be perceived between two distinct linguistic units: in their contents (semantic bases), or in the linguistic expression (formal bases).           </vt:lpstr>
      <vt:lpstr> Ex. Similarities in native &amp; second languages        Keep an eye on her, take care of her.  Anh nhờ em quan tâm, chăm sóc chị ấy hộ anh.</vt:lpstr>
      <vt:lpstr>In sum  * Similarities in languages are in their content or in the linguistic expression.  * Similarities in languages based on the content (meaning-based) which contrastive studies has to be.   CL studies the ways of expressing the same meaning in different languages, are compared. </vt:lpstr>
      <vt:lpstr>                 Tertium comparationis &amp; equivalence      * Tertium comparationis &amp; equivalence required to be established in contrastive studies.         * Krzeszowski divided CS into two major types (2-text): systematic (based on langue/discourse) &amp; text-bound studies (based on parole/utterance).     </vt:lpstr>
      <vt:lpstr> * The concept of "2-text" - "any pair of texts, written or oral, in two languages used as data in contrastive studies".    One member of a 2-text pair may be a translation of the other; The pair matched only in terms of genre, field, tenor/tone, mode, etc.    * TC &amp; equivalence are not the same, but they can be used interchangeably.  </vt:lpstr>
      <vt:lpstr>    7 Krzeszowski’s types of equivalence            * Translation equivalence            * Statistical equivalence,             * System equivalence,             * Semantic-syntactic equivalence,             * Rule equivalence,             * Substantive equivalence             * Pragmatic equivalence.  </vt:lpstr>
      <vt:lpstr>Analyze &amp; indicate the equivalents in the following English &amp; Vietnamese sentences.  There were four books on the table. Each book has a different colour.     Có bốn quyển sách ở trên bàn. Mỗi quyển có một màu khác nhau. </vt:lpstr>
      <vt:lpstr> NOTES * Contrastive studies use various kinds of TC based either on linguistic expression or on content/meaning.    * Linguistic expressions include surface structure, syntactic deep structure, formal operations (Chomsky: Deep structure refers to concepts, thoughts, ideas &amp; feelings whereas surface structure refers to the words / language we use to represent the deep structure) - Formal operation - recognizing and generalizing ideas &amp; structuring abstractions.   </vt:lpstr>
      <vt:lpstr>* Expression (form) &amp; its content constrain each other.   &gt; When looking at form, a semantic equivalence between grammatical terms can be assumed. In contrary, when looking at content, an equivalence in linguistic expressions can be assumed.</vt:lpstr>
      <vt:lpstr>Characteristics of TC      * TC has a complex hierarchical structure:  The equivalence, the similarities of the compared units determined in their functional systems.     * Each contrastive unit should be seen simultaneously from two sides – content &amp; its linguistic expression.</vt:lpstr>
      <vt:lpstr>        Relations between content &amp;its linguistic expression in contrastive study</vt:lpstr>
      <vt:lpstr> * An expression shapes an image/idea/content that is unequal in various individuals.   * Each idea/meaning encloses its own expressions in various languages.  * Content, its expression in L1 expression &amp; its expression in L2 are 3 components of a CS.   </vt:lpstr>
      <vt:lpstr>Establishing TC for contrastive studies     TC can be either meaning-based (based on content) or formal-based (based on expression) in the relations of linguistic expression &amp; its content.</vt:lpstr>
      <vt:lpstr>                                  TC in science/theoretical purpose     To identify the similarities &amp; differences between languages in a systematic way requires a reliable TC grounded in the following systems:    * Structural similarities &amp; differences among languages;    * Perceived similarities of meaning &amp; the ways they are expressed in languages;    * The way people experience the world. </vt:lpstr>
      <vt:lpstr>       TC in daily practice/practical purpose In daily CA, TC  based on both content &amp; its expression depending on the purpose of comparison.                * Purpose of communication : &gt;  Object is comparisons of  Social language (L2) &amp; interlanguage (IL).  &gt; The general communication themes are various in our life:(1) personal identiﬁcation, (2) house &amp; home, (3) environment, (4) daily life, (5) entertainment, (6) travel &amp; transport, (7) relations with other people, (8) health, (9) education, (10) shopping, ….</vt:lpstr>
      <vt:lpstr>               Common platform (criteria) for comparisons     * Linguistic materials: phonetics/phonology, vocabulary, grammatical rules/syntax     *  Skills: listening, speaking, writing, reading, critical thinking       &gt; All of these presented in term of exercises/tasks are tertium comparationis for comparisons of  L2- social language &amp; IL - interlanguage.  </vt:lpstr>
      <vt:lpstr>Common platform for intralingual contrast based on sound, writing (deep structure), semantics, or both of deep structure &amp; semantics. </vt:lpstr>
      <vt:lpstr>Stages/stepts of a contrastive study                            1.  Selecting question (linguistic unit) in contrast 2.  Reviewing the literature,            3.  Designing the contrastive study,       4.  Collecting primary data against which hypotheses are to be tested,     </vt:lpstr>
      <vt:lpstr>    5. Establishing comparability criteria based on a perceived similarity of any kind,         6.  Defining the nature of similarity and formulating the initial hypothesis,   7.  Testing the hypothesis,       8.  Interpreting the results.</vt:lpstr>
      <vt:lpstr>                1. Selecting the problem (question) in contrast      * Primary data in L1 &amp; L2 raise some similarities &amp; differences which suggests some questions to be compared for learners, teachers &amp; translators.      * The contrastivists should know why they do it, understand the purpose of their comparison &amp; recognize what &amp; how they contrast.(similarities, differences between 2 languages, which linguistics units can be contrasted, which perspectives is used…)  </vt:lpstr>
      <vt:lpstr>                                    2. Reviewing the literature   It helps to understand the primary data &amp; the problem more systematically &amp; have an important &amp; useful background to understand:    * The question &amp; the primary data; The system of the contrastive units, terms, &amp; concepts; The theoretical background for the comparison.     * CS conducted based on various theoretical approaches: structural, generative, functional, cognitive, etc. </vt:lpstr>
      <vt:lpstr>         3. Designing contrastive studies  CS requires a specific design of procedure.       Based on the aim &amp; the type of the comparison to decide what methods to be used, what data will be gathered, how, where, when &amp; from whom they will be collected.  </vt:lpstr>
      <vt:lpstr>                       Determine the type of comparison                               2 main types       The parallel contrast &amp; the contrast in which one language is the source &amp; the other is the target.      a. Parallel contrast (or parallel texts) refer to pair of texts (L2 text &amp; its Translation), written or oral in L1 &amp; L2  used as data in contrastive studies.   </vt:lpstr>
      <vt:lpstr>      b. Source &amp; Target language comparison      * One language chosen as source &amp; the other is the target.      * Source language (standard) - the language which is based on in comparison.       * The target language - the language which is explained or from which some characteristics are to be specified.       * This type is frequently used in learning &amp; teaching second language. </vt:lpstr>
      <vt:lpstr>                 Planning procedure  * Procedure deals with instruments of data collection: survey &amp; exploitation of  corpora. The survey in the form of a questionnaire, interview, observation, etc. is one of the most common methods of collecting data on attitudes &amp; opinions from a large group of participants who should be planned: number, age, education, place of living &amp; educating, etc.    * Contrastivists should arrange suitable place &amp; time to conduct each of subproblems as well as the whole problem.</vt:lpstr>
      <vt:lpstr>               4. Collecting data   * Data can be collected by questionnaire, interview, survey from varieties of texts, parallel &amp; computer-accessible corpora/literature source, including translated texts. All of them are seen in synchronization.    * Data must be appropriate for the comparison &amp; productive enough to be organized in meaningful ways. </vt:lpstr>
      <vt:lpstr>             5. Establishing comparability criteria      * The starting-point for an analysis - a perception of a similarity between language A-speakers' use of their language &amp; language B-speakers' use of theirs.       * The similarity may be of idea (or content) or linguistic expression.      * Establishing TC for a CS - a significant step for a language learner, a translator or a linguist. </vt:lpstr>
      <vt:lpstr>    6. Defining the nature of similarity   * Defining the relation between idea/content with the ways of expressing them in language A and language B.      * The starting point is usually the similarities assumed to be universal in semantics. Then the similarities &amp; differences between languages are specified in other sides.</vt:lpstr>
      <vt:lpstr>         7.  Testing the hypothesis  * Testing the initial hypothesis - the central process in contrastive study.   * The tested data are utterances &amp; instances of language use. We survey the forms used to express the same content by speakers of language A &amp; speakers of language B &amp; the conditions under which the forms used.    * From the survey we deduce the systems &amp; their meanings.</vt:lpstr>
      <vt:lpstr>           8. Interpreting the results   * The results should be formulated in many ways, depending on description used. They consist of similarities, differences&amp; overlapping features that are interpreted in 3 main classes: meaning, syntactic forms,&amp; conditions of use.  * Interpreting the results: a form of assessment &amp; evaluation about proficiency of the second language user.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HDHT</cp:lastModifiedBy>
  <cp:revision>190</cp:revision>
  <dcterms:created xsi:type="dcterms:W3CDTF">2020-09-14T12:45:49Z</dcterms:created>
  <dcterms:modified xsi:type="dcterms:W3CDTF">2023-10-09T15:13:06Z</dcterms:modified>
</cp:coreProperties>
</file>