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75" r:id="rId34"/>
    <p:sldId id="276" r:id="rId35"/>
    <p:sldId id="277" r:id="rId36"/>
    <p:sldId id="296" r:id="rId37"/>
    <p:sldId id="278" r:id="rId38"/>
    <p:sldId id="279" r:id="rId39"/>
    <p:sldId id="295" r:id="rId40"/>
    <p:sldId id="280" r:id="rId41"/>
    <p:sldId id="281" r:id="rId42"/>
    <p:sldId id="297" r:id="rId43"/>
    <p:sldId id="29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096" y="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537054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216800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247093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1649185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88514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C24A75-86FE-4906-B794-BDC4E0C207EC}"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597816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C24A75-86FE-4906-B794-BDC4E0C207EC}" type="datetimeFigureOut">
              <a:rPr lang="en-US" smtClean="0"/>
              <a:t>4/13/2022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038648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C24A75-86FE-4906-B794-BDC4E0C207EC}" type="datetimeFigureOut">
              <a:rPr lang="en-US" smtClean="0"/>
              <a:t>4/13/2022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076165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24A75-86FE-4906-B794-BDC4E0C207EC}" type="datetimeFigureOut">
              <a:rPr lang="en-US" smtClean="0"/>
              <a:t>4/13/2022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849277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24A75-86FE-4906-B794-BDC4E0C207EC}"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2701525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24A75-86FE-4906-B794-BDC4E0C207EC}"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472485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24A75-86FE-4906-B794-BDC4E0C207EC}" type="datetimeFigureOut">
              <a:rPr lang="en-US" smtClean="0"/>
              <a:t>4/13/2022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C70B21-09D1-4DA2-9FD4-E8DA4DFE7DA8}" type="slidenum">
              <a:rPr lang="en-US" smtClean="0"/>
              <a:t>‹#›</a:t>
            </a:fld>
            <a:endParaRPr lang="en-US"/>
          </a:p>
        </p:txBody>
      </p:sp>
    </p:spTree>
    <p:extLst>
      <p:ext uri="{BB962C8B-B14F-4D97-AF65-F5344CB8AC3E}">
        <p14:creationId xmlns:p14="http://schemas.microsoft.com/office/powerpoint/2010/main" val="2770382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dictionary.cambridge.org/vi/dictionary/english/statement" TargetMode="External"/><Relationship Id="rId2" Type="http://schemas.openxmlformats.org/officeDocument/2006/relationships/hyperlink" Target="https://dictionary.cambridge.org/vi/dictionary/english/relationship" TargetMode="External"/><Relationship Id="rId1" Type="http://schemas.openxmlformats.org/officeDocument/2006/relationships/slideLayout" Target="../slideLayouts/slideLayout1.xml"/><Relationship Id="rId4" Type="http://schemas.openxmlformats.org/officeDocument/2006/relationships/hyperlink" Target="https://dictionary.cambridge.org/vi/dictionary/english/tru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dictionary.cambridge.org/vi/dictionary/english/depend" TargetMode="External"/><Relationship Id="rId2" Type="http://schemas.openxmlformats.org/officeDocument/2006/relationships/hyperlink" Target="https://dictionary.cambridge.org/vi/dictionary/english/meaning" TargetMode="External"/><Relationship Id="rId1" Type="http://schemas.openxmlformats.org/officeDocument/2006/relationships/slideLayout" Target="../slideLayouts/slideLayout1.xml"/><Relationship Id="rId5" Type="http://schemas.openxmlformats.org/officeDocument/2006/relationships/hyperlink" Target="https://dictionary.cambridge.org/vi/dictionary/english/yesterday" TargetMode="External"/><Relationship Id="rId4" Type="http://schemas.openxmlformats.org/officeDocument/2006/relationships/hyperlink" Target="https://dictionary.cambridge.org/vi/dictionary/english/talk"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856984" cy="6552728"/>
          </a:xfrm>
        </p:spPr>
        <p:txBody>
          <a:bodyPr/>
          <a:lstStyle/>
          <a:p>
            <a:pPr algn="l"/>
            <a:r>
              <a:rPr lang="en-US" sz="2800" b="1" dirty="0" smtClean="0">
                <a:solidFill>
                  <a:srgbClr val="002060"/>
                </a:solidFill>
                <a:latin typeface="Times New Roman"/>
                <a:ea typeface="Calibri"/>
                <a:cs typeface="Times New Roman"/>
              </a:rPr>
              <a:t>                               CHAPTER V </a:t>
            </a:r>
            <a:br>
              <a:rPr lang="en-US" sz="2800" b="1" dirty="0" smtClean="0">
                <a:solidFill>
                  <a:srgbClr val="002060"/>
                </a:solidFill>
                <a:latin typeface="Times New Roman"/>
                <a:ea typeface="Calibri"/>
                <a:cs typeface="Times New Roman"/>
              </a:rPr>
            </a:br>
            <a:r>
              <a:rPr lang="en-US" sz="2800" b="1" dirty="0" smtClean="0">
                <a:solidFill>
                  <a:srgbClr val="002060"/>
                </a:solidFill>
                <a:latin typeface="Times New Roman"/>
                <a:ea typeface="Calibri"/>
                <a:cs typeface="Times New Roman"/>
              </a:rPr>
              <a:t>               Discourse Analysis &amp; Language teaching</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dirty="0" smtClean="0">
                <a:solidFill>
                  <a:srgbClr val="000000"/>
                </a:solidFill>
                <a:latin typeface="Times New Roman"/>
                <a:ea typeface="Calibri"/>
                <a:cs typeface="Times New Roman"/>
              </a:rPr>
              <a:t>  1. - </a:t>
            </a:r>
            <a:r>
              <a:rPr lang="en-US" sz="2800" dirty="0" smtClean="0">
                <a:solidFill>
                  <a:srgbClr val="000000"/>
                </a:solidFill>
                <a:latin typeface="Times New Roman"/>
                <a:ea typeface="Calibri"/>
                <a:cs typeface="Times New Roman"/>
              </a:rPr>
              <a:t>Pragmatics; </a:t>
            </a:r>
            <a:r>
              <a:rPr lang="en-US" sz="2800" b="1" dirty="0" smtClean="0">
                <a:solidFill>
                  <a:srgbClr val="C00000"/>
                </a:solidFill>
                <a:latin typeface="Times New Roman"/>
                <a:ea typeface="Times New Roman"/>
                <a:cs typeface="Times New Roman"/>
              </a:rPr>
              <a:t>Types </a:t>
            </a:r>
            <a:r>
              <a:rPr lang="en-US" sz="2800" b="1" dirty="0">
                <a:solidFill>
                  <a:srgbClr val="C00000"/>
                </a:solidFill>
                <a:latin typeface="Times New Roman"/>
                <a:ea typeface="Times New Roman"/>
                <a:cs typeface="Times New Roman"/>
              </a:rPr>
              <a:t>of pragmatic </a:t>
            </a:r>
            <a:r>
              <a:rPr lang="en-US" sz="2800" b="1" dirty="0" smtClean="0">
                <a:solidFill>
                  <a:srgbClr val="C00000"/>
                </a:solidFill>
                <a:latin typeface="Times New Roman"/>
                <a:ea typeface="Times New Roman"/>
                <a:cs typeface="Times New Roman"/>
              </a:rPr>
              <a:t>meaning</a:t>
            </a:r>
            <a:r>
              <a:rPr lang="en-US" sz="2800" dirty="0" smtClean="0">
                <a:solidFill>
                  <a:srgbClr val="C00000"/>
                </a:solidFill>
                <a:latin typeface="Times New Roman"/>
                <a:ea typeface="Times New Roman"/>
                <a:cs typeface="Times New Roman"/>
              </a:rPr>
              <a:t>; </a:t>
            </a:r>
            <a:r>
              <a:rPr lang="en-US" sz="2800" b="1" dirty="0" smtClean="0">
                <a:solidFill>
                  <a:srgbClr val="002060"/>
                </a:solidFill>
                <a:latin typeface="Times New Roman"/>
                <a:ea typeface="Times New Roman"/>
                <a:cs typeface="Times New Roman"/>
              </a:rPr>
              <a:t>Speech acts</a:t>
            </a:r>
            <a:r>
              <a:rPr lang="en-US" sz="2800" dirty="0" smtClean="0">
                <a:solidFill>
                  <a:srgbClr val="000000"/>
                </a:solidFill>
                <a:latin typeface="Times New Roman"/>
                <a:ea typeface="Times New Roman"/>
                <a:cs typeface="Times New Roman"/>
              </a:rPr>
              <a:t>; </a:t>
            </a:r>
            <a:r>
              <a:rPr lang="en-US" sz="2800" b="1" dirty="0" smtClean="0">
                <a:solidFill>
                  <a:srgbClr val="7030A0"/>
                </a:solidFill>
                <a:latin typeface="Times New Roman"/>
                <a:ea typeface="Times New Roman"/>
                <a:cs typeface="Times New Roman"/>
              </a:rPr>
              <a:t>Grice</a:t>
            </a:r>
            <a:r>
              <a:rPr lang="en-US" sz="2800" b="1" dirty="0">
                <a:solidFill>
                  <a:srgbClr val="7030A0"/>
                </a:solidFill>
                <a:latin typeface="Times New Roman"/>
                <a:ea typeface="Times New Roman"/>
                <a:cs typeface="Times New Roman"/>
              </a:rPr>
              <a:t>’ </a:t>
            </a:r>
            <a:r>
              <a:rPr lang="en-US" sz="2800" b="1" dirty="0" smtClean="0">
                <a:solidFill>
                  <a:srgbClr val="7030A0"/>
                </a:solidFill>
                <a:latin typeface="Times New Roman"/>
                <a:ea typeface="Times New Roman"/>
                <a:cs typeface="Times New Roman"/>
              </a:rPr>
              <a:t>Maxims</a:t>
            </a:r>
            <a:r>
              <a:rPr lang="en-US" sz="2800" dirty="0" smtClean="0">
                <a:solidFill>
                  <a:srgbClr val="000000"/>
                </a:solidFill>
                <a:latin typeface="Times New Roman"/>
                <a:ea typeface="Times New Roman"/>
                <a:cs typeface="Times New Roman"/>
              </a:rPr>
              <a:t>; </a:t>
            </a:r>
            <a:r>
              <a:rPr lang="en-US" sz="2800" b="1" dirty="0" smtClean="0">
                <a:solidFill>
                  <a:srgbClr val="0070C0"/>
                </a:solidFill>
                <a:latin typeface="Times New Roman"/>
                <a:ea typeface="Times New Roman"/>
                <a:cs typeface="Times New Roman"/>
              </a:rPr>
              <a:t>Cross </a:t>
            </a:r>
            <a:r>
              <a:rPr lang="en-US" sz="2800" b="1" dirty="0">
                <a:solidFill>
                  <a:srgbClr val="0070C0"/>
                </a:solidFill>
                <a:latin typeface="Times New Roman"/>
                <a:ea typeface="Times New Roman"/>
                <a:cs typeface="Times New Roman"/>
              </a:rPr>
              <a:t>– cultural pragmatic </a:t>
            </a:r>
            <a:r>
              <a:rPr lang="en-US" sz="2800" b="1" dirty="0" smtClean="0">
                <a:solidFill>
                  <a:srgbClr val="0070C0"/>
                </a:solidFill>
                <a:latin typeface="Times New Roman"/>
                <a:ea typeface="Times New Roman"/>
                <a:cs typeface="Times New Roman"/>
              </a:rPr>
              <a:t>discourse</a:t>
            </a:r>
            <a:r>
              <a:rPr lang="en-US" sz="3200" b="1" dirty="0" smtClean="0">
                <a:solidFill>
                  <a:srgbClr val="0070C0"/>
                </a:solidFill>
                <a:latin typeface="Times New Roman"/>
                <a:ea typeface="Times New Roman"/>
                <a:cs typeface="Times New Roman"/>
              </a:rPr>
              <a:t/>
            </a:r>
            <a:br>
              <a:rPr lang="en-US" sz="3200" b="1" dirty="0" smtClean="0">
                <a:solidFill>
                  <a:srgbClr val="0070C0"/>
                </a:solidFill>
                <a:latin typeface="Times New Roman"/>
                <a:ea typeface="Times New Roman"/>
                <a:cs typeface="Times New Roman"/>
              </a:rPr>
            </a:br>
            <a:r>
              <a:rPr lang="en-US" sz="3200" b="1" dirty="0" smtClean="0">
                <a:solidFill>
                  <a:srgbClr val="0070C0"/>
                </a:solidFill>
                <a:latin typeface="Times New Roman"/>
                <a:ea typeface="Times New Roman"/>
                <a:cs typeface="Times New Roman"/>
              </a:rPr>
              <a:t/>
            </a:r>
            <a:br>
              <a:rPr lang="en-US" sz="3200" b="1" dirty="0" smtClean="0">
                <a:solidFill>
                  <a:srgbClr val="0070C0"/>
                </a:solidFill>
                <a:latin typeface="Times New Roman"/>
                <a:ea typeface="Times New Roman"/>
                <a:cs typeface="Times New Roman"/>
              </a:rPr>
            </a:br>
            <a:r>
              <a:rPr lang="en-US" sz="3200" b="1" dirty="0" smtClean="0">
                <a:solidFill>
                  <a:srgbClr val="0070C0"/>
                </a:solidFill>
                <a:latin typeface="Times New Roman"/>
                <a:ea typeface="Times New Roman"/>
                <a:cs typeface="Times New Roman"/>
              </a:rPr>
              <a:t>  2. - </a:t>
            </a:r>
            <a:r>
              <a:rPr lang="en-US" sz="2800" b="1" dirty="0" smtClean="0">
                <a:solidFill>
                  <a:srgbClr val="0070C0"/>
                </a:solidFill>
                <a:latin typeface="Times New Roman"/>
                <a:ea typeface="Times New Roman"/>
                <a:cs typeface="Times New Roman"/>
              </a:rPr>
              <a:t>Applications of Discourse analysis to language teaching</a:t>
            </a:r>
            <a:r>
              <a:rPr lang="en-US" sz="3200" b="1" dirty="0" smtClean="0">
                <a:solidFill>
                  <a:srgbClr val="0070C0"/>
                </a:solidFill>
                <a:latin typeface="Times New Roman"/>
                <a:ea typeface="Times New Roman"/>
                <a:cs typeface="Times New Roman"/>
              </a:rPr>
              <a:t/>
            </a:r>
            <a:br>
              <a:rPr lang="en-US" sz="3200" b="1" dirty="0" smtClean="0">
                <a:solidFill>
                  <a:srgbClr val="0070C0"/>
                </a:solidFill>
                <a:latin typeface="Times New Roman"/>
                <a:ea typeface="Times New Roman"/>
                <a:cs typeface="Times New Roman"/>
              </a:rPr>
            </a:br>
            <a:r>
              <a:rPr lang="en-US" sz="3200" b="1" dirty="0">
                <a:solidFill>
                  <a:srgbClr val="0070C0"/>
                </a:solidFill>
                <a:latin typeface="Times New Roman"/>
                <a:ea typeface="Times New Roman"/>
                <a:cs typeface="Times New Roman"/>
              </a:rPr>
              <a:t/>
            </a:r>
            <a:br>
              <a:rPr lang="en-US" sz="3200" b="1" dirty="0">
                <a:solidFill>
                  <a:srgbClr val="0070C0"/>
                </a:solidFill>
                <a:latin typeface="Times New Roman"/>
                <a:ea typeface="Times New Roman"/>
                <a:cs typeface="Times New Roman"/>
              </a:rPr>
            </a:br>
            <a:r>
              <a:rPr lang="en-US" sz="3200" b="1" dirty="0" smtClean="0">
                <a:solidFill>
                  <a:srgbClr val="0070C0"/>
                </a:solidFill>
                <a:latin typeface="Times New Roman"/>
                <a:ea typeface="Times New Roman"/>
                <a:cs typeface="Times New Roman"/>
              </a:rPr>
              <a:t> 3. </a:t>
            </a:r>
            <a:r>
              <a:rPr lang="en-US" sz="2800" b="1" dirty="0" smtClean="0">
                <a:solidFill>
                  <a:srgbClr val="0070C0"/>
                </a:solidFill>
                <a:latin typeface="Times New Roman"/>
                <a:ea typeface="Times New Roman"/>
                <a:cs typeface="Times New Roman"/>
              </a:rPr>
              <a:t>- Approaches to language syllabus design</a:t>
            </a:r>
            <a:br>
              <a:rPr lang="en-US" sz="2800" b="1" dirty="0" smtClean="0">
                <a:solidFill>
                  <a:srgbClr val="0070C0"/>
                </a:solidFill>
                <a:latin typeface="Times New Roman"/>
                <a:ea typeface="Times New Roman"/>
                <a:cs typeface="Times New Roman"/>
              </a:rPr>
            </a:br>
            <a:r>
              <a:rPr lang="en-US" sz="3200" dirty="0">
                <a:solidFill>
                  <a:srgbClr val="000000"/>
                </a:solidFill>
                <a:latin typeface="Times New Roman"/>
                <a:ea typeface="Times New Roman"/>
                <a:cs typeface="Times New Roman"/>
              </a:rPr>
              <a:t/>
            </a:r>
            <a:br>
              <a:rPr lang="en-US" sz="3200" dirty="0">
                <a:solidFill>
                  <a:srgbClr val="000000"/>
                </a:solidFill>
                <a:latin typeface="Times New Roman"/>
                <a:ea typeface="Times New Roman"/>
                <a:cs typeface="Times New Roman"/>
              </a:rPr>
            </a:br>
            <a:endParaRPr lang="en-US" dirty="0"/>
          </a:p>
        </p:txBody>
      </p:sp>
    </p:spTree>
    <p:extLst>
      <p:ext uri="{BB962C8B-B14F-4D97-AF65-F5344CB8AC3E}">
        <p14:creationId xmlns:p14="http://schemas.microsoft.com/office/powerpoint/2010/main" val="3055093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120679"/>
          </a:xfrm>
        </p:spPr>
        <p:txBody>
          <a:bodyPr>
            <a:normAutofit fontScale="90000"/>
          </a:bodyPr>
          <a:lstStyle/>
          <a:p>
            <a:r>
              <a:rPr lang="en-US" sz="4000" b="1" dirty="0">
                <a:solidFill>
                  <a:srgbClr val="202122"/>
                </a:solidFill>
                <a:latin typeface="Times New Roman"/>
                <a:ea typeface="Times New Roman"/>
                <a:cs typeface="Times New Roman"/>
              </a:rPr>
              <a:t>Presupposition(</a:t>
            </a:r>
            <a:r>
              <a:rPr lang="en-US" sz="4000" b="1" dirty="0" err="1">
                <a:solidFill>
                  <a:srgbClr val="202122"/>
                </a:solidFill>
                <a:latin typeface="Times New Roman"/>
                <a:ea typeface="Times New Roman"/>
                <a:cs typeface="Times New Roman"/>
              </a:rPr>
              <a:t>tiền</a:t>
            </a:r>
            <a:r>
              <a:rPr lang="en-US" sz="4000" b="1" dirty="0">
                <a:solidFill>
                  <a:srgbClr val="202122"/>
                </a:solidFill>
                <a:latin typeface="Times New Roman"/>
                <a:ea typeface="Times New Roman"/>
                <a:cs typeface="Times New Roman"/>
              </a:rPr>
              <a:t> </a:t>
            </a:r>
            <a:r>
              <a:rPr lang="en-US" sz="4000" b="1" dirty="0" err="1">
                <a:solidFill>
                  <a:srgbClr val="202122"/>
                </a:solidFill>
                <a:latin typeface="Times New Roman"/>
                <a:ea typeface="Times New Roman"/>
                <a:cs typeface="Times New Roman"/>
              </a:rPr>
              <a:t>giả</a:t>
            </a:r>
            <a:r>
              <a:rPr lang="en-US" sz="4000" b="1" dirty="0">
                <a:solidFill>
                  <a:srgbClr val="202122"/>
                </a:solidFill>
                <a:latin typeface="Times New Roman"/>
                <a:ea typeface="Times New Roman"/>
                <a:cs typeface="Times New Roman"/>
              </a:rPr>
              <a:t> </a:t>
            </a:r>
            <a:r>
              <a:rPr lang="en-US" sz="4000" b="1" dirty="0" err="1">
                <a:solidFill>
                  <a:srgbClr val="202122"/>
                </a:solidFill>
                <a:latin typeface="Times New Roman"/>
                <a:ea typeface="Times New Roman"/>
                <a:cs typeface="Times New Roman"/>
              </a:rPr>
              <a:t>định</a:t>
            </a:r>
            <a:r>
              <a:rPr lang="en-US" sz="4000" b="1" dirty="0">
                <a:solidFill>
                  <a:srgbClr val="202122"/>
                </a:solidFill>
                <a:latin typeface="Times New Roman"/>
                <a:ea typeface="Times New Roman"/>
                <a:cs typeface="Times New Roman"/>
              </a:rPr>
              <a:t>)</a:t>
            </a:r>
            <a:r>
              <a:rPr lang="en-US" sz="4000" dirty="0">
                <a:solidFill>
                  <a:srgbClr val="000000"/>
                </a:solidFill>
                <a:latin typeface="Times New Roman"/>
                <a:ea typeface="Times New Roman"/>
                <a:cs typeface="Times New Roman"/>
              </a:rPr>
              <a:t/>
            </a:r>
            <a:br>
              <a:rPr lang="en-US" sz="4000" dirty="0">
                <a:solidFill>
                  <a:srgbClr val="000000"/>
                </a:solidFill>
                <a:latin typeface="Times New Roman"/>
                <a:ea typeface="Times New Roman"/>
                <a:cs typeface="Times New Roman"/>
              </a:rPr>
            </a:br>
            <a:r>
              <a:rPr lang="en-US" sz="4000" dirty="0">
                <a:solidFill>
                  <a:srgbClr val="333333"/>
                </a:solidFill>
                <a:latin typeface="Times New Roman"/>
                <a:ea typeface="Times New Roman"/>
                <a:cs typeface="Times New Roman"/>
              </a:rPr>
              <a:t>    </a:t>
            </a:r>
            <a:r>
              <a:rPr lang="en-US" sz="4000" dirty="0" smtClean="0">
                <a:solidFill>
                  <a:srgbClr val="333333"/>
                </a:solidFill>
                <a:latin typeface="Times New Roman"/>
                <a:ea typeface="Times New Roman"/>
                <a:cs typeface="Times New Roman"/>
              </a:rPr>
              <a:t/>
            </a:r>
            <a:br>
              <a:rPr lang="en-US" sz="4000" dirty="0" smtClean="0">
                <a:solidFill>
                  <a:srgbClr val="333333"/>
                </a:solidFill>
                <a:latin typeface="Times New Roman"/>
                <a:ea typeface="Times New Roman"/>
                <a:cs typeface="Times New Roman"/>
              </a:rPr>
            </a:br>
            <a:r>
              <a:rPr lang="en-US" sz="4000" dirty="0" smtClean="0">
                <a:solidFill>
                  <a:srgbClr val="333333"/>
                </a:solidFill>
                <a:latin typeface="Times New Roman"/>
                <a:ea typeface="Times New Roman"/>
                <a:cs typeface="Times New Roman"/>
              </a:rPr>
              <a:t> </a:t>
            </a:r>
            <a:r>
              <a:rPr lang="en-US" sz="4000" dirty="0">
                <a:solidFill>
                  <a:srgbClr val="FF0000"/>
                </a:solidFill>
                <a:latin typeface="Times New Roman"/>
                <a:ea typeface="Times New Roman"/>
                <a:cs typeface="Times New Roman"/>
              </a:rPr>
              <a:t>Something the speaker </a:t>
            </a:r>
            <a:r>
              <a:rPr lang="en-US" sz="4000" dirty="0" smtClean="0">
                <a:solidFill>
                  <a:srgbClr val="FF0000"/>
                </a:solidFill>
                <a:latin typeface="Times New Roman"/>
                <a:ea typeface="Times New Roman"/>
                <a:cs typeface="Times New Roman"/>
              </a:rPr>
              <a:t>assumes </a:t>
            </a:r>
            <a:r>
              <a:rPr lang="en-US" sz="4000" dirty="0">
                <a:solidFill>
                  <a:srgbClr val="FF0000"/>
                </a:solidFill>
                <a:latin typeface="Times New Roman"/>
                <a:ea typeface="Times New Roman"/>
                <a:cs typeface="Times New Roman"/>
              </a:rPr>
              <a:t>to be the case before to make a meaningful utterance.</a:t>
            </a:r>
            <a:r>
              <a:rPr lang="en-US" sz="4000" i="1" dirty="0">
                <a:solidFill>
                  <a:srgbClr val="0070C0"/>
                </a:solidFill>
                <a:latin typeface="Times New Roman"/>
                <a:ea typeface="Times New Roman"/>
                <a:cs typeface="Times New Roman"/>
              </a:rPr>
              <a:t> </a:t>
            </a:r>
            <a:br>
              <a:rPr lang="en-US" sz="4000" i="1" dirty="0">
                <a:solidFill>
                  <a:srgbClr val="0070C0"/>
                </a:solidFill>
                <a:latin typeface="Times New Roman"/>
                <a:ea typeface="Times New Roman"/>
                <a:cs typeface="Times New Roman"/>
              </a:rPr>
            </a:br>
            <a:r>
              <a:rPr lang="en-US" sz="4000" i="1" dirty="0" smtClean="0">
                <a:solidFill>
                  <a:srgbClr val="0070C0"/>
                </a:solidFill>
                <a:latin typeface="Times New Roman"/>
                <a:ea typeface="Times New Roman"/>
                <a:cs typeface="Times New Roman"/>
              </a:rPr>
              <a:t/>
            </a:r>
            <a:br>
              <a:rPr lang="en-US" sz="4000" i="1" dirty="0" smtClean="0">
                <a:solidFill>
                  <a:srgbClr val="0070C0"/>
                </a:solidFill>
                <a:latin typeface="Times New Roman"/>
                <a:ea typeface="Times New Roman"/>
                <a:cs typeface="Times New Roman"/>
              </a:rPr>
            </a:br>
            <a:r>
              <a:rPr lang="en-US" sz="4000" i="1" dirty="0">
                <a:solidFill>
                  <a:srgbClr val="0070C0"/>
                </a:solidFill>
                <a:latin typeface="Times New Roman"/>
                <a:ea typeface="Times New Roman"/>
                <a:cs typeface="Times New Roman"/>
              </a:rPr>
              <a:t> </a:t>
            </a:r>
            <a:r>
              <a:rPr lang="en-US" sz="4000" b="1" i="1" dirty="0" smtClean="0">
                <a:solidFill>
                  <a:srgbClr val="C00000"/>
                </a:solidFill>
                <a:latin typeface="Times New Roman"/>
                <a:ea typeface="Times New Roman"/>
                <a:cs typeface="Times New Roman"/>
              </a:rPr>
              <a:t>&gt;</a:t>
            </a:r>
            <a:r>
              <a:rPr lang="en-US" sz="4000" i="1" dirty="0" smtClean="0">
                <a:solidFill>
                  <a:srgbClr val="0070C0"/>
                </a:solidFill>
                <a:latin typeface="Times New Roman"/>
                <a:ea typeface="Times New Roman"/>
                <a:cs typeface="Times New Roman"/>
              </a:rPr>
              <a:t> Presupposition: </a:t>
            </a:r>
            <a:r>
              <a:rPr lang="en-US" sz="4000" i="1" dirty="0" smtClean="0">
                <a:solidFill>
                  <a:schemeClr val="accent6">
                    <a:lumMod val="50000"/>
                  </a:schemeClr>
                </a:solidFill>
                <a:latin typeface="Times New Roman"/>
                <a:ea typeface="Times New Roman"/>
                <a:cs typeface="Times New Roman"/>
              </a:rPr>
              <a:t>The </a:t>
            </a:r>
            <a:r>
              <a:rPr lang="en-US" sz="4000" i="1" dirty="0">
                <a:solidFill>
                  <a:schemeClr val="accent6">
                    <a:lumMod val="50000"/>
                  </a:schemeClr>
                </a:solidFill>
                <a:latin typeface="Times New Roman"/>
                <a:ea typeface="Times New Roman"/>
                <a:cs typeface="Times New Roman"/>
              </a:rPr>
              <a:t>set of assumptions that the speaker makes about the listener knowledge &amp; circumstances</a:t>
            </a:r>
            <a:r>
              <a:rPr lang="en-US" sz="4000" dirty="0">
                <a:solidFill>
                  <a:srgbClr val="FF0000"/>
                </a:solidFill>
                <a:latin typeface="Times New Roman"/>
                <a:ea typeface="Times New Roman"/>
                <a:cs typeface="Times New Roman"/>
              </a:rPr>
              <a:t/>
            </a:r>
            <a:br>
              <a:rPr lang="en-US" sz="4000" dirty="0">
                <a:solidFill>
                  <a:srgbClr val="FF0000"/>
                </a:solidFill>
                <a:latin typeface="Times New Roman"/>
                <a:ea typeface="Times New Roman"/>
                <a:cs typeface="Times New Roman"/>
              </a:rPr>
            </a:br>
            <a:endParaRPr lang="en-US" dirty="0"/>
          </a:p>
        </p:txBody>
      </p:sp>
    </p:spTree>
    <p:extLst>
      <p:ext uri="{BB962C8B-B14F-4D97-AF65-F5344CB8AC3E}">
        <p14:creationId xmlns:p14="http://schemas.microsoft.com/office/powerpoint/2010/main" val="2144716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60648"/>
            <a:ext cx="8784976" cy="6480720"/>
          </a:xfrm>
        </p:spPr>
        <p:txBody>
          <a:bodyPr>
            <a:normAutofit/>
          </a:bodyPr>
          <a:lstStyle/>
          <a:p>
            <a:r>
              <a:rPr lang="en-US" sz="2800" u="sng" dirty="0">
                <a:solidFill>
                  <a:srgbClr val="FF0000"/>
                </a:solidFill>
                <a:latin typeface="Times New Roman"/>
                <a:ea typeface="Times New Roman"/>
                <a:cs typeface="Times New Roman"/>
              </a:rPr>
              <a:t/>
            </a:r>
            <a:br>
              <a:rPr lang="en-US" sz="2800" u="sng" dirty="0">
                <a:solidFill>
                  <a:srgbClr val="FF0000"/>
                </a:solidFill>
                <a:latin typeface="Times New Roman"/>
                <a:ea typeface="Times New Roman"/>
                <a:cs typeface="Times New Roman"/>
              </a:rPr>
            </a:br>
            <a:r>
              <a:rPr lang="en-US" sz="2800" b="1" dirty="0" smtClean="0">
                <a:solidFill>
                  <a:srgbClr val="FF0000"/>
                </a:solidFill>
                <a:latin typeface="Times New Roman"/>
                <a:ea typeface="Times New Roman"/>
                <a:cs typeface="Times New Roman"/>
              </a:rPr>
              <a:t>Examples</a:t>
            </a:r>
            <a:br>
              <a:rPr lang="en-US" sz="2800" b="1" dirty="0" smtClean="0">
                <a:solidFill>
                  <a:srgbClr val="FF0000"/>
                </a:solidFill>
                <a:latin typeface="Times New Roman"/>
                <a:ea typeface="Times New Roman"/>
                <a:cs typeface="Times New Roman"/>
              </a:rPr>
            </a:br>
            <a:r>
              <a:rPr lang="en-US" sz="2800" dirty="0" smtClean="0">
                <a:solidFill>
                  <a:srgbClr val="FF0000"/>
                </a:solidFill>
                <a:latin typeface="Times New Roman"/>
                <a:ea typeface="Times New Roman"/>
                <a:cs typeface="Times New Roman"/>
              </a:rPr>
              <a:t>           </a:t>
            </a:r>
            <a:r>
              <a:rPr lang="en-US" sz="2800" dirty="0" smtClean="0">
                <a:solidFill>
                  <a:srgbClr val="000000"/>
                </a:solidFill>
                <a:latin typeface="Times New Roman"/>
                <a:ea typeface="Times New Roman"/>
                <a:cs typeface="Times New Roman"/>
              </a:rPr>
              <a:t>- </a:t>
            </a:r>
            <a:r>
              <a:rPr lang="en-US" sz="3100" i="1" dirty="0">
                <a:solidFill>
                  <a:srgbClr val="0070C0"/>
                </a:solidFill>
                <a:latin typeface="Times New Roman"/>
                <a:ea typeface="Times New Roman"/>
                <a:cs typeface="Times New Roman"/>
              </a:rPr>
              <a:t>Jane no longer writes fiction.</a:t>
            </a:r>
            <a:r>
              <a:rPr lang="en-US" sz="3100" dirty="0">
                <a:solidFill>
                  <a:srgbClr val="333333"/>
                </a:solidFill>
                <a:latin typeface="Times New Roman"/>
                <a:ea typeface="Times New Roman"/>
                <a:cs typeface="Times New Roman"/>
              </a:rPr>
              <a:t> &gt; </a:t>
            </a:r>
            <a:r>
              <a:rPr lang="en-US" sz="2400" dirty="0">
                <a:solidFill>
                  <a:srgbClr val="333333"/>
                </a:solidFill>
                <a:latin typeface="Times New Roman"/>
                <a:ea typeface="Times New Roman"/>
                <a:cs typeface="Times New Roman"/>
              </a:rPr>
              <a:t>Presupposition: Jane once wrote fiction.</a:t>
            </a:r>
            <a:r>
              <a:rPr lang="en-US" sz="3100" dirty="0">
                <a:solidFill>
                  <a:srgbClr val="000000"/>
                </a:solidFill>
                <a:latin typeface="Times New Roman"/>
                <a:ea typeface="Times New Roman"/>
                <a:cs typeface="Times New Roman"/>
              </a:rPr>
              <a:t/>
            </a:r>
            <a:br>
              <a:rPr lang="en-US" sz="3100" dirty="0">
                <a:solidFill>
                  <a:srgbClr val="000000"/>
                </a:solidFill>
                <a:latin typeface="Times New Roman"/>
                <a:ea typeface="Times New Roman"/>
                <a:cs typeface="Times New Roman"/>
              </a:rPr>
            </a:br>
            <a:r>
              <a:rPr lang="en-US" sz="3100" dirty="0">
                <a:solidFill>
                  <a:srgbClr val="000000"/>
                </a:solidFill>
                <a:latin typeface="Times New Roman"/>
                <a:ea typeface="Times New Roman"/>
                <a:cs typeface="Times New Roman"/>
              </a:rPr>
              <a:t>- </a:t>
            </a:r>
            <a:r>
              <a:rPr lang="en-US" sz="3100" i="1" dirty="0">
                <a:solidFill>
                  <a:srgbClr val="0070C0"/>
                </a:solidFill>
                <a:latin typeface="Times New Roman"/>
                <a:ea typeface="Times New Roman"/>
                <a:cs typeface="Times New Roman"/>
              </a:rPr>
              <a:t>Her bag was stolen</a:t>
            </a:r>
            <a:r>
              <a:rPr lang="en-US" sz="3100" dirty="0" smtClean="0">
                <a:solidFill>
                  <a:srgbClr val="333333"/>
                </a:solidFill>
                <a:latin typeface="Times New Roman"/>
                <a:ea typeface="Times New Roman"/>
                <a:cs typeface="Times New Roman"/>
              </a:rPr>
              <a:t>.&gt; </a:t>
            </a:r>
            <a:r>
              <a:rPr lang="en-US" sz="2400" dirty="0" smtClean="0">
                <a:solidFill>
                  <a:srgbClr val="333333"/>
                </a:solidFill>
                <a:latin typeface="Times New Roman"/>
                <a:ea typeface="Times New Roman"/>
                <a:cs typeface="Times New Roman"/>
              </a:rPr>
              <a:t>Pres.: </a:t>
            </a:r>
            <a:r>
              <a:rPr lang="en-US" sz="2400" dirty="0">
                <a:solidFill>
                  <a:srgbClr val="333333"/>
                </a:solidFill>
                <a:latin typeface="Times New Roman"/>
                <a:ea typeface="Times New Roman"/>
                <a:cs typeface="Times New Roman"/>
              </a:rPr>
              <a:t>she had a bag</a:t>
            </a:r>
            <a:r>
              <a:rPr lang="en-US" sz="2400" dirty="0" smtClean="0">
                <a:solidFill>
                  <a:srgbClr val="333333"/>
                </a:solidFill>
                <a:latin typeface="Times New Roman"/>
                <a:ea typeface="Times New Roman"/>
                <a:cs typeface="Times New Roman"/>
              </a:rPr>
              <a:t>.</a:t>
            </a:r>
            <a:r>
              <a:rPr lang="en-US" sz="3100" dirty="0" smtClean="0">
                <a:solidFill>
                  <a:srgbClr val="000000"/>
                </a:solidFill>
                <a:latin typeface="Times New Roman"/>
                <a:ea typeface="Times New Roman"/>
                <a:cs typeface="Times New Roman"/>
              </a:rPr>
              <a:t/>
            </a:r>
            <a:br>
              <a:rPr lang="en-US" sz="3100" dirty="0" smtClean="0">
                <a:solidFill>
                  <a:srgbClr val="000000"/>
                </a:solidFill>
                <a:latin typeface="Times New Roman"/>
                <a:ea typeface="Times New Roman"/>
                <a:cs typeface="Times New Roman"/>
              </a:rPr>
            </a:br>
            <a:r>
              <a:rPr lang="en-US" sz="3100" dirty="0" smtClean="0">
                <a:solidFill>
                  <a:srgbClr val="000000"/>
                </a:solidFill>
                <a:latin typeface="Times New Roman"/>
                <a:ea typeface="Times New Roman"/>
                <a:cs typeface="Times New Roman"/>
              </a:rPr>
              <a:t>    - </a:t>
            </a:r>
            <a:r>
              <a:rPr lang="en-US" sz="3100" i="1" dirty="0">
                <a:solidFill>
                  <a:srgbClr val="0070C0"/>
                </a:solidFill>
                <a:latin typeface="Times New Roman"/>
                <a:ea typeface="Times New Roman"/>
                <a:cs typeface="Times New Roman"/>
              </a:rPr>
              <a:t>Have you talked to </a:t>
            </a:r>
            <a:r>
              <a:rPr lang="en-US" sz="3100" i="1" dirty="0" err="1">
                <a:solidFill>
                  <a:srgbClr val="0070C0"/>
                </a:solidFill>
                <a:latin typeface="Times New Roman"/>
                <a:ea typeface="Times New Roman"/>
                <a:cs typeface="Times New Roman"/>
              </a:rPr>
              <a:t>Hoa</a:t>
            </a:r>
            <a:r>
              <a:rPr lang="en-US" sz="3100" i="1" dirty="0">
                <a:solidFill>
                  <a:srgbClr val="0070C0"/>
                </a:solidFill>
                <a:latin typeface="Times New Roman"/>
                <a:ea typeface="Times New Roman"/>
                <a:cs typeface="Times New Roman"/>
              </a:rPr>
              <a:t>?</a:t>
            </a:r>
            <a:r>
              <a:rPr lang="en-US" sz="3100" dirty="0">
                <a:solidFill>
                  <a:srgbClr val="333333"/>
                </a:solidFill>
                <a:latin typeface="Times New Roman"/>
                <a:ea typeface="Times New Roman"/>
                <a:cs typeface="Times New Roman"/>
              </a:rPr>
              <a:t> </a:t>
            </a:r>
            <a:r>
              <a:rPr lang="en-US" sz="2400" dirty="0">
                <a:solidFill>
                  <a:srgbClr val="333333"/>
                </a:solidFill>
                <a:latin typeface="Times New Roman"/>
                <a:ea typeface="Times New Roman"/>
                <a:cs typeface="Times New Roman"/>
              </a:rPr>
              <a:t>&gt;</a:t>
            </a:r>
            <a:r>
              <a:rPr lang="en-US" sz="2400" dirty="0" smtClean="0">
                <a:solidFill>
                  <a:srgbClr val="333333"/>
                </a:solidFill>
                <a:latin typeface="Times New Roman"/>
                <a:ea typeface="Times New Roman"/>
                <a:cs typeface="Times New Roman"/>
              </a:rPr>
              <a:t> Pres.: </a:t>
            </a:r>
            <a:r>
              <a:rPr lang="en-US" sz="2400" dirty="0" err="1">
                <a:solidFill>
                  <a:srgbClr val="333333"/>
                </a:solidFill>
                <a:latin typeface="Times New Roman"/>
                <a:ea typeface="Times New Roman"/>
                <a:cs typeface="Times New Roman"/>
              </a:rPr>
              <a:t>Hoa</a:t>
            </a:r>
            <a:r>
              <a:rPr lang="en-US" sz="2400" dirty="0">
                <a:solidFill>
                  <a:srgbClr val="333333"/>
                </a:solidFill>
                <a:latin typeface="Times New Roman"/>
                <a:ea typeface="Times New Roman"/>
                <a:cs typeface="Times New Roman"/>
              </a:rPr>
              <a:t> exists.</a:t>
            </a:r>
            <a:r>
              <a:rPr lang="en-US" sz="3100" dirty="0">
                <a:solidFill>
                  <a:srgbClr val="333333"/>
                </a:solidFill>
                <a:latin typeface="Times New Roman"/>
                <a:ea typeface="Times New Roman"/>
                <a:cs typeface="Times New Roman"/>
              </a:rPr>
              <a:t/>
            </a:r>
            <a:br>
              <a:rPr lang="en-US" sz="3100" dirty="0">
                <a:solidFill>
                  <a:srgbClr val="333333"/>
                </a:solidFill>
                <a:latin typeface="Times New Roman"/>
                <a:ea typeface="Times New Roman"/>
                <a:cs typeface="Times New Roman"/>
              </a:rPr>
            </a:br>
            <a:r>
              <a:rPr lang="en-US" sz="3100" dirty="0" smtClean="0">
                <a:solidFill>
                  <a:srgbClr val="333333"/>
                </a:solidFill>
                <a:latin typeface="Times New Roman"/>
                <a:ea typeface="Times New Roman"/>
                <a:cs typeface="Times New Roman"/>
              </a:rPr>
              <a:t>        - </a:t>
            </a:r>
            <a:r>
              <a:rPr lang="en-US" sz="3100" i="1" dirty="0">
                <a:solidFill>
                  <a:srgbClr val="0070C0"/>
                </a:solidFill>
                <a:latin typeface="Times New Roman"/>
                <a:ea typeface="Times New Roman"/>
                <a:cs typeface="Times New Roman"/>
              </a:rPr>
              <a:t>Allan told a great joke today at lunch</a:t>
            </a:r>
            <a:r>
              <a:rPr lang="en-US" sz="3100" dirty="0">
                <a:solidFill>
                  <a:srgbClr val="333333"/>
                </a:solidFill>
                <a:latin typeface="Times New Roman"/>
                <a:ea typeface="Times New Roman"/>
                <a:cs typeface="Times New Roman"/>
              </a:rPr>
              <a:t>. </a:t>
            </a:r>
            <a:r>
              <a:rPr lang="en-US" sz="2400" dirty="0" smtClean="0">
                <a:solidFill>
                  <a:srgbClr val="333333"/>
                </a:solidFill>
                <a:latin typeface="Times New Roman"/>
                <a:ea typeface="Times New Roman"/>
                <a:cs typeface="Times New Roman"/>
              </a:rPr>
              <a:t>Pres.: </a:t>
            </a:r>
            <a:r>
              <a:rPr lang="en-US" sz="2400" dirty="0">
                <a:solidFill>
                  <a:srgbClr val="333333"/>
                </a:solidFill>
                <a:latin typeface="Times New Roman"/>
                <a:ea typeface="Times New Roman"/>
                <a:cs typeface="Times New Roman"/>
              </a:rPr>
              <a:t>Everybody have known who is Allan</a:t>
            </a:r>
            <a:r>
              <a:rPr lang="en-US" sz="3100" dirty="0" smtClean="0">
                <a:solidFill>
                  <a:srgbClr val="333333"/>
                </a:solidFill>
                <a:latin typeface="Times New Roman"/>
                <a:ea typeface="Times New Roman"/>
                <a:cs typeface="Times New Roman"/>
              </a:rPr>
              <a:t>.</a:t>
            </a:r>
            <a:r>
              <a:rPr lang="en-US" sz="2800" dirty="0" smtClean="0">
                <a:solidFill>
                  <a:srgbClr val="333333"/>
                </a:solidFill>
                <a:latin typeface="Times New Roman"/>
                <a:ea typeface="Times New Roman"/>
                <a:cs typeface="Times New Roman"/>
              </a:rPr>
              <a:t> </a:t>
            </a:r>
            <a:r>
              <a:rPr lang="en-US" sz="2800" b="1" dirty="0" smtClean="0">
                <a:solidFill>
                  <a:srgbClr val="333333"/>
                </a:solidFill>
                <a:latin typeface="Times New Roman"/>
                <a:ea typeface="Times New Roman"/>
                <a:cs typeface="Times New Roman"/>
              </a:rPr>
              <a:t> </a:t>
            </a:r>
            <a:br>
              <a:rPr lang="en-US" sz="2800" b="1" dirty="0" smtClean="0">
                <a:solidFill>
                  <a:srgbClr val="333333"/>
                </a:solidFill>
                <a:latin typeface="Times New Roman"/>
                <a:ea typeface="Times New Roman"/>
                <a:cs typeface="Times New Roman"/>
              </a:rPr>
            </a:br>
            <a:r>
              <a:rPr lang="en-US" sz="2800" b="1" dirty="0" smtClean="0">
                <a:solidFill>
                  <a:srgbClr val="333333"/>
                </a:solidFill>
                <a:latin typeface="Times New Roman"/>
                <a:ea typeface="Times New Roman"/>
                <a:cs typeface="Times New Roman"/>
              </a:rPr>
              <a:t/>
            </a:r>
            <a:br>
              <a:rPr lang="en-US" sz="2800" b="1" dirty="0" smtClean="0">
                <a:solidFill>
                  <a:srgbClr val="333333"/>
                </a:solidFill>
                <a:latin typeface="Times New Roman"/>
                <a:ea typeface="Times New Roman"/>
                <a:cs typeface="Times New Roman"/>
              </a:rPr>
            </a:br>
            <a:r>
              <a:rPr lang="en-US" sz="2800" b="1" dirty="0" smtClean="0">
                <a:solidFill>
                  <a:srgbClr val="333333"/>
                </a:solidFill>
                <a:latin typeface="Times New Roman"/>
                <a:ea typeface="Times New Roman"/>
                <a:cs typeface="Times New Roman"/>
              </a:rPr>
              <a:t>Types </a:t>
            </a:r>
            <a:r>
              <a:rPr lang="en-US" sz="2800" b="1" dirty="0">
                <a:solidFill>
                  <a:srgbClr val="333333"/>
                </a:solidFill>
                <a:latin typeface="Times New Roman"/>
                <a:ea typeface="Times New Roman"/>
                <a:cs typeface="Times New Roman"/>
              </a:rPr>
              <a:t>of </a:t>
            </a:r>
            <a:r>
              <a:rPr lang="en-US" sz="2800" b="1" dirty="0" smtClean="0">
                <a:solidFill>
                  <a:srgbClr val="333333"/>
                </a:solidFill>
                <a:latin typeface="Times New Roman"/>
                <a:ea typeface="Times New Roman"/>
                <a:cs typeface="Times New Roman"/>
              </a:rPr>
              <a:t>presupposition</a:t>
            </a:r>
            <a:r>
              <a:rPr lang="en-US" sz="2800" b="1" dirty="0" smtClean="0">
                <a:solidFill>
                  <a:srgbClr val="000000"/>
                </a:solidFill>
                <a:latin typeface="Times New Roman"/>
                <a:ea typeface="Times New Roman"/>
                <a:cs typeface="Times New Roman"/>
              </a:rPr>
              <a:t/>
            </a:r>
            <a:br>
              <a:rPr lang="en-US" sz="2800" b="1" dirty="0" smtClean="0">
                <a:solidFill>
                  <a:srgbClr val="000000"/>
                </a:solidFill>
                <a:latin typeface="Times New Roman"/>
                <a:ea typeface="Times New Roman"/>
                <a:cs typeface="Times New Roman"/>
              </a:rPr>
            </a:br>
            <a:r>
              <a:rPr lang="en-US" sz="2800" dirty="0" smtClean="0">
                <a:solidFill>
                  <a:srgbClr val="333333"/>
                </a:solidFill>
                <a:latin typeface="Times New Roman"/>
                <a:ea typeface="Times New Roman"/>
                <a:cs typeface="Times New Roman"/>
              </a:rPr>
              <a:t>• </a:t>
            </a:r>
            <a:r>
              <a:rPr lang="en-US" sz="2700" dirty="0">
                <a:solidFill>
                  <a:srgbClr val="FF0000"/>
                </a:solidFill>
                <a:latin typeface="Times New Roman"/>
                <a:ea typeface="Times New Roman"/>
                <a:cs typeface="Times New Roman"/>
              </a:rPr>
              <a:t>Existential presupposition; </a:t>
            </a:r>
            <a:r>
              <a:rPr lang="en-US" sz="2700" dirty="0" err="1">
                <a:solidFill>
                  <a:srgbClr val="FF0000"/>
                </a:solidFill>
                <a:latin typeface="Times New Roman"/>
                <a:ea typeface="Times New Roman"/>
                <a:cs typeface="Times New Roman"/>
              </a:rPr>
              <a:t>Factive</a:t>
            </a:r>
            <a:r>
              <a:rPr lang="en-US" sz="2700" dirty="0">
                <a:solidFill>
                  <a:srgbClr val="FF0000"/>
                </a:solidFill>
                <a:latin typeface="Times New Roman"/>
                <a:ea typeface="Times New Roman"/>
                <a:cs typeface="Times New Roman"/>
              </a:rPr>
              <a:t> presupposition; Lexical presupposition; Structural presupposition; </a:t>
            </a:r>
            <a:r>
              <a:rPr lang="en-US" sz="2700" dirty="0">
                <a:solidFill>
                  <a:srgbClr val="FF0000"/>
                </a:solidFill>
                <a:latin typeface="Times New Roman"/>
                <a:ea typeface="Calibri"/>
                <a:cs typeface="Times New Roman"/>
              </a:rPr>
              <a:t>Non – </a:t>
            </a:r>
            <a:r>
              <a:rPr lang="en-US" sz="2700" dirty="0" err="1">
                <a:solidFill>
                  <a:srgbClr val="FF0000"/>
                </a:solidFill>
                <a:latin typeface="Times New Roman"/>
                <a:ea typeface="Calibri"/>
                <a:cs typeface="Times New Roman"/>
              </a:rPr>
              <a:t>factive</a:t>
            </a:r>
            <a:r>
              <a:rPr lang="en-US" sz="2700" dirty="0">
                <a:solidFill>
                  <a:srgbClr val="FF0000"/>
                </a:solidFill>
                <a:latin typeface="Times New Roman"/>
                <a:ea typeface="Calibri"/>
                <a:cs typeface="Times New Roman"/>
              </a:rPr>
              <a:t> presupposition</a:t>
            </a:r>
            <a:endParaRPr lang="en-US" sz="2700" dirty="0"/>
          </a:p>
        </p:txBody>
      </p:sp>
    </p:spTree>
    <p:extLst>
      <p:ext uri="{BB962C8B-B14F-4D97-AF65-F5344CB8AC3E}">
        <p14:creationId xmlns:p14="http://schemas.microsoft.com/office/powerpoint/2010/main" val="4163653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44624"/>
            <a:ext cx="8856984" cy="6624735"/>
          </a:xfrm>
        </p:spPr>
        <p:txBody>
          <a:bodyPr/>
          <a:lstStyle/>
          <a:p>
            <a:r>
              <a:rPr lang="en-US" sz="2800" b="1" dirty="0">
                <a:solidFill>
                  <a:srgbClr val="00B050"/>
                </a:solidFill>
                <a:latin typeface="Times New Roman"/>
                <a:ea typeface="Calibri"/>
                <a:cs typeface="Times New Roman"/>
              </a:rPr>
              <a:t>IMPLICATURE </a:t>
            </a:r>
            <a:r>
              <a:rPr lang="en-US" sz="2800" dirty="0">
                <a:solidFill>
                  <a:srgbClr val="00B050"/>
                </a:solidFill>
                <a:latin typeface="Times New Roman"/>
                <a:ea typeface="Calibri"/>
                <a:cs typeface="Times New Roman"/>
              </a:rPr>
              <a:t/>
            </a:r>
            <a:br>
              <a:rPr lang="en-US" sz="2800" dirty="0">
                <a:solidFill>
                  <a:srgbClr val="00B050"/>
                </a:solidFill>
                <a:latin typeface="Times New Roman"/>
                <a:ea typeface="Calibri"/>
                <a:cs typeface="Times New Roman"/>
              </a:rPr>
            </a:br>
            <a:r>
              <a:rPr lang="en-US" sz="2800" dirty="0" smtClean="0">
                <a:solidFill>
                  <a:srgbClr val="00B050"/>
                </a:solidFill>
                <a:latin typeface="Times New Roman"/>
                <a:ea typeface="Calibri"/>
                <a:cs typeface="Times New Roman"/>
              </a:rPr>
              <a:t/>
            </a:r>
            <a:br>
              <a:rPr lang="en-US" sz="2800" dirty="0" smtClean="0">
                <a:solidFill>
                  <a:srgbClr val="00B050"/>
                </a:solidFill>
                <a:latin typeface="Times New Roman"/>
                <a:ea typeface="Calibri"/>
                <a:cs typeface="Times New Roman"/>
              </a:rPr>
            </a:br>
            <a:r>
              <a:rPr lang="en-US" sz="2800" dirty="0" smtClean="0">
                <a:solidFill>
                  <a:srgbClr val="000000"/>
                </a:solidFill>
                <a:latin typeface="Times New Roman"/>
                <a:ea typeface="Times New Roman"/>
                <a:cs typeface="Times New Roman"/>
              </a:rPr>
              <a:t>The </a:t>
            </a:r>
            <a:r>
              <a:rPr lang="en-US" sz="3200" dirty="0">
                <a:solidFill>
                  <a:srgbClr val="FF0000"/>
                </a:solidFill>
                <a:latin typeface="Times New Roman"/>
                <a:ea typeface="Times New Roman"/>
                <a:cs typeface="Times New Roman"/>
              </a:rPr>
              <a:t>aspect of meaning that a speaker conveys, implies, or suggests </a:t>
            </a:r>
            <a:r>
              <a:rPr lang="en-US" sz="3200" b="1" u="sng" dirty="0">
                <a:solidFill>
                  <a:srgbClr val="FF0000"/>
                </a:solidFill>
                <a:latin typeface="Times New Roman"/>
                <a:ea typeface="Times New Roman"/>
                <a:cs typeface="Times New Roman"/>
              </a:rPr>
              <a:t>without directly expressing</a:t>
            </a:r>
            <a:r>
              <a:rPr lang="en-US" sz="3200" dirty="0">
                <a:solidFill>
                  <a:srgbClr val="FF0000"/>
                </a:solidFill>
                <a:latin typeface="Times New Roman"/>
                <a:ea typeface="Times New Roman"/>
                <a:cs typeface="Times New Roman"/>
              </a:rPr>
              <a:t>.</a:t>
            </a:r>
            <a:r>
              <a:rPr lang="en-US" sz="2800" dirty="0">
                <a:solidFill>
                  <a:srgbClr val="000000"/>
                </a:solidFill>
                <a:latin typeface="Times New Roman"/>
                <a:ea typeface="Times New Roman"/>
                <a:cs typeface="Times New Roman"/>
              </a:rPr>
              <a:t> </a:t>
            </a:r>
            <a:br>
              <a:rPr lang="en-US" sz="2800" dirty="0">
                <a:solidFill>
                  <a:srgbClr val="000000"/>
                </a:solidFill>
                <a:latin typeface="Times New Roman"/>
                <a:ea typeface="Times New Roman"/>
                <a:cs typeface="Times New Roman"/>
              </a:rPr>
            </a:br>
            <a:r>
              <a:rPr lang="en-US" sz="2800" dirty="0" smtClean="0">
                <a:solidFill>
                  <a:srgbClr val="000000"/>
                </a:solidFill>
                <a:latin typeface="Times New Roman"/>
                <a:ea typeface="Times New Roman"/>
                <a:cs typeface="Times New Roman"/>
              </a:rPr>
              <a:t/>
            </a:r>
            <a:br>
              <a:rPr lang="en-US" sz="2800" dirty="0" smtClean="0">
                <a:solidFill>
                  <a:srgbClr val="000000"/>
                </a:solidFill>
                <a:latin typeface="Times New Roman"/>
                <a:ea typeface="Times New Roman"/>
                <a:cs typeface="Times New Roman"/>
              </a:rPr>
            </a:br>
            <a:r>
              <a:rPr lang="en-US" sz="2800" dirty="0">
                <a:solidFill>
                  <a:srgbClr val="000000"/>
                </a:solidFill>
                <a:latin typeface="Times New Roman"/>
                <a:ea typeface="Times New Roman"/>
                <a:cs typeface="Times New Roman"/>
              </a:rPr>
              <a:t> </a:t>
            </a:r>
            <a:r>
              <a:rPr lang="en-US" sz="2800" dirty="0" smtClean="0">
                <a:solidFill>
                  <a:srgbClr val="000000"/>
                </a:solidFill>
                <a:latin typeface="Times New Roman"/>
                <a:ea typeface="Times New Roman"/>
                <a:cs typeface="Times New Roman"/>
              </a:rPr>
              <a:t> </a:t>
            </a:r>
            <a:r>
              <a:rPr lang="en-US" sz="2800" dirty="0" smtClean="0">
                <a:solidFill>
                  <a:schemeClr val="accent6">
                    <a:lumMod val="50000"/>
                  </a:schemeClr>
                </a:solidFill>
                <a:latin typeface="Times New Roman"/>
                <a:ea typeface="Times New Roman"/>
                <a:cs typeface="Times New Roman"/>
              </a:rPr>
              <a:t>Ex.</a:t>
            </a:r>
            <a:r>
              <a:rPr lang="en-US" sz="2800" dirty="0" smtClean="0">
                <a:solidFill>
                  <a:srgbClr val="000000"/>
                </a:solidFill>
                <a:latin typeface="Times New Roman"/>
                <a:ea typeface="Times New Roman"/>
                <a:cs typeface="Times New Roman"/>
              </a:rPr>
              <a:t> Although </a:t>
            </a:r>
            <a:r>
              <a:rPr lang="en-US" sz="2800" dirty="0">
                <a:solidFill>
                  <a:srgbClr val="000000"/>
                </a:solidFill>
                <a:latin typeface="Times New Roman"/>
                <a:ea typeface="Times New Roman"/>
                <a:cs typeface="Times New Roman"/>
              </a:rPr>
              <a:t>the utterance </a:t>
            </a:r>
            <a:r>
              <a:rPr lang="en-US" sz="2800" i="1" dirty="0">
                <a:solidFill>
                  <a:srgbClr val="0070C0"/>
                </a:solidFill>
                <a:latin typeface="Times New Roman"/>
                <a:ea typeface="Times New Roman"/>
                <a:cs typeface="Times New Roman"/>
              </a:rPr>
              <a:t>“Can you pass the salt?”</a:t>
            </a:r>
            <a:r>
              <a:rPr lang="en-US" sz="2800" dirty="0">
                <a:solidFill>
                  <a:srgbClr val="000000"/>
                </a:solidFill>
                <a:latin typeface="Times New Roman"/>
                <a:ea typeface="Times New Roman"/>
                <a:cs typeface="Times New Roman"/>
              </a:rPr>
              <a:t> is literally a request for information about one's ability to pass salt, the understood </a:t>
            </a:r>
            <a:r>
              <a:rPr lang="en-US" sz="2800" dirty="0" err="1">
                <a:solidFill>
                  <a:srgbClr val="FF0000"/>
                </a:solidFill>
                <a:latin typeface="Times New Roman"/>
                <a:ea typeface="Times New Roman"/>
                <a:cs typeface="Times New Roman"/>
              </a:rPr>
              <a:t>implicature</a:t>
            </a:r>
            <a:r>
              <a:rPr lang="en-US" sz="2800" dirty="0">
                <a:solidFill>
                  <a:srgbClr val="000000"/>
                </a:solidFill>
                <a:latin typeface="Times New Roman"/>
                <a:ea typeface="Times New Roman"/>
                <a:cs typeface="Times New Roman"/>
              </a:rPr>
              <a:t> is </a:t>
            </a:r>
            <a:r>
              <a:rPr lang="en-US" sz="2800" b="1" i="1" u="sng" dirty="0">
                <a:solidFill>
                  <a:srgbClr val="0070C0"/>
                </a:solidFill>
                <a:latin typeface="Times New Roman"/>
                <a:ea typeface="Times New Roman"/>
                <a:cs typeface="Times New Roman"/>
              </a:rPr>
              <a:t>a request for salt</a:t>
            </a:r>
            <a:r>
              <a:rPr lang="en-US" sz="2800" i="1" dirty="0">
                <a:solidFill>
                  <a:srgbClr val="0070C0"/>
                </a:solidFill>
                <a:latin typeface="Times New Roman"/>
                <a:ea typeface="Times New Roman"/>
                <a:cs typeface="Times New Roman"/>
              </a:rPr>
              <a:t>.</a:t>
            </a:r>
            <a:r>
              <a:rPr lang="en-US" sz="2800" dirty="0">
                <a:solidFill>
                  <a:srgbClr val="000000"/>
                </a:solidFill>
                <a:latin typeface="Times New Roman"/>
                <a:ea typeface="Times New Roman"/>
                <a:cs typeface="Times New Roman"/>
              </a:rPr>
              <a:t/>
            </a:r>
            <a:br>
              <a:rPr lang="en-US" sz="2800" dirty="0">
                <a:solidFill>
                  <a:srgbClr val="000000"/>
                </a:solidFill>
                <a:latin typeface="Times New Roman"/>
                <a:ea typeface="Times New Roman"/>
                <a:cs typeface="Times New Roman"/>
              </a:rPr>
            </a:br>
            <a:r>
              <a:rPr lang="en-US" sz="2800" dirty="0">
                <a:solidFill>
                  <a:srgbClr val="000000"/>
                </a:solidFill>
                <a:latin typeface="Times New Roman"/>
                <a:ea typeface="Times New Roman"/>
                <a:cs typeface="Times New Roman"/>
              </a:rPr>
              <a:t> </a:t>
            </a:r>
            <a:r>
              <a:rPr lang="en-US" sz="2800" dirty="0" smtClean="0">
                <a:solidFill>
                  <a:srgbClr val="000000"/>
                </a:solidFill>
                <a:latin typeface="Times New Roman"/>
                <a:ea typeface="Times New Roman"/>
                <a:cs typeface="Times New Roman"/>
              </a:rPr>
              <a:t/>
            </a:r>
            <a:br>
              <a:rPr lang="en-US" sz="2800" dirty="0" smtClean="0">
                <a:solidFill>
                  <a:srgbClr val="000000"/>
                </a:solidFill>
                <a:latin typeface="Times New Roman"/>
                <a:ea typeface="Times New Roman"/>
                <a:cs typeface="Times New Roman"/>
              </a:rPr>
            </a:br>
            <a:r>
              <a:rPr lang="en-US" sz="2800" dirty="0">
                <a:solidFill>
                  <a:srgbClr val="000000"/>
                </a:solidFill>
                <a:latin typeface="Times New Roman"/>
                <a:ea typeface="Times New Roman"/>
                <a:cs typeface="Times New Roman"/>
              </a:rPr>
              <a:t> </a:t>
            </a:r>
            <a:r>
              <a:rPr lang="en-US" sz="2800" dirty="0" smtClean="0">
                <a:solidFill>
                  <a:srgbClr val="000000"/>
                </a:solidFill>
                <a:latin typeface="Times New Roman"/>
                <a:ea typeface="Times New Roman"/>
                <a:cs typeface="Times New Roman"/>
              </a:rPr>
              <a:t>  In </a:t>
            </a:r>
            <a:r>
              <a:rPr lang="en-US" sz="2800" dirty="0">
                <a:solidFill>
                  <a:srgbClr val="000000"/>
                </a:solidFill>
                <a:latin typeface="Times New Roman"/>
                <a:ea typeface="Times New Roman"/>
                <a:cs typeface="Times New Roman"/>
              </a:rPr>
              <a:t>saying </a:t>
            </a:r>
            <a:r>
              <a:rPr lang="en-US" sz="2800" i="1" dirty="0">
                <a:solidFill>
                  <a:srgbClr val="0070C0"/>
                </a:solidFill>
                <a:latin typeface="Times New Roman"/>
                <a:ea typeface="Times New Roman"/>
                <a:cs typeface="Times New Roman"/>
              </a:rPr>
              <a:t>“Some dogs are </a:t>
            </a:r>
            <a:r>
              <a:rPr lang="en-US" sz="2800" i="1" dirty="0" smtClean="0">
                <a:solidFill>
                  <a:srgbClr val="0070C0"/>
                </a:solidFill>
                <a:latin typeface="Times New Roman"/>
                <a:ea typeface="Times New Roman"/>
                <a:cs typeface="Times New Roman"/>
              </a:rPr>
              <a:t>mammals.”</a:t>
            </a:r>
            <a:r>
              <a:rPr lang="en-US" sz="2800" dirty="0">
                <a:solidFill>
                  <a:srgbClr val="000000"/>
                </a:solidFill>
                <a:latin typeface="Times New Roman"/>
                <a:ea typeface="Times New Roman"/>
                <a:cs typeface="Times New Roman"/>
              </a:rPr>
              <a:t> the speaker conveys by </a:t>
            </a:r>
            <a:r>
              <a:rPr lang="en-US" sz="2800" dirty="0" err="1">
                <a:solidFill>
                  <a:srgbClr val="FF0000"/>
                </a:solidFill>
                <a:latin typeface="Times New Roman"/>
                <a:ea typeface="Times New Roman"/>
                <a:cs typeface="Times New Roman"/>
              </a:rPr>
              <a:t>implicature</a:t>
            </a:r>
            <a:r>
              <a:rPr lang="en-US" sz="2800" dirty="0">
                <a:solidFill>
                  <a:srgbClr val="FF0000"/>
                </a:solidFill>
                <a:latin typeface="Times New Roman"/>
                <a:ea typeface="Times New Roman"/>
                <a:cs typeface="Times New Roman"/>
              </a:rPr>
              <a:t> that </a:t>
            </a:r>
            <a:r>
              <a:rPr lang="en-US" sz="2800" b="1" i="1" u="sng" dirty="0">
                <a:solidFill>
                  <a:srgbClr val="FF0000"/>
                </a:solidFill>
                <a:latin typeface="Times New Roman"/>
                <a:ea typeface="Times New Roman"/>
                <a:cs typeface="Times New Roman"/>
              </a:rPr>
              <a:t>not all dogs are mammals</a:t>
            </a:r>
            <a:r>
              <a:rPr lang="en-US" sz="2800" i="1" dirty="0">
                <a:solidFill>
                  <a:srgbClr val="FF0000"/>
                </a:solidFill>
                <a:latin typeface="Times New Roman"/>
                <a:ea typeface="Times New Roman"/>
                <a:cs typeface="Times New Roman"/>
              </a:rPr>
              <a:t>.</a:t>
            </a:r>
            <a:r>
              <a:rPr lang="en-US" sz="2800" i="1" dirty="0">
                <a:solidFill>
                  <a:srgbClr val="000000"/>
                </a:solidFill>
                <a:latin typeface="Times New Roman"/>
                <a:ea typeface="Times New Roman"/>
                <a:cs typeface="Times New Roman"/>
              </a:rPr>
              <a:t/>
            </a:r>
            <a:br>
              <a:rPr lang="en-US" sz="2800" i="1" dirty="0">
                <a:solidFill>
                  <a:srgbClr val="000000"/>
                </a:solidFill>
                <a:latin typeface="Times New Roman"/>
                <a:ea typeface="Times New Roman"/>
                <a:cs typeface="Times New Roman"/>
              </a:rPr>
            </a:br>
            <a:endParaRPr lang="en-US" dirty="0"/>
          </a:p>
        </p:txBody>
      </p:sp>
    </p:spTree>
    <p:extLst>
      <p:ext uri="{BB962C8B-B14F-4D97-AF65-F5344CB8AC3E}">
        <p14:creationId xmlns:p14="http://schemas.microsoft.com/office/powerpoint/2010/main" val="875250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332656"/>
            <a:ext cx="8784976" cy="6048672"/>
          </a:xfrm>
        </p:spPr>
        <p:txBody>
          <a:bodyPr>
            <a:normAutofit/>
          </a:bodyPr>
          <a:lstStyle/>
          <a:p>
            <a:pPr algn="l">
              <a:lnSpc>
                <a:spcPct val="115000"/>
              </a:lnSpc>
              <a:spcAft>
                <a:spcPts val="1000"/>
              </a:spcAft>
            </a:pPr>
            <a:r>
              <a:rPr lang="en-US" b="1" dirty="0">
                <a:solidFill>
                  <a:srgbClr val="1D2A57"/>
                </a:solidFill>
                <a:latin typeface="Arial"/>
                <a:ea typeface="Times New Roman"/>
              </a:rPr>
              <a:t> </a:t>
            </a:r>
            <a:r>
              <a:rPr lang="en-US" b="1" dirty="0" smtClean="0">
                <a:solidFill>
                  <a:srgbClr val="1D2A57"/>
                </a:solidFill>
                <a:latin typeface="Arial"/>
                <a:ea typeface="Times New Roman"/>
              </a:rPr>
              <a:t>           </a:t>
            </a:r>
            <a:r>
              <a:rPr lang="en-US" sz="3600" b="1" dirty="0" smtClean="0">
                <a:solidFill>
                  <a:srgbClr val="1D2A57"/>
                </a:solidFill>
                <a:latin typeface="Times New Roman" pitchFamily="18" charset="0"/>
                <a:ea typeface="Times New Roman"/>
                <a:cs typeface="Times New Roman" pitchFamily="18" charset="0"/>
              </a:rPr>
              <a:t>ENTAILMENT</a:t>
            </a:r>
            <a:r>
              <a:rPr lang="en-US" sz="3600" dirty="0">
                <a:latin typeface="Times New Roman" pitchFamily="18" charset="0"/>
                <a:ea typeface="Calibri"/>
                <a:cs typeface="Times New Roman" pitchFamily="18" charset="0"/>
              </a:rPr>
              <a:t/>
            </a:r>
            <a:br>
              <a:rPr lang="en-US" sz="3600" dirty="0">
                <a:latin typeface="Times New Roman" pitchFamily="18" charset="0"/>
                <a:ea typeface="Calibri"/>
                <a:cs typeface="Times New Roman" pitchFamily="18" charset="0"/>
              </a:rPr>
            </a:br>
            <a:r>
              <a:rPr lang="en-US" sz="3600" dirty="0" smtClean="0">
                <a:latin typeface="Times New Roman" pitchFamily="18" charset="0"/>
                <a:ea typeface="Calibri"/>
                <a:cs typeface="Times New Roman" pitchFamily="18" charset="0"/>
              </a:rPr>
              <a:t>  </a:t>
            </a:r>
            <a:r>
              <a:rPr lang="en-US" sz="2800" dirty="0" smtClean="0">
                <a:solidFill>
                  <a:srgbClr val="1D2A57"/>
                </a:solidFill>
                <a:latin typeface="Times New Roman" pitchFamily="18" charset="0"/>
                <a:ea typeface="Times New Roman"/>
                <a:cs typeface="Times New Roman" pitchFamily="18" charset="0"/>
              </a:rPr>
              <a:t>The</a:t>
            </a:r>
            <a:r>
              <a:rPr lang="en-US" sz="2800" dirty="0">
                <a:solidFill>
                  <a:srgbClr val="1D2A57"/>
                </a:solidFill>
                <a:latin typeface="Times New Roman" pitchFamily="18" charset="0"/>
                <a:ea typeface="Times New Roman"/>
                <a:cs typeface="Times New Roman" pitchFamily="18" charset="0"/>
              </a:rPr>
              <a:t> </a:t>
            </a:r>
            <a:r>
              <a:rPr lang="en-US" sz="2800" dirty="0">
                <a:solidFill>
                  <a:srgbClr val="1D2A57"/>
                </a:solidFill>
                <a:latin typeface="Times New Roman" pitchFamily="18" charset="0"/>
                <a:ea typeface="Times New Roman"/>
                <a:cs typeface="Times New Roman" pitchFamily="18" charset="0"/>
                <a:hlinkClick r:id="rId2" tooltip="relationship"/>
              </a:rPr>
              <a:t>relationship</a:t>
            </a:r>
            <a:r>
              <a:rPr lang="en-US" sz="2800" dirty="0">
                <a:solidFill>
                  <a:srgbClr val="1D2A57"/>
                </a:solidFill>
                <a:latin typeface="Times New Roman" pitchFamily="18" charset="0"/>
                <a:ea typeface="Times New Roman"/>
                <a:cs typeface="Times New Roman" pitchFamily="18" charset="0"/>
              </a:rPr>
              <a:t> between two </a:t>
            </a:r>
            <a:r>
              <a:rPr lang="en-US" sz="2800" dirty="0">
                <a:solidFill>
                  <a:srgbClr val="1D2A57"/>
                </a:solidFill>
                <a:latin typeface="Times New Roman" pitchFamily="18" charset="0"/>
                <a:ea typeface="Times New Roman"/>
                <a:cs typeface="Times New Roman" pitchFamily="18" charset="0"/>
                <a:hlinkClick r:id="rId3" tooltip="statements"/>
              </a:rPr>
              <a:t>statements</a:t>
            </a:r>
            <a:r>
              <a:rPr lang="en-US" sz="2800" dirty="0">
                <a:solidFill>
                  <a:srgbClr val="1D2A57"/>
                </a:solidFill>
                <a:latin typeface="Times New Roman" pitchFamily="18" charset="0"/>
                <a:ea typeface="Times New Roman"/>
                <a:cs typeface="Times New Roman" pitchFamily="18" charset="0"/>
              </a:rPr>
              <a:t> when for one to be </a:t>
            </a:r>
            <a:r>
              <a:rPr lang="en-US" sz="2800" dirty="0">
                <a:solidFill>
                  <a:srgbClr val="1D2A57"/>
                </a:solidFill>
                <a:latin typeface="Times New Roman" pitchFamily="18" charset="0"/>
                <a:ea typeface="Times New Roman"/>
                <a:cs typeface="Times New Roman" pitchFamily="18" charset="0"/>
                <a:hlinkClick r:id="rId4" tooltip="true"/>
              </a:rPr>
              <a:t>true</a:t>
            </a:r>
            <a:r>
              <a:rPr lang="en-US" sz="2800" dirty="0">
                <a:solidFill>
                  <a:srgbClr val="1D2A57"/>
                </a:solidFill>
                <a:latin typeface="Times New Roman" pitchFamily="18" charset="0"/>
                <a:ea typeface="Times New Roman"/>
                <a:cs typeface="Times New Roman" pitchFamily="18" charset="0"/>
              </a:rPr>
              <a:t>, the other must also be </a:t>
            </a:r>
            <a:r>
              <a:rPr lang="en-US" sz="2800" dirty="0">
                <a:solidFill>
                  <a:srgbClr val="1D2A57"/>
                </a:solidFill>
                <a:latin typeface="Times New Roman" pitchFamily="18" charset="0"/>
                <a:ea typeface="Times New Roman"/>
                <a:cs typeface="Times New Roman" pitchFamily="18" charset="0"/>
                <a:hlinkClick r:id="rId4" tooltip="true"/>
              </a:rPr>
              <a:t>true</a:t>
            </a:r>
            <a:r>
              <a:rPr lang="en-US" sz="2800" dirty="0">
                <a:solidFill>
                  <a:srgbClr val="1D2A57"/>
                </a:solidFill>
                <a:latin typeface="Times New Roman" pitchFamily="18" charset="0"/>
                <a:ea typeface="Times New Roman"/>
                <a:cs typeface="Times New Roman" pitchFamily="18" charset="0"/>
              </a:rPr>
              <a:t>. </a:t>
            </a:r>
            <a:r>
              <a:rPr lang="en-US" sz="2800" dirty="0">
                <a:solidFill>
                  <a:srgbClr val="202122"/>
                </a:solidFill>
                <a:latin typeface="Times New Roman" pitchFamily="18" charset="0"/>
                <a:ea typeface="Calibri"/>
                <a:cs typeface="Times New Roman" pitchFamily="18" charset="0"/>
              </a:rPr>
              <a:t>For an entailment to be true, the </a:t>
            </a:r>
            <a:r>
              <a:rPr lang="en-US" sz="2800" i="1" dirty="0">
                <a:latin typeface="Times New Roman" pitchFamily="18" charset="0"/>
                <a:ea typeface="Calibri"/>
                <a:cs typeface="Times New Roman" pitchFamily="18" charset="0"/>
              </a:rPr>
              <a:t>then</a:t>
            </a:r>
            <a:r>
              <a:rPr lang="en-US" sz="2800" dirty="0">
                <a:latin typeface="Times New Roman" pitchFamily="18" charset="0"/>
                <a:ea typeface="Calibri"/>
                <a:cs typeface="Times New Roman" pitchFamily="18" charset="0"/>
              </a:rPr>
              <a:t> statement (denoted as </a:t>
            </a:r>
            <a:r>
              <a:rPr lang="en-US" sz="2800" i="1" dirty="0">
                <a:latin typeface="Times New Roman" pitchFamily="18" charset="0"/>
                <a:ea typeface="Calibri"/>
                <a:cs typeface="Times New Roman" pitchFamily="18" charset="0"/>
              </a:rPr>
              <a:t>B</a:t>
            </a:r>
            <a:r>
              <a:rPr lang="en-US" sz="2800" dirty="0">
                <a:latin typeface="Times New Roman" pitchFamily="18" charset="0"/>
                <a:ea typeface="Calibri"/>
                <a:cs typeface="Times New Roman" pitchFamily="18" charset="0"/>
              </a:rPr>
              <a:t>) must </a:t>
            </a:r>
            <a:r>
              <a:rPr lang="en-US" sz="2800" i="1" dirty="0">
                <a:latin typeface="Times New Roman" pitchFamily="18" charset="0"/>
                <a:ea typeface="Calibri"/>
                <a:cs typeface="Times New Roman" pitchFamily="18" charset="0"/>
              </a:rPr>
              <a:t>always</a:t>
            </a:r>
            <a:r>
              <a:rPr lang="en-US" sz="2800" dirty="0">
                <a:latin typeface="Times New Roman" pitchFamily="18" charset="0"/>
                <a:ea typeface="Calibri"/>
                <a:cs typeface="Times New Roman" pitchFamily="18" charset="0"/>
              </a:rPr>
              <a:t> be true when the </a:t>
            </a:r>
            <a:r>
              <a:rPr lang="en-US" sz="2800" i="1" dirty="0">
                <a:latin typeface="Times New Roman" pitchFamily="18" charset="0"/>
                <a:ea typeface="Calibri"/>
                <a:cs typeface="Times New Roman" pitchFamily="18" charset="0"/>
              </a:rPr>
              <a:t>if</a:t>
            </a:r>
            <a:r>
              <a:rPr lang="en-US" sz="2800" dirty="0">
                <a:latin typeface="Times New Roman" pitchFamily="18" charset="0"/>
                <a:ea typeface="Calibri"/>
                <a:cs typeface="Times New Roman" pitchFamily="18" charset="0"/>
              </a:rPr>
              <a:t> statement (denoted as </a:t>
            </a:r>
            <a:r>
              <a:rPr lang="en-US" sz="2800" i="1" dirty="0">
                <a:latin typeface="Times New Roman" pitchFamily="18" charset="0"/>
                <a:ea typeface="Calibri"/>
                <a:cs typeface="Times New Roman" pitchFamily="18" charset="0"/>
              </a:rPr>
              <a:t>A</a:t>
            </a:r>
            <a:r>
              <a:rPr lang="en-US" sz="2800" dirty="0">
                <a:latin typeface="Times New Roman" pitchFamily="18" charset="0"/>
                <a:ea typeface="Calibri"/>
                <a:cs typeface="Times New Roman" pitchFamily="18" charset="0"/>
              </a:rPr>
              <a:t>) is true.</a:t>
            </a:r>
            <a:r>
              <a:rPr lang="en-US" sz="3600" dirty="0">
                <a:latin typeface="Times New Roman" pitchFamily="18" charset="0"/>
                <a:ea typeface="Calibri"/>
                <a:cs typeface="Times New Roman" pitchFamily="18" charset="0"/>
              </a:rPr>
              <a:t/>
            </a:r>
            <a:br>
              <a:rPr lang="en-US" sz="3600" dirty="0">
                <a:latin typeface="Times New Roman" pitchFamily="18" charset="0"/>
                <a:ea typeface="Calibri"/>
                <a:cs typeface="Times New Roman" pitchFamily="18" charset="0"/>
              </a:rPr>
            </a:br>
            <a:r>
              <a:rPr lang="en-US" sz="3600" dirty="0" smtClean="0">
                <a:latin typeface="Times New Roman" pitchFamily="18" charset="0"/>
                <a:ea typeface="Calibri"/>
                <a:cs typeface="Times New Roman" pitchFamily="18" charset="0"/>
              </a:rPr>
              <a:t>   </a:t>
            </a:r>
            <a:br>
              <a:rPr lang="en-US" sz="3600" dirty="0" smtClean="0">
                <a:latin typeface="Times New Roman" pitchFamily="18" charset="0"/>
                <a:ea typeface="Calibri"/>
                <a:cs typeface="Times New Roman" pitchFamily="18" charset="0"/>
              </a:rPr>
            </a:br>
            <a:r>
              <a:rPr lang="en-US" sz="3600" dirty="0">
                <a:latin typeface="Times New Roman" pitchFamily="18" charset="0"/>
                <a:ea typeface="Calibri"/>
                <a:cs typeface="Times New Roman" pitchFamily="18" charset="0"/>
              </a:rPr>
              <a:t> </a:t>
            </a:r>
            <a:r>
              <a:rPr lang="en-US" sz="3600" dirty="0" smtClean="0">
                <a:latin typeface="Times New Roman" pitchFamily="18" charset="0"/>
                <a:ea typeface="Calibri"/>
                <a:cs typeface="Times New Roman" pitchFamily="18" charset="0"/>
              </a:rPr>
              <a:t>    </a:t>
            </a:r>
            <a:r>
              <a:rPr lang="en-US" sz="2800" dirty="0" smtClean="0">
                <a:solidFill>
                  <a:schemeClr val="accent6">
                    <a:lumMod val="50000"/>
                  </a:schemeClr>
                </a:solidFill>
                <a:latin typeface="Times New Roman" pitchFamily="18" charset="0"/>
                <a:ea typeface="Calibri"/>
                <a:cs typeface="Times New Roman" pitchFamily="18" charset="0"/>
              </a:rPr>
              <a:t>Ex</a:t>
            </a:r>
            <a:r>
              <a:rPr lang="en-US" sz="2800" dirty="0">
                <a:solidFill>
                  <a:schemeClr val="accent6">
                    <a:lumMod val="50000"/>
                  </a:schemeClr>
                </a:solidFill>
                <a:latin typeface="Times New Roman" pitchFamily="18" charset="0"/>
                <a:ea typeface="Calibri"/>
                <a:cs typeface="Times New Roman" pitchFamily="18" charset="0"/>
              </a:rPr>
              <a:t>. </a:t>
            </a:r>
            <a:r>
              <a:rPr lang="en-US" sz="2800" dirty="0" smtClean="0">
                <a:solidFill>
                  <a:schemeClr val="accent6">
                    <a:lumMod val="50000"/>
                  </a:schemeClr>
                </a:solidFill>
                <a:latin typeface="Times New Roman" pitchFamily="18" charset="0"/>
                <a:ea typeface="Calibri"/>
                <a:cs typeface="Times New Roman" pitchFamily="18" charset="0"/>
              </a:rPr>
              <a:t> </a:t>
            </a:r>
            <a:r>
              <a:rPr lang="en-US" sz="2800" i="1" dirty="0" smtClean="0">
                <a:solidFill>
                  <a:schemeClr val="accent6">
                    <a:lumMod val="50000"/>
                  </a:schemeClr>
                </a:solidFill>
                <a:latin typeface="Times New Roman" pitchFamily="18" charset="0"/>
                <a:ea typeface="Calibri"/>
                <a:cs typeface="Times New Roman" pitchFamily="18" charset="0"/>
              </a:rPr>
              <a:t>He </a:t>
            </a:r>
            <a:r>
              <a:rPr lang="en-US" sz="2800" i="1" dirty="0">
                <a:solidFill>
                  <a:schemeClr val="accent6">
                    <a:lumMod val="50000"/>
                  </a:schemeClr>
                </a:solidFill>
                <a:latin typeface="Times New Roman" pitchFamily="18" charset="0"/>
                <a:ea typeface="Calibri"/>
                <a:cs typeface="Times New Roman" pitchFamily="18" charset="0"/>
              </a:rPr>
              <a:t>drank a glass of </a:t>
            </a:r>
            <a:r>
              <a:rPr lang="en-US" sz="2800" i="1" dirty="0" smtClean="0">
                <a:solidFill>
                  <a:schemeClr val="accent6">
                    <a:lumMod val="50000"/>
                  </a:schemeClr>
                </a:solidFill>
                <a:latin typeface="Times New Roman" pitchFamily="18" charset="0"/>
                <a:ea typeface="Calibri"/>
                <a:cs typeface="Times New Roman" pitchFamily="18" charset="0"/>
              </a:rPr>
              <a:t>water. </a:t>
            </a:r>
            <a:r>
              <a:rPr lang="en-US" sz="2800" i="1" dirty="0">
                <a:solidFill>
                  <a:schemeClr val="accent6">
                    <a:lumMod val="50000"/>
                  </a:schemeClr>
                </a:solidFill>
                <a:latin typeface="Times New Roman" pitchFamily="18" charset="0"/>
                <a:ea typeface="Calibri"/>
                <a:cs typeface="Times New Roman" pitchFamily="18" charset="0"/>
              </a:rPr>
              <a:t>(A) entails </a:t>
            </a:r>
            <a:r>
              <a:rPr lang="en-US" sz="2800" i="1" dirty="0" smtClean="0">
                <a:solidFill>
                  <a:schemeClr val="accent6">
                    <a:lumMod val="50000"/>
                  </a:schemeClr>
                </a:solidFill>
                <a:latin typeface="Times New Roman" pitchFamily="18" charset="0"/>
                <a:ea typeface="Calibri"/>
                <a:cs typeface="Times New Roman" pitchFamily="18" charset="0"/>
              </a:rPr>
              <a:t>Somebody </a:t>
            </a:r>
            <a:r>
              <a:rPr lang="en-US" sz="2800" i="1" dirty="0">
                <a:solidFill>
                  <a:schemeClr val="accent6">
                    <a:lumMod val="50000"/>
                  </a:schemeClr>
                </a:solidFill>
                <a:latin typeface="Times New Roman" pitchFamily="18" charset="0"/>
                <a:ea typeface="Calibri"/>
                <a:cs typeface="Times New Roman" pitchFamily="18" charset="0"/>
              </a:rPr>
              <a:t>drank </a:t>
            </a:r>
            <a:r>
              <a:rPr lang="en-US" sz="2800" i="1" dirty="0" smtClean="0">
                <a:solidFill>
                  <a:schemeClr val="accent6">
                    <a:lumMod val="50000"/>
                  </a:schemeClr>
                </a:solidFill>
                <a:latin typeface="Times New Roman" pitchFamily="18" charset="0"/>
                <a:ea typeface="Calibri"/>
                <a:cs typeface="Times New Roman" pitchFamily="18" charset="0"/>
              </a:rPr>
              <a:t>something. </a:t>
            </a:r>
            <a:r>
              <a:rPr lang="en-US" sz="2800" i="1" dirty="0">
                <a:solidFill>
                  <a:schemeClr val="accent6">
                    <a:lumMod val="50000"/>
                  </a:schemeClr>
                </a:solidFill>
                <a:latin typeface="Times New Roman" pitchFamily="18" charset="0"/>
                <a:ea typeface="Calibri"/>
                <a:cs typeface="Times New Roman" pitchFamily="18" charset="0"/>
              </a:rPr>
              <a:t>(B)</a:t>
            </a:r>
            <a:endParaRPr lang="en-US" sz="2800" i="1"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45124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80719"/>
          </a:xfrm>
        </p:spPr>
        <p:txBody>
          <a:bodyPr>
            <a:normAutofit fontScale="90000"/>
          </a:bodyPr>
          <a:lstStyle/>
          <a:p>
            <a:pPr algn="l">
              <a:lnSpc>
                <a:spcPct val="115000"/>
              </a:lnSpc>
              <a:spcAft>
                <a:spcPts val="1000"/>
              </a:spcAft>
            </a:pPr>
            <a:r>
              <a:rPr lang="en-US" sz="2800" b="1" dirty="0" smtClean="0">
                <a:solidFill>
                  <a:srgbClr val="FF0000"/>
                </a:solidFill>
                <a:latin typeface="Times New Roman" pitchFamily="18" charset="0"/>
                <a:ea typeface="Calibri"/>
                <a:cs typeface="Times New Roman" pitchFamily="18" charset="0"/>
              </a:rPr>
              <a:t>                           </a:t>
            </a:r>
            <a:r>
              <a:rPr lang="en-US" sz="2800" b="1" dirty="0" smtClean="0">
                <a:solidFill>
                  <a:schemeClr val="accent5">
                    <a:lumMod val="75000"/>
                  </a:schemeClr>
                </a:solidFill>
                <a:latin typeface="Times New Roman" pitchFamily="18" charset="0"/>
                <a:ea typeface="Calibri"/>
                <a:cs typeface="Times New Roman" pitchFamily="18" charset="0"/>
              </a:rPr>
              <a:t>INFERENCING</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a:t>
            </a:r>
            <a:r>
              <a:rPr lang="en-US" sz="3200" dirty="0" smtClean="0">
                <a:solidFill>
                  <a:srgbClr val="C00000"/>
                </a:solidFill>
                <a:latin typeface="Times New Roman" pitchFamily="18" charset="0"/>
                <a:ea typeface="Calibri"/>
                <a:cs typeface="Times New Roman" pitchFamily="18" charset="0"/>
              </a:rPr>
              <a:t>* </a:t>
            </a:r>
            <a:r>
              <a:rPr lang="en-US" sz="3200" dirty="0" err="1" smtClean="0">
                <a:solidFill>
                  <a:srgbClr val="C00000"/>
                </a:solidFill>
                <a:latin typeface="Times New Roman" pitchFamily="18" charset="0"/>
                <a:ea typeface="Calibri"/>
                <a:cs typeface="Times New Roman" pitchFamily="18" charset="0"/>
              </a:rPr>
              <a:t>Inferencing</a:t>
            </a:r>
            <a:r>
              <a:rPr lang="en-US" sz="3200" dirty="0" smtClean="0">
                <a:solidFill>
                  <a:srgbClr val="C00000"/>
                </a:solidFill>
                <a:latin typeface="Times New Roman" pitchFamily="18" charset="0"/>
                <a:ea typeface="Calibri"/>
                <a:cs typeface="Times New Roman" pitchFamily="18" charset="0"/>
              </a:rPr>
              <a:t> </a:t>
            </a:r>
            <a:r>
              <a:rPr lang="en-US" sz="3200" dirty="0">
                <a:solidFill>
                  <a:srgbClr val="C00000"/>
                </a:solidFill>
                <a:latin typeface="Times New Roman" pitchFamily="18" charset="0"/>
                <a:ea typeface="Calibri"/>
                <a:cs typeface="Times New Roman" pitchFamily="18" charset="0"/>
              </a:rPr>
              <a:t>refers to the process by which the hearer/reader arrives at the intended meaning of the speaker/writer.</a:t>
            </a:r>
            <a:r>
              <a:rPr lang="en-US" sz="3200" dirty="0">
                <a:solidFill>
                  <a:srgbClr val="202122"/>
                </a:solidFill>
                <a:latin typeface="Times New Roman" pitchFamily="18" charset="0"/>
                <a:ea typeface="Calibri"/>
                <a:cs typeface="Times New Roman" pitchFamily="18" charset="0"/>
              </a:rPr>
              <a:t> </a:t>
            </a:r>
            <a:br>
              <a:rPr lang="en-US" sz="3200" dirty="0">
                <a:solidFill>
                  <a:srgbClr val="202122"/>
                </a:solidFill>
                <a:latin typeface="Times New Roman" pitchFamily="18" charset="0"/>
                <a:ea typeface="Calibri"/>
                <a:cs typeface="Times New Roman" pitchFamily="18" charset="0"/>
              </a:rPr>
            </a:br>
            <a:r>
              <a:rPr lang="en-US" sz="3200" dirty="0" smtClean="0">
                <a:solidFill>
                  <a:srgbClr val="202122"/>
                </a:solidFill>
                <a:latin typeface="Times New Roman" pitchFamily="18" charset="0"/>
                <a:ea typeface="Calibri"/>
                <a:cs typeface="Times New Roman" pitchFamily="18" charset="0"/>
              </a:rPr>
              <a:t>   </a:t>
            </a:r>
            <a:br>
              <a:rPr lang="en-US" sz="3200" dirty="0" smtClean="0">
                <a:solidFill>
                  <a:srgbClr val="202122"/>
                </a:solidFill>
                <a:latin typeface="Times New Roman" pitchFamily="18" charset="0"/>
                <a:ea typeface="Calibri"/>
                <a:cs typeface="Times New Roman" pitchFamily="18" charset="0"/>
              </a:rPr>
            </a:br>
            <a:r>
              <a:rPr lang="en-US" sz="3200" dirty="0">
                <a:solidFill>
                  <a:srgbClr val="202122"/>
                </a:solidFill>
                <a:latin typeface="Times New Roman" pitchFamily="18" charset="0"/>
                <a:ea typeface="Calibri"/>
                <a:cs typeface="Times New Roman" pitchFamily="18" charset="0"/>
              </a:rPr>
              <a:t> </a:t>
            </a:r>
            <a:r>
              <a:rPr lang="en-US" sz="3200" dirty="0" smtClean="0">
                <a:solidFill>
                  <a:srgbClr val="202122"/>
                </a:solidFill>
                <a:latin typeface="Times New Roman" pitchFamily="18" charset="0"/>
                <a:ea typeface="Calibri"/>
                <a:cs typeface="Times New Roman" pitchFamily="18" charset="0"/>
              </a:rPr>
              <a:t>  * </a:t>
            </a:r>
            <a:r>
              <a:rPr lang="en-US" sz="3200" dirty="0" smtClean="0">
                <a:solidFill>
                  <a:schemeClr val="accent6">
                    <a:lumMod val="50000"/>
                  </a:schemeClr>
                </a:solidFill>
                <a:latin typeface="Times New Roman" pitchFamily="18" charset="0"/>
                <a:ea typeface="Calibri"/>
                <a:cs typeface="Times New Roman" pitchFamily="18" charset="0"/>
              </a:rPr>
              <a:t>Inferences </a:t>
            </a:r>
            <a:r>
              <a:rPr lang="en-US" sz="3200" dirty="0">
                <a:solidFill>
                  <a:schemeClr val="accent6">
                    <a:lumMod val="50000"/>
                  </a:schemeClr>
                </a:solidFill>
                <a:latin typeface="Times New Roman" pitchFamily="18" charset="0"/>
                <a:ea typeface="Calibri"/>
                <a:cs typeface="Times New Roman" pitchFamily="18" charset="0"/>
              </a:rPr>
              <a:t>are generated from </a:t>
            </a:r>
            <a:r>
              <a:rPr lang="en-US" sz="3200" dirty="0" smtClean="0">
                <a:solidFill>
                  <a:schemeClr val="accent6">
                    <a:lumMod val="50000"/>
                  </a:schemeClr>
                </a:solidFill>
                <a:latin typeface="Times New Roman" pitchFamily="18" charset="0"/>
                <a:ea typeface="Calibri"/>
                <a:cs typeface="Times New Roman" pitchFamily="18" charset="0"/>
              </a:rPr>
              <a:t/>
            </a:r>
            <a:br>
              <a:rPr lang="en-US" sz="3200" dirty="0" smtClean="0">
                <a:solidFill>
                  <a:schemeClr val="accent6">
                    <a:lumMod val="50000"/>
                  </a:schemeClr>
                </a:solidFill>
                <a:latin typeface="Times New Roman" pitchFamily="18" charset="0"/>
                <a:ea typeface="Calibri"/>
                <a:cs typeface="Times New Roman" pitchFamily="18" charset="0"/>
              </a:rPr>
            </a:br>
            <a:r>
              <a:rPr lang="en-US" sz="3200" dirty="0" smtClean="0">
                <a:solidFill>
                  <a:schemeClr val="accent6">
                    <a:lumMod val="50000"/>
                  </a:schemeClr>
                </a:solidFill>
                <a:latin typeface="Times New Roman" pitchFamily="18" charset="0"/>
                <a:ea typeface="Calibri"/>
                <a:cs typeface="Times New Roman" pitchFamily="18" charset="0"/>
              </a:rPr>
              <a:t>             </a:t>
            </a:r>
            <a:r>
              <a:rPr lang="en-US" sz="3200" dirty="0" smtClean="0">
                <a:solidFill>
                  <a:srgbClr val="002060"/>
                </a:solidFill>
                <a:latin typeface="Times New Roman" pitchFamily="18" charset="0"/>
                <a:ea typeface="Calibri"/>
                <a:cs typeface="Times New Roman" pitchFamily="18" charset="0"/>
              </a:rPr>
              <a:t>i</a:t>
            </a:r>
            <a:r>
              <a:rPr lang="en-US" sz="3200" dirty="0">
                <a:solidFill>
                  <a:srgbClr val="002060"/>
                </a:solidFill>
                <a:latin typeface="Times New Roman" pitchFamily="18" charset="0"/>
                <a:ea typeface="Calibri"/>
                <a:cs typeface="Times New Roman" pitchFamily="18" charset="0"/>
              </a:rPr>
              <a:t>) specific premises or </a:t>
            </a:r>
            <a:br>
              <a:rPr lang="en-US" sz="3200" dirty="0">
                <a:solidFill>
                  <a:srgbClr val="002060"/>
                </a:solidFill>
                <a:latin typeface="Times New Roman" pitchFamily="18" charset="0"/>
                <a:ea typeface="Calibri"/>
                <a:cs typeface="Times New Roman" pitchFamily="18" charset="0"/>
              </a:rPr>
            </a:br>
            <a:r>
              <a:rPr lang="en-US" sz="3200" dirty="0" smtClean="0">
                <a:solidFill>
                  <a:srgbClr val="002060"/>
                </a:solidFill>
                <a:latin typeface="Times New Roman" pitchFamily="18" charset="0"/>
                <a:ea typeface="Calibri"/>
                <a:cs typeface="Times New Roman" pitchFamily="18" charset="0"/>
              </a:rPr>
              <a:t>             ii</a:t>
            </a:r>
            <a:r>
              <a:rPr lang="en-US" sz="3200" dirty="0">
                <a:solidFill>
                  <a:srgbClr val="002060"/>
                </a:solidFill>
                <a:latin typeface="Times New Roman" pitchFamily="18" charset="0"/>
                <a:ea typeface="Calibri"/>
                <a:cs typeface="Times New Roman" pitchFamily="18" charset="0"/>
              </a:rPr>
              <a:t>) deductive </a:t>
            </a:r>
            <a:r>
              <a:rPr lang="en-US" sz="3200" dirty="0" smtClean="0">
                <a:solidFill>
                  <a:srgbClr val="002060"/>
                </a:solidFill>
                <a:latin typeface="Times New Roman" pitchFamily="18" charset="0"/>
                <a:ea typeface="Calibri"/>
                <a:cs typeface="Times New Roman" pitchFamily="18" charset="0"/>
              </a:rPr>
              <a:t>inference.</a:t>
            </a:r>
            <a:r>
              <a:rPr lang="en-US" sz="3200" dirty="0">
                <a:solidFill>
                  <a:schemeClr val="accent6">
                    <a:lumMod val="50000"/>
                  </a:schemeClr>
                </a:solidFill>
                <a:latin typeface="Times New Roman" pitchFamily="18" charset="0"/>
                <a:ea typeface="Calibri"/>
                <a:cs typeface="Times New Roman" pitchFamily="18" charset="0"/>
              </a:rPr>
              <a:t/>
            </a:r>
            <a:br>
              <a:rPr lang="en-US" sz="3200" dirty="0">
                <a:solidFill>
                  <a:schemeClr val="accent6">
                    <a:lumMod val="50000"/>
                  </a:schemeClr>
                </a:solidFill>
                <a:latin typeface="Times New Roman" pitchFamily="18" charset="0"/>
                <a:ea typeface="Calibri"/>
                <a:cs typeface="Times New Roman" pitchFamily="18" charset="0"/>
              </a:rPr>
            </a:br>
            <a:r>
              <a:rPr lang="en-US" sz="3200" dirty="0" smtClean="0">
                <a:solidFill>
                  <a:schemeClr val="accent6">
                    <a:lumMod val="50000"/>
                  </a:schemeClr>
                </a:solidFill>
                <a:latin typeface="Times New Roman" pitchFamily="18" charset="0"/>
                <a:ea typeface="Calibri"/>
                <a:cs typeface="Times New Roman" pitchFamily="18" charset="0"/>
              </a:rPr>
              <a:t/>
            </a:r>
            <a:br>
              <a:rPr lang="en-US" sz="3200" dirty="0" smtClean="0">
                <a:solidFill>
                  <a:schemeClr val="accent6">
                    <a:lumMod val="50000"/>
                  </a:schemeClr>
                </a:solidFill>
                <a:latin typeface="Times New Roman" pitchFamily="18" charset="0"/>
                <a:ea typeface="Calibri"/>
                <a:cs typeface="Times New Roman" pitchFamily="18" charset="0"/>
              </a:rPr>
            </a:br>
            <a:r>
              <a:rPr lang="en-US" sz="3200" dirty="0">
                <a:solidFill>
                  <a:schemeClr val="accent6">
                    <a:lumMod val="50000"/>
                  </a:schemeClr>
                </a:solidFill>
                <a:latin typeface="Times New Roman" pitchFamily="18" charset="0"/>
                <a:ea typeface="Calibri"/>
                <a:cs typeface="Times New Roman" pitchFamily="18" charset="0"/>
              </a:rPr>
              <a:t> </a:t>
            </a:r>
            <a:r>
              <a:rPr lang="en-US" sz="3200" dirty="0" smtClean="0">
                <a:solidFill>
                  <a:schemeClr val="accent6">
                    <a:lumMod val="50000"/>
                  </a:schemeClr>
                </a:solidFill>
                <a:latin typeface="Times New Roman" pitchFamily="18" charset="0"/>
                <a:ea typeface="Calibri"/>
                <a:cs typeface="Times New Roman" pitchFamily="18" charset="0"/>
              </a:rPr>
              <a:t>    </a:t>
            </a:r>
            <a:r>
              <a:rPr lang="en-US" sz="3200" dirty="0" smtClean="0">
                <a:solidFill>
                  <a:srgbClr val="002060"/>
                </a:solidFill>
                <a:latin typeface="Times New Roman" pitchFamily="18" charset="0"/>
                <a:ea typeface="Calibri"/>
                <a:cs typeface="Times New Roman" pitchFamily="18" charset="0"/>
              </a:rPr>
              <a:t>Ex</a:t>
            </a:r>
            <a:r>
              <a:rPr lang="en-US" sz="3200" dirty="0">
                <a:solidFill>
                  <a:srgbClr val="002060"/>
                </a:solidFill>
                <a:latin typeface="Times New Roman" pitchFamily="18" charset="0"/>
                <a:ea typeface="Calibri"/>
                <a:cs typeface="Times New Roman" pitchFamily="18" charset="0"/>
              </a:rPr>
              <a:t>.</a:t>
            </a:r>
            <a:r>
              <a:rPr lang="en-US" sz="3200" dirty="0">
                <a:solidFill>
                  <a:schemeClr val="accent6">
                    <a:lumMod val="50000"/>
                  </a:schemeClr>
                </a:solidFill>
                <a:latin typeface="Times New Roman" pitchFamily="18" charset="0"/>
                <a:ea typeface="Calibri"/>
                <a:cs typeface="Times New Roman" pitchFamily="18" charset="0"/>
              </a:rPr>
              <a:t> a). </a:t>
            </a:r>
            <a:r>
              <a:rPr lang="en-US" sz="3200" dirty="0">
                <a:solidFill>
                  <a:srgbClr val="7030A0"/>
                </a:solidFill>
                <a:latin typeface="Times New Roman" pitchFamily="18" charset="0"/>
                <a:ea typeface="Calibri"/>
                <a:cs typeface="Times New Roman" pitchFamily="18" charset="0"/>
              </a:rPr>
              <a:t>If it’s sunny, it’s warm. </a:t>
            </a:r>
            <a:r>
              <a:rPr lang="en-US" sz="3200" dirty="0">
                <a:solidFill>
                  <a:schemeClr val="accent6">
                    <a:lumMod val="50000"/>
                  </a:schemeClr>
                </a:solidFill>
                <a:latin typeface="Times New Roman" pitchFamily="18" charset="0"/>
                <a:ea typeface="Calibri"/>
                <a:cs typeface="Times New Roman" pitchFamily="18" charset="0"/>
              </a:rPr>
              <a:t>b)</a:t>
            </a:r>
            <a:r>
              <a:rPr lang="en-US" sz="3200" dirty="0">
                <a:solidFill>
                  <a:srgbClr val="7030A0"/>
                </a:solidFill>
                <a:latin typeface="Times New Roman" pitchFamily="18" charset="0"/>
                <a:ea typeface="Calibri"/>
                <a:cs typeface="Times New Roman" pitchFamily="18" charset="0"/>
              </a:rPr>
              <a:t>. It’s sunny. </a:t>
            </a:r>
            <a:r>
              <a:rPr lang="en-US" sz="3200" dirty="0" smtClean="0">
                <a:solidFill>
                  <a:srgbClr val="7030A0"/>
                </a:solidFill>
                <a:latin typeface="Times New Roman" pitchFamily="18" charset="0"/>
                <a:ea typeface="Calibri"/>
                <a:cs typeface="Times New Roman" pitchFamily="18" charset="0"/>
              </a:rPr>
              <a:t/>
            </a:r>
            <a:br>
              <a:rPr lang="en-US" sz="3200" dirty="0" smtClean="0">
                <a:solidFill>
                  <a:srgbClr val="7030A0"/>
                </a:solidFill>
                <a:latin typeface="Times New Roman" pitchFamily="18" charset="0"/>
                <a:ea typeface="Calibri"/>
                <a:cs typeface="Times New Roman" pitchFamily="18" charset="0"/>
              </a:rPr>
            </a:br>
            <a:r>
              <a:rPr lang="en-US" sz="3200" dirty="0" smtClean="0">
                <a:solidFill>
                  <a:srgbClr val="7030A0"/>
                </a:solidFill>
                <a:latin typeface="Times New Roman" pitchFamily="18" charset="0"/>
                <a:ea typeface="Calibri"/>
                <a:cs typeface="Times New Roman" pitchFamily="18" charset="0"/>
              </a:rPr>
              <a:t>                    </a:t>
            </a:r>
            <a:r>
              <a:rPr lang="en-US" sz="3200" b="1" dirty="0" smtClean="0">
                <a:solidFill>
                  <a:srgbClr val="7030A0"/>
                </a:solidFill>
                <a:latin typeface="Times New Roman" pitchFamily="18" charset="0"/>
                <a:ea typeface="Calibri"/>
                <a:cs typeface="Times New Roman" pitchFamily="18" charset="0"/>
              </a:rPr>
              <a:t>&gt;</a:t>
            </a:r>
            <a:r>
              <a:rPr lang="en-US" sz="3200" dirty="0" smtClean="0">
                <a:solidFill>
                  <a:srgbClr val="7030A0"/>
                </a:solidFill>
                <a:latin typeface="Times New Roman" pitchFamily="18" charset="0"/>
                <a:ea typeface="Calibri"/>
                <a:cs typeface="Times New Roman" pitchFamily="18" charset="0"/>
              </a:rPr>
              <a:t> </a:t>
            </a:r>
            <a:r>
              <a:rPr lang="en-US" sz="3200" dirty="0">
                <a:solidFill>
                  <a:schemeClr val="accent6">
                    <a:lumMod val="50000"/>
                  </a:schemeClr>
                </a:solidFill>
                <a:latin typeface="Times New Roman" pitchFamily="18" charset="0"/>
                <a:ea typeface="Calibri"/>
                <a:cs typeface="Times New Roman" pitchFamily="18" charset="0"/>
              </a:rPr>
              <a:t>c).</a:t>
            </a:r>
            <a:r>
              <a:rPr lang="en-US" sz="3200" dirty="0">
                <a:solidFill>
                  <a:srgbClr val="7030A0"/>
                </a:solidFill>
                <a:latin typeface="Times New Roman" pitchFamily="18" charset="0"/>
                <a:ea typeface="Calibri"/>
                <a:cs typeface="Times New Roman" pitchFamily="18" charset="0"/>
              </a:rPr>
              <a:t> So, it’s warm. </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991413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332656"/>
            <a:ext cx="8928992" cy="6264696"/>
          </a:xfrm>
        </p:spPr>
        <p:txBody>
          <a:bodyPr>
            <a:normAutofit/>
          </a:bodyPr>
          <a:lstStyle/>
          <a:p>
            <a:pPr algn="l">
              <a:lnSpc>
                <a:spcPct val="115000"/>
              </a:lnSpc>
              <a:spcAft>
                <a:spcPts val="1000"/>
              </a:spcAft>
            </a:pPr>
            <a:r>
              <a:rPr lang="en-US" dirty="0">
                <a:solidFill>
                  <a:srgbClr val="202122"/>
                </a:solidFill>
                <a:latin typeface="Times New Roman"/>
                <a:ea typeface="Calibri"/>
              </a:rPr>
              <a:t> </a:t>
            </a:r>
            <a:r>
              <a:rPr lang="en-US" dirty="0" smtClean="0">
                <a:solidFill>
                  <a:srgbClr val="202122"/>
                </a:solidFill>
                <a:latin typeface="Times New Roman"/>
                <a:ea typeface="Calibri"/>
              </a:rPr>
              <a:t>      </a:t>
            </a:r>
            <a:r>
              <a:rPr lang="en-US" sz="3600" b="1" dirty="0" smtClean="0">
                <a:solidFill>
                  <a:srgbClr val="FF0000"/>
                </a:solidFill>
                <a:latin typeface="Times New Roman" pitchFamily="18" charset="0"/>
                <a:ea typeface="Calibri"/>
                <a:cs typeface="Times New Roman" pitchFamily="18" charset="0"/>
              </a:rPr>
              <a:t>Bases </a:t>
            </a:r>
            <a:r>
              <a:rPr lang="en-US" sz="3600" b="1" dirty="0">
                <a:solidFill>
                  <a:srgbClr val="FF0000"/>
                </a:solidFill>
                <a:latin typeface="Times New Roman" pitchFamily="18" charset="0"/>
                <a:ea typeface="Calibri"/>
                <a:cs typeface="Times New Roman" pitchFamily="18" charset="0"/>
              </a:rPr>
              <a:t>for </a:t>
            </a:r>
            <a:r>
              <a:rPr lang="en-US" sz="3600" b="1" dirty="0" err="1">
                <a:solidFill>
                  <a:srgbClr val="FF0000"/>
                </a:solidFill>
                <a:latin typeface="Times New Roman" pitchFamily="18" charset="0"/>
                <a:ea typeface="Calibri"/>
                <a:cs typeface="Times New Roman" pitchFamily="18" charset="0"/>
              </a:rPr>
              <a:t>inferencing</a:t>
            </a:r>
            <a:r>
              <a:rPr lang="en-US" sz="3100" dirty="0">
                <a:solidFill>
                  <a:srgbClr val="202122"/>
                </a:solidFill>
                <a:latin typeface="Times New Roman" pitchFamily="18" charset="0"/>
                <a:ea typeface="Calibri"/>
                <a:cs typeface="Times New Roman" pitchFamily="18" charset="0"/>
              </a:rPr>
              <a:t> </a:t>
            </a:r>
            <a:r>
              <a:rPr lang="en-US" sz="3100" dirty="0" smtClean="0">
                <a:solidFill>
                  <a:srgbClr val="202122"/>
                </a:solidFill>
                <a:latin typeface="Times New Roman" pitchFamily="18" charset="0"/>
                <a:ea typeface="Calibri"/>
                <a:cs typeface="Times New Roman" pitchFamily="18" charset="0"/>
              </a:rPr>
              <a:t>(Leech -1984</a:t>
            </a:r>
            <a:r>
              <a:rPr lang="en-US" sz="3100" dirty="0">
                <a:solidFill>
                  <a:srgbClr val="202122"/>
                </a:solidFill>
                <a:latin typeface="Times New Roman" pitchFamily="18" charset="0"/>
                <a:ea typeface="Calibri"/>
                <a:cs typeface="Times New Roman" pitchFamily="18" charset="0"/>
              </a:rPr>
              <a:t>)</a:t>
            </a:r>
            <a:r>
              <a:rPr lang="en-US" sz="3100" dirty="0">
                <a:latin typeface="Times New Roman" pitchFamily="18" charset="0"/>
                <a:ea typeface="Calibri"/>
                <a:cs typeface="Times New Roman" pitchFamily="18" charset="0"/>
              </a:rPr>
              <a:t/>
            </a:r>
            <a:br>
              <a:rPr lang="en-US" sz="3100" dirty="0">
                <a:latin typeface="Times New Roman" pitchFamily="18" charset="0"/>
                <a:ea typeface="Calibri"/>
                <a:cs typeface="Times New Roman" pitchFamily="18" charset="0"/>
              </a:rPr>
            </a:br>
            <a:r>
              <a:rPr lang="en-US" sz="3100" dirty="0" smtClean="0">
                <a:latin typeface="Times New Roman" pitchFamily="18" charset="0"/>
                <a:ea typeface="Calibri"/>
                <a:cs typeface="Times New Roman" pitchFamily="18" charset="0"/>
              </a:rPr>
              <a:t>  1. </a:t>
            </a:r>
            <a:r>
              <a:rPr lang="en-US" sz="3100" dirty="0" smtClean="0">
                <a:solidFill>
                  <a:srgbClr val="0070C0"/>
                </a:solidFill>
                <a:latin typeface="Times New Roman" pitchFamily="18" charset="0"/>
                <a:ea typeface="Times New Roman"/>
                <a:cs typeface="Times New Roman" pitchFamily="18" charset="0"/>
              </a:rPr>
              <a:t>The </a:t>
            </a:r>
            <a:r>
              <a:rPr lang="en-US" sz="3100" dirty="0">
                <a:solidFill>
                  <a:srgbClr val="0070C0"/>
                </a:solidFill>
                <a:latin typeface="Times New Roman" pitchFamily="18" charset="0"/>
                <a:ea typeface="Times New Roman"/>
                <a:cs typeface="Times New Roman" pitchFamily="18" charset="0"/>
              </a:rPr>
              <a:t>conventional conceptual meaning of the </a:t>
            </a:r>
            <a:r>
              <a:rPr lang="en-US" sz="3100" dirty="0" smtClean="0">
                <a:solidFill>
                  <a:srgbClr val="0070C0"/>
                </a:solidFill>
                <a:latin typeface="Times New Roman" pitchFamily="18" charset="0"/>
                <a:ea typeface="Times New Roman"/>
                <a:cs typeface="Times New Roman" pitchFamily="18" charset="0"/>
              </a:rPr>
              <a:t>utterance.</a:t>
            </a:r>
            <a:r>
              <a:rPr lang="en-US" sz="3100" dirty="0">
                <a:latin typeface="Times New Roman" pitchFamily="18" charset="0"/>
                <a:ea typeface="Calibri"/>
                <a:cs typeface="Times New Roman" pitchFamily="18" charset="0"/>
              </a:rPr>
              <a:t/>
            </a:r>
            <a:br>
              <a:rPr lang="en-US" sz="3100" dirty="0">
                <a:latin typeface="Times New Roman" pitchFamily="18" charset="0"/>
                <a:ea typeface="Calibri"/>
                <a:cs typeface="Times New Roman" pitchFamily="18" charset="0"/>
              </a:rPr>
            </a:br>
            <a:r>
              <a:rPr lang="en-US" sz="3100" dirty="0" smtClean="0">
                <a:latin typeface="Times New Roman" pitchFamily="18" charset="0"/>
                <a:ea typeface="Calibri"/>
                <a:cs typeface="Times New Roman" pitchFamily="18" charset="0"/>
              </a:rPr>
              <a:t>  2. </a:t>
            </a:r>
            <a:r>
              <a:rPr lang="en-US" sz="3100" dirty="0" smtClean="0">
                <a:solidFill>
                  <a:schemeClr val="accent6">
                    <a:lumMod val="50000"/>
                  </a:schemeClr>
                </a:solidFill>
                <a:latin typeface="Times New Roman" pitchFamily="18" charset="0"/>
                <a:ea typeface="Times New Roman"/>
                <a:cs typeface="Times New Roman" pitchFamily="18" charset="0"/>
              </a:rPr>
              <a:t>The </a:t>
            </a:r>
            <a:r>
              <a:rPr lang="en-US" sz="3100" dirty="0">
                <a:solidFill>
                  <a:schemeClr val="accent6">
                    <a:lumMod val="50000"/>
                  </a:schemeClr>
                </a:solidFill>
                <a:latin typeface="Times New Roman" pitchFamily="18" charset="0"/>
                <a:ea typeface="Times New Roman"/>
                <a:cs typeface="Times New Roman" pitchFamily="18" charset="0"/>
              </a:rPr>
              <a:t>assumption that the speaker is observing the co-operative principles, &amp;</a:t>
            </a:r>
            <a:r>
              <a:rPr lang="en-US" sz="3100" dirty="0" smtClean="0">
                <a:solidFill>
                  <a:schemeClr val="accent6">
                    <a:lumMod val="50000"/>
                  </a:schemeClr>
                </a:solidFill>
                <a:latin typeface="Times New Roman" pitchFamily="18" charset="0"/>
                <a:ea typeface="Times New Roman"/>
                <a:cs typeface="Times New Roman" pitchFamily="18" charset="0"/>
              </a:rPr>
              <a:t> </a:t>
            </a:r>
            <a:r>
              <a:rPr lang="en-US" sz="3100" dirty="0">
                <a:solidFill>
                  <a:schemeClr val="accent6">
                    <a:lumMod val="50000"/>
                  </a:schemeClr>
                </a:solidFill>
                <a:latin typeface="Times New Roman" pitchFamily="18" charset="0"/>
                <a:ea typeface="Times New Roman"/>
                <a:cs typeface="Times New Roman" pitchFamily="18" charset="0"/>
              </a:rPr>
              <a:t>assuming the hearer to assume that </a:t>
            </a:r>
            <a:r>
              <a:rPr lang="en-US" sz="3100" dirty="0" smtClean="0">
                <a:solidFill>
                  <a:schemeClr val="accent6">
                    <a:lumMod val="50000"/>
                  </a:schemeClr>
                </a:solidFill>
                <a:latin typeface="Times New Roman" pitchFamily="18" charset="0"/>
                <a:ea typeface="Times New Roman"/>
                <a:cs typeface="Times New Roman" pitchFamily="18" charset="0"/>
              </a:rPr>
              <a:t>too.</a:t>
            </a:r>
            <a:br>
              <a:rPr lang="en-US" sz="3100" dirty="0" smtClean="0">
                <a:solidFill>
                  <a:schemeClr val="accent6">
                    <a:lumMod val="50000"/>
                  </a:schemeClr>
                </a:solidFill>
                <a:latin typeface="Times New Roman" pitchFamily="18" charset="0"/>
                <a:ea typeface="Times New Roman"/>
                <a:cs typeface="Times New Roman" pitchFamily="18" charset="0"/>
              </a:rPr>
            </a:br>
            <a:r>
              <a:rPr lang="en-US" sz="3100" dirty="0" smtClean="0">
                <a:solidFill>
                  <a:schemeClr val="accent6">
                    <a:lumMod val="50000"/>
                  </a:schemeClr>
                </a:solidFill>
                <a:latin typeface="Times New Roman" pitchFamily="18" charset="0"/>
                <a:ea typeface="Times New Roman"/>
                <a:cs typeface="Times New Roman" pitchFamily="18" charset="0"/>
              </a:rPr>
              <a:t>  </a:t>
            </a:r>
            <a:r>
              <a:rPr lang="en-US" sz="3100" dirty="0" smtClean="0">
                <a:latin typeface="Times New Roman" pitchFamily="18" charset="0"/>
                <a:ea typeface="Calibri"/>
                <a:cs typeface="Times New Roman" pitchFamily="18" charset="0"/>
              </a:rPr>
              <a:t>3. </a:t>
            </a:r>
            <a:r>
              <a:rPr lang="en-US" sz="3100" dirty="0" smtClean="0">
                <a:solidFill>
                  <a:srgbClr val="FF0000"/>
                </a:solidFill>
                <a:latin typeface="Times New Roman" pitchFamily="18" charset="0"/>
                <a:ea typeface="Times New Roman"/>
                <a:cs typeface="Times New Roman" pitchFamily="18" charset="0"/>
              </a:rPr>
              <a:t>Relevant </a:t>
            </a:r>
            <a:r>
              <a:rPr lang="en-US" sz="3100" dirty="0">
                <a:solidFill>
                  <a:srgbClr val="FF0000"/>
                </a:solidFill>
                <a:latin typeface="Times New Roman" pitchFamily="18" charset="0"/>
                <a:ea typeface="Times New Roman"/>
                <a:cs typeface="Times New Roman" pitchFamily="18" charset="0"/>
              </a:rPr>
              <a:t>background knowledge.</a:t>
            </a:r>
            <a:r>
              <a:rPr lang="en-US" sz="3100" dirty="0">
                <a:latin typeface="Times New Roman" pitchFamily="18" charset="0"/>
                <a:ea typeface="Calibri"/>
                <a:cs typeface="Times New Roman" pitchFamily="18" charset="0"/>
              </a:rPr>
              <a:t/>
            </a:r>
            <a:br>
              <a:rPr lang="en-US" sz="3100" dirty="0">
                <a:latin typeface="Times New Roman" pitchFamily="18" charset="0"/>
                <a:ea typeface="Calibri"/>
                <a:cs typeface="Times New Roman" pitchFamily="18" charset="0"/>
              </a:rPr>
            </a:br>
            <a:r>
              <a:rPr lang="en-US" sz="3100" dirty="0" smtClean="0">
                <a:latin typeface="Times New Roman" pitchFamily="18" charset="0"/>
                <a:ea typeface="Calibri"/>
                <a:cs typeface="Times New Roman" pitchFamily="18" charset="0"/>
              </a:rPr>
              <a:t>  4. </a:t>
            </a:r>
            <a:r>
              <a:rPr lang="en-US" sz="3100" dirty="0" smtClean="0">
                <a:solidFill>
                  <a:srgbClr val="00B050"/>
                </a:solidFill>
                <a:latin typeface="Times New Roman" pitchFamily="18" charset="0"/>
                <a:ea typeface="Times New Roman"/>
                <a:cs typeface="Times New Roman" pitchFamily="18" charset="0"/>
              </a:rPr>
              <a:t>Informal </a:t>
            </a:r>
            <a:r>
              <a:rPr lang="en-US" sz="3100" dirty="0">
                <a:solidFill>
                  <a:srgbClr val="00B050"/>
                </a:solidFill>
                <a:latin typeface="Times New Roman" pitchFamily="18" charset="0"/>
                <a:ea typeface="Times New Roman"/>
                <a:cs typeface="Times New Roman" pitchFamily="18" charset="0"/>
              </a:rPr>
              <a:t>reasoning.</a:t>
            </a:r>
            <a:r>
              <a:rPr lang="en-US" sz="3100" dirty="0">
                <a:solidFill>
                  <a:srgbClr val="1D2A57"/>
                </a:solidFill>
                <a:latin typeface="Times New Roman" pitchFamily="18" charset="0"/>
                <a:ea typeface="Times New Roman"/>
                <a:cs typeface="Times New Roman" pitchFamily="18" charset="0"/>
              </a:rPr>
              <a:t> </a:t>
            </a:r>
            <a:r>
              <a:rPr lang="en-US" sz="3100" dirty="0">
                <a:latin typeface="Times New Roman" pitchFamily="18" charset="0"/>
                <a:ea typeface="Calibri"/>
                <a:cs typeface="Times New Roman" pitchFamily="18" charset="0"/>
              </a:rPr>
              <a:t/>
            </a:r>
            <a:br>
              <a:rPr lang="en-US" sz="3100" dirty="0">
                <a:latin typeface="Times New Roman" pitchFamily="18" charset="0"/>
                <a:ea typeface="Calibri"/>
                <a:cs typeface="Times New Roman" pitchFamily="18" charset="0"/>
              </a:rPr>
            </a:br>
            <a:endParaRPr lang="en-US" sz="3100" dirty="0">
              <a:latin typeface="Times New Roman" pitchFamily="18" charset="0"/>
              <a:cs typeface="Times New Roman" pitchFamily="18" charset="0"/>
            </a:endParaRPr>
          </a:p>
        </p:txBody>
      </p:sp>
    </p:spTree>
    <p:extLst>
      <p:ext uri="{BB962C8B-B14F-4D97-AF65-F5344CB8AC3E}">
        <p14:creationId xmlns:p14="http://schemas.microsoft.com/office/powerpoint/2010/main" val="2629431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12968" cy="6408711"/>
          </a:xfrm>
        </p:spPr>
        <p:txBody>
          <a:bodyPr>
            <a:normAutofit/>
          </a:bodyPr>
          <a:lstStyle/>
          <a:p>
            <a:pPr lvl="0" algn="l">
              <a:lnSpc>
                <a:spcPct val="115000"/>
              </a:lnSpc>
              <a:spcAft>
                <a:spcPts val="0"/>
              </a:spcAft>
            </a:pPr>
            <a:r>
              <a:rPr lang="en-US" sz="3600" dirty="0" smtClean="0">
                <a:solidFill>
                  <a:srgbClr val="7030A0"/>
                </a:solidFill>
                <a:latin typeface="Times New Roman" pitchFamily="18" charset="0"/>
                <a:ea typeface="Times New Roman"/>
                <a:cs typeface="Times New Roman" pitchFamily="18" charset="0"/>
              </a:rPr>
              <a:t> 1. Conventional meanings of words without which there is no possibility of understanding the direct or non- implicated meaning</a:t>
            </a:r>
            <a:br>
              <a:rPr lang="en-US" sz="3600" dirty="0" smtClean="0">
                <a:solidFill>
                  <a:srgbClr val="7030A0"/>
                </a:solidFill>
                <a:latin typeface="Times New Roman" pitchFamily="18" charset="0"/>
                <a:ea typeface="Times New Roman"/>
                <a:cs typeface="Times New Roman" pitchFamily="18" charset="0"/>
              </a:rPr>
            </a:br>
            <a:r>
              <a:rPr lang="en-US" sz="3600" dirty="0" smtClean="0">
                <a:solidFill>
                  <a:srgbClr val="7030A0"/>
                </a:solidFill>
                <a:latin typeface="Times New Roman" pitchFamily="18" charset="0"/>
                <a:ea typeface="Times New Roman"/>
                <a:cs typeface="Times New Roman" pitchFamily="18" charset="0"/>
              </a:rPr>
              <a:t> </a:t>
            </a:r>
            <a:br>
              <a:rPr lang="en-US" sz="3600" dirty="0" smtClean="0">
                <a:solidFill>
                  <a:srgbClr val="7030A0"/>
                </a:solidFill>
                <a:latin typeface="Times New Roman" pitchFamily="18" charset="0"/>
                <a:ea typeface="Times New Roman"/>
                <a:cs typeface="Times New Roman" pitchFamily="18" charset="0"/>
              </a:rPr>
            </a:br>
            <a:r>
              <a:rPr lang="en-US" sz="3600" dirty="0">
                <a:solidFill>
                  <a:srgbClr val="7030A0"/>
                </a:solidFill>
                <a:latin typeface="Times New Roman" pitchFamily="18" charset="0"/>
                <a:ea typeface="Times New Roman"/>
                <a:cs typeface="Times New Roman" pitchFamily="18" charset="0"/>
              </a:rPr>
              <a:t> </a:t>
            </a:r>
            <a:r>
              <a:rPr lang="en-US" sz="3600" dirty="0" smtClean="0">
                <a:solidFill>
                  <a:srgbClr val="FF0000"/>
                </a:solidFill>
                <a:latin typeface="Times New Roman" pitchFamily="18" charset="0"/>
                <a:ea typeface="Times New Roman"/>
                <a:cs typeface="Times New Roman" pitchFamily="18" charset="0"/>
              </a:rPr>
              <a:t>2.Background knowledge or experience are necessary for understanding language.</a:t>
            </a:r>
            <a:r>
              <a:rPr lang="en-US" sz="3600" dirty="0" smtClean="0">
                <a:solidFill>
                  <a:srgbClr val="FF0000"/>
                </a:solidFill>
                <a:latin typeface="Times New Roman" pitchFamily="18" charset="0"/>
                <a:ea typeface="Calibri"/>
                <a:cs typeface="Times New Roman" pitchFamily="18" charset="0"/>
              </a:rPr>
              <a:t/>
            </a:r>
            <a:br>
              <a:rPr lang="en-US" sz="3600" dirty="0" smtClean="0">
                <a:solidFill>
                  <a:srgbClr val="FF0000"/>
                </a:solidFill>
                <a:latin typeface="Times New Roman" pitchFamily="18" charset="0"/>
                <a:ea typeface="Calibri"/>
                <a:cs typeface="Times New Roman" pitchFamily="18" charset="0"/>
              </a:rPr>
            </a:br>
            <a:endParaRPr lang="en-US" sz="36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846874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6"/>
            <a:ext cx="7772400" cy="5976663"/>
          </a:xfrm>
        </p:spPr>
        <p:txBody>
          <a:bodyPr/>
          <a:lstStyle/>
          <a:p>
            <a:r>
              <a:rPr lang="en-US" sz="2800" b="1" spc="10" dirty="0" smtClean="0">
                <a:solidFill>
                  <a:srgbClr val="7030A0"/>
                </a:solidFill>
                <a:latin typeface="Times New Roman"/>
                <a:ea typeface="Times New Roman"/>
              </a:rPr>
              <a:t>THE CO-OPERATIVE PRINCIPLE</a:t>
            </a:r>
            <a:r>
              <a:rPr lang="en-US" sz="3600" b="1" spc="10" dirty="0" smtClean="0">
                <a:solidFill>
                  <a:srgbClr val="7030A0"/>
                </a:solidFill>
                <a:latin typeface="Times New Roman"/>
                <a:ea typeface="Times New Roman"/>
              </a:rPr>
              <a:t/>
            </a:r>
            <a:br>
              <a:rPr lang="en-US" sz="3600" b="1" spc="10" dirty="0" smtClean="0">
                <a:solidFill>
                  <a:srgbClr val="7030A0"/>
                </a:solidFill>
                <a:latin typeface="Times New Roman"/>
                <a:ea typeface="Times New Roman"/>
              </a:rPr>
            </a:br>
            <a:r>
              <a:rPr lang="en-US" sz="3600" b="1" spc="10" dirty="0" smtClean="0">
                <a:solidFill>
                  <a:srgbClr val="FF0000"/>
                </a:solidFill>
                <a:latin typeface="Times New Roman"/>
                <a:ea typeface="Times New Roman"/>
              </a:rPr>
              <a:t>Grice's motto </a:t>
            </a:r>
            <a:r>
              <a:rPr lang="en-US" sz="2400" b="1" spc="10" dirty="0" smtClean="0">
                <a:solidFill>
                  <a:schemeClr val="tx1">
                    <a:lumMod val="95000"/>
                    <a:lumOff val="5000"/>
                  </a:schemeClr>
                </a:solidFill>
                <a:latin typeface="Times New Roman"/>
                <a:ea typeface="Times New Roman"/>
              </a:rPr>
              <a:t>(1967)</a:t>
            </a:r>
            <a:r>
              <a:rPr lang="en-US" sz="3600" b="1" spc="10" dirty="0">
                <a:solidFill>
                  <a:srgbClr val="FF0000"/>
                </a:solidFill>
                <a:latin typeface="Times New Roman"/>
                <a:ea typeface="Times New Roman"/>
              </a:rPr>
              <a:t/>
            </a:r>
            <a:br>
              <a:rPr lang="en-US" sz="3600" b="1" spc="10" dirty="0">
                <a:solidFill>
                  <a:srgbClr val="FF0000"/>
                </a:solidFill>
                <a:latin typeface="Times New Roman"/>
                <a:ea typeface="Times New Roman"/>
              </a:rPr>
            </a:br>
            <a:r>
              <a:rPr lang="en-US" sz="2300" b="1" spc="10" dirty="0">
                <a:solidFill>
                  <a:srgbClr val="984807"/>
                </a:solidFill>
                <a:latin typeface="Times New Roman"/>
                <a:ea typeface="Times New Roman"/>
              </a:rPr>
              <a:t>Maxims of Conversation</a:t>
            </a:r>
            <a:r>
              <a:rPr lang="en-US" sz="2300" spc="10" dirty="0">
                <a:solidFill>
                  <a:srgbClr val="984807"/>
                </a:solidFill>
                <a:latin typeface="Times New Roman"/>
                <a:ea typeface="Times New Roman"/>
              </a:rPr>
              <a:t> </a:t>
            </a:r>
            <a:r>
              <a:rPr lang="en-US" sz="1600" b="1" dirty="0">
                <a:solidFill>
                  <a:srgbClr val="0099FF"/>
                </a:solidFill>
                <a:latin typeface="Times New Roman"/>
                <a:ea typeface="Times New Roman"/>
              </a:rPr>
              <a:t>(Paul Grice.</a:t>
            </a:r>
            <a:r>
              <a:rPr lang="en-US" sz="1600" b="1" dirty="0">
                <a:solidFill>
                  <a:srgbClr val="00B0F0"/>
                </a:solidFill>
                <a:latin typeface="Times New Roman"/>
                <a:ea typeface="Times New Roman"/>
              </a:rPr>
              <a:t> England)</a:t>
            </a:r>
            <a:r>
              <a:rPr lang="en-US" sz="2300" dirty="0">
                <a:solidFill>
                  <a:srgbClr val="000000"/>
                </a:solidFill>
                <a:latin typeface="Times New Roman"/>
                <a:ea typeface="Times New Roman"/>
              </a:rPr>
              <a:t/>
            </a:r>
            <a:br>
              <a:rPr lang="en-US" sz="2300" dirty="0">
                <a:solidFill>
                  <a:srgbClr val="000000"/>
                </a:solidFill>
                <a:latin typeface="Times New Roman"/>
                <a:ea typeface="Times New Roman"/>
              </a:rPr>
            </a:br>
            <a:r>
              <a:rPr lang="en-US" sz="2300" spc="10" dirty="0">
                <a:solidFill>
                  <a:srgbClr val="666666"/>
                </a:solidFill>
                <a:latin typeface="Times New Roman"/>
                <a:ea typeface="Times New Roman"/>
              </a:rPr>
              <a:t> Grice's maxims for conversation are </a:t>
            </a:r>
            <a:r>
              <a:rPr lang="en-US" sz="2900" b="1" spc="10" dirty="0">
                <a:solidFill>
                  <a:srgbClr val="00B050"/>
                </a:solidFill>
                <a:latin typeface="Times New Roman"/>
                <a:ea typeface="Times New Roman"/>
              </a:rPr>
              <a:t>conventions</a:t>
            </a:r>
            <a:r>
              <a:rPr lang="en-US" sz="2900" b="1" spc="10" dirty="0" smtClean="0">
                <a:solidFill>
                  <a:srgbClr val="00B050"/>
                </a:solidFill>
                <a:latin typeface="Times New Roman"/>
                <a:ea typeface="Times New Roman"/>
              </a:rPr>
              <a:t>/ general principles</a:t>
            </a:r>
            <a:r>
              <a:rPr lang="en-US" sz="2300" spc="10" dirty="0" smtClean="0">
                <a:solidFill>
                  <a:srgbClr val="666666"/>
                </a:solidFill>
                <a:latin typeface="Times New Roman"/>
                <a:ea typeface="Times New Roman"/>
              </a:rPr>
              <a:t> </a:t>
            </a:r>
            <a:r>
              <a:rPr lang="en-US" sz="2300" spc="10" dirty="0">
                <a:solidFill>
                  <a:srgbClr val="666666"/>
                </a:solidFill>
                <a:latin typeface="Times New Roman"/>
                <a:ea typeface="Times New Roman"/>
              </a:rPr>
              <a:t>of speech</a:t>
            </a:r>
            <a:r>
              <a:rPr lang="en-US" sz="2300" spc="10" dirty="0" smtClean="0">
                <a:solidFill>
                  <a:srgbClr val="666666"/>
                </a:solidFill>
                <a:latin typeface="Times New Roman"/>
                <a:ea typeface="Times New Roman"/>
              </a:rPr>
              <a:t>: (participants should obey)</a:t>
            </a:r>
            <a:r>
              <a:rPr lang="en-US" sz="3600" dirty="0">
                <a:solidFill>
                  <a:srgbClr val="000000"/>
                </a:solidFill>
                <a:latin typeface="Times New Roman"/>
                <a:ea typeface="Times New Roman"/>
              </a:rPr>
              <a:t/>
            </a:r>
            <a:br>
              <a:rPr lang="en-US" sz="3600" dirty="0">
                <a:solidFill>
                  <a:srgbClr val="000000"/>
                </a:solidFill>
                <a:latin typeface="Times New Roman"/>
                <a:ea typeface="Times New Roman"/>
              </a:rPr>
            </a:br>
            <a:r>
              <a:rPr lang="en-US" sz="3200" spc="10" dirty="0">
                <a:solidFill>
                  <a:srgbClr val="666666"/>
                </a:solidFill>
                <a:latin typeface="Times New Roman"/>
                <a:ea typeface="Times New Roman"/>
              </a:rPr>
              <a:t>1. </a:t>
            </a:r>
            <a:r>
              <a:rPr lang="en-US" sz="3200" b="1" u="sng" spc="10" dirty="0">
                <a:solidFill>
                  <a:srgbClr val="7030A0"/>
                </a:solidFill>
                <a:latin typeface="Times New Roman"/>
                <a:ea typeface="Times New Roman"/>
              </a:rPr>
              <a:t>The maxim of quantity</a:t>
            </a:r>
            <a:r>
              <a:rPr lang="en-US" sz="3200" spc="10" dirty="0">
                <a:solidFill>
                  <a:srgbClr val="666666"/>
                </a:solidFill>
                <a:latin typeface="Times New Roman"/>
                <a:ea typeface="Times New Roman"/>
              </a:rPr>
              <a:t>, in which one tries to be as informative as possible, and to give as much information as possible, &amp; no more.</a:t>
            </a:r>
            <a:r>
              <a:rPr lang="en-US" sz="3200" dirty="0">
                <a:solidFill>
                  <a:srgbClr val="000000"/>
                </a:solidFill>
                <a:latin typeface="Times New Roman"/>
                <a:ea typeface="Times New Roman"/>
              </a:rPr>
              <a:t/>
            </a:r>
            <a:br>
              <a:rPr lang="en-US" sz="3200" dirty="0">
                <a:solidFill>
                  <a:srgbClr val="000000"/>
                </a:solidFill>
                <a:latin typeface="Times New Roman"/>
                <a:ea typeface="Times New Roman"/>
              </a:rPr>
            </a:br>
            <a:r>
              <a:rPr lang="en-US" sz="3200" spc="10" dirty="0">
                <a:solidFill>
                  <a:srgbClr val="666666"/>
                </a:solidFill>
                <a:latin typeface="Times New Roman"/>
                <a:ea typeface="Times New Roman"/>
              </a:rPr>
              <a:t>2. </a:t>
            </a:r>
            <a:r>
              <a:rPr lang="en-US" sz="3200" b="1" u="sng" spc="10" dirty="0">
                <a:solidFill>
                  <a:srgbClr val="00B050"/>
                </a:solidFill>
                <a:latin typeface="Times New Roman"/>
                <a:ea typeface="Times New Roman"/>
              </a:rPr>
              <a:t>The maxim of quality</a:t>
            </a:r>
            <a:r>
              <a:rPr lang="en-US" sz="3200" spc="10" dirty="0">
                <a:solidFill>
                  <a:srgbClr val="666666"/>
                </a:solidFill>
                <a:latin typeface="Times New Roman"/>
                <a:ea typeface="Times New Roman"/>
              </a:rPr>
              <a:t>, in which people strive/try to be honest and do not provide false information or is not supported by evidence.</a:t>
            </a:r>
            <a:endParaRPr lang="en-US" dirty="0"/>
          </a:p>
        </p:txBody>
      </p:sp>
    </p:spTree>
    <p:extLst>
      <p:ext uri="{BB962C8B-B14F-4D97-AF65-F5344CB8AC3E}">
        <p14:creationId xmlns:p14="http://schemas.microsoft.com/office/powerpoint/2010/main" val="3303403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8"/>
            <a:ext cx="7772400" cy="6048671"/>
          </a:xfrm>
        </p:spPr>
        <p:txBody>
          <a:bodyPr/>
          <a:lstStyle/>
          <a:p>
            <a:r>
              <a:rPr lang="en-US" sz="3200" spc="10" dirty="0">
                <a:solidFill>
                  <a:srgbClr val="666666"/>
                </a:solidFill>
                <a:latin typeface="Times New Roman"/>
                <a:ea typeface="Times New Roman"/>
              </a:rPr>
              <a:t>3. </a:t>
            </a:r>
            <a:r>
              <a:rPr lang="en-US" sz="3200" b="1" u="sng" spc="10" dirty="0">
                <a:solidFill>
                  <a:srgbClr val="FF0000"/>
                </a:solidFill>
                <a:latin typeface="Times New Roman"/>
                <a:ea typeface="Times New Roman"/>
              </a:rPr>
              <a:t>The maxim of relevance</a:t>
            </a:r>
            <a:r>
              <a:rPr lang="en-US" sz="3200" spc="10" dirty="0">
                <a:solidFill>
                  <a:srgbClr val="666666"/>
                </a:solidFill>
                <a:latin typeface="Times New Roman"/>
                <a:ea typeface="Times New Roman"/>
              </a:rPr>
              <a:t> in which a person tries to be involved &amp; says things relevant to a discussion (appropriate for the topic)</a:t>
            </a:r>
            <a:r>
              <a:rPr lang="en-US" sz="3200" dirty="0">
                <a:solidFill>
                  <a:srgbClr val="000000"/>
                </a:solidFill>
                <a:latin typeface="Times New Roman"/>
                <a:ea typeface="Times New Roman"/>
              </a:rPr>
              <a:t/>
            </a:r>
            <a:br>
              <a:rPr lang="en-US" sz="3200" dirty="0">
                <a:solidFill>
                  <a:srgbClr val="000000"/>
                </a:solidFill>
                <a:latin typeface="Times New Roman"/>
                <a:ea typeface="Times New Roman"/>
              </a:rPr>
            </a:br>
            <a:r>
              <a:rPr lang="en-US" sz="3200" dirty="0">
                <a:solidFill>
                  <a:srgbClr val="000000"/>
                </a:solidFill>
                <a:latin typeface="Times New Roman"/>
                <a:ea typeface="Times New Roman"/>
              </a:rPr>
              <a:t/>
            </a:r>
            <a:br>
              <a:rPr lang="en-US" sz="3200" dirty="0">
                <a:solidFill>
                  <a:srgbClr val="000000"/>
                </a:solidFill>
                <a:latin typeface="Times New Roman"/>
                <a:ea typeface="Times New Roman"/>
              </a:rPr>
            </a:br>
            <a:r>
              <a:rPr lang="en-US" sz="3200" spc="10" dirty="0">
                <a:solidFill>
                  <a:srgbClr val="666666"/>
                </a:solidFill>
                <a:latin typeface="Times New Roman"/>
                <a:ea typeface="Times New Roman"/>
              </a:rPr>
              <a:t>4. </a:t>
            </a:r>
            <a:r>
              <a:rPr lang="en-US" sz="3200" b="1" u="sng" spc="10" dirty="0">
                <a:solidFill>
                  <a:srgbClr val="00B0F0"/>
                </a:solidFill>
                <a:latin typeface="Times New Roman"/>
                <a:ea typeface="Times New Roman"/>
              </a:rPr>
              <a:t>The maxim of manner</a:t>
            </a:r>
            <a:r>
              <a:rPr lang="en-US" sz="3200" spc="10" dirty="0">
                <a:solidFill>
                  <a:srgbClr val="00B0F0"/>
                </a:solidFill>
                <a:latin typeface="Times New Roman"/>
                <a:ea typeface="Times New Roman"/>
              </a:rPr>
              <a:t>:</a:t>
            </a:r>
            <a:r>
              <a:rPr lang="en-US" sz="3200" spc="10" dirty="0">
                <a:solidFill>
                  <a:srgbClr val="666666"/>
                </a:solidFill>
                <a:latin typeface="Times New Roman"/>
                <a:ea typeface="Times New Roman"/>
              </a:rPr>
              <a:t> of how, when one tries to speak as clearly, concisely &amp; orderly as possible about what one says, &amp; where ambiguity &amp; ambiguity are avoided.</a:t>
            </a:r>
            <a:r>
              <a:rPr lang="en-US" sz="2300" dirty="0">
                <a:solidFill>
                  <a:srgbClr val="000000"/>
                </a:solidFill>
                <a:latin typeface="Times New Roman"/>
                <a:ea typeface="Times New Roman"/>
              </a:rPr>
              <a:t/>
            </a:r>
            <a:br>
              <a:rPr lang="en-US" sz="2300" dirty="0">
                <a:solidFill>
                  <a:srgbClr val="000000"/>
                </a:solidFill>
                <a:latin typeface="Times New Roman"/>
                <a:ea typeface="Times New Roman"/>
              </a:rPr>
            </a:br>
            <a:endParaRPr lang="en-US" dirty="0"/>
          </a:p>
        </p:txBody>
      </p:sp>
    </p:spTree>
    <p:extLst>
      <p:ext uri="{BB962C8B-B14F-4D97-AF65-F5344CB8AC3E}">
        <p14:creationId xmlns:p14="http://schemas.microsoft.com/office/powerpoint/2010/main" val="555253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0"/>
            <a:ext cx="7772400" cy="5976663"/>
          </a:xfrm>
        </p:spPr>
        <p:txBody>
          <a:bodyPr/>
          <a:lstStyle/>
          <a:p>
            <a:r>
              <a:rPr lang="en-US" sz="2500" b="1" dirty="0" err="1">
                <a:solidFill>
                  <a:srgbClr val="C00000"/>
                </a:solidFill>
                <a:latin typeface="Times New Roman"/>
                <a:ea typeface="Times New Roman"/>
                <a:cs typeface="Times New Roman"/>
              </a:rPr>
              <a:t>Châm</a:t>
            </a:r>
            <a:r>
              <a:rPr lang="en-US" sz="2500" b="1" dirty="0">
                <a:solidFill>
                  <a:srgbClr val="C00000"/>
                </a:solidFill>
                <a:latin typeface="Times New Roman"/>
                <a:ea typeface="Times New Roman"/>
                <a:cs typeface="Times New Roman"/>
              </a:rPr>
              <a:t> </a:t>
            </a:r>
            <a:r>
              <a:rPr lang="en-US" sz="2500" b="1" dirty="0" err="1">
                <a:solidFill>
                  <a:srgbClr val="C00000"/>
                </a:solidFill>
                <a:latin typeface="Times New Roman"/>
                <a:ea typeface="Times New Roman"/>
                <a:cs typeface="Times New Roman"/>
              </a:rPr>
              <a:t>ngôn</a:t>
            </a:r>
            <a:r>
              <a:rPr lang="en-US" sz="2500" b="1" dirty="0">
                <a:solidFill>
                  <a:srgbClr val="C00000"/>
                </a:solidFill>
                <a:latin typeface="Times New Roman"/>
                <a:ea typeface="Times New Roman"/>
                <a:cs typeface="Times New Roman"/>
              </a:rPr>
              <a:t> </a:t>
            </a:r>
            <a:r>
              <a:rPr lang="en-US" sz="2500" b="1" dirty="0" err="1">
                <a:solidFill>
                  <a:srgbClr val="C00000"/>
                </a:solidFill>
                <a:latin typeface="Times New Roman"/>
                <a:ea typeface="Times New Roman"/>
                <a:cs typeface="Times New Roman"/>
              </a:rPr>
              <a:t>của</a:t>
            </a:r>
            <a:r>
              <a:rPr lang="en-US" sz="2500" b="1" dirty="0">
                <a:solidFill>
                  <a:srgbClr val="C00000"/>
                </a:solidFill>
                <a:latin typeface="Times New Roman"/>
                <a:ea typeface="Times New Roman"/>
                <a:cs typeface="Times New Roman"/>
              </a:rPr>
              <a:t> Grice</a:t>
            </a:r>
            <a:r>
              <a:rPr lang="en-US" sz="2500" dirty="0">
                <a:solidFill>
                  <a:srgbClr val="000000"/>
                </a:solidFill>
                <a:latin typeface="Times New Roman"/>
                <a:ea typeface="Calibri"/>
                <a:cs typeface="Times New Roman"/>
              </a:rPr>
              <a:t> </a:t>
            </a:r>
            <a:br>
              <a:rPr lang="en-US" sz="2500" dirty="0">
                <a:solidFill>
                  <a:srgbClr val="000000"/>
                </a:solidFill>
                <a:latin typeface="Times New Roman"/>
                <a:ea typeface="Calibri"/>
                <a:cs typeface="Times New Roman"/>
              </a:rPr>
            </a:br>
            <a:r>
              <a:rPr lang="en-US" sz="2500" b="1" dirty="0" err="1">
                <a:solidFill>
                  <a:srgbClr val="000000"/>
                </a:solidFill>
                <a:latin typeface="Times New Roman"/>
                <a:ea typeface="Calibri"/>
                <a:cs typeface="Times New Roman"/>
              </a:rPr>
              <a:t>Câu</a:t>
            </a:r>
            <a:r>
              <a:rPr lang="en-US" sz="2500" b="1" dirty="0">
                <a:solidFill>
                  <a:srgbClr val="000000"/>
                </a:solidFill>
                <a:latin typeface="Times New Roman"/>
                <a:ea typeface="Calibri"/>
                <a:cs typeface="Times New Roman"/>
              </a:rPr>
              <a:t> </a:t>
            </a:r>
            <a:r>
              <a:rPr lang="en-US" sz="2500" b="1" dirty="0" err="1">
                <a:solidFill>
                  <a:srgbClr val="000000"/>
                </a:solidFill>
                <a:latin typeface="Times New Roman"/>
                <a:ea typeface="Calibri"/>
                <a:cs typeface="Times New Roman"/>
              </a:rPr>
              <a:t>châm</a:t>
            </a:r>
            <a:r>
              <a:rPr lang="en-US" sz="2500" b="1" dirty="0">
                <a:solidFill>
                  <a:srgbClr val="000000"/>
                </a:solidFill>
                <a:latin typeface="Times New Roman"/>
                <a:ea typeface="Calibri"/>
                <a:cs typeface="Times New Roman"/>
              </a:rPr>
              <a:t> </a:t>
            </a:r>
            <a:r>
              <a:rPr lang="en-US" sz="2500" b="1" dirty="0" err="1">
                <a:solidFill>
                  <a:srgbClr val="000000"/>
                </a:solidFill>
                <a:latin typeface="Times New Roman"/>
                <a:ea typeface="Calibri"/>
                <a:cs typeface="Times New Roman"/>
              </a:rPr>
              <a:t>ngôn</a:t>
            </a:r>
            <a:r>
              <a:rPr lang="en-US" sz="2500" b="1" dirty="0">
                <a:solidFill>
                  <a:srgbClr val="000000"/>
                </a:solidFill>
                <a:latin typeface="Times New Roman"/>
                <a:ea typeface="Calibri"/>
                <a:cs typeface="Times New Roman"/>
              </a:rPr>
              <a:t> </a:t>
            </a:r>
            <a:r>
              <a:rPr lang="en-US" sz="2500" b="1" dirty="0" err="1">
                <a:solidFill>
                  <a:srgbClr val="000000"/>
                </a:solidFill>
                <a:latin typeface="Times New Roman"/>
                <a:ea typeface="Calibri"/>
                <a:cs typeface="Times New Roman"/>
              </a:rPr>
              <a:t>về</a:t>
            </a:r>
            <a:r>
              <a:rPr lang="en-US" sz="2500" b="1" dirty="0">
                <a:solidFill>
                  <a:srgbClr val="000000"/>
                </a:solidFill>
                <a:latin typeface="Times New Roman"/>
                <a:ea typeface="Calibri"/>
                <a:cs typeface="Times New Roman"/>
              </a:rPr>
              <a:t> </a:t>
            </a:r>
            <a:r>
              <a:rPr lang="en-US" sz="2500" b="1" dirty="0" err="1">
                <a:solidFill>
                  <a:srgbClr val="000000"/>
                </a:solidFill>
                <a:latin typeface="Times New Roman"/>
                <a:ea typeface="Calibri"/>
                <a:cs typeface="Times New Roman"/>
              </a:rPr>
              <a:t>số</a:t>
            </a:r>
            <a:r>
              <a:rPr lang="en-US" sz="2500" b="1" dirty="0">
                <a:solidFill>
                  <a:srgbClr val="000000"/>
                </a:solidFill>
                <a:latin typeface="Times New Roman"/>
                <a:ea typeface="Calibri"/>
                <a:cs typeface="Times New Roman"/>
              </a:rPr>
              <a:t> </a:t>
            </a:r>
            <a:r>
              <a:rPr lang="en-US" sz="2500" b="1" dirty="0" err="1">
                <a:solidFill>
                  <a:srgbClr val="000000"/>
                </a:solidFill>
                <a:latin typeface="Times New Roman"/>
                <a:ea typeface="Calibri"/>
                <a:cs typeface="Times New Roman"/>
              </a:rPr>
              <a:t>lượng</a:t>
            </a:r>
            <a:r>
              <a:rPr lang="en-US" sz="2500" dirty="0">
                <a:solidFill>
                  <a:srgbClr val="000000"/>
                </a:solidFill>
                <a:latin typeface="Times New Roman"/>
                <a:ea typeface="Calibri"/>
                <a:cs typeface="Times New Roman"/>
              </a:rPr>
              <a:t> , </a:t>
            </a:r>
            <a:r>
              <a:rPr lang="en-US" sz="2500" dirty="0" err="1">
                <a:solidFill>
                  <a:srgbClr val="000000"/>
                </a:solidFill>
                <a:latin typeface="Times New Roman"/>
                <a:ea typeface="Calibri"/>
                <a:cs typeface="Times New Roman"/>
              </a:rPr>
              <a:t>trong</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đó</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người</a:t>
            </a:r>
            <a:r>
              <a:rPr lang="en-US" sz="2500" dirty="0">
                <a:solidFill>
                  <a:srgbClr val="000000"/>
                </a:solidFill>
                <a:latin typeface="Times New Roman"/>
                <a:ea typeface="Calibri"/>
                <a:cs typeface="Times New Roman"/>
              </a:rPr>
              <a:t> ta </a:t>
            </a:r>
            <a:r>
              <a:rPr lang="en-US" sz="2500" dirty="0" err="1">
                <a:solidFill>
                  <a:srgbClr val="000000"/>
                </a:solidFill>
                <a:latin typeface="Times New Roman"/>
                <a:ea typeface="Calibri"/>
                <a:cs typeface="Times New Roman"/>
              </a:rPr>
              <a:t>cố</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gắng</a:t>
            </a:r>
            <a:r>
              <a:rPr lang="en-US" sz="2500" dirty="0">
                <a:solidFill>
                  <a:srgbClr val="000000"/>
                </a:solidFill>
                <a:latin typeface="Times New Roman"/>
                <a:ea typeface="Calibri"/>
                <a:cs typeface="Times New Roman"/>
              </a:rPr>
              <a:t> </a:t>
            </a:r>
            <a:br>
              <a:rPr lang="en-US" sz="2500" dirty="0">
                <a:solidFill>
                  <a:srgbClr val="000000"/>
                </a:solidFill>
                <a:latin typeface="Times New Roman"/>
                <a:ea typeface="Calibri"/>
                <a:cs typeface="Times New Roman"/>
              </a:rPr>
            </a:br>
            <a:r>
              <a:rPr lang="en-US" sz="2500" dirty="0" err="1">
                <a:solidFill>
                  <a:srgbClr val="000000"/>
                </a:solidFill>
                <a:latin typeface="Times New Roman"/>
                <a:ea typeface="Calibri"/>
                <a:cs typeface="Times New Roman"/>
              </a:rPr>
              <a:t>trở</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nên</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nhiều</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thông</a:t>
            </a:r>
            <a:r>
              <a:rPr lang="en-US" sz="2500" dirty="0">
                <a:solidFill>
                  <a:srgbClr val="000000"/>
                </a:solidFill>
                <a:latin typeface="Times New Roman"/>
                <a:ea typeface="Calibri"/>
                <a:cs typeface="Times New Roman"/>
              </a:rPr>
              <a:t> tin </a:t>
            </a:r>
            <a:r>
              <a:rPr lang="en-US" sz="2500" dirty="0" err="1">
                <a:solidFill>
                  <a:srgbClr val="000000"/>
                </a:solidFill>
                <a:latin typeface="Times New Roman"/>
                <a:ea typeface="Calibri"/>
                <a:cs typeface="Times New Roman"/>
              </a:rPr>
              <a:t>nhất</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có</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thể</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và</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cung</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cấp</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càng</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nhiều</a:t>
            </a:r>
            <a:r>
              <a:rPr lang="en-US" sz="2500" dirty="0">
                <a:solidFill>
                  <a:srgbClr val="000000"/>
                </a:solidFill>
                <a:latin typeface="Times New Roman"/>
                <a:ea typeface="Calibri"/>
                <a:cs typeface="Times New Roman"/>
              </a:rPr>
              <a:t> </a:t>
            </a:r>
            <a:br>
              <a:rPr lang="en-US" sz="2500" dirty="0">
                <a:solidFill>
                  <a:srgbClr val="000000"/>
                </a:solidFill>
                <a:latin typeface="Times New Roman"/>
                <a:ea typeface="Calibri"/>
                <a:cs typeface="Times New Roman"/>
              </a:rPr>
            </a:br>
            <a:r>
              <a:rPr lang="en-US" sz="2500" dirty="0" err="1">
                <a:solidFill>
                  <a:srgbClr val="000000"/>
                </a:solidFill>
                <a:latin typeface="Times New Roman"/>
                <a:ea typeface="Calibri"/>
                <a:cs typeface="Times New Roman"/>
              </a:rPr>
              <a:t>thông</a:t>
            </a:r>
            <a:r>
              <a:rPr lang="en-US" sz="2500" dirty="0">
                <a:solidFill>
                  <a:srgbClr val="000000"/>
                </a:solidFill>
                <a:latin typeface="Times New Roman"/>
                <a:ea typeface="Calibri"/>
                <a:cs typeface="Times New Roman"/>
              </a:rPr>
              <a:t> tin </a:t>
            </a:r>
            <a:r>
              <a:rPr lang="en-US" sz="2500" dirty="0" err="1">
                <a:solidFill>
                  <a:srgbClr val="000000"/>
                </a:solidFill>
                <a:latin typeface="Times New Roman"/>
                <a:ea typeface="Calibri"/>
                <a:cs typeface="Times New Roman"/>
              </a:rPr>
              <a:t>càng</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tốt</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và</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không</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hơn</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thế</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nữa</a:t>
            </a:r>
            <a:r>
              <a:rPr lang="en-US" sz="2500" dirty="0">
                <a:solidFill>
                  <a:srgbClr val="000000"/>
                </a:solidFill>
                <a:latin typeface="Times New Roman"/>
                <a:ea typeface="Calibri"/>
                <a:cs typeface="Times New Roman"/>
              </a:rPr>
              <a:t>.</a:t>
            </a:r>
            <a:br>
              <a:rPr lang="en-US" sz="2500" dirty="0">
                <a:solidFill>
                  <a:srgbClr val="000000"/>
                </a:solidFill>
                <a:latin typeface="Times New Roman"/>
                <a:ea typeface="Calibri"/>
                <a:cs typeface="Times New Roman"/>
              </a:rPr>
            </a:br>
            <a:r>
              <a:rPr lang="en-US" sz="2500" b="1" dirty="0" err="1">
                <a:solidFill>
                  <a:srgbClr val="000000"/>
                </a:solidFill>
                <a:latin typeface="Times New Roman"/>
                <a:ea typeface="Times New Roman"/>
                <a:cs typeface="Times New Roman"/>
              </a:rPr>
              <a:t>Châm</a:t>
            </a:r>
            <a:r>
              <a:rPr lang="en-US" sz="2500" b="1" dirty="0">
                <a:solidFill>
                  <a:srgbClr val="000000"/>
                </a:solidFill>
                <a:latin typeface="Times New Roman"/>
                <a:ea typeface="Times New Roman"/>
                <a:cs typeface="Times New Roman"/>
              </a:rPr>
              <a:t> </a:t>
            </a:r>
            <a:r>
              <a:rPr lang="en-US" sz="2500" b="1" dirty="0" err="1">
                <a:solidFill>
                  <a:srgbClr val="000000"/>
                </a:solidFill>
                <a:latin typeface="Times New Roman"/>
                <a:ea typeface="Times New Roman"/>
                <a:cs typeface="Times New Roman"/>
              </a:rPr>
              <a:t>ngôn</a:t>
            </a:r>
            <a:r>
              <a:rPr lang="en-US" sz="2500" b="1" dirty="0">
                <a:solidFill>
                  <a:srgbClr val="000000"/>
                </a:solidFill>
                <a:latin typeface="Times New Roman"/>
                <a:ea typeface="Times New Roman"/>
                <a:cs typeface="Times New Roman"/>
              </a:rPr>
              <a:t> </a:t>
            </a:r>
            <a:r>
              <a:rPr lang="en-US" sz="2500" b="1" dirty="0" err="1">
                <a:solidFill>
                  <a:srgbClr val="000000"/>
                </a:solidFill>
                <a:latin typeface="Times New Roman"/>
                <a:ea typeface="Times New Roman"/>
                <a:cs typeface="Times New Roman"/>
              </a:rPr>
              <a:t>về</a:t>
            </a:r>
            <a:r>
              <a:rPr lang="en-US" sz="2500" b="1" dirty="0">
                <a:solidFill>
                  <a:srgbClr val="000000"/>
                </a:solidFill>
                <a:latin typeface="Times New Roman"/>
                <a:ea typeface="Times New Roman"/>
                <a:cs typeface="Times New Roman"/>
              </a:rPr>
              <a:t> </a:t>
            </a:r>
            <a:r>
              <a:rPr lang="en-US" sz="2500" b="1" dirty="0" err="1">
                <a:solidFill>
                  <a:srgbClr val="000000"/>
                </a:solidFill>
                <a:latin typeface="Times New Roman"/>
                <a:ea typeface="Times New Roman"/>
                <a:cs typeface="Times New Roman"/>
              </a:rPr>
              <a:t>chất</a:t>
            </a:r>
            <a:r>
              <a:rPr lang="en-US" sz="2500" b="1" dirty="0">
                <a:solidFill>
                  <a:srgbClr val="000000"/>
                </a:solidFill>
                <a:latin typeface="Times New Roman"/>
                <a:ea typeface="Times New Roman"/>
                <a:cs typeface="Times New Roman"/>
              </a:rPr>
              <a:t> </a:t>
            </a:r>
            <a:r>
              <a:rPr lang="en-US" sz="2500" b="1" dirty="0" err="1">
                <a:solidFill>
                  <a:srgbClr val="000000"/>
                </a:solidFill>
                <a:latin typeface="Times New Roman"/>
                <a:ea typeface="Times New Roman"/>
                <a:cs typeface="Times New Roman"/>
              </a:rPr>
              <a:t>lượng</a:t>
            </a:r>
            <a:r>
              <a:rPr lang="en-US" sz="2500" dirty="0">
                <a:solidFill>
                  <a:srgbClr val="000000"/>
                </a:solidFill>
                <a:latin typeface="Times New Roman"/>
                <a:ea typeface="Times New Roman"/>
                <a:cs typeface="Times New Roman"/>
              </a:rPr>
              <a:t> , </a:t>
            </a:r>
            <a:r>
              <a:rPr lang="en-US" sz="2500" dirty="0" err="1">
                <a:solidFill>
                  <a:srgbClr val="000000"/>
                </a:solidFill>
                <a:latin typeface="Times New Roman"/>
                <a:ea typeface="Times New Roman"/>
                <a:cs typeface="Times New Roman"/>
              </a:rPr>
              <a:t>trong</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đó</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người</a:t>
            </a:r>
            <a:r>
              <a:rPr lang="en-US" sz="2500" dirty="0">
                <a:solidFill>
                  <a:srgbClr val="000000"/>
                </a:solidFill>
                <a:latin typeface="Times New Roman"/>
                <a:ea typeface="Times New Roman"/>
                <a:cs typeface="Times New Roman"/>
              </a:rPr>
              <a:t> ta </a:t>
            </a:r>
            <a:r>
              <a:rPr lang="en-US" sz="2500" dirty="0" err="1">
                <a:solidFill>
                  <a:srgbClr val="000000"/>
                </a:solidFill>
                <a:latin typeface="Times New Roman"/>
                <a:ea typeface="Times New Roman"/>
                <a:cs typeface="Times New Roman"/>
              </a:rPr>
              <a:t>cố</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gắng</a:t>
            </a:r>
            <a:r>
              <a:rPr lang="en-US" sz="2500" dirty="0">
                <a:solidFill>
                  <a:srgbClr val="000000"/>
                </a:solidFill>
                <a:latin typeface="Times New Roman"/>
                <a:ea typeface="Times New Roman"/>
                <a:cs typeface="Times New Roman"/>
              </a:rPr>
              <a:t> </a:t>
            </a:r>
            <a:br>
              <a:rPr lang="en-US" sz="2500" dirty="0">
                <a:solidFill>
                  <a:srgbClr val="000000"/>
                </a:solidFill>
                <a:latin typeface="Times New Roman"/>
                <a:ea typeface="Times New Roman"/>
                <a:cs typeface="Times New Roman"/>
              </a:rPr>
            </a:br>
            <a:r>
              <a:rPr lang="en-US" sz="2500" dirty="0" err="1">
                <a:solidFill>
                  <a:srgbClr val="000000"/>
                </a:solidFill>
                <a:latin typeface="Times New Roman"/>
                <a:ea typeface="Times New Roman"/>
                <a:cs typeface="Times New Roman"/>
              </a:rPr>
              <a:t>trung</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thực</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và</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không</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cung</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cấp</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thông</a:t>
            </a:r>
            <a:r>
              <a:rPr lang="en-US" sz="2500" dirty="0">
                <a:solidFill>
                  <a:srgbClr val="000000"/>
                </a:solidFill>
                <a:latin typeface="Times New Roman"/>
                <a:ea typeface="Times New Roman"/>
                <a:cs typeface="Times New Roman"/>
              </a:rPr>
              <a:t> tin </a:t>
            </a:r>
            <a:r>
              <a:rPr lang="en-US" sz="2500" dirty="0" err="1">
                <a:solidFill>
                  <a:srgbClr val="000000"/>
                </a:solidFill>
                <a:latin typeface="Times New Roman"/>
                <a:ea typeface="Times New Roman"/>
                <a:cs typeface="Times New Roman"/>
              </a:rPr>
              <a:t>sai</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lệch</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hoặc</a:t>
            </a:r>
            <a:r>
              <a:rPr lang="en-US" sz="2500" dirty="0">
                <a:solidFill>
                  <a:srgbClr val="000000"/>
                </a:solidFill>
                <a:latin typeface="Times New Roman"/>
                <a:ea typeface="Times New Roman"/>
                <a:cs typeface="Times New Roman"/>
              </a:rPr>
              <a:t> </a:t>
            </a:r>
            <a:br>
              <a:rPr lang="en-US" sz="2500" dirty="0">
                <a:solidFill>
                  <a:srgbClr val="000000"/>
                </a:solidFill>
                <a:latin typeface="Times New Roman"/>
                <a:ea typeface="Times New Roman"/>
                <a:cs typeface="Times New Roman"/>
              </a:rPr>
            </a:br>
            <a:r>
              <a:rPr lang="en-US" sz="2500" dirty="0" err="1">
                <a:solidFill>
                  <a:srgbClr val="000000"/>
                </a:solidFill>
                <a:latin typeface="Times New Roman"/>
                <a:ea typeface="Times New Roman"/>
                <a:cs typeface="Times New Roman"/>
              </a:rPr>
              <a:t>không</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được</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hỗ</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trợ</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bởi</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bằng</a:t>
            </a:r>
            <a:r>
              <a:rPr lang="en-US" sz="2500" dirty="0">
                <a:solidFill>
                  <a:srgbClr val="000000"/>
                </a:solidFill>
                <a:latin typeface="Times New Roman"/>
                <a:ea typeface="Times New Roman"/>
                <a:cs typeface="Times New Roman"/>
              </a:rPr>
              <a:t> </a:t>
            </a:r>
            <a:r>
              <a:rPr lang="en-US" sz="2500" dirty="0" err="1">
                <a:solidFill>
                  <a:srgbClr val="000000"/>
                </a:solidFill>
                <a:latin typeface="Times New Roman"/>
                <a:ea typeface="Times New Roman"/>
                <a:cs typeface="Times New Roman"/>
              </a:rPr>
              <a:t>chứng</a:t>
            </a:r>
            <a:r>
              <a:rPr lang="en-US" sz="2500" dirty="0">
                <a:solidFill>
                  <a:srgbClr val="000000"/>
                </a:solidFill>
                <a:latin typeface="Times New Roman"/>
                <a:ea typeface="Times New Roman"/>
                <a:cs typeface="Times New Roman"/>
              </a:rPr>
              <a:t>.</a:t>
            </a:r>
            <a:br>
              <a:rPr lang="en-US" sz="2500" dirty="0">
                <a:solidFill>
                  <a:srgbClr val="000000"/>
                </a:solidFill>
                <a:latin typeface="Times New Roman"/>
                <a:ea typeface="Times New Roman"/>
                <a:cs typeface="Times New Roman"/>
              </a:rPr>
            </a:br>
            <a:r>
              <a:rPr lang="en-US" sz="2500" b="1" dirty="0" err="1">
                <a:solidFill>
                  <a:srgbClr val="000000"/>
                </a:solidFill>
                <a:latin typeface="Times New Roman"/>
                <a:ea typeface="Calibri"/>
                <a:cs typeface="Times New Roman"/>
              </a:rPr>
              <a:t>Châm</a:t>
            </a:r>
            <a:r>
              <a:rPr lang="en-US" sz="2500" b="1" dirty="0">
                <a:solidFill>
                  <a:srgbClr val="000000"/>
                </a:solidFill>
                <a:latin typeface="Times New Roman"/>
                <a:ea typeface="Calibri"/>
                <a:cs typeface="Times New Roman"/>
              </a:rPr>
              <a:t> </a:t>
            </a:r>
            <a:r>
              <a:rPr lang="en-US" sz="2500" b="1" dirty="0" err="1">
                <a:solidFill>
                  <a:srgbClr val="000000"/>
                </a:solidFill>
                <a:latin typeface="Times New Roman"/>
                <a:ea typeface="Calibri"/>
                <a:cs typeface="Times New Roman"/>
              </a:rPr>
              <a:t>ngôn</a:t>
            </a:r>
            <a:r>
              <a:rPr lang="en-US" sz="2500" b="1" dirty="0">
                <a:solidFill>
                  <a:srgbClr val="000000"/>
                </a:solidFill>
                <a:latin typeface="Times New Roman"/>
                <a:ea typeface="Calibri"/>
                <a:cs typeface="Times New Roman"/>
              </a:rPr>
              <a:t> </a:t>
            </a:r>
            <a:r>
              <a:rPr lang="en-US" sz="2500" b="1" dirty="0" err="1">
                <a:solidFill>
                  <a:srgbClr val="000000"/>
                </a:solidFill>
                <a:latin typeface="Times New Roman"/>
                <a:ea typeface="Calibri"/>
                <a:cs typeface="Times New Roman"/>
              </a:rPr>
              <a:t>về</a:t>
            </a:r>
            <a:r>
              <a:rPr lang="en-US" sz="2500" b="1" dirty="0">
                <a:solidFill>
                  <a:srgbClr val="000000"/>
                </a:solidFill>
                <a:latin typeface="Times New Roman"/>
                <a:ea typeface="Calibri"/>
                <a:cs typeface="Times New Roman"/>
              </a:rPr>
              <a:t> </a:t>
            </a:r>
            <a:r>
              <a:rPr lang="en-US" sz="2500" b="1" dirty="0" err="1">
                <a:solidFill>
                  <a:srgbClr val="000000"/>
                </a:solidFill>
                <a:latin typeface="Times New Roman"/>
                <a:ea typeface="Calibri"/>
                <a:cs typeface="Times New Roman"/>
              </a:rPr>
              <a:t>mối</a:t>
            </a:r>
            <a:r>
              <a:rPr lang="en-US" sz="2500" b="1" dirty="0">
                <a:solidFill>
                  <a:srgbClr val="000000"/>
                </a:solidFill>
                <a:latin typeface="Times New Roman"/>
                <a:ea typeface="Calibri"/>
                <a:cs typeface="Times New Roman"/>
              </a:rPr>
              <a:t> </a:t>
            </a:r>
            <a:r>
              <a:rPr lang="en-US" sz="2500" b="1" dirty="0" err="1">
                <a:solidFill>
                  <a:srgbClr val="000000"/>
                </a:solidFill>
                <a:latin typeface="Times New Roman"/>
                <a:ea typeface="Calibri"/>
                <a:cs typeface="Times New Roman"/>
              </a:rPr>
              <a:t>quan</a:t>
            </a:r>
            <a:r>
              <a:rPr lang="en-US" sz="2500" b="1" dirty="0">
                <a:solidFill>
                  <a:srgbClr val="000000"/>
                </a:solidFill>
                <a:latin typeface="Times New Roman"/>
                <a:ea typeface="Calibri"/>
                <a:cs typeface="Times New Roman"/>
              </a:rPr>
              <a:t> </a:t>
            </a:r>
            <a:r>
              <a:rPr lang="en-US" sz="2500" b="1" dirty="0" err="1">
                <a:solidFill>
                  <a:srgbClr val="000000"/>
                </a:solidFill>
                <a:latin typeface="Times New Roman"/>
                <a:ea typeface="Calibri"/>
                <a:cs typeface="Times New Roman"/>
              </a:rPr>
              <a:t>hệ</a:t>
            </a:r>
            <a:r>
              <a:rPr lang="en-US" sz="2500" dirty="0">
                <a:solidFill>
                  <a:srgbClr val="000000"/>
                </a:solidFill>
                <a:latin typeface="Times New Roman"/>
                <a:ea typeface="Calibri"/>
                <a:cs typeface="Times New Roman"/>
              </a:rPr>
              <a:t> , </a:t>
            </a:r>
            <a:r>
              <a:rPr lang="en-US" sz="2500" dirty="0" err="1">
                <a:solidFill>
                  <a:srgbClr val="000000"/>
                </a:solidFill>
                <a:latin typeface="Times New Roman"/>
                <a:ea typeface="Calibri"/>
                <a:cs typeface="Times New Roman"/>
              </a:rPr>
              <a:t>trong</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đó</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một</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người</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cố</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gắng</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trở</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nên</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có</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liên</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quan</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và</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nói</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những</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điều</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phù</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hợp</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với</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cuộc</a:t>
            </a:r>
            <a:r>
              <a:rPr lang="en-US" sz="2500" dirty="0">
                <a:solidFill>
                  <a:srgbClr val="000000"/>
                </a:solidFill>
                <a:latin typeface="Times New Roman"/>
                <a:ea typeface="Calibri"/>
                <a:cs typeface="Times New Roman"/>
              </a:rPr>
              <a:t> </a:t>
            </a:r>
            <a:br>
              <a:rPr lang="en-US" sz="2500" dirty="0">
                <a:solidFill>
                  <a:srgbClr val="000000"/>
                </a:solidFill>
                <a:latin typeface="Times New Roman"/>
                <a:ea typeface="Calibri"/>
                <a:cs typeface="Times New Roman"/>
              </a:rPr>
            </a:br>
            <a:r>
              <a:rPr lang="en-US" sz="2500" dirty="0" err="1">
                <a:solidFill>
                  <a:srgbClr val="000000"/>
                </a:solidFill>
                <a:latin typeface="Times New Roman"/>
                <a:ea typeface="Calibri"/>
                <a:cs typeface="Times New Roman"/>
              </a:rPr>
              <a:t>thảo</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luận</a:t>
            </a:r>
            <a:r>
              <a:rPr lang="en-US" sz="2500" dirty="0">
                <a:solidFill>
                  <a:srgbClr val="000000"/>
                </a:solidFill>
                <a:latin typeface="Times New Roman"/>
                <a:ea typeface="Calibri"/>
                <a:cs typeface="Times New Roman"/>
              </a:rPr>
              <a:t>.</a:t>
            </a:r>
            <a:br>
              <a:rPr lang="en-US" sz="2500" dirty="0">
                <a:solidFill>
                  <a:srgbClr val="000000"/>
                </a:solidFill>
                <a:latin typeface="Times New Roman"/>
                <a:ea typeface="Calibri"/>
                <a:cs typeface="Times New Roman"/>
              </a:rPr>
            </a:br>
            <a:r>
              <a:rPr lang="en-US" sz="2500" b="1" dirty="0" err="1">
                <a:solidFill>
                  <a:srgbClr val="000000"/>
                </a:solidFill>
                <a:latin typeface="Times New Roman"/>
                <a:ea typeface="Calibri"/>
                <a:cs typeface="Times New Roman"/>
              </a:rPr>
              <a:t>Châm</a:t>
            </a:r>
            <a:r>
              <a:rPr lang="en-US" sz="2500" b="1" dirty="0">
                <a:solidFill>
                  <a:srgbClr val="000000"/>
                </a:solidFill>
                <a:latin typeface="Times New Roman"/>
                <a:ea typeface="Calibri"/>
                <a:cs typeface="Times New Roman"/>
              </a:rPr>
              <a:t> </a:t>
            </a:r>
            <a:r>
              <a:rPr lang="en-US" sz="2500" b="1" dirty="0" err="1">
                <a:solidFill>
                  <a:srgbClr val="000000"/>
                </a:solidFill>
                <a:latin typeface="Times New Roman"/>
                <a:ea typeface="Calibri"/>
                <a:cs typeface="Times New Roman"/>
              </a:rPr>
              <a:t>ngôn</a:t>
            </a:r>
            <a:r>
              <a:rPr lang="en-US" sz="2500" b="1" dirty="0">
                <a:solidFill>
                  <a:srgbClr val="000000"/>
                </a:solidFill>
                <a:latin typeface="Times New Roman"/>
                <a:ea typeface="Calibri"/>
                <a:cs typeface="Times New Roman"/>
              </a:rPr>
              <a:t> </a:t>
            </a:r>
            <a:r>
              <a:rPr lang="en-US" sz="2500" b="1" dirty="0" err="1">
                <a:solidFill>
                  <a:srgbClr val="000000"/>
                </a:solidFill>
                <a:latin typeface="Times New Roman"/>
                <a:ea typeface="Calibri"/>
                <a:cs typeface="Times New Roman"/>
              </a:rPr>
              <a:t>về</a:t>
            </a:r>
            <a:r>
              <a:rPr lang="en-US" sz="2500" b="1" dirty="0">
                <a:solidFill>
                  <a:srgbClr val="000000"/>
                </a:solidFill>
                <a:latin typeface="Times New Roman"/>
                <a:ea typeface="Calibri"/>
                <a:cs typeface="Times New Roman"/>
              </a:rPr>
              <a:t> </a:t>
            </a:r>
            <a:r>
              <a:rPr lang="en-US" sz="2500" b="1" dirty="0" err="1">
                <a:solidFill>
                  <a:srgbClr val="000000"/>
                </a:solidFill>
                <a:latin typeface="Times New Roman"/>
                <a:ea typeface="Calibri"/>
                <a:cs typeface="Times New Roman"/>
              </a:rPr>
              <a:t>cách</a:t>
            </a:r>
            <a:r>
              <a:rPr lang="en-US" sz="2500" b="1" dirty="0">
                <a:solidFill>
                  <a:srgbClr val="000000"/>
                </a:solidFill>
                <a:latin typeface="Times New Roman"/>
                <a:ea typeface="Calibri"/>
                <a:cs typeface="Times New Roman"/>
              </a:rPr>
              <a:t> </a:t>
            </a:r>
            <a:r>
              <a:rPr lang="en-US" sz="2500" b="1" dirty="0" err="1">
                <a:solidFill>
                  <a:srgbClr val="000000"/>
                </a:solidFill>
                <a:latin typeface="Times New Roman"/>
                <a:ea typeface="Calibri"/>
                <a:cs typeface="Times New Roman"/>
              </a:rPr>
              <a:t>thức</a:t>
            </a:r>
            <a:r>
              <a:rPr lang="en-US" sz="2500" dirty="0">
                <a:solidFill>
                  <a:srgbClr val="000000"/>
                </a:solidFill>
                <a:latin typeface="Times New Roman"/>
                <a:ea typeface="Calibri"/>
                <a:cs typeface="Times New Roman"/>
              </a:rPr>
              <a:t> , </a:t>
            </a:r>
            <a:r>
              <a:rPr lang="en-US" sz="2500" dirty="0" err="1">
                <a:solidFill>
                  <a:srgbClr val="000000"/>
                </a:solidFill>
                <a:latin typeface="Times New Roman"/>
                <a:ea typeface="Calibri"/>
                <a:cs typeface="Times New Roman"/>
              </a:rPr>
              <a:t>khi</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người</a:t>
            </a:r>
            <a:r>
              <a:rPr lang="en-US" sz="2500" dirty="0">
                <a:solidFill>
                  <a:srgbClr val="000000"/>
                </a:solidFill>
                <a:latin typeface="Times New Roman"/>
                <a:ea typeface="Calibri"/>
                <a:cs typeface="Times New Roman"/>
              </a:rPr>
              <a:t> ta </a:t>
            </a:r>
            <a:r>
              <a:rPr lang="en-US" sz="2500" dirty="0" err="1">
                <a:solidFill>
                  <a:srgbClr val="000000"/>
                </a:solidFill>
                <a:latin typeface="Times New Roman"/>
                <a:ea typeface="Calibri"/>
                <a:cs typeface="Times New Roman"/>
              </a:rPr>
              <a:t>cố</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gắng</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nói</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rõ</a:t>
            </a:r>
            <a:r>
              <a:rPr lang="en-US" sz="2500" dirty="0">
                <a:solidFill>
                  <a:srgbClr val="000000"/>
                </a:solidFill>
                <a:latin typeface="Times New Roman"/>
                <a:ea typeface="Calibri"/>
                <a:cs typeface="Times New Roman"/>
              </a:rPr>
              <a:t> </a:t>
            </a:r>
            <a:br>
              <a:rPr lang="en-US" sz="2500" dirty="0">
                <a:solidFill>
                  <a:srgbClr val="000000"/>
                </a:solidFill>
                <a:latin typeface="Times New Roman"/>
                <a:ea typeface="Calibri"/>
                <a:cs typeface="Times New Roman"/>
              </a:rPr>
            </a:br>
            <a:r>
              <a:rPr lang="en-US" sz="2500" dirty="0" err="1">
                <a:solidFill>
                  <a:srgbClr val="000000"/>
                </a:solidFill>
                <a:latin typeface="Times New Roman"/>
                <a:ea typeface="Calibri"/>
                <a:cs typeface="Times New Roman"/>
              </a:rPr>
              <a:t>ràng</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ngắn</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gọn</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và</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trật</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tự</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nhất</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có</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thể</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về</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những</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gì</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người</a:t>
            </a:r>
            <a:r>
              <a:rPr lang="en-US" sz="2500" dirty="0">
                <a:solidFill>
                  <a:srgbClr val="000000"/>
                </a:solidFill>
                <a:latin typeface="Times New Roman"/>
                <a:ea typeface="Calibri"/>
                <a:cs typeface="Times New Roman"/>
              </a:rPr>
              <a:t> ta </a:t>
            </a:r>
            <a:br>
              <a:rPr lang="en-US" sz="2500" dirty="0">
                <a:solidFill>
                  <a:srgbClr val="000000"/>
                </a:solidFill>
                <a:latin typeface="Times New Roman"/>
                <a:ea typeface="Calibri"/>
                <a:cs typeface="Times New Roman"/>
              </a:rPr>
            </a:br>
            <a:r>
              <a:rPr lang="en-US" sz="2500" dirty="0" err="1">
                <a:solidFill>
                  <a:srgbClr val="000000"/>
                </a:solidFill>
                <a:latin typeface="Times New Roman"/>
                <a:ea typeface="Calibri"/>
                <a:cs typeface="Times New Roman"/>
              </a:rPr>
              <a:t>nói</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và</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nơi</a:t>
            </a:r>
            <a:r>
              <a:rPr lang="en-US" sz="2500" dirty="0">
                <a:solidFill>
                  <a:srgbClr val="000000"/>
                </a:solidFill>
                <a:latin typeface="Times New Roman"/>
                <a:ea typeface="Calibri"/>
                <a:cs typeface="Times New Roman"/>
              </a:rPr>
              <a:t> </a:t>
            </a:r>
            <a:r>
              <a:rPr lang="en-US" sz="2500" dirty="0" err="1">
                <a:solidFill>
                  <a:srgbClr val="000000"/>
                </a:solidFill>
                <a:latin typeface="Times New Roman"/>
                <a:ea typeface="Calibri"/>
                <a:cs typeface="Times New Roman"/>
              </a:rPr>
              <a:t>người</a:t>
            </a:r>
            <a:r>
              <a:rPr lang="en-US" sz="2500" dirty="0">
                <a:solidFill>
                  <a:srgbClr val="000000"/>
                </a:solidFill>
                <a:latin typeface="Times New Roman"/>
                <a:ea typeface="Calibri"/>
                <a:cs typeface="Times New Roman"/>
              </a:rPr>
              <a:t> ta </a:t>
            </a:r>
            <a:r>
              <a:rPr lang="en-US" sz="2500" dirty="0" err="1">
                <a:solidFill>
                  <a:srgbClr val="000000"/>
                </a:solidFill>
                <a:latin typeface="Times New Roman"/>
                <a:ea typeface="Calibri"/>
                <a:cs typeface="Times New Roman"/>
              </a:rPr>
              <a:t>tránh</a:t>
            </a:r>
            <a:r>
              <a:rPr lang="en-US" sz="2500" dirty="0">
                <a:solidFill>
                  <a:srgbClr val="000000"/>
                </a:solidFill>
                <a:latin typeface="Times New Roman"/>
                <a:ea typeface="Calibri"/>
                <a:cs typeface="Times New Roman"/>
              </a:rPr>
              <a:t> đ</a:t>
            </a:r>
            <a:endParaRPr lang="en-US" dirty="0"/>
          </a:p>
        </p:txBody>
      </p:sp>
    </p:spTree>
    <p:extLst>
      <p:ext uri="{BB962C8B-B14F-4D97-AF65-F5344CB8AC3E}">
        <p14:creationId xmlns:p14="http://schemas.microsoft.com/office/powerpoint/2010/main" val="446202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4624"/>
            <a:ext cx="8784976" cy="6696744"/>
          </a:xfrm>
        </p:spPr>
        <p:txBody>
          <a:bodyPr>
            <a:normAutofit fontScale="90000"/>
          </a:bodyPr>
          <a:lstStyle/>
          <a:p>
            <a:r>
              <a:rPr lang="en-US" sz="3200" b="1" spc="10" dirty="0" smtClean="0">
                <a:solidFill>
                  <a:srgbClr val="7030A0"/>
                </a:solidFill>
                <a:latin typeface="Times New Roman"/>
                <a:ea typeface="Times New Roman"/>
              </a:rPr>
              <a:t/>
            </a:r>
            <a:br>
              <a:rPr lang="en-US" sz="3200" b="1" spc="10" dirty="0" smtClean="0">
                <a:solidFill>
                  <a:srgbClr val="7030A0"/>
                </a:solidFill>
                <a:latin typeface="Times New Roman"/>
                <a:ea typeface="Times New Roman"/>
              </a:rPr>
            </a:br>
            <a:r>
              <a:rPr lang="en-US" sz="4000" b="1" spc="10" dirty="0" smtClean="0">
                <a:solidFill>
                  <a:srgbClr val="7030A0"/>
                </a:solidFill>
                <a:latin typeface="Times New Roman"/>
                <a:ea typeface="Times New Roman"/>
              </a:rPr>
              <a:t>1. Pragmatics</a:t>
            </a:r>
            <a:r>
              <a:rPr lang="en-US" sz="3200" b="1" spc="10" dirty="0">
                <a:solidFill>
                  <a:srgbClr val="7030A0"/>
                </a:solidFill>
                <a:latin typeface="Times New Roman"/>
                <a:ea typeface="Times New Roman"/>
              </a:rPr>
              <a:t/>
            </a:r>
            <a:br>
              <a:rPr lang="en-US" sz="3200" b="1" spc="10" dirty="0">
                <a:solidFill>
                  <a:srgbClr val="7030A0"/>
                </a:solidFill>
                <a:latin typeface="Times New Roman"/>
                <a:ea typeface="Times New Roman"/>
              </a:rPr>
            </a:br>
            <a:r>
              <a:rPr lang="en-US" sz="3200" b="1" spc="10" dirty="0" smtClean="0">
                <a:solidFill>
                  <a:srgbClr val="7030A0"/>
                </a:solidFill>
                <a:latin typeface="Times New Roman"/>
                <a:ea typeface="Times New Roman"/>
              </a:rPr>
              <a:t/>
            </a:r>
            <a:br>
              <a:rPr lang="en-US" sz="3200" b="1" spc="10" dirty="0" smtClean="0">
                <a:solidFill>
                  <a:srgbClr val="7030A0"/>
                </a:solidFill>
                <a:latin typeface="Times New Roman"/>
                <a:ea typeface="Times New Roman"/>
              </a:rPr>
            </a:br>
            <a:r>
              <a:rPr lang="en-US" sz="3200" b="1" spc="10" dirty="0" smtClean="0">
                <a:solidFill>
                  <a:schemeClr val="accent6">
                    <a:lumMod val="75000"/>
                  </a:schemeClr>
                </a:solidFill>
                <a:latin typeface="Times New Roman"/>
                <a:ea typeface="Times New Roman"/>
              </a:rPr>
              <a:t>What </a:t>
            </a:r>
            <a:r>
              <a:rPr lang="en-US" sz="3200" b="1" spc="10" dirty="0">
                <a:solidFill>
                  <a:schemeClr val="accent6">
                    <a:lumMod val="75000"/>
                  </a:schemeClr>
                </a:solidFill>
                <a:latin typeface="Times New Roman"/>
                <a:ea typeface="Times New Roman"/>
              </a:rPr>
              <a:t>is Pragmatics</a:t>
            </a:r>
            <a:r>
              <a:rPr lang="en-US" sz="3200" b="1" spc="10" dirty="0" smtClean="0">
                <a:solidFill>
                  <a:schemeClr val="accent6">
                    <a:lumMod val="75000"/>
                  </a:schemeClr>
                </a:solidFill>
                <a:latin typeface="Times New Roman"/>
                <a:ea typeface="Times New Roman"/>
              </a:rPr>
              <a:t>?</a:t>
            </a:r>
            <a:r>
              <a:rPr lang="en-US" sz="2500" dirty="0" smtClean="0">
                <a:solidFill>
                  <a:srgbClr val="202124"/>
                </a:solidFill>
                <a:latin typeface="Times New Roman"/>
                <a:ea typeface="Times New Roman"/>
              </a:rPr>
              <a:t> </a:t>
            </a:r>
            <a:r>
              <a:rPr lang="en-US" sz="2500" b="1" dirty="0">
                <a:solidFill>
                  <a:srgbClr val="000000"/>
                </a:solidFill>
                <a:latin typeface="Times New Roman"/>
                <a:ea typeface="Times New Roman"/>
              </a:rPr>
              <a:t/>
            </a:r>
            <a:br>
              <a:rPr lang="en-US" sz="2500" b="1" dirty="0">
                <a:solidFill>
                  <a:srgbClr val="000000"/>
                </a:solidFill>
                <a:latin typeface="Times New Roman"/>
                <a:ea typeface="Times New Roman"/>
              </a:rPr>
            </a:br>
            <a:r>
              <a:rPr lang="en-US" sz="2500" b="1" dirty="0">
                <a:solidFill>
                  <a:srgbClr val="000000"/>
                </a:solidFill>
                <a:latin typeface="Times New Roman"/>
                <a:ea typeface="Times New Roman"/>
              </a:rPr>
              <a:t> </a:t>
            </a:r>
            <a:r>
              <a:rPr lang="en-US" sz="2500" b="1" dirty="0" smtClean="0">
                <a:solidFill>
                  <a:srgbClr val="000000"/>
                </a:solidFill>
                <a:latin typeface="Times New Roman"/>
                <a:ea typeface="Times New Roman"/>
              </a:rPr>
              <a:t/>
            </a:r>
            <a:br>
              <a:rPr lang="en-US" sz="2500" b="1" dirty="0" smtClean="0">
                <a:solidFill>
                  <a:srgbClr val="000000"/>
                </a:solidFill>
                <a:latin typeface="Times New Roman"/>
                <a:ea typeface="Times New Roman"/>
              </a:rPr>
            </a:br>
            <a:r>
              <a:rPr lang="en-US" sz="2800" dirty="0" smtClean="0">
                <a:solidFill>
                  <a:srgbClr val="202124"/>
                </a:solidFill>
                <a:latin typeface="Times New Roman"/>
                <a:ea typeface="Times New Roman"/>
              </a:rPr>
              <a:t>The </a:t>
            </a:r>
            <a:r>
              <a:rPr lang="en-US" sz="2800" b="1" i="1" dirty="0">
                <a:solidFill>
                  <a:srgbClr val="FF0000"/>
                </a:solidFill>
                <a:latin typeface="Times New Roman"/>
                <a:ea typeface="Times New Roman"/>
              </a:rPr>
              <a:t>Branch of linguistics</a:t>
            </a:r>
            <a:r>
              <a:rPr lang="en-US" sz="2800" i="1" dirty="0">
                <a:solidFill>
                  <a:srgbClr val="FF0000"/>
                </a:solidFill>
                <a:latin typeface="Times New Roman"/>
                <a:ea typeface="Times New Roman"/>
              </a:rPr>
              <a:t> </a:t>
            </a:r>
            <a:r>
              <a:rPr lang="en-US" sz="2800" dirty="0">
                <a:solidFill>
                  <a:srgbClr val="1E1C11"/>
                </a:solidFill>
                <a:latin typeface="Times New Roman"/>
                <a:ea typeface="Times New Roman"/>
              </a:rPr>
              <a:t>dealing with</a:t>
            </a:r>
            <a:r>
              <a:rPr lang="en-US" sz="2800" i="1" dirty="0">
                <a:solidFill>
                  <a:srgbClr val="FF0000"/>
                </a:solidFill>
                <a:latin typeface="Times New Roman"/>
                <a:ea typeface="Times New Roman"/>
              </a:rPr>
              <a:t> </a:t>
            </a:r>
            <a:r>
              <a:rPr lang="en-US" sz="2800" b="1" i="1" dirty="0">
                <a:solidFill>
                  <a:srgbClr val="FF0000"/>
                </a:solidFill>
                <a:latin typeface="Times New Roman"/>
                <a:ea typeface="Times New Roman"/>
              </a:rPr>
              <a:t>language in </a:t>
            </a:r>
            <a:r>
              <a:rPr lang="en-US" sz="2800" b="1" i="1" u="sng" dirty="0">
                <a:solidFill>
                  <a:srgbClr val="FF0000"/>
                </a:solidFill>
                <a:latin typeface="Times New Roman"/>
                <a:ea typeface="Times New Roman"/>
              </a:rPr>
              <a:t>use &amp; the </a:t>
            </a:r>
            <a:r>
              <a:rPr lang="en-US" sz="2800" b="1" i="1" u="sng" dirty="0" smtClean="0">
                <a:solidFill>
                  <a:srgbClr val="FF0000"/>
                </a:solidFill>
                <a:latin typeface="Times New Roman"/>
                <a:ea typeface="Times New Roman"/>
              </a:rPr>
              <a:t>contexts</a:t>
            </a:r>
            <a:r>
              <a:rPr lang="en-US" sz="2800" dirty="0" smtClean="0">
                <a:solidFill>
                  <a:srgbClr val="202124"/>
                </a:solidFill>
                <a:latin typeface="Times New Roman"/>
                <a:ea typeface="Times New Roman"/>
              </a:rPr>
              <a:t>. </a:t>
            </a:r>
            <a:br>
              <a:rPr lang="en-US" sz="2800" dirty="0" smtClean="0">
                <a:solidFill>
                  <a:srgbClr val="202124"/>
                </a:solidFill>
                <a:latin typeface="Times New Roman"/>
                <a:ea typeface="Times New Roman"/>
              </a:rPr>
            </a:br>
            <a:r>
              <a:rPr lang="en-US" sz="2500" dirty="0" smtClean="0">
                <a:solidFill>
                  <a:srgbClr val="202124"/>
                </a:solidFill>
                <a:latin typeface="Times New Roman"/>
                <a:ea typeface="Times New Roman"/>
              </a:rPr>
              <a:t/>
            </a:r>
            <a:br>
              <a:rPr lang="en-US" sz="2500" dirty="0" smtClean="0">
                <a:solidFill>
                  <a:srgbClr val="202124"/>
                </a:solidFill>
                <a:latin typeface="Times New Roman"/>
                <a:ea typeface="Times New Roman"/>
              </a:rPr>
            </a:br>
            <a:r>
              <a:rPr lang="en-US" sz="2800" b="1" dirty="0">
                <a:solidFill>
                  <a:srgbClr val="FF0000"/>
                </a:solidFill>
                <a:latin typeface="Times New Roman"/>
                <a:ea typeface="Times New Roman"/>
              </a:rPr>
              <a:t>&gt; </a:t>
            </a:r>
            <a:r>
              <a:rPr lang="en-US" sz="2800" dirty="0">
                <a:solidFill>
                  <a:srgbClr val="202124"/>
                </a:solidFill>
                <a:latin typeface="Times New Roman"/>
                <a:ea typeface="Times New Roman"/>
              </a:rPr>
              <a:t>Pragmatics is the </a:t>
            </a:r>
            <a:r>
              <a:rPr lang="en-US" sz="2800" b="1" dirty="0">
                <a:solidFill>
                  <a:srgbClr val="C00000"/>
                </a:solidFill>
                <a:latin typeface="Times New Roman"/>
                <a:ea typeface="Times New Roman"/>
              </a:rPr>
              <a:t>study of the effect of context on meaning:</a:t>
            </a:r>
            <a:br>
              <a:rPr lang="en-US" sz="2800" b="1" dirty="0">
                <a:solidFill>
                  <a:srgbClr val="C00000"/>
                </a:solidFill>
                <a:latin typeface="Times New Roman"/>
                <a:ea typeface="Times New Roman"/>
              </a:rPr>
            </a:br>
            <a:r>
              <a:rPr lang="en-US" sz="2800" b="1" dirty="0">
                <a:solidFill>
                  <a:srgbClr val="C00000"/>
                </a:solidFill>
                <a:latin typeface="Times New Roman"/>
                <a:ea typeface="Times New Roman"/>
              </a:rPr>
              <a:t>      </a:t>
            </a:r>
            <a:r>
              <a:rPr lang="en-US" sz="2800" dirty="0">
                <a:solidFill>
                  <a:srgbClr val="FF0000"/>
                </a:solidFill>
                <a:latin typeface="Times New Roman"/>
                <a:ea typeface="Times New Roman"/>
              </a:rPr>
              <a:t>*</a:t>
            </a:r>
            <a:r>
              <a:rPr lang="en-US" sz="2800" dirty="0">
                <a:solidFill>
                  <a:srgbClr val="202124"/>
                </a:solidFill>
                <a:latin typeface="Times New Roman"/>
                <a:ea typeface="Times New Roman"/>
              </a:rPr>
              <a:t> </a:t>
            </a:r>
            <a:r>
              <a:rPr lang="en-US" sz="2800" b="1" i="1" dirty="0">
                <a:solidFill>
                  <a:srgbClr val="00B050"/>
                </a:solidFill>
                <a:latin typeface="Times New Roman"/>
                <a:ea typeface="Times New Roman"/>
              </a:rPr>
              <a:t>How people use language to express their social &amp; affective meaning &amp; to perform speech acts;</a:t>
            </a:r>
            <a:br>
              <a:rPr lang="en-US" sz="2800" b="1" i="1" dirty="0">
                <a:solidFill>
                  <a:srgbClr val="00B050"/>
                </a:solidFill>
                <a:latin typeface="Times New Roman"/>
                <a:ea typeface="Times New Roman"/>
              </a:rPr>
            </a:br>
            <a:r>
              <a:rPr lang="en-US" sz="2800" b="1" i="1" dirty="0">
                <a:solidFill>
                  <a:srgbClr val="00B050"/>
                </a:solidFill>
                <a:latin typeface="Times New Roman"/>
                <a:ea typeface="Times New Roman"/>
              </a:rPr>
              <a:t>     </a:t>
            </a:r>
            <a:r>
              <a:rPr lang="en-US" sz="2800" i="1" dirty="0">
                <a:solidFill>
                  <a:srgbClr val="FF0000"/>
                </a:solidFill>
                <a:latin typeface="Times New Roman"/>
                <a:ea typeface="Times New Roman"/>
              </a:rPr>
              <a:t>*</a:t>
            </a:r>
            <a:r>
              <a:rPr lang="en-US" sz="2800" b="1" i="1" dirty="0">
                <a:solidFill>
                  <a:srgbClr val="00B050"/>
                </a:solidFill>
                <a:latin typeface="Times New Roman"/>
                <a:ea typeface="Times New Roman"/>
              </a:rPr>
              <a:t> How people carry on conversations with others;</a:t>
            </a:r>
            <a:br>
              <a:rPr lang="en-US" sz="2800" b="1" i="1" dirty="0">
                <a:solidFill>
                  <a:srgbClr val="00B050"/>
                </a:solidFill>
                <a:latin typeface="Times New Roman"/>
                <a:ea typeface="Times New Roman"/>
              </a:rPr>
            </a:br>
            <a:r>
              <a:rPr lang="en-US" sz="2800" b="1" i="1" dirty="0">
                <a:solidFill>
                  <a:srgbClr val="00B050"/>
                </a:solidFill>
                <a:latin typeface="Times New Roman"/>
                <a:ea typeface="Times New Roman"/>
              </a:rPr>
              <a:t>     </a:t>
            </a:r>
            <a:r>
              <a:rPr lang="en-US" sz="2800" b="1" i="1" dirty="0">
                <a:solidFill>
                  <a:srgbClr val="FF0000"/>
                </a:solidFill>
                <a:latin typeface="Times New Roman"/>
                <a:ea typeface="Times New Roman"/>
              </a:rPr>
              <a:t>*</a:t>
            </a:r>
            <a:r>
              <a:rPr lang="en-US" sz="2800" b="1" i="1" dirty="0">
                <a:solidFill>
                  <a:srgbClr val="00B050"/>
                </a:solidFill>
                <a:latin typeface="Times New Roman"/>
                <a:ea typeface="Times New Roman"/>
              </a:rPr>
              <a:t> How people express their cross – cultural meaning.</a:t>
            </a:r>
            <a:r>
              <a:rPr lang="en-US" sz="2500" dirty="0" smtClean="0">
                <a:solidFill>
                  <a:srgbClr val="202124"/>
                </a:solidFill>
                <a:latin typeface="Times New Roman"/>
                <a:ea typeface="Times New Roman"/>
              </a:rPr>
              <a:t/>
            </a:r>
            <a:br>
              <a:rPr lang="en-US" sz="2500" dirty="0" smtClean="0">
                <a:solidFill>
                  <a:srgbClr val="202124"/>
                </a:solidFill>
                <a:latin typeface="Times New Roman"/>
                <a:ea typeface="Times New Roman"/>
              </a:rPr>
            </a:br>
            <a:r>
              <a:rPr lang="en-US" sz="2800" b="1" dirty="0" smtClean="0">
                <a:solidFill>
                  <a:srgbClr val="202124"/>
                </a:solidFill>
                <a:latin typeface="Times New Roman"/>
                <a:ea typeface="Times New Roman"/>
              </a:rPr>
              <a:t> </a:t>
            </a:r>
            <a:r>
              <a:rPr lang="en-US" sz="2800" b="1" dirty="0">
                <a:solidFill>
                  <a:srgbClr val="202124"/>
                </a:solidFill>
                <a:latin typeface="Times New Roman"/>
                <a:ea typeface="Times New Roman"/>
              </a:rPr>
              <a:t/>
            </a:r>
            <a:br>
              <a:rPr lang="en-US" sz="2800" b="1" dirty="0">
                <a:solidFill>
                  <a:srgbClr val="202124"/>
                </a:solidFill>
                <a:latin typeface="Times New Roman"/>
                <a:ea typeface="Times New Roman"/>
              </a:rPr>
            </a:br>
            <a:r>
              <a:rPr lang="en-US" sz="2500" dirty="0">
                <a:solidFill>
                  <a:srgbClr val="202124"/>
                </a:solidFill>
                <a:latin typeface="Times New Roman"/>
                <a:ea typeface="Times New Roman"/>
              </a:rPr>
              <a:t> </a:t>
            </a:r>
            <a:endParaRPr lang="en-US" dirty="0"/>
          </a:p>
        </p:txBody>
      </p:sp>
    </p:spTree>
    <p:extLst>
      <p:ext uri="{BB962C8B-B14F-4D97-AF65-F5344CB8AC3E}">
        <p14:creationId xmlns:p14="http://schemas.microsoft.com/office/powerpoint/2010/main" val="2106200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84976" cy="6624735"/>
          </a:xfrm>
        </p:spPr>
        <p:txBody>
          <a:bodyPr>
            <a:normAutofit fontScale="90000"/>
          </a:bodyPr>
          <a:lstStyle/>
          <a:p>
            <a:pPr algn="l">
              <a:spcAft>
                <a:spcPts val="0"/>
              </a:spcAft>
            </a:pPr>
            <a:r>
              <a:rPr lang="en-US" sz="2800" b="1" dirty="0" smtClean="0">
                <a:latin typeface="Times New Roman"/>
                <a:ea typeface="Times New Roman"/>
                <a:cs typeface="Arial"/>
              </a:rPr>
              <a:t>   2. </a:t>
            </a:r>
            <a:r>
              <a:rPr lang="en-US" sz="2800" b="1" dirty="0" smtClean="0">
                <a:latin typeface="Times New Roman" pitchFamily="18" charset="0"/>
                <a:ea typeface="Times New Roman"/>
                <a:cs typeface="Times New Roman" pitchFamily="18" charset="0"/>
              </a:rPr>
              <a:t> </a:t>
            </a:r>
            <a:r>
              <a:rPr lang="en-US" sz="2000" b="1" dirty="0" smtClean="0">
                <a:solidFill>
                  <a:srgbClr val="FF0000"/>
                </a:solidFill>
                <a:latin typeface="Times New Roman" pitchFamily="18" charset="0"/>
                <a:ea typeface="Times New Roman"/>
                <a:cs typeface="Times New Roman" pitchFamily="18" charset="0"/>
              </a:rPr>
              <a:t>APPLICATIONS </a:t>
            </a:r>
            <a:r>
              <a:rPr lang="en-US" sz="2000" b="1" dirty="0">
                <a:solidFill>
                  <a:srgbClr val="FF0000"/>
                </a:solidFill>
                <a:latin typeface="Times New Roman" pitchFamily="18" charset="0"/>
                <a:ea typeface="Times New Roman"/>
                <a:cs typeface="Times New Roman" pitchFamily="18" charset="0"/>
              </a:rPr>
              <a:t>OF DISCOURSE ANALYSIS TO LANGUAGE TEACHING</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r>
              <a:rPr lang="en-US" sz="2800" dirty="0">
                <a:latin typeface="Times New Roman" pitchFamily="18" charset="0"/>
                <a:ea typeface="Times New Roman"/>
                <a:cs typeface="Times New Roman" pitchFamily="18" charset="0"/>
              </a:rPr>
              <a:t> </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r>
              <a:rPr lang="en-US" sz="2800" dirty="0" smtClean="0">
                <a:latin typeface="Times New Roman" pitchFamily="18" charset="0"/>
                <a:ea typeface="Calibri"/>
                <a:cs typeface="Times New Roman" pitchFamily="18" charset="0"/>
              </a:rPr>
              <a:t>	</a:t>
            </a:r>
            <a:r>
              <a:rPr lang="en-US" sz="2800" dirty="0" smtClean="0">
                <a:solidFill>
                  <a:srgbClr val="002060"/>
                </a:solidFill>
                <a:latin typeface="Times New Roman" pitchFamily="18" charset="0"/>
                <a:ea typeface="Calibri"/>
                <a:cs typeface="Times New Roman" pitchFamily="18" charset="0"/>
              </a:rPr>
              <a:t>* </a:t>
            </a:r>
            <a:r>
              <a:rPr lang="en-US" sz="2800" dirty="0" smtClean="0">
                <a:solidFill>
                  <a:srgbClr val="002060"/>
                </a:solidFill>
                <a:latin typeface="Times New Roman" pitchFamily="18" charset="0"/>
                <a:ea typeface="Times New Roman"/>
                <a:cs typeface="Times New Roman" pitchFamily="18" charset="0"/>
              </a:rPr>
              <a:t>Discourse </a:t>
            </a:r>
            <a:r>
              <a:rPr lang="en-US" sz="2800" dirty="0">
                <a:solidFill>
                  <a:srgbClr val="002060"/>
                </a:solidFill>
                <a:latin typeface="Times New Roman" pitchFamily="18" charset="0"/>
                <a:ea typeface="Times New Roman"/>
                <a:cs typeface="Times New Roman" pitchFamily="18" charset="0"/>
              </a:rPr>
              <a:t>research has long been interested by many </a:t>
            </a:r>
            <a:r>
              <a:rPr lang="en-US" sz="2800" dirty="0" smtClean="0">
                <a:solidFill>
                  <a:srgbClr val="002060"/>
                </a:solidFill>
                <a:latin typeface="Times New Roman" pitchFamily="18" charset="0"/>
                <a:ea typeface="Times New Roman"/>
                <a:cs typeface="Times New Roman" pitchFamily="18" charset="0"/>
              </a:rPr>
              <a:t>linguists</a:t>
            </a:r>
            <a:r>
              <a:rPr lang="en-US" sz="2800" dirty="0" smtClean="0">
                <a:latin typeface="Times New Roman" pitchFamily="18" charset="0"/>
                <a:ea typeface="Times New Roman"/>
                <a:cs typeface="Times New Roman" pitchFamily="18" charset="0"/>
              </a:rPr>
              <a:t/>
            </a:r>
            <a:br>
              <a:rPr lang="en-US" sz="2800" dirty="0" smtClean="0">
                <a:latin typeface="Times New Roman" pitchFamily="18" charset="0"/>
                <a:ea typeface="Times New Roman"/>
                <a:cs typeface="Times New Roman" pitchFamily="18" charset="0"/>
              </a:rPr>
            </a:br>
            <a:r>
              <a:rPr lang="en-US" sz="2800" dirty="0">
                <a:latin typeface="Times New Roman" pitchFamily="18" charset="0"/>
                <a:ea typeface="Times New Roman"/>
                <a:cs typeface="Times New Roman" pitchFamily="18" charset="0"/>
              </a:rPr>
              <a:t> </a:t>
            </a:r>
            <a:r>
              <a:rPr lang="en-US" sz="2800" dirty="0" smtClean="0">
                <a:latin typeface="Times New Roman" pitchFamily="18" charset="0"/>
                <a:ea typeface="Times New Roman"/>
                <a:cs typeface="Times New Roman" pitchFamily="18" charset="0"/>
              </a:rPr>
              <a:t>         - </a:t>
            </a:r>
            <a:r>
              <a:rPr lang="en-US" sz="2800" dirty="0" smtClean="0">
                <a:solidFill>
                  <a:schemeClr val="accent6">
                    <a:lumMod val="50000"/>
                  </a:schemeClr>
                </a:solidFill>
                <a:latin typeface="Times New Roman" pitchFamily="18" charset="0"/>
                <a:ea typeface="Times New Roman"/>
                <a:cs typeface="Times New Roman" pitchFamily="18" charset="0"/>
              </a:rPr>
              <a:t>It </a:t>
            </a:r>
            <a:r>
              <a:rPr lang="en-US" sz="2800" dirty="0">
                <a:solidFill>
                  <a:schemeClr val="accent6">
                    <a:lumMod val="50000"/>
                  </a:schemeClr>
                </a:solidFill>
                <a:latin typeface="Times New Roman" pitchFamily="18" charset="0"/>
                <a:ea typeface="Times New Roman"/>
                <a:cs typeface="Times New Roman" pitchFamily="18" charset="0"/>
              </a:rPr>
              <a:t>has great potential for exploitation &amp;</a:t>
            </a:r>
            <a:r>
              <a:rPr lang="en-US" sz="2800" dirty="0" smtClean="0">
                <a:solidFill>
                  <a:schemeClr val="accent6">
                    <a:lumMod val="50000"/>
                  </a:schemeClr>
                </a:solidFill>
                <a:latin typeface="Times New Roman" pitchFamily="18" charset="0"/>
                <a:ea typeface="Times New Roman"/>
                <a:cs typeface="Times New Roman" pitchFamily="18" charset="0"/>
              </a:rPr>
              <a:t> </a:t>
            </a:r>
            <a:r>
              <a:rPr lang="en-US" sz="2800" dirty="0">
                <a:solidFill>
                  <a:schemeClr val="accent6">
                    <a:lumMod val="50000"/>
                  </a:schemeClr>
                </a:solidFill>
                <a:latin typeface="Times New Roman" pitchFamily="18" charset="0"/>
                <a:ea typeface="Times New Roman"/>
                <a:cs typeface="Times New Roman" pitchFamily="18" charset="0"/>
              </a:rPr>
              <a:t>application in language &amp;</a:t>
            </a:r>
            <a:r>
              <a:rPr lang="en-US" sz="2800" dirty="0" smtClean="0">
                <a:solidFill>
                  <a:schemeClr val="accent6">
                    <a:lumMod val="50000"/>
                  </a:schemeClr>
                </a:solidFill>
                <a:latin typeface="Times New Roman" pitchFamily="18" charset="0"/>
                <a:ea typeface="Times New Roman"/>
                <a:cs typeface="Times New Roman" pitchFamily="18" charset="0"/>
              </a:rPr>
              <a:t> </a:t>
            </a:r>
            <a:r>
              <a:rPr lang="en-US" sz="2800" dirty="0">
                <a:solidFill>
                  <a:schemeClr val="accent6">
                    <a:lumMod val="50000"/>
                  </a:schemeClr>
                </a:solidFill>
                <a:latin typeface="Times New Roman" pitchFamily="18" charset="0"/>
                <a:ea typeface="Times New Roman"/>
                <a:cs typeface="Times New Roman" pitchFamily="18" charset="0"/>
              </a:rPr>
              <a:t>foreign language </a:t>
            </a:r>
            <a:r>
              <a:rPr lang="en-US" sz="2800" dirty="0" smtClean="0">
                <a:solidFill>
                  <a:schemeClr val="accent6">
                    <a:lumMod val="50000"/>
                  </a:schemeClr>
                </a:solidFill>
                <a:latin typeface="Times New Roman" pitchFamily="18" charset="0"/>
                <a:ea typeface="Times New Roman"/>
                <a:cs typeface="Times New Roman" pitchFamily="18" charset="0"/>
              </a:rPr>
              <a:t>teaching</a:t>
            </a:r>
            <a:r>
              <a:rPr lang="en-US" sz="2800" dirty="0" smtClean="0">
                <a:latin typeface="Times New Roman" pitchFamily="18" charset="0"/>
                <a:ea typeface="Times New Roman"/>
                <a:cs typeface="Times New Roman" pitchFamily="18" charset="0"/>
              </a:rPr>
              <a:t> because </a:t>
            </a:r>
            <a:r>
              <a:rPr lang="en-US" sz="2800" dirty="0">
                <a:latin typeface="Times New Roman" pitchFamily="18" charset="0"/>
                <a:ea typeface="Times New Roman"/>
                <a:cs typeface="Times New Roman" pitchFamily="18" charset="0"/>
              </a:rPr>
              <a:t>the object of the study of discourse is the text</a:t>
            </a:r>
            <a:r>
              <a:rPr lang="en-US" sz="2800" dirty="0" smtClean="0">
                <a:latin typeface="Times New Roman" pitchFamily="18" charset="0"/>
                <a:ea typeface="Times New Roman"/>
                <a:cs typeface="Times New Roman" pitchFamily="18" charset="0"/>
              </a:rPr>
              <a:t>, &amp; </a:t>
            </a:r>
            <a:r>
              <a:rPr lang="en-US" sz="2800" dirty="0">
                <a:latin typeface="Times New Roman" pitchFamily="18" charset="0"/>
                <a:ea typeface="Times New Roman"/>
                <a:cs typeface="Times New Roman" pitchFamily="18" charset="0"/>
              </a:rPr>
              <a:t>foreign language learners when studying Reading Comprehension &amp;</a:t>
            </a:r>
            <a:r>
              <a:rPr lang="en-US" sz="2800" dirty="0" smtClean="0">
                <a:latin typeface="Times New Roman" pitchFamily="18" charset="0"/>
                <a:ea typeface="Times New Roman"/>
                <a:cs typeface="Times New Roman" pitchFamily="18" charset="0"/>
              </a:rPr>
              <a:t> </a:t>
            </a:r>
            <a:r>
              <a:rPr lang="en-US" sz="2800" dirty="0">
                <a:latin typeface="Times New Roman" pitchFamily="18" charset="0"/>
                <a:ea typeface="Times New Roman"/>
                <a:cs typeface="Times New Roman" pitchFamily="18" charset="0"/>
              </a:rPr>
              <a:t>Writing are also related to text </a:t>
            </a:r>
            <a:r>
              <a:rPr lang="en-US" sz="2800" dirty="0" smtClean="0">
                <a:latin typeface="Times New Roman" pitchFamily="18" charset="0"/>
                <a:ea typeface="Times New Roman"/>
                <a:cs typeface="Times New Roman" pitchFamily="18" charset="0"/>
              </a:rPr>
              <a:t>processing. </a:t>
            </a:r>
            <a:br>
              <a:rPr lang="en-US" sz="2800" dirty="0" smtClean="0">
                <a:latin typeface="Times New Roman" pitchFamily="18" charset="0"/>
                <a:ea typeface="Times New Roman"/>
                <a:cs typeface="Times New Roman" pitchFamily="18" charset="0"/>
              </a:rPr>
            </a:br>
            <a:r>
              <a:rPr lang="en-US" sz="2800" dirty="0" smtClean="0">
                <a:latin typeface="Times New Roman" pitchFamily="18" charset="0"/>
                <a:ea typeface="Times New Roman"/>
                <a:cs typeface="Times New Roman" pitchFamily="18" charset="0"/>
              </a:rPr>
              <a:t>	</a:t>
            </a:r>
            <a:r>
              <a:rPr lang="en-US" sz="2800" dirty="0">
                <a:latin typeface="Times New Roman" pitchFamily="18" charset="0"/>
                <a:ea typeface="Times New Roman"/>
                <a:cs typeface="Times New Roman" pitchFamily="18" charset="0"/>
              </a:rPr>
              <a:t>D</a:t>
            </a:r>
            <a:r>
              <a:rPr lang="en-US" sz="2800" dirty="0" smtClean="0">
                <a:latin typeface="Times New Roman" pitchFamily="18" charset="0"/>
                <a:ea typeface="Times New Roman"/>
                <a:cs typeface="Times New Roman" pitchFamily="18" charset="0"/>
              </a:rPr>
              <a:t>iscourse studies: </a:t>
            </a:r>
            <a:r>
              <a:rPr lang="en-US" sz="2800" dirty="0">
                <a:latin typeface="Times New Roman" pitchFamily="18" charset="0"/>
                <a:ea typeface="Times New Roman"/>
                <a:cs typeface="Times New Roman" pitchFamily="18" charset="0"/>
              </a:rPr>
              <a:t>A</a:t>
            </a:r>
            <a:r>
              <a:rPr lang="en-US" sz="2800" dirty="0" smtClean="0">
                <a:latin typeface="Times New Roman" pitchFamily="18" charset="0"/>
                <a:ea typeface="Times New Roman"/>
                <a:cs typeface="Times New Roman" pitchFamily="18" charset="0"/>
              </a:rPr>
              <a:t>nalysis theory, </a:t>
            </a:r>
            <a:r>
              <a:rPr lang="en-US" sz="2800" dirty="0">
                <a:latin typeface="Times New Roman" pitchFamily="18" charset="0"/>
                <a:ea typeface="Times New Roman"/>
                <a:cs typeface="Times New Roman" pitchFamily="18" charset="0"/>
              </a:rPr>
              <a:t>Genre analysis, </a:t>
            </a:r>
            <a:r>
              <a:rPr lang="en-US" sz="2800" dirty="0" smtClean="0">
                <a:latin typeface="Times New Roman" pitchFamily="18" charset="0"/>
                <a:ea typeface="Times New Roman"/>
                <a:cs typeface="Times New Roman" pitchFamily="18" charset="0"/>
              </a:rPr>
              <a:t>Discourse </a:t>
            </a:r>
            <a:r>
              <a:rPr lang="en-US" sz="2800" dirty="0">
                <a:latin typeface="Times New Roman" pitchFamily="18" charset="0"/>
                <a:ea typeface="Times New Roman"/>
                <a:cs typeface="Times New Roman" pitchFamily="18" charset="0"/>
              </a:rPr>
              <a:t>analysis or </a:t>
            </a:r>
            <a:r>
              <a:rPr lang="en-US" sz="2800" dirty="0" smtClean="0">
                <a:latin typeface="Times New Roman" pitchFamily="18" charset="0"/>
                <a:ea typeface="Times New Roman"/>
                <a:cs typeface="Times New Roman" pitchFamily="18" charset="0"/>
              </a:rPr>
              <a:t>Critical </a:t>
            </a:r>
            <a:r>
              <a:rPr lang="en-US" sz="2800" dirty="0">
                <a:latin typeface="Times New Roman" pitchFamily="18" charset="0"/>
                <a:ea typeface="Times New Roman"/>
                <a:cs typeface="Times New Roman" pitchFamily="18" charset="0"/>
              </a:rPr>
              <a:t>discourse </a:t>
            </a:r>
            <a:r>
              <a:rPr lang="en-US" sz="2800" dirty="0" smtClean="0">
                <a:latin typeface="Times New Roman" pitchFamily="18" charset="0"/>
                <a:ea typeface="Times New Roman"/>
                <a:cs typeface="Times New Roman" pitchFamily="18" charset="0"/>
              </a:rPr>
              <a:t>analysis </a:t>
            </a:r>
            <a:r>
              <a:rPr lang="en-US" sz="2800" dirty="0">
                <a:latin typeface="Times New Roman" pitchFamily="18" charset="0"/>
                <a:ea typeface="Times New Roman"/>
                <a:cs typeface="Times New Roman" pitchFamily="18" charset="0"/>
              </a:rPr>
              <a:t>will </a:t>
            </a:r>
            <a:r>
              <a:rPr lang="en-US" sz="2800" dirty="0">
                <a:solidFill>
                  <a:srgbClr val="C00000"/>
                </a:solidFill>
                <a:latin typeface="Times New Roman" pitchFamily="18" charset="0"/>
                <a:ea typeface="Times New Roman"/>
                <a:cs typeface="Times New Roman" pitchFamily="18" charset="0"/>
              </a:rPr>
              <a:t>help </a:t>
            </a:r>
            <a:r>
              <a:rPr lang="en-US" sz="2800" dirty="0" smtClean="0">
                <a:solidFill>
                  <a:srgbClr val="C00000"/>
                </a:solidFill>
                <a:latin typeface="Times New Roman" pitchFamily="18" charset="0"/>
                <a:ea typeface="Times New Roman"/>
                <a:cs typeface="Times New Roman" pitchFamily="18" charset="0"/>
              </a:rPr>
              <a:t>students </a:t>
            </a:r>
            <a:r>
              <a:rPr lang="en-US" sz="2800" dirty="0">
                <a:solidFill>
                  <a:srgbClr val="C00000"/>
                </a:solidFill>
                <a:latin typeface="Times New Roman" pitchFamily="18" charset="0"/>
                <a:ea typeface="Times New Roman"/>
                <a:cs typeface="Times New Roman" pitchFamily="18" charset="0"/>
              </a:rPr>
              <a:t>gain a better grasp of the subject.</a:t>
            </a:r>
            <a:r>
              <a:rPr lang="en-US" sz="2800" dirty="0">
                <a:latin typeface="Times New Roman" pitchFamily="18" charset="0"/>
                <a:ea typeface="Times New Roman"/>
                <a:cs typeface="Times New Roman" pitchFamily="18" charset="0"/>
              </a:rPr>
              <a:t> </a:t>
            </a:r>
            <a:r>
              <a:rPr lang="en-US" sz="2800" dirty="0" smtClean="0">
                <a:latin typeface="Times New Roman" pitchFamily="18" charset="0"/>
                <a:ea typeface="Times New Roman"/>
                <a:cs typeface="Times New Roman" pitchFamily="18" charset="0"/>
              </a:rPr>
              <a:t/>
            </a:r>
            <a:br>
              <a:rPr lang="en-US" sz="2800" dirty="0" smtClean="0">
                <a:latin typeface="Times New Roman" pitchFamily="18" charset="0"/>
                <a:ea typeface="Times New Roman"/>
                <a:cs typeface="Times New Roman" pitchFamily="18" charset="0"/>
              </a:rPr>
            </a:br>
            <a:r>
              <a:rPr lang="en-US" sz="2800" dirty="0" smtClean="0">
                <a:latin typeface="Times New Roman" pitchFamily="18" charset="0"/>
                <a:ea typeface="Times New Roman"/>
                <a:cs typeface="Times New Roman" pitchFamily="18" charset="0"/>
              </a:rPr>
              <a:t>	</a:t>
            </a:r>
            <a:br>
              <a:rPr lang="en-US" sz="2800" dirty="0" smtClean="0">
                <a:latin typeface="Times New Roman" pitchFamily="18" charset="0"/>
                <a:ea typeface="Times New Roman"/>
                <a:cs typeface="Times New Roman" pitchFamily="18" charset="0"/>
              </a:rPr>
            </a:br>
            <a:r>
              <a:rPr lang="en-US" sz="2800" dirty="0">
                <a:latin typeface="Times New Roman" pitchFamily="18" charset="0"/>
                <a:ea typeface="Times New Roman"/>
                <a:cs typeface="Times New Roman" pitchFamily="18" charset="0"/>
              </a:rPr>
              <a:t> </a:t>
            </a:r>
            <a:r>
              <a:rPr lang="en-US" sz="2800" dirty="0" smtClean="0">
                <a:latin typeface="Times New Roman" pitchFamily="18" charset="0"/>
                <a:ea typeface="Times New Roman"/>
                <a:cs typeface="Times New Roman" pitchFamily="18" charset="0"/>
              </a:rPr>
              <a:t>     </a:t>
            </a:r>
            <a:r>
              <a:rPr lang="en-US" sz="2800" b="1" i="1" dirty="0" smtClean="0">
                <a:solidFill>
                  <a:srgbClr val="FF0000"/>
                </a:solidFill>
                <a:latin typeface="Times New Roman" pitchFamily="18" charset="0"/>
                <a:ea typeface="Times New Roman"/>
                <a:cs typeface="Times New Roman" pitchFamily="18" charset="0"/>
              </a:rPr>
              <a:t>Text </a:t>
            </a:r>
            <a:r>
              <a:rPr lang="en-US" sz="2800" b="1" i="1" dirty="0">
                <a:solidFill>
                  <a:srgbClr val="FF0000"/>
                </a:solidFill>
                <a:latin typeface="Times New Roman" pitchFamily="18" charset="0"/>
                <a:ea typeface="Times New Roman"/>
                <a:cs typeface="Times New Roman" pitchFamily="18" charset="0"/>
              </a:rPr>
              <a:t>genre &amp;</a:t>
            </a:r>
            <a:r>
              <a:rPr lang="en-US" sz="2800" b="1" i="1" dirty="0" smtClean="0">
                <a:solidFill>
                  <a:srgbClr val="FF0000"/>
                </a:solidFill>
                <a:latin typeface="Times New Roman" pitchFamily="18" charset="0"/>
                <a:ea typeface="Times New Roman"/>
                <a:cs typeface="Times New Roman" pitchFamily="18" charset="0"/>
              </a:rPr>
              <a:t> </a:t>
            </a:r>
            <a:r>
              <a:rPr lang="en-US" sz="2800" b="1" i="1" dirty="0">
                <a:solidFill>
                  <a:srgbClr val="FF0000"/>
                </a:solidFill>
                <a:latin typeface="Times New Roman" pitchFamily="18" charset="0"/>
                <a:ea typeface="Times New Roman"/>
                <a:cs typeface="Times New Roman" pitchFamily="18" charset="0"/>
              </a:rPr>
              <a:t>structure, thereby effectively improving the practice of Reading &amp;</a:t>
            </a:r>
            <a:r>
              <a:rPr lang="en-US" sz="2800" b="1" i="1" dirty="0" smtClean="0">
                <a:solidFill>
                  <a:srgbClr val="FF0000"/>
                </a:solidFill>
                <a:latin typeface="Times New Roman" pitchFamily="18" charset="0"/>
                <a:ea typeface="Times New Roman"/>
                <a:cs typeface="Times New Roman" pitchFamily="18" charset="0"/>
              </a:rPr>
              <a:t> </a:t>
            </a:r>
            <a:r>
              <a:rPr lang="en-US" sz="2800" b="1" i="1" dirty="0">
                <a:solidFill>
                  <a:srgbClr val="FF0000"/>
                </a:solidFill>
                <a:latin typeface="Times New Roman" pitchFamily="18" charset="0"/>
                <a:ea typeface="Times New Roman"/>
                <a:cs typeface="Times New Roman" pitchFamily="18" charset="0"/>
              </a:rPr>
              <a:t>Writing skills in an academic environment.</a:t>
            </a:r>
            <a:endParaRPr lang="en-US" sz="2800" b="1"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549811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80719"/>
          </a:xfrm>
        </p:spPr>
        <p:txBody>
          <a:bodyPr>
            <a:normAutofit/>
          </a:bodyPr>
          <a:lstStyle/>
          <a:p>
            <a:pPr algn="l"/>
            <a:r>
              <a:rPr lang="en-US" sz="3200" dirty="0">
                <a:latin typeface="Times New Roman"/>
                <a:ea typeface="Times New Roman"/>
              </a:rPr>
              <a:t>	</a:t>
            </a:r>
            <a:r>
              <a:rPr lang="en-US" sz="2800" dirty="0" smtClean="0">
                <a:latin typeface="Times New Roman"/>
                <a:ea typeface="Times New Roman"/>
              </a:rPr>
              <a:t>- </a:t>
            </a:r>
            <a:r>
              <a:rPr lang="en-US" sz="2800" dirty="0" smtClean="0">
                <a:solidFill>
                  <a:schemeClr val="accent6">
                    <a:lumMod val="50000"/>
                  </a:schemeClr>
                </a:solidFill>
                <a:latin typeface="Times New Roman"/>
                <a:ea typeface="Times New Roman"/>
              </a:rPr>
              <a:t>Genre </a:t>
            </a:r>
            <a:r>
              <a:rPr lang="en-US" sz="2800" dirty="0">
                <a:solidFill>
                  <a:schemeClr val="accent6">
                    <a:lumMod val="50000"/>
                  </a:schemeClr>
                </a:solidFill>
                <a:latin typeface="Times New Roman"/>
                <a:ea typeface="Times New Roman"/>
              </a:rPr>
              <a:t>analysis &amp;</a:t>
            </a:r>
            <a:r>
              <a:rPr lang="en-US" sz="2800" dirty="0" smtClean="0">
                <a:solidFill>
                  <a:schemeClr val="accent6">
                    <a:lumMod val="50000"/>
                  </a:schemeClr>
                </a:solidFill>
                <a:latin typeface="Times New Roman"/>
                <a:ea typeface="Times New Roman"/>
              </a:rPr>
              <a:t> </a:t>
            </a:r>
            <a:r>
              <a:rPr lang="en-US" sz="2800" dirty="0">
                <a:solidFill>
                  <a:schemeClr val="accent6">
                    <a:lumMod val="50000"/>
                  </a:schemeClr>
                </a:solidFill>
                <a:latin typeface="Times New Roman"/>
                <a:ea typeface="Times New Roman"/>
              </a:rPr>
              <a:t>discourse structure are </a:t>
            </a:r>
            <a:r>
              <a:rPr lang="en-US" sz="2800" dirty="0" smtClean="0">
                <a:solidFill>
                  <a:schemeClr val="accent6">
                    <a:lumMod val="50000"/>
                  </a:schemeClr>
                </a:solidFill>
                <a:latin typeface="Times New Roman"/>
                <a:ea typeface="Times New Roman"/>
              </a:rPr>
              <a:t>two concepts that </a:t>
            </a:r>
            <a:r>
              <a:rPr lang="en-US" sz="2800" dirty="0">
                <a:solidFill>
                  <a:schemeClr val="accent6">
                    <a:lumMod val="50000"/>
                  </a:schemeClr>
                </a:solidFill>
                <a:latin typeface="Times New Roman"/>
                <a:ea typeface="Times New Roman"/>
              </a:rPr>
              <a:t>have a certain relationship because the genre is also the structure of each specific type of text.</a:t>
            </a:r>
            <a:r>
              <a:rPr lang="en-US" sz="2800" dirty="0">
                <a:latin typeface="Times New Roman"/>
                <a:ea typeface="Times New Roman"/>
              </a:rPr>
              <a:t> </a:t>
            </a:r>
            <a:r>
              <a:rPr lang="en-US" sz="2800" dirty="0" smtClean="0">
                <a:latin typeface="Times New Roman"/>
                <a:ea typeface="Times New Roman"/>
              </a:rPr>
              <a:t/>
            </a:r>
            <a:br>
              <a:rPr lang="en-US" sz="2800" dirty="0" smtClean="0">
                <a:latin typeface="Times New Roman"/>
                <a:ea typeface="Times New Roman"/>
              </a:rPr>
            </a:br>
            <a:r>
              <a:rPr lang="en-US" sz="2800" dirty="0" smtClean="0">
                <a:latin typeface="Times New Roman"/>
                <a:ea typeface="Times New Roman"/>
              </a:rPr>
              <a:t>	</a:t>
            </a:r>
            <a:br>
              <a:rPr lang="en-US" sz="2800" dirty="0" smtClean="0">
                <a:latin typeface="Times New Roman"/>
                <a:ea typeface="Times New Roman"/>
              </a:rPr>
            </a:br>
            <a:r>
              <a:rPr lang="en-US" sz="2800" dirty="0">
                <a:latin typeface="Times New Roman"/>
                <a:ea typeface="Times New Roman"/>
              </a:rPr>
              <a:t> </a:t>
            </a:r>
            <a:r>
              <a:rPr lang="en-US" sz="2800" dirty="0" smtClean="0">
                <a:latin typeface="Times New Roman"/>
                <a:ea typeface="Times New Roman"/>
              </a:rPr>
              <a:t>         </a:t>
            </a:r>
            <a:r>
              <a:rPr lang="en-US" sz="2800" dirty="0" smtClean="0">
                <a:solidFill>
                  <a:srgbClr val="0070C0"/>
                </a:solidFill>
                <a:latin typeface="Times New Roman"/>
                <a:ea typeface="Times New Roman"/>
              </a:rPr>
              <a:t>- Raising </a:t>
            </a:r>
            <a:r>
              <a:rPr lang="en-US" sz="2800" dirty="0">
                <a:solidFill>
                  <a:srgbClr val="0070C0"/>
                </a:solidFill>
                <a:latin typeface="Times New Roman"/>
                <a:ea typeface="Times New Roman"/>
              </a:rPr>
              <a:t>awareness of the genre &amp;</a:t>
            </a:r>
            <a:r>
              <a:rPr lang="en-US" sz="2800" dirty="0" smtClean="0">
                <a:solidFill>
                  <a:srgbClr val="0070C0"/>
                </a:solidFill>
                <a:latin typeface="Times New Roman"/>
                <a:ea typeface="Times New Roman"/>
              </a:rPr>
              <a:t> </a:t>
            </a:r>
            <a:r>
              <a:rPr lang="en-US" sz="2800" dirty="0">
                <a:solidFill>
                  <a:srgbClr val="0070C0"/>
                </a:solidFill>
                <a:latin typeface="Times New Roman"/>
                <a:ea typeface="Times New Roman"/>
              </a:rPr>
              <a:t>structure of discourse will help language </a:t>
            </a:r>
            <a:r>
              <a:rPr lang="en-US" sz="2800" dirty="0" smtClean="0">
                <a:solidFill>
                  <a:srgbClr val="0070C0"/>
                </a:solidFill>
                <a:latin typeface="Times New Roman"/>
                <a:ea typeface="Times New Roman"/>
              </a:rPr>
              <a:t>learners:</a:t>
            </a:r>
            <a:r>
              <a:rPr lang="en-US" sz="2800" dirty="0" smtClean="0">
                <a:latin typeface="Times New Roman"/>
                <a:ea typeface="Times New Roman"/>
              </a:rPr>
              <a:t/>
            </a:r>
            <a:br>
              <a:rPr lang="en-US" sz="2800" dirty="0" smtClean="0">
                <a:latin typeface="Times New Roman"/>
                <a:ea typeface="Times New Roman"/>
              </a:rPr>
            </a:br>
            <a:r>
              <a:rPr lang="en-US" sz="2800" dirty="0">
                <a:latin typeface="Times New Roman"/>
                <a:ea typeface="Times New Roman"/>
              </a:rPr>
              <a:t> </a:t>
            </a:r>
            <a:r>
              <a:rPr lang="en-US" sz="2800" dirty="0" smtClean="0">
                <a:latin typeface="Times New Roman"/>
                <a:ea typeface="Times New Roman"/>
              </a:rPr>
              <a:t>            </a:t>
            </a:r>
            <a:r>
              <a:rPr lang="en-US" sz="2800" i="1" dirty="0" smtClean="0">
                <a:solidFill>
                  <a:srgbClr val="002060"/>
                </a:solidFill>
                <a:latin typeface="Times New Roman"/>
                <a:ea typeface="Times New Roman"/>
              </a:rPr>
              <a:t>+  </a:t>
            </a:r>
            <a:r>
              <a:rPr lang="en-US" sz="2800" i="1" dirty="0">
                <a:solidFill>
                  <a:srgbClr val="002060"/>
                </a:solidFill>
                <a:latin typeface="Times New Roman"/>
                <a:ea typeface="Times New Roman"/>
              </a:rPr>
              <a:t>improve </a:t>
            </a:r>
            <a:r>
              <a:rPr lang="en-US" sz="2800" i="1" dirty="0" smtClean="0">
                <a:solidFill>
                  <a:srgbClr val="002060"/>
                </a:solidFill>
                <a:latin typeface="Times New Roman"/>
                <a:ea typeface="Times New Roman"/>
              </a:rPr>
              <a:t>their </a:t>
            </a:r>
            <a:r>
              <a:rPr lang="en-US" sz="2800" i="1" dirty="0">
                <a:solidFill>
                  <a:srgbClr val="002060"/>
                </a:solidFill>
                <a:latin typeface="Times New Roman"/>
                <a:ea typeface="Times New Roman"/>
              </a:rPr>
              <a:t>reading &amp;</a:t>
            </a:r>
            <a:r>
              <a:rPr lang="en-US" sz="2800" i="1" dirty="0" smtClean="0">
                <a:solidFill>
                  <a:srgbClr val="002060"/>
                </a:solidFill>
                <a:latin typeface="Times New Roman"/>
                <a:ea typeface="Times New Roman"/>
              </a:rPr>
              <a:t> </a:t>
            </a:r>
            <a:r>
              <a:rPr lang="en-US" sz="2800" i="1" dirty="0">
                <a:solidFill>
                  <a:srgbClr val="002060"/>
                </a:solidFill>
                <a:latin typeface="Times New Roman"/>
                <a:ea typeface="Times New Roman"/>
              </a:rPr>
              <a:t>writing abilities in that </a:t>
            </a:r>
            <a:r>
              <a:rPr lang="en-US" sz="2800" i="1" dirty="0" smtClean="0">
                <a:solidFill>
                  <a:srgbClr val="002060"/>
                </a:solidFill>
                <a:latin typeface="Times New Roman"/>
                <a:ea typeface="Times New Roman"/>
              </a:rPr>
              <a:t>language </a:t>
            </a:r>
            <a:r>
              <a:rPr lang="en-US" sz="2800" i="1" dirty="0">
                <a:solidFill>
                  <a:srgbClr val="002060"/>
                </a:solidFill>
                <a:latin typeface="Times New Roman"/>
                <a:ea typeface="Times New Roman"/>
              </a:rPr>
              <a:t/>
            </a:r>
            <a:br>
              <a:rPr lang="en-US" sz="2800" i="1" dirty="0">
                <a:solidFill>
                  <a:srgbClr val="002060"/>
                </a:solidFill>
                <a:latin typeface="Times New Roman"/>
                <a:ea typeface="Times New Roman"/>
              </a:rPr>
            </a:br>
            <a:r>
              <a:rPr lang="en-US" sz="2800" i="1" dirty="0" smtClean="0">
                <a:solidFill>
                  <a:srgbClr val="002060"/>
                </a:solidFill>
                <a:latin typeface="Times New Roman"/>
                <a:ea typeface="Times New Roman"/>
              </a:rPr>
              <a:t>             + be enable </a:t>
            </a:r>
            <a:r>
              <a:rPr lang="en-US" sz="2800" i="1" dirty="0">
                <a:solidFill>
                  <a:srgbClr val="002060"/>
                </a:solidFill>
                <a:latin typeface="Times New Roman"/>
                <a:ea typeface="Times New Roman"/>
              </a:rPr>
              <a:t>to practice various types of cognitive-enhancing exercises of </a:t>
            </a:r>
            <a:r>
              <a:rPr lang="en-US" sz="2800" i="1" dirty="0" smtClean="0">
                <a:solidFill>
                  <a:srgbClr val="002060"/>
                </a:solidFill>
                <a:latin typeface="Times New Roman"/>
                <a:ea typeface="Times New Roman"/>
              </a:rPr>
              <a:t>discourse</a:t>
            </a:r>
            <a:br>
              <a:rPr lang="en-US" sz="2800" i="1" dirty="0" smtClean="0">
                <a:solidFill>
                  <a:srgbClr val="002060"/>
                </a:solidFill>
                <a:latin typeface="Times New Roman"/>
                <a:ea typeface="Times New Roman"/>
              </a:rPr>
            </a:br>
            <a:r>
              <a:rPr lang="en-US" sz="2800" i="1" dirty="0">
                <a:solidFill>
                  <a:srgbClr val="002060"/>
                </a:solidFill>
                <a:latin typeface="Times New Roman"/>
                <a:ea typeface="Times New Roman"/>
              </a:rPr>
              <a:t> </a:t>
            </a:r>
            <a:r>
              <a:rPr lang="en-US" sz="2800" i="1" dirty="0" smtClean="0">
                <a:solidFill>
                  <a:srgbClr val="002060"/>
                </a:solidFill>
                <a:latin typeface="Times New Roman"/>
                <a:ea typeface="Times New Roman"/>
              </a:rPr>
              <a:t>            + An </a:t>
            </a:r>
            <a:r>
              <a:rPr lang="en-US" sz="2800" i="1" dirty="0">
                <a:solidFill>
                  <a:srgbClr val="002060"/>
                </a:solidFill>
                <a:latin typeface="Times New Roman"/>
                <a:ea typeface="Times New Roman"/>
              </a:rPr>
              <a:t>effective measure that can guide students to practice effective English </a:t>
            </a:r>
            <a:r>
              <a:rPr lang="en-US" sz="2800" i="1" dirty="0" smtClean="0">
                <a:solidFill>
                  <a:srgbClr val="002060"/>
                </a:solidFill>
                <a:latin typeface="Times New Roman"/>
                <a:ea typeface="Times New Roman"/>
              </a:rPr>
              <a:t>Reading &amp; </a:t>
            </a:r>
            <a:r>
              <a:rPr lang="en-US" sz="2800" i="1" dirty="0">
                <a:solidFill>
                  <a:srgbClr val="002060"/>
                </a:solidFill>
                <a:latin typeface="Times New Roman"/>
                <a:ea typeface="Times New Roman"/>
              </a:rPr>
              <a:t>Writing habits by themselves.</a:t>
            </a:r>
            <a:endParaRPr lang="en-US" sz="2800" i="1" dirty="0">
              <a:solidFill>
                <a:srgbClr val="002060"/>
              </a:solidFill>
            </a:endParaRPr>
          </a:p>
        </p:txBody>
      </p:sp>
    </p:spTree>
    <p:extLst>
      <p:ext uri="{BB962C8B-B14F-4D97-AF65-F5344CB8AC3E}">
        <p14:creationId xmlns:p14="http://schemas.microsoft.com/office/powerpoint/2010/main" val="1037890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84976" cy="6552727"/>
          </a:xfrm>
        </p:spPr>
        <p:txBody>
          <a:bodyPr>
            <a:normAutofit/>
          </a:bodyPr>
          <a:lstStyle/>
          <a:p>
            <a:pPr indent="457200" algn="l">
              <a:spcAft>
                <a:spcPts val="0"/>
              </a:spcAft>
            </a:pPr>
            <a:r>
              <a:rPr lang="en-US" sz="3100" b="1" dirty="0" smtClean="0">
                <a:latin typeface="Times New Roman" pitchFamily="18" charset="0"/>
                <a:ea typeface="Times New Roman"/>
                <a:cs typeface="Times New Roman" pitchFamily="18" charset="0"/>
              </a:rPr>
              <a:t>        </a:t>
            </a:r>
            <a:r>
              <a:rPr lang="en-US" sz="3200" b="1" dirty="0" smtClean="0">
                <a:solidFill>
                  <a:srgbClr val="00B050"/>
                </a:solidFill>
                <a:latin typeface="Times New Roman" pitchFamily="18" charset="0"/>
                <a:ea typeface="Times New Roman"/>
                <a:cs typeface="Times New Roman" pitchFamily="18" charset="0"/>
              </a:rPr>
              <a:t>Applications </a:t>
            </a:r>
            <a:r>
              <a:rPr lang="en-US" sz="3200" b="1" dirty="0">
                <a:solidFill>
                  <a:srgbClr val="00B050"/>
                </a:solidFill>
                <a:latin typeface="Times New Roman" pitchFamily="18" charset="0"/>
                <a:ea typeface="Times New Roman"/>
                <a:cs typeface="Times New Roman" pitchFamily="18" charset="0"/>
              </a:rPr>
              <a:t>of Genre Analysis</a:t>
            </a:r>
            <a:r>
              <a:rPr lang="en-US" sz="3100" dirty="0">
                <a:latin typeface="Times New Roman" pitchFamily="18" charset="0"/>
                <a:ea typeface="Calibri"/>
                <a:cs typeface="Times New Roman" pitchFamily="18" charset="0"/>
              </a:rPr>
              <a:t/>
            </a:r>
            <a:br>
              <a:rPr lang="en-US" sz="3100" dirty="0">
                <a:latin typeface="Times New Roman" pitchFamily="18" charset="0"/>
                <a:ea typeface="Calibri"/>
                <a:cs typeface="Times New Roman" pitchFamily="18" charset="0"/>
              </a:rPr>
            </a:br>
            <a:r>
              <a:rPr lang="en-US" sz="3100" dirty="0">
                <a:latin typeface="Times New Roman" pitchFamily="18" charset="0"/>
                <a:ea typeface="Times New Roman"/>
                <a:cs typeface="Times New Roman" pitchFamily="18" charset="0"/>
              </a:rPr>
              <a:t> </a:t>
            </a:r>
            <a:r>
              <a:rPr lang="en-US" sz="3100" dirty="0">
                <a:latin typeface="Times New Roman" pitchFamily="18" charset="0"/>
                <a:ea typeface="Calibri"/>
                <a:cs typeface="Times New Roman" pitchFamily="18" charset="0"/>
              </a:rPr>
              <a:t/>
            </a:r>
            <a:br>
              <a:rPr lang="en-US" sz="3100" dirty="0">
                <a:latin typeface="Times New Roman" pitchFamily="18" charset="0"/>
                <a:ea typeface="Calibri"/>
                <a:cs typeface="Times New Roman" pitchFamily="18" charset="0"/>
              </a:rPr>
            </a:br>
            <a:r>
              <a:rPr lang="en-US" sz="3100" dirty="0">
                <a:latin typeface="Times New Roman" pitchFamily="18" charset="0"/>
                <a:ea typeface="Calibri"/>
                <a:cs typeface="Times New Roman" pitchFamily="18" charset="0"/>
              </a:rPr>
              <a:t>	</a:t>
            </a:r>
            <a:r>
              <a:rPr lang="en-US" sz="3100" dirty="0" smtClean="0">
                <a:solidFill>
                  <a:srgbClr val="C00000"/>
                </a:solidFill>
                <a:latin typeface="Times New Roman" pitchFamily="18" charset="0"/>
                <a:ea typeface="Calibri"/>
                <a:cs typeface="Times New Roman" pitchFamily="18" charset="0"/>
              </a:rPr>
              <a:t>- </a:t>
            </a:r>
            <a:r>
              <a:rPr lang="en-US" sz="3100" dirty="0" smtClean="0">
                <a:solidFill>
                  <a:srgbClr val="002060"/>
                </a:solidFill>
                <a:latin typeface="Times New Roman" pitchFamily="18" charset="0"/>
                <a:ea typeface="Calibri"/>
                <a:cs typeface="Times New Roman" pitchFamily="18" charset="0"/>
              </a:rPr>
              <a:t>Genres</a:t>
            </a:r>
            <a:r>
              <a:rPr lang="en-US" sz="3100" dirty="0" smtClean="0">
                <a:solidFill>
                  <a:srgbClr val="002060"/>
                </a:solidFill>
                <a:latin typeface="Times New Roman" pitchFamily="18" charset="0"/>
                <a:ea typeface="Times New Roman"/>
                <a:cs typeface="Times New Roman" pitchFamily="18" charset="0"/>
              </a:rPr>
              <a:t> </a:t>
            </a:r>
            <a:r>
              <a:rPr lang="en-US" sz="3100" dirty="0">
                <a:solidFill>
                  <a:srgbClr val="002060"/>
                </a:solidFill>
                <a:latin typeface="Times New Roman" pitchFamily="18" charset="0"/>
                <a:ea typeface="Times New Roman"/>
                <a:cs typeface="Times New Roman" pitchFamily="18" charset="0"/>
              </a:rPr>
              <a:t>are "communicative sequences of events that each have different communication purposes".</a:t>
            </a:r>
            <a:r>
              <a:rPr lang="en-US" sz="3100" dirty="0">
                <a:latin typeface="Times New Roman" pitchFamily="18" charset="0"/>
                <a:ea typeface="Times New Roman"/>
                <a:cs typeface="Times New Roman" pitchFamily="18" charset="0"/>
              </a:rPr>
              <a:t> </a:t>
            </a:r>
            <a:r>
              <a:rPr lang="en-US" sz="3100" dirty="0" smtClean="0">
                <a:latin typeface="Times New Roman" pitchFamily="18" charset="0"/>
                <a:ea typeface="Times New Roman"/>
                <a:cs typeface="Times New Roman" pitchFamily="18" charset="0"/>
              </a:rPr>
              <a:t/>
            </a:r>
            <a:br>
              <a:rPr lang="en-US" sz="3100" dirty="0" smtClean="0">
                <a:latin typeface="Times New Roman" pitchFamily="18" charset="0"/>
                <a:ea typeface="Times New Roman"/>
                <a:cs typeface="Times New Roman" pitchFamily="18" charset="0"/>
              </a:rPr>
            </a:br>
            <a:r>
              <a:rPr lang="en-US" sz="3100" dirty="0">
                <a:latin typeface="Times New Roman" pitchFamily="18" charset="0"/>
                <a:ea typeface="Times New Roman"/>
                <a:cs typeface="Times New Roman" pitchFamily="18" charset="0"/>
              </a:rPr>
              <a:t>	</a:t>
            </a:r>
            <a:r>
              <a:rPr lang="en-US" sz="3100" dirty="0" smtClean="0">
                <a:solidFill>
                  <a:srgbClr val="0070C0"/>
                </a:solidFill>
                <a:latin typeface="Times New Roman" pitchFamily="18" charset="0"/>
                <a:ea typeface="Times New Roman"/>
                <a:cs typeface="Times New Roman" pitchFamily="18" charset="0"/>
              </a:rPr>
              <a:t>-Genre analysis: </a:t>
            </a:r>
            <a:r>
              <a:rPr lang="en-US" sz="3100" i="1" dirty="0">
                <a:solidFill>
                  <a:schemeClr val="accent6">
                    <a:lumMod val="50000"/>
                  </a:schemeClr>
                </a:solidFill>
                <a:latin typeface="Times New Roman" pitchFamily="18" charset="0"/>
                <a:ea typeface="Times New Roman"/>
                <a:cs typeface="Times New Roman" pitchFamily="18" charset="0"/>
              </a:rPr>
              <a:t>the study of how the language in a particular text is used in a particular situation.</a:t>
            </a:r>
            <a:r>
              <a:rPr lang="en-US" sz="3100" dirty="0">
                <a:latin typeface="Times New Roman" pitchFamily="18" charset="0"/>
                <a:ea typeface="Calibri"/>
                <a:cs typeface="Times New Roman" pitchFamily="18" charset="0"/>
              </a:rPr>
              <a:t/>
            </a:r>
            <a:br>
              <a:rPr lang="en-US" sz="3100" dirty="0">
                <a:latin typeface="Times New Roman" pitchFamily="18" charset="0"/>
                <a:ea typeface="Calibri"/>
                <a:cs typeface="Times New Roman" pitchFamily="18" charset="0"/>
              </a:rPr>
            </a:br>
            <a:r>
              <a:rPr lang="en-US" sz="3100" dirty="0" smtClean="0">
                <a:latin typeface="Times New Roman" pitchFamily="18" charset="0"/>
                <a:ea typeface="Calibri"/>
                <a:cs typeface="Times New Roman" pitchFamily="18" charset="0"/>
              </a:rPr>
              <a:t>    </a:t>
            </a:r>
            <a:br>
              <a:rPr lang="en-US" sz="3100" dirty="0" smtClean="0">
                <a:latin typeface="Times New Roman" pitchFamily="18" charset="0"/>
                <a:ea typeface="Calibri"/>
                <a:cs typeface="Times New Roman" pitchFamily="18" charset="0"/>
              </a:rPr>
            </a:br>
            <a:r>
              <a:rPr lang="en-US" sz="3100" dirty="0">
                <a:latin typeface="Times New Roman" pitchFamily="18" charset="0"/>
                <a:ea typeface="Calibri"/>
                <a:cs typeface="Times New Roman" pitchFamily="18" charset="0"/>
              </a:rPr>
              <a:t> </a:t>
            </a:r>
            <a:r>
              <a:rPr lang="en-US" sz="3100" dirty="0" smtClean="0">
                <a:latin typeface="Times New Roman" pitchFamily="18" charset="0"/>
                <a:ea typeface="Calibri"/>
                <a:cs typeface="Times New Roman" pitchFamily="18" charset="0"/>
              </a:rPr>
              <a:t>   </a:t>
            </a:r>
            <a:r>
              <a:rPr lang="en-US" sz="3100" dirty="0" smtClean="0">
                <a:solidFill>
                  <a:schemeClr val="accent6">
                    <a:lumMod val="75000"/>
                  </a:schemeClr>
                </a:solidFill>
                <a:latin typeface="Times New Roman" pitchFamily="18" charset="0"/>
                <a:ea typeface="Calibri"/>
                <a:cs typeface="Times New Roman" pitchFamily="18" charset="0"/>
              </a:rPr>
              <a:t>&gt;</a:t>
            </a:r>
            <a:r>
              <a:rPr lang="en-US" sz="3100" dirty="0" smtClean="0">
                <a:solidFill>
                  <a:srgbClr val="002060"/>
                </a:solidFill>
                <a:latin typeface="Times New Roman" pitchFamily="18" charset="0"/>
                <a:ea typeface="Calibri"/>
                <a:cs typeface="Times New Roman" pitchFamily="18" charset="0"/>
              </a:rPr>
              <a:t> </a:t>
            </a:r>
            <a:r>
              <a:rPr lang="en-US" sz="3100" dirty="0" smtClean="0">
                <a:solidFill>
                  <a:srgbClr val="002060"/>
                </a:solidFill>
                <a:latin typeface="Times New Roman" pitchFamily="18" charset="0"/>
                <a:ea typeface="Times New Roman"/>
                <a:cs typeface="Times New Roman" pitchFamily="18" charset="0"/>
              </a:rPr>
              <a:t>The </a:t>
            </a:r>
            <a:r>
              <a:rPr lang="en-US" sz="3100" dirty="0">
                <a:solidFill>
                  <a:srgbClr val="002060"/>
                </a:solidFill>
                <a:latin typeface="Times New Roman" pitchFamily="18" charset="0"/>
                <a:ea typeface="Times New Roman"/>
                <a:cs typeface="Times New Roman" pitchFamily="18" charset="0"/>
              </a:rPr>
              <a:t>main purpose of genre </a:t>
            </a:r>
            <a:r>
              <a:rPr lang="en-US" sz="3100" dirty="0" smtClean="0">
                <a:solidFill>
                  <a:srgbClr val="002060"/>
                </a:solidFill>
                <a:latin typeface="Times New Roman" pitchFamily="18" charset="0"/>
                <a:ea typeface="Times New Roman"/>
                <a:cs typeface="Times New Roman" pitchFamily="18" charset="0"/>
              </a:rPr>
              <a:t>analysis: </a:t>
            </a:r>
            <a:r>
              <a:rPr lang="en-US" sz="3100" i="1" dirty="0">
                <a:solidFill>
                  <a:srgbClr val="C00000"/>
                </a:solidFill>
                <a:latin typeface="Times New Roman" pitchFamily="18" charset="0"/>
                <a:ea typeface="Times New Roman"/>
                <a:cs typeface="Times New Roman" pitchFamily="18" charset="0"/>
              </a:rPr>
              <a:t>to determine what textual features have been selected by the creator of the text to represent his or her communicative purposes.</a:t>
            </a:r>
            <a:r>
              <a:rPr lang="en-US" dirty="0">
                <a:latin typeface="Times New Roman"/>
                <a:ea typeface="Times New Roman"/>
              </a:rPr>
              <a:t> </a:t>
            </a:r>
            <a:endParaRPr lang="en-US" dirty="0"/>
          </a:p>
        </p:txBody>
      </p:sp>
    </p:spTree>
    <p:extLst>
      <p:ext uri="{BB962C8B-B14F-4D97-AF65-F5344CB8AC3E}">
        <p14:creationId xmlns:p14="http://schemas.microsoft.com/office/powerpoint/2010/main" val="1251671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928992" cy="6336703"/>
          </a:xfrm>
        </p:spPr>
        <p:txBody>
          <a:bodyPr>
            <a:normAutofit/>
          </a:bodyPr>
          <a:lstStyle/>
          <a:p>
            <a:pPr indent="457200" algn="l">
              <a:spcAft>
                <a:spcPts val="0"/>
              </a:spcAft>
            </a:pPr>
            <a:r>
              <a:rPr lang="en-US" sz="3200" dirty="0" smtClean="0">
                <a:solidFill>
                  <a:schemeClr val="accent6">
                    <a:lumMod val="75000"/>
                  </a:schemeClr>
                </a:solidFill>
                <a:latin typeface="Times New Roman" pitchFamily="18" charset="0"/>
                <a:ea typeface="Times New Roman"/>
                <a:cs typeface="Times New Roman" pitchFamily="18" charset="0"/>
              </a:rPr>
              <a:t>- </a:t>
            </a:r>
            <a:r>
              <a:rPr lang="en-US" sz="3200" dirty="0" smtClean="0">
                <a:solidFill>
                  <a:srgbClr val="002060"/>
                </a:solidFill>
                <a:latin typeface="Times New Roman" pitchFamily="18" charset="0"/>
                <a:ea typeface="Times New Roman"/>
                <a:cs typeface="Times New Roman" pitchFamily="18" charset="0"/>
              </a:rPr>
              <a:t>The </a:t>
            </a:r>
            <a:r>
              <a:rPr lang="en-US" sz="3200" dirty="0">
                <a:solidFill>
                  <a:srgbClr val="002060"/>
                </a:solidFill>
                <a:latin typeface="Times New Roman" pitchFamily="18" charset="0"/>
                <a:ea typeface="Times New Roman"/>
                <a:cs typeface="Times New Roman" pitchFamily="18" charset="0"/>
              </a:rPr>
              <a:t>goal of genre-based language </a:t>
            </a:r>
            <a:r>
              <a:rPr lang="en-US" sz="3200" dirty="0" smtClean="0">
                <a:solidFill>
                  <a:srgbClr val="002060"/>
                </a:solidFill>
                <a:latin typeface="Times New Roman" pitchFamily="18" charset="0"/>
                <a:ea typeface="Times New Roman"/>
                <a:cs typeface="Times New Roman" pitchFamily="18" charset="0"/>
              </a:rPr>
              <a:t>teaching:</a:t>
            </a:r>
            <a:r>
              <a:rPr lang="en-US" sz="3200" dirty="0" smtClean="0">
                <a:solidFill>
                  <a:schemeClr val="accent6">
                    <a:lumMod val="75000"/>
                  </a:schemeClr>
                </a:solidFill>
                <a:latin typeface="Times New Roman" pitchFamily="18" charset="0"/>
                <a:ea typeface="Times New Roman"/>
                <a:cs typeface="Times New Roman" pitchFamily="18" charset="0"/>
              </a:rPr>
              <a:t> </a:t>
            </a:r>
            <a:r>
              <a:rPr lang="en-US" sz="3200" i="1" dirty="0">
                <a:solidFill>
                  <a:srgbClr val="C00000"/>
                </a:solidFill>
                <a:latin typeface="Times New Roman" pitchFamily="18" charset="0"/>
                <a:ea typeface="Times New Roman"/>
                <a:cs typeface="Times New Roman" pitchFamily="18" charset="0"/>
              </a:rPr>
              <a:t>to raise learners' awareness of the text's organizational structure &amp;</a:t>
            </a:r>
            <a:r>
              <a:rPr lang="en-US" sz="3200" i="1" dirty="0" smtClean="0">
                <a:solidFill>
                  <a:srgbClr val="C00000"/>
                </a:solidFill>
                <a:latin typeface="Times New Roman" pitchFamily="18" charset="0"/>
                <a:ea typeface="Times New Roman"/>
                <a:cs typeface="Times New Roman" pitchFamily="18" charset="0"/>
              </a:rPr>
              <a:t> </a:t>
            </a:r>
            <a:r>
              <a:rPr lang="en-US" sz="3200" i="1" dirty="0">
                <a:solidFill>
                  <a:srgbClr val="C00000"/>
                </a:solidFill>
                <a:latin typeface="Times New Roman" pitchFamily="18" charset="0"/>
                <a:ea typeface="Times New Roman"/>
                <a:cs typeface="Times New Roman" pitchFamily="18" charset="0"/>
              </a:rPr>
              <a:t>genre-specific linguistic features.</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a:t>
            </a:r>
            <a:br>
              <a:rPr lang="en-US" sz="3200" dirty="0" smtClean="0">
                <a:latin typeface="Times New Roman" pitchFamily="18" charset="0"/>
                <a:ea typeface="Calibri"/>
                <a:cs typeface="Times New Roman" pitchFamily="18" charset="0"/>
              </a:rPr>
            </a:br>
            <a:r>
              <a:rPr lang="en-US" sz="3200" dirty="0">
                <a:latin typeface="Times New Roman" pitchFamily="18" charset="0"/>
                <a:ea typeface="Calibri"/>
                <a:cs typeface="Times New Roman" pitchFamily="18" charset="0"/>
              </a:rPr>
              <a:t> </a:t>
            </a:r>
            <a:r>
              <a:rPr lang="en-US" sz="3200" dirty="0" smtClean="0">
                <a:latin typeface="Times New Roman" pitchFamily="18" charset="0"/>
                <a:ea typeface="Calibri"/>
                <a:cs typeface="Times New Roman" pitchFamily="18" charset="0"/>
              </a:rPr>
              <a:t>    </a:t>
            </a:r>
            <a:r>
              <a:rPr lang="en-US" sz="3200" dirty="0" smtClean="0">
                <a:solidFill>
                  <a:srgbClr val="002060"/>
                </a:solidFill>
                <a:latin typeface="Times New Roman" pitchFamily="18" charset="0"/>
                <a:ea typeface="Calibri"/>
                <a:cs typeface="Times New Roman" pitchFamily="18" charset="0"/>
              </a:rPr>
              <a:t>- </a:t>
            </a:r>
            <a:r>
              <a:rPr lang="en-US" sz="3200" dirty="0" smtClean="0">
                <a:solidFill>
                  <a:srgbClr val="002060"/>
                </a:solidFill>
                <a:latin typeface="Times New Roman" pitchFamily="18" charset="0"/>
                <a:ea typeface="Times New Roman"/>
                <a:cs typeface="Times New Roman" pitchFamily="18" charset="0"/>
              </a:rPr>
              <a:t>Genre </a:t>
            </a:r>
            <a:r>
              <a:rPr lang="en-US" sz="3200" dirty="0">
                <a:solidFill>
                  <a:srgbClr val="002060"/>
                </a:solidFill>
                <a:latin typeface="Times New Roman" pitchFamily="18" charset="0"/>
                <a:ea typeface="Times New Roman"/>
                <a:cs typeface="Times New Roman" pitchFamily="18" charset="0"/>
              </a:rPr>
              <a:t>awareness exercises can help students develop flexible skills when applying genre knowledge &amp;</a:t>
            </a:r>
            <a:r>
              <a:rPr lang="en-US" sz="3200" dirty="0" smtClean="0">
                <a:solidFill>
                  <a:srgbClr val="002060"/>
                </a:solidFill>
                <a:latin typeface="Times New Roman" pitchFamily="18" charset="0"/>
                <a:ea typeface="Times New Roman"/>
                <a:cs typeface="Times New Roman" pitchFamily="18" charset="0"/>
              </a:rPr>
              <a:t> </a:t>
            </a:r>
            <a:r>
              <a:rPr lang="en-US" sz="3200" dirty="0">
                <a:solidFill>
                  <a:srgbClr val="002060"/>
                </a:solidFill>
                <a:latin typeface="Times New Roman" pitchFamily="18" charset="0"/>
                <a:ea typeface="Times New Roman"/>
                <a:cs typeface="Times New Roman" pitchFamily="18" charset="0"/>
              </a:rPr>
              <a:t>thinking in diverse real-life communication </a:t>
            </a:r>
            <a:r>
              <a:rPr lang="en-US" sz="3200" dirty="0" smtClean="0">
                <a:solidFill>
                  <a:srgbClr val="002060"/>
                </a:solidFill>
                <a:latin typeface="Times New Roman" pitchFamily="18" charset="0"/>
                <a:ea typeface="Times New Roman"/>
                <a:cs typeface="Times New Roman" pitchFamily="18" charset="0"/>
              </a:rPr>
              <a:t>situations &amp; allows </a:t>
            </a:r>
            <a:r>
              <a:rPr lang="en-US" sz="3200" dirty="0">
                <a:solidFill>
                  <a:srgbClr val="002060"/>
                </a:solidFill>
                <a:latin typeface="Times New Roman" pitchFamily="18" charset="0"/>
                <a:ea typeface="Times New Roman"/>
                <a:cs typeface="Times New Roman" pitchFamily="18" charset="0"/>
              </a:rPr>
              <a:t>students to write texts more </a:t>
            </a:r>
            <a:r>
              <a:rPr lang="en-US" sz="3200" dirty="0" smtClean="0">
                <a:solidFill>
                  <a:srgbClr val="002060"/>
                </a:solidFill>
                <a:latin typeface="Times New Roman" pitchFamily="18" charset="0"/>
                <a:ea typeface="Times New Roman"/>
                <a:cs typeface="Times New Roman" pitchFamily="18" charset="0"/>
              </a:rPr>
              <a:t>easily a </a:t>
            </a:r>
            <a:r>
              <a:rPr lang="en-US" sz="3200" dirty="0">
                <a:solidFill>
                  <a:srgbClr val="002060"/>
                </a:solidFill>
                <a:latin typeface="Times New Roman" pitchFamily="18" charset="0"/>
                <a:ea typeface="Times New Roman"/>
                <a:cs typeface="Times New Roman" pitchFamily="18" charset="0"/>
              </a:rPr>
              <a:t>real communicative </a:t>
            </a:r>
            <a:r>
              <a:rPr lang="en-US" sz="3200" dirty="0" smtClean="0">
                <a:solidFill>
                  <a:srgbClr val="002060"/>
                </a:solidFill>
                <a:latin typeface="Times New Roman" pitchFamily="18" charset="0"/>
                <a:ea typeface="Times New Roman"/>
                <a:cs typeface="Times New Roman" pitchFamily="18" charset="0"/>
              </a:rPr>
              <a:t>text.</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7934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856984" cy="6480719"/>
          </a:xfrm>
        </p:spPr>
        <p:txBody>
          <a:bodyPr>
            <a:normAutofit/>
          </a:bodyPr>
          <a:lstStyle/>
          <a:p>
            <a:pPr indent="457200" algn="l">
              <a:spcAft>
                <a:spcPts val="0"/>
              </a:spcAft>
            </a:pPr>
            <a:r>
              <a:rPr lang="en-US" sz="3200" dirty="0">
                <a:solidFill>
                  <a:srgbClr val="FF0000"/>
                </a:solidFill>
                <a:latin typeface="Times New Roman" pitchFamily="18" charset="0"/>
                <a:ea typeface="Times New Roman"/>
                <a:cs typeface="Times New Roman" pitchFamily="18" charset="0"/>
              </a:rPr>
              <a:t>The genre-based approach to teaching writing helps </a:t>
            </a:r>
            <a:r>
              <a:rPr lang="en-US" sz="3200" dirty="0" smtClean="0">
                <a:solidFill>
                  <a:srgbClr val="FF0000"/>
                </a:solidFill>
                <a:latin typeface="Times New Roman" pitchFamily="18" charset="0"/>
                <a:ea typeface="Times New Roman"/>
                <a:cs typeface="Times New Roman" pitchFamily="18" charset="0"/>
              </a:rPr>
              <a:t>learners:</a:t>
            </a:r>
            <a:r>
              <a:rPr lang="en-US" sz="3200" dirty="0" smtClean="0">
                <a:latin typeface="Times New Roman" pitchFamily="18" charset="0"/>
                <a:ea typeface="Times New Roman"/>
                <a:cs typeface="Times New Roman" pitchFamily="18" charset="0"/>
              </a:rPr>
              <a:t> </a:t>
            </a:r>
            <a:br>
              <a:rPr lang="en-US" sz="3200" dirty="0" smtClean="0">
                <a:latin typeface="Times New Roman" pitchFamily="18" charset="0"/>
                <a:ea typeface="Times New Roman"/>
                <a:cs typeface="Times New Roman" pitchFamily="18" charset="0"/>
              </a:rPr>
            </a:br>
            <a:r>
              <a:rPr lang="en-US" sz="3200" dirty="0">
                <a:latin typeface="Times New Roman" pitchFamily="18" charset="0"/>
                <a:ea typeface="Times New Roman"/>
                <a:cs typeface="Times New Roman" pitchFamily="18" charset="0"/>
              </a:rPr>
              <a:t> </a:t>
            </a:r>
            <a:r>
              <a:rPr lang="en-US" sz="3200" dirty="0" smtClean="0">
                <a:latin typeface="Times New Roman" pitchFamily="18" charset="0"/>
                <a:ea typeface="Times New Roman"/>
                <a:cs typeface="Times New Roman" pitchFamily="18" charset="0"/>
              </a:rPr>
              <a:t>       </a:t>
            </a:r>
            <a:r>
              <a:rPr lang="en-US" sz="3200" i="1" dirty="0" smtClean="0">
                <a:solidFill>
                  <a:srgbClr val="002060"/>
                </a:solidFill>
                <a:latin typeface="Times New Roman" pitchFamily="18" charset="0"/>
                <a:ea typeface="Times New Roman"/>
                <a:cs typeface="Times New Roman" pitchFamily="18" charset="0"/>
              </a:rPr>
              <a:t>- Understand &amp; </a:t>
            </a:r>
            <a:r>
              <a:rPr lang="en-US" sz="3200" i="1" dirty="0">
                <a:solidFill>
                  <a:srgbClr val="002060"/>
                </a:solidFill>
                <a:latin typeface="Times New Roman" pitchFamily="18" charset="0"/>
                <a:ea typeface="Times New Roman"/>
                <a:cs typeface="Times New Roman" pitchFamily="18" charset="0"/>
              </a:rPr>
              <a:t>grasp the text structure of the required </a:t>
            </a:r>
            <a:r>
              <a:rPr lang="en-US" sz="3200" i="1" dirty="0" smtClean="0">
                <a:solidFill>
                  <a:srgbClr val="002060"/>
                </a:solidFill>
                <a:latin typeface="Times New Roman" pitchFamily="18" charset="0"/>
                <a:ea typeface="Times New Roman"/>
                <a:cs typeface="Times New Roman" pitchFamily="18" charset="0"/>
              </a:rPr>
              <a:t>genre,</a:t>
            </a:r>
            <a:br>
              <a:rPr lang="en-US" sz="3200" i="1" dirty="0" smtClean="0">
                <a:solidFill>
                  <a:srgbClr val="002060"/>
                </a:solidFill>
                <a:latin typeface="Times New Roman" pitchFamily="18" charset="0"/>
                <a:ea typeface="Times New Roman"/>
                <a:cs typeface="Times New Roman" pitchFamily="18" charset="0"/>
              </a:rPr>
            </a:br>
            <a:r>
              <a:rPr lang="en-US" sz="3200" i="1" dirty="0" smtClean="0">
                <a:solidFill>
                  <a:srgbClr val="002060"/>
                </a:solidFill>
                <a:latin typeface="Times New Roman" pitchFamily="18" charset="0"/>
                <a:ea typeface="Times New Roman"/>
                <a:cs typeface="Times New Roman" pitchFamily="18" charset="0"/>
              </a:rPr>
              <a:t>	- Identify </a:t>
            </a:r>
            <a:r>
              <a:rPr lang="en-US" sz="3200" i="1" dirty="0">
                <a:solidFill>
                  <a:srgbClr val="002060"/>
                </a:solidFill>
                <a:latin typeface="Times New Roman" pitchFamily="18" charset="0"/>
                <a:ea typeface="Times New Roman"/>
                <a:cs typeface="Times New Roman" pitchFamily="18" charset="0"/>
              </a:rPr>
              <a:t>the necessary strategies to accomplish the </a:t>
            </a:r>
            <a:r>
              <a:rPr lang="en-US" sz="3200" i="1" dirty="0" smtClean="0">
                <a:solidFill>
                  <a:srgbClr val="002060"/>
                </a:solidFill>
                <a:latin typeface="Times New Roman" pitchFamily="18" charset="0"/>
                <a:ea typeface="Times New Roman"/>
                <a:cs typeface="Times New Roman" pitchFamily="18" charset="0"/>
              </a:rPr>
              <a:t>goals of </a:t>
            </a:r>
            <a:r>
              <a:rPr lang="en-US" sz="3200" i="1" dirty="0">
                <a:solidFill>
                  <a:srgbClr val="002060"/>
                </a:solidFill>
                <a:latin typeface="Times New Roman" pitchFamily="18" charset="0"/>
                <a:ea typeface="Times New Roman"/>
                <a:cs typeface="Times New Roman" pitchFamily="18" charset="0"/>
              </a:rPr>
              <a:t>their </a:t>
            </a:r>
            <a:r>
              <a:rPr lang="en-US" sz="3200" i="1" dirty="0" smtClean="0">
                <a:solidFill>
                  <a:srgbClr val="002060"/>
                </a:solidFill>
                <a:latin typeface="Times New Roman" pitchFamily="18" charset="0"/>
                <a:ea typeface="Times New Roman"/>
                <a:cs typeface="Times New Roman" pitchFamily="18" charset="0"/>
              </a:rPr>
              <a:t>communication </a:t>
            </a:r>
            <a:r>
              <a:rPr lang="en-US" sz="3200" i="1" dirty="0">
                <a:solidFill>
                  <a:srgbClr val="002060"/>
                </a:solidFill>
                <a:latin typeface="Times New Roman" pitchFamily="18" charset="0"/>
                <a:ea typeface="Times New Roman"/>
                <a:cs typeface="Times New Roman" pitchFamily="18" charset="0"/>
              </a:rPr>
              <a:t>successful</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dirty="0">
                <a:latin typeface="Times New Roman" pitchFamily="18" charset="0"/>
                <a:ea typeface="Times New Roman"/>
                <a:cs typeface="Times New Roman" pitchFamily="18" charset="0"/>
              </a:rPr>
              <a:t> </a:t>
            </a:r>
            <a:r>
              <a:rPr lang="en-US" sz="3200" dirty="0" smtClean="0">
                <a:latin typeface="Times New Roman" pitchFamily="18" charset="0"/>
                <a:ea typeface="Times New Roman"/>
                <a:cs typeface="Times New Roman" pitchFamily="18" charset="0"/>
              </a:rPr>
              <a:t>     </a:t>
            </a:r>
            <a:r>
              <a:rPr lang="en-US" sz="3200" b="1" dirty="0" smtClean="0">
                <a:solidFill>
                  <a:schemeClr val="accent6">
                    <a:lumMod val="50000"/>
                  </a:schemeClr>
                </a:solidFill>
                <a:latin typeface="Times New Roman" pitchFamily="18" charset="0"/>
                <a:ea typeface="Times New Roman"/>
                <a:cs typeface="Times New Roman" pitchFamily="18" charset="0"/>
              </a:rPr>
              <a:t>&gt;</a:t>
            </a:r>
            <a:r>
              <a:rPr lang="en-US" sz="3200" dirty="0" smtClean="0">
                <a:solidFill>
                  <a:schemeClr val="accent6">
                    <a:lumMod val="50000"/>
                  </a:schemeClr>
                </a:solidFill>
                <a:latin typeface="Times New Roman" pitchFamily="18" charset="0"/>
                <a:ea typeface="Times New Roman"/>
                <a:cs typeface="Times New Roman" pitchFamily="18" charset="0"/>
              </a:rPr>
              <a:t> The </a:t>
            </a:r>
            <a:r>
              <a:rPr lang="en-US" sz="3200" dirty="0">
                <a:solidFill>
                  <a:schemeClr val="accent6">
                    <a:lumMod val="50000"/>
                  </a:schemeClr>
                </a:solidFill>
                <a:latin typeface="Times New Roman" pitchFamily="18" charset="0"/>
                <a:ea typeface="Times New Roman"/>
                <a:cs typeface="Times New Roman" pitchFamily="18" charset="0"/>
              </a:rPr>
              <a:t>benefits of teaching writing skills with integrated genre awareness &amp;</a:t>
            </a:r>
            <a:r>
              <a:rPr lang="en-US" sz="3200" dirty="0" smtClean="0">
                <a:solidFill>
                  <a:schemeClr val="accent6">
                    <a:lumMod val="50000"/>
                  </a:schemeClr>
                </a:solidFill>
                <a:latin typeface="Times New Roman" pitchFamily="18" charset="0"/>
                <a:ea typeface="Times New Roman"/>
                <a:cs typeface="Times New Roman" pitchFamily="18" charset="0"/>
              </a:rPr>
              <a:t> </a:t>
            </a:r>
            <a:r>
              <a:rPr lang="en-US" sz="3200" dirty="0">
                <a:solidFill>
                  <a:schemeClr val="accent6">
                    <a:lumMod val="50000"/>
                  </a:schemeClr>
                </a:solidFill>
                <a:latin typeface="Times New Roman" pitchFamily="18" charset="0"/>
                <a:ea typeface="Times New Roman"/>
                <a:cs typeface="Times New Roman" pitchFamily="18" charset="0"/>
              </a:rPr>
              <a:t>genre analysis have been confirmed by many researchers in the history of research on foreign language teaching in particular &amp;</a:t>
            </a:r>
            <a:r>
              <a:rPr lang="en-US" sz="3200" dirty="0" smtClean="0">
                <a:solidFill>
                  <a:schemeClr val="accent6">
                    <a:lumMod val="50000"/>
                  </a:schemeClr>
                </a:solidFill>
                <a:latin typeface="Times New Roman" pitchFamily="18" charset="0"/>
                <a:ea typeface="Times New Roman"/>
                <a:cs typeface="Times New Roman" pitchFamily="18" charset="0"/>
              </a:rPr>
              <a:t> </a:t>
            </a:r>
            <a:r>
              <a:rPr lang="en-US" sz="3200" dirty="0">
                <a:solidFill>
                  <a:schemeClr val="accent6">
                    <a:lumMod val="50000"/>
                  </a:schemeClr>
                </a:solidFill>
                <a:latin typeface="Times New Roman" pitchFamily="18" charset="0"/>
                <a:ea typeface="Times New Roman"/>
                <a:cs typeface="Times New Roman" pitchFamily="18" charset="0"/>
              </a:rPr>
              <a:t>language teaching in general.</a:t>
            </a:r>
            <a:endParaRPr lang="en-US" sz="3200"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603476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08711"/>
          </a:xfrm>
        </p:spPr>
        <p:txBody>
          <a:bodyPr>
            <a:normAutofit fontScale="90000"/>
          </a:bodyPr>
          <a:lstStyle/>
          <a:p>
            <a:pPr indent="457200" algn="l">
              <a:spcAft>
                <a:spcPts val="0"/>
              </a:spcAft>
            </a:pPr>
            <a:r>
              <a:rPr lang="en-US" sz="3200" b="1" dirty="0">
                <a:solidFill>
                  <a:schemeClr val="accent6">
                    <a:lumMod val="50000"/>
                  </a:schemeClr>
                </a:solidFill>
                <a:latin typeface="Times New Roman" pitchFamily="18" charset="0"/>
                <a:ea typeface="Times New Roman"/>
                <a:cs typeface="Times New Roman" pitchFamily="18" charset="0"/>
              </a:rPr>
              <a:t>Applications of Discourse Structure Analysis</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dirty="0">
                <a:latin typeface="Times New Roman" pitchFamily="18" charset="0"/>
                <a:ea typeface="Times New Roman"/>
                <a:cs typeface="Times New Roman" pitchFamily="18" charset="0"/>
              </a:rPr>
              <a:t> </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a:t>
            </a:r>
            <a:r>
              <a:rPr lang="en-US" sz="3200" dirty="0" smtClean="0">
                <a:solidFill>
                  <a:srgbClr val="FF0000"/>
                </a:solidFill>
                <a:latin typeface="Times New Roman" pitchFamily="18" charset="0"/>
                <a:ea typeface="Calibri"/>
                <a:cs typeface="Times New Roman" pitchFamily="18" charset="0"/>
              </a:rPr>
              <a:t>*</a:t>
            </a:r>
            <a:r>
              <a:rPr lang="en-US" sz="3200" dirty="0" smtClean="0">
                <a:latin typeface="Times New Roman" pitchFamily="18" charset="0"/>
                <a:ea typeface="Calibri"/>
                <a:cs typeface="Times New Roman" pitchFamily="18" charset="0"/>
              </a:rPr>
              <a:t> </a:t>
            </a:r>
            <a:r>
              <a:rPr lang="en-US" sz="3200" dirty="0" smtClean="0">
                <a:solidFill>
                  <a:srgbClr val="FF0000"/>
                </a:solidFill>
                <a:latin typeface="Times New Roman" pitchFamily="18" charset="0"/>
                <a:ea typeface="Times New Roman"/>
                <a:cs typeface="Times New Roman" pitchFamily="18" charset="0"/>
              </a:rPr>
              <a:t>Discourse </a:t>
            </a:r>
            <a:r>
              <a:rPr lang="en-US" sz="3200" dirty="0">
                <a:solidFill>
                  <a:srgbClr val="FF0000"/>
                </a:solidFill>
                <a:latin typeface="Times New Roman" pitchFamily="18" charset="0"/>
                <a:ea typeface="Times New Roman"/>
                <a:cs typeface="Times New Roman" pitchFamily="18" charset="0"/>
              </a:rPr>
              <a:t>structure </a:t>
            </a:r>
            <a:r>
              <a:rPr lang="en-US" sz="3200" dirty="0" smtClean="0">
                <a:solidFill>
                  <a:srgbClr val="FF0000"/>
                </a:solidFill>
                <a:latin typeface="Times New Roman" pitchFamily="18" charset="0"/>
                <a:ea typeface="Times New Roman"/>
                <a:cs typeface="Times New Roman" pitchFamily="18" charset="0"/>
              </a:rPr>
              <a:t>is:</a:t>
            </a:r>
            <a:r>
              <a:rPr lang="en-US" sz="3200" dirty="0" smtClean="0">
                <a:latin typeface="Times New Roman" pitchFamily="18" charset="0"/>
                <a:ea typeface="Times New Roman"/>
                <a:cs typeface="Times New Roman" pitchFamily="18" charset="0"/>
              </a:rPr>
              <a:t> </a:t>
            </a:r>
            <a:br>
              <a:rPr lang="en-US" sz="3200" dirty="0" smtClean="0">
                <a:latin typeface="Times New Roman" pitchFamily="18" charset="0"/>
                <a:ea typeface="Times New Roman"/>
                <a:cs typeface="Times New Roman" pitchFamily="18" charset="0"/>
              </a:rPr>
            </a:br>
            <a:r>
              <a:rPr lang="en-US" sz="3200" dirty="0">
                <a:latin typeface="Times New Roman" pitchFamily="18" charset="0"/>
                <a:ea typeface="Times New Roman"/>
                <a:cs typeface="Times New Roman" pitchFamily="18" charset="0"/>
              </a:rPr>
              <a:t> </a:t>
            </a:r>
            <a:r>
              <a:rPr lang="en-US" sz="3200" dirty="0" smtClean="0">
                <a:latin typeface="Times New Roman" pitchFamily="18" charset="0"/>
                <a:ea typeface="Times New Roman"/>
                <a:cs typeface="Times New Roman" pitchFamily="18" charset="0"/>
              </a:rPr>
              <a:t>       </a:t>
            </a:r>
            <a:r>
              <a:rPr lang="en-US" sz="3200" i="1" dirty="0" smtClean="0">
                <a:solidFill>
                  <a:srgbClr val="7030A0"/>
                </a:solidFill>
                <a:latin typeface="Times New Roman" pitchFamily="18" charset="0"/>
                <a:ea typeface="Times New Roman"/>
                <a:cs typeface="Times New Roman" pitchFamily="18" charset="0"/>
              </a:rPr>
              <a:t>- </a:t>
            </a:r>
            <a:r>
              <a:rPr lang="en-US" sz="3200" i="1" dirty="0">
                <a:solidFill>
                  <a:srgbClr val="7030A0"/>
                </a:solidFill>
                <a:latin typeface="Times New Roman" pitchFamily="18" charset="0"/>
                <a:ea typeface="Times New Roman"/>
                <a:cs typeface="Times New Roman" pitchFamily="18" charset="0"/>
              </a:rPr>
              <a:t>A</a:t>
            </a:r>
            <a:r>
              <a:rPr lang="en-US" sz="3200" i="1" dirty="0" smtClean="0">
                <a:solidFill>
                  <a:srgbClr val="7030A0"/>
                </a:solidFill>
                <a:latin typeface="Times New Roman" pitchFamily="18" charset="0"/>
                <a:ea typeface="Times New Roman"/>
                <a:cs typeface="Times New Roman" pitchFamily="18" charset="0"/>
              </a:rPr>
              <a:t> </a:t>
            </a:r>
            <a:r>
              <a:rPr lang="en-US" sz="3200" i="1" dirty="0">
                <a:solidFill>
                  <a:srgbClr val="7030A0"/>
                </a:solidFill>
                <a:latin typeface="Times New Roman" pitchFamily="18" charset="0"/>
                <a:ea typeface="Times New Roman"/>
                <a:cs typeface="Times New Roman" pitchFamily="18" charset="0"/>
              </a:rPr>
              <a:t>coherent way of organizing information in a written text, </a:t>
            </a:r>
            <a:r>
              <a:rPr lang="en-US" sz="3200" i="1" dirty="0" smtClean="0">
                <a:solidFill>
                  <a:srgbClr val="7030A0"/>
                </a:solidFill>
                <a:latin typeface="Times New Roman" pitchFamily="18" charset="0"/>
                <a:ea typeface="Times New Roman"/>
                <a:cs typeface="Times New Roman" pitchFamily="18" charset="0"/>
              </a:rPr>
              <a:t/>
            </a:r>
            <a:br>
              <a:rPr lang="en-US" sz="3200" i="1" dirty="0" smtClean="0">
                <a:solidFill>
                  <a:srgbClr val="7030A0"/>
                </a:solidFill>
                <a:latin typeface="Times New Roman" pitchFamily="18" charset="0"/>
                <a:ea typeface="Times New Roman"/>
                <a:cs typeface="Times New Roman" pitchFamily="18" charset="0"/>
              </a:rPr>
            </a:br>
            <a:r>
              <a:rPr lang="en-US" sz="3200" i="1" dirty="0" smtClean="0">
                <a:solidFill>
                  <a:srgbClr val="7030A0"/>
                </a:solidFill>
                <a:latin typeface="Times New Roman" pitchFamily="18" charset="0"/>
                <a:ea typeface="Times New Roman"/>
                <a:cs typeface="Times New Roman" pitchFamily="18" charset="0"/>
              </a:rPr>
              <a:t>        - </a:t>
            </a:r>
            <a:r>
              <a:rPr lang="en-US" sz="3200" i="1" dirty="0">
                <a:solidFill>
                  <a:srgbClr val="7030A0"/>
                </a:solidFill>
                <a:latin typeface="Times New Roman" pitchFamily="18" charset="0"/>
                <a:ea typeface="Times New Roman"/>
                <a:cs typeface="Times New Roman" pitchFamily="18" charset="0"/>
              </a:rPr>
              <a:t>A</a:t>
            </a:r>
            <a:r>
              <a:rPr lang="en-US" sz="3200" i="1" dirty="0" smtClean="0">
                <a:solidFill>
                  <a:srgbClr val="7030A0"/>
                </a:solidFill>
                <a:latin typeface="Times New Roman" pitchFamily="18" charset="0"/>
                <a:ea typeface="Times New Roman"/>
                <a:cs typeface="Times New Roman" pitchFamily="18" charset="0"/>
              </a:rPr>
              <a:t> </a:t>
            </a:r>
            <a:r>
              <a:rPr lang="en-US" sz="3200" i="1" dirty="0">
                <a:solidFill>
                  <a:srgbClr val="7030A0"/>
                </a:solidFill>
                <a:latin typeface="Times New Roman" pitchFamily="18" charset="0"/>
                <a:ea typeface="Times New Roman"/>
                <a:cs typeface="Times New Roman" pitchFamily="18" charset="0"/>
              </a:rPr>
              <a:t>connection between that information to evoke a message for readers, or the main content of the </a:t>
            </a:r>
            <a:r>
              <a:rPr lang="en-US" sz="3200" i="1" dirty="0" smtClean="0">
                <a:solidFill>
                  <a:srgbClr val="7030A0"/>
                </a:solidFill>
                <a:latin typeface="Times New Roman" pitchFamily="18" charset="0"/>
                <a:ea typeface="Times New Roman"/>
                <a:cs typeface="Times New Roman" pitchFamily="18" charset="0"/>
              </a:rPr>
              <a:t>text </a:t>
            </a:r>
            <a:r>
              <a:rPr lang="en-US" sz="3200" i="1" dirty="0">
                <a:solidFill>
                  <a:srgbClr val="7030A0"/>
                </a:solidFill>
                <a:latin typeface="Times New Roman" pitchFamily="18" charset="0"/>
                <a:ea typeface="Times New Roman"/>
                <a:cs typeface="Times New Roman" pitchFamily="18" charset="0"/>
              </a:rPr>
              <a:t>with the means of linking to make the text </a:t>
            </a:r>
            <a:r>
              <a:rPr lang="en-US" sz="3200" i="1" dirty="0" smtClean="0">
                <a:solidFill>
                  <a:srgbClr val="7030A0"/>
                </a:solidFill>
                <a:latin typeface="Times New Roman" pitchFamily="18" charset="0"/>
                <a:ea typeface="Times New Roman"/>
                <a:cs typeface="Times New Roman" pitchFamily="18" charset="0"/>
              </a:rPr>
              <a:t>cohesive </a:t>
            </a:r>
            <a:r>
              <a:rPr lang="en-US" sz="3200" i="1" dirty="0">
                <a:solidFill>
                  <a:srgbClr val="7030A0"/>
                </a:solidFill>
                <a:latin typeface="Times New Roman" pitchFamily="18" charset="0"/>
                <a:ea typeface="Times New Roman"/>
                <a:cs typeface="Times New Roman" pitchFamily="18" charset="0"/>
              </a:rPr>
              <a:t>&amp;</a:t>
            </a:r>
            <a:r>
              <a:rPr lang="en-US" sz="3200" i="1" dirty="0" smtClean="0">
                <a:solidFill>
                  <a:srgbClr val="7030A0"/>
                </a:solidFill>
                <a:latin typeface="Times New Roman" pitchFamily="18" charset="0"/>
                <a:ea typeface="Times New Roman"/>
                <a:cs typeface="Times New Roman" pitchFamily="18" charset="0"/>
              </a:rPr>
              <a:t> </a:t>
            </a:r>
            <a:r>
              <a:rPr lang="en-US" sz="3200" i="1" dirty="0">
                <a:solidFill>
                  <a:srgbClr val="7030A0"/>
                </a:solidFill>
                <a:latin typeface="Times New Roman" pitchFamily="18" charset="0"/>
                <a:ea typeface="Times New Roman"/>
                <a:cs typeface="Times New Roman" pitchFamily="18" charset="0"/>
              </a:rPr>
              <a:t>coherent.</a:t>
            </a:r>
            <a:r>
              <a:rPr lang="en-US" sz="3200" dirty="0">
                <a:latin typeface="Times New Roman" pitchFamily="18" charset="0"/>
                <a:ea typeface="Times New Roman"/>
                <a:cs typeface="Times New Roman" pitchFamily="18" charset="0"/>
              </a:rPr>
              <a:t> </a:t>
            </a:r>
            <a:r>
              <a:rPr lang="en-US" sz="3200" dirty="0" smtClean="0">
                <a:latin typeface="Times New Roman" pitchFamily="18" charset="0"/>
                <a:ea typeface="Times New Roman"/>
                <a:cs typeface="Times New Roman" pitchFamily="18" charset="0"/>
              </a:rPr>
              <a:t/>
            </a:r>
            <a:br>
              <a:rPr lang="en-US" sz="3200" dirty="0" smtClean="0">
                <a:latin typeface="Times New Roman" pitchFamily="18" charset="0"/>
                <a:ea typeface="Times New Roman"/>
                <a:cs typeface="Times New Roman" pitchFamily="18" charset="0"/>
              </a:rPr>
            </a:br>
            <a:r>
              <a:rPr lang="en-US" sz="3200" dirty="0" smtClean="0">
                <a:latin typeface="Times New Roman" pitchFamily="18" charset="0"/>
                <a:ea typeface="Times New Roman"/>
                <a:cs typeface="Times New Roman" pitchFamily="18" charset="0"/>
              </a:rPr>
              <a:t>  </a:t>
            </a:r>
            <a:br>
              <a:rPr lang="en-US" sz="3200" dirty="0" smtClean="0">
                <a:latin typeface="Times New Roman" pitchFamily="18" charset="0"/>
                <a:ea typeface="Times New Roman"/>
                <a:cs typeface="Times New Roman" pitchFamily="18" charset="0"/>
              </a:rPr>
            </a:br>
            <a:r>
              <a:rPr lang="en-US" sz="3200" dirty="0">
                <a:latin typeface="Times New Roman" pitchFamily="18" charset="0"/>
                <a:ea typeface="Times New Roman"/>
                <a:cs typeface="Times New Roman" pitchFamily="18" charset="0"/>
              </a:rPr>
              <a:t> </a:t>
            </a:r>
            <a:r>
              <a:rPr lang="en-US" sz="3200" dirty="0" smtClean="0">
                <a:latin typeface="Times New Roman" pitchFamily="18" charset="0"/>
                <a:ea typeface="Times New Roman"/>
                <a:cs typeface="Times New Roman" pitchFamily="18" charset="0"/>
              </a:rPr>
              <a:t>  </a:t>
            </a:r>
            <a:r>
              <a:rPr lang="en-US" sz="3200" dirty="0" smtClean="0">
                <a:solidFill>
                  <a:srgbClr val="C00000"/>
                </a:solidFill>
                <a:latin typeface="Times New Roman" pitchFamily="18" charset="0"/>
                <a:ea typeface="Times New Roman"/>
                <a:cs typeface="Times New Roman" pitchFamily="18" charset="0"/>
              </a:rPr>
              <a:t>* Written </a:t>
            </a:r>
            <a:r>
              <a:rPr lang="en-US" sz="3200" dirty="0">
                <a:solidFill>
                  <a:srgbClr val="C00000"/>
                </a:solidFill>
                <a:latin typeface="Times New Roman" pitchFamily="18" charset="0"/>
                <a:ea typeface="Times New Roman"/>
                <a:cs typeface="Times New Roman" pitchFamily="18" charset="0"/>
              </a:rPr>
              <a:t>texts/discourses are often organized according to a number of </a:t>
            </a:r>
            <a:r>
              <a:rPr lang="en-US" sz="3200" dirty="0" smtClean="0">
                <a:solidFill>
                  <a:srgbClr val="C00000"/>
                </a:solidFill>
                <a:latin typeface="Times New Roman" pitchFamily="18" charset="0"/>
                <a:ea typeface="Times New Roman"/>
                <a:cs typeface="Times New Roman" pitchFamily="18" charset="0"/>
              </a:rPr>
              <a:t>structures: </a:t>
            </a:r>
            <a:r>
              <a:rPr lang="en-US" sz="3200" i="1" dirty="0">
                <a:solidFill>
                  <a:schemeClr val="accent1">
                    <a:lumMod val="75000"/>
                  </a:schemeClr>
                </a:solidFill>
                <a:latin typeface="Times New Roman" pitchFamily="18" charset="0"/>
                <a:ea typeface="Times New Roman"/>
                <a:cs typeface="Times New Roman" pitchFamily="18" charset="0"/>
              </a:rPr>
              <a:t>compare-contrast, cause-effect, problem-problem, define, classify, describe, process. , telling stories….</a:t>
            </a:r>
            <a:endParaRPr lang="en-US" sz="3200" i="1" dirty="0">
              <a:solidFill>
                <a:schemeClr val="accent1">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048795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80719"/>
          </a:xfrm>
        </p:spPr>
        <p:txBody>
          <a:bodyPr>
            <a:normAutofit/>
          </a:bodyPr>
          <a:lstStyle/>
          <a:p>
            <a:pPr algn="l"/>
            <a:r>
              <a:rPr lang="en-US" sz="3600" dirty="0" smtClean="0">
                <a:latin typeface="Times New Roman"/>
                <a:ea typeface="Palatino Linotype"/>
              </a:rPr>
              <a:t>   </a:t>
            </a:r>
            <a:r>
              <a:rPr lang="en-US" sz="3200" dirty="0" smtClean="0">
                <a:solidFill>
                  <a:schemeClr val="accent6">
                    <a:lumMod val="50000"/>
                  </a:schemeClr>
                </a:solidFill>
                <a:latin typeface="Times New Roman"/>
                <a:ea typeface="Palatino Linotype"/>
              </a:rPr>
              <a:t>* For </a:t>
            </a:r>
            <a:r>
              <a:rPr lang="en-US" sz="3200" dirty="0">
                <a:solidFill>
                  <a:schemeClr val="accent6">
                    <a:lumMod val="50000"/>
                  </a:schemeClr>
                </a:solidFill>
                <a:latin typeface="Times New Roman"/>
                <a:ea typeface="Palatino Linotype"/>
              </a:rPr>
              <a:t>reading comprehension skills, "knowledge of (structure) discourse" as a tool to increase the </a:t>
            </a:r>
            <a:r>
              <a:rPr lang="en-US" sz="3200" dirty="0" smtClean="0">
                <a:solidFill>
                  <a:schemeClr val="accent6">
                    <a:lumMod val="50000"/>
                  </a:schemeClr>
                </a:solidFill>
                <a:latin typeface="Times New Roman"/>
                <a:ea typeface="Palatino Linotype"/>
              </a:rPr>
              <a:t>reader's comprehensive </a:t>
            </a:r>
            <a:r>
              <a:rPr lang="en-US" sz="3200" dirty="0">
                <a:solidFill>
                  <a:schemeClr val="accent6">
                    <a:lumMod val="50000"/>
                  </a:schemeClr>
                </a:solidFill>
                <a:latin typeface="Times New Roman"/>
                <a:ea typeface="Palatino Linotype"/>
              </a:rPr>
              <a:t>comprehension</a:t>
            </a:r>
            <a:r>
              <a:rPr lang="en-US" sz="3200" dirty="0" smtClean="0">
                <a:solidFill>
                  <a:schemeClr val="accent6">
                    <a:lumMod val="50000"/>
                  </a:schemeClr>
                </a:solidFill>
                <a:latin typeface="Times New Roman"/>
                <a:ea typeface="Palatino Linotype"/>
              </a:rPr>
              <a:t>,</a:t>
            </a:r>
            <a:r>
              <a:rPr lang="en-US" sz="3200" dirty="0" smtClean="0">
                <a:latin typeface="Times New Roman"/>
                <a:ea typeface="Palatino Linotype"/>
              </a:rPr>
              <a:t>       </a:t>
            </a:r>
            <a:br>
              <a:rPr lang="en-US" sz="3200" dirty="0" smtClean="0">
                <a:latin typeface="Times New Roman"/>
                <a:ea typeface="Palatino Linotype"/>
              </a:rPr>
            </a:br>
            <a:r>
              <a:rPr lang="en-US" sz="3200" dirty="0">
                <a:latin typeface="Times New Roman"/>
                <a:ea typeface="Palatino Linotype"/>
              </a:rPr>
              <a:t> </a:t>
            </a:r>
            <a:r>
              <a:rPr lang="en-US" sz="3200" dirty="0" smtClean="0">
                <a:latin typeface="Times New Roman"/>
                <a:ea typeface="Palatino Linotype"/>
              </a:rPr>
              <a:t> and helps them:  </a:t>
            </a:r>
            <a:br>
              <a:rPr lang="en-US" sz="3200" dirty="0" smtClean="0">
                <a:latin typeface="Times New Roman"/>
                <a:ea typeface="Palatino Linotype"/>
              </a:rPr>
            </a:br>
            <a:r>
              <a:rPr lang="en-US" sz="3200" dirty="0">
                <a:latin typeface="Times New Roman"/>
                <a:ea typeface="Palatino Linotype"/>
              </a:rPr>
              <a:t> </a:t>
            </a:r>
            <a:r>
              <a:rPr lang="en-US" sz="3200" dirty="0" smtClean="0">
                <a:latin typeface="Times New Roman"/>
                <a:ea typeface="Palatino Linotype"/>
              </a:rPr>
              <a:t>     </a:t>
            </a:r>
            <a:r>
              <a:rPr lang="en-US" sz="3200" i="1" dirty="0" smtClean="0">
                <a:solidFill>
                  <a:srgbClr val="0070C0"/>
                </a:solidFill>
                <a:latin typeface="Times New Roman"/>
                <a:ea typeface="Palatino Linotype"/>
              </a:rPr>
              <a:t>+ </a:t>
            </a:r>
            <a:r>
              <a:rPr lang="en-US" sz="3200" i="1" dirty="0">
                <a:solidFill>
                  <a:srgbClr val="0070C0"/>
                </a:solidFill>
                <a:latin typeface="Times New Roman"/>
                <a:ea typeface="Palatino Linotype"/>
              </a:rPr>
              <a:t>U</a:t>
            </a:r>
            <a:r>
              <a:rPr lang="en-US" sz="3200" i="1" dirty="0" smtClean="0">
                <a:solidFill>
                  <a:srgbClr val="0070C0"/>
                </a:solidFill>
                <a:latin typeface="Times New Roman"/>
                <a:ea typeface="Palatino Linotype"/>
              </a:rPr>
              <a:t>se </a:t>
            </a:r>
            <a:r>
              <a:rPr lang="en-US" sz="3200" i="1" dirty="0">
                <a:solidFill>
                  <a:srgbClr val="0070C0"/>
                </a:solidFill>
                <a:latin typeface="Times New Roman"/>
                <a:ea typeface="Palatino Linotype"/>
              </a:rPr>
              <a:t>their knowledge of discourse </a:t>
            </a:r>
            <a:r>
              <a:rPr lang="en-US" sz="3200" i="1" dirty="0" smtClean="0">
                <a:solidFill>
                  <a:srgbClr val="0070C0"/>
                </a:solidFill>
                <a:latin typeface="Times New Roman"/>
                <a:ea typeface="Palatino Linotype"/>
              </a:rPr>
              <a:t>structure </a:t>
            </a:r>
            <a:r>
              <a:rPr lang="en-US" sz="3200" i="1" dirty="0">
                <a:solidFill>
                  <a:srgbClr val="0070C0"/>
                </a:solidFill>
                <a:latin typeface="Times New Roman"/>
                <a:ea typeface="Palatino Linotype"/>
              </a:rPr>
              <a:t>to develop effective reading comprehension </a:t>
            </a:r>
            <a:r>
              <a:rPr lang="en-US" sz="3200" i="1" dirty="0" smtClean="0">
                <a:solidFill>
                  <a:srgbClr val="0070C0"/>
                </a:solidFill>
                <a:latin typeface="Times New Roman"/>
                <a:ea typeface="Palatino Linotype"/>
              </a:rPr>
              <a:t>strategies</a:t>
            </a:r>
            <a:br>
              <a:rPr lang="en-US" sz="3200" i="1" dirty="0" smtClean="0">
                <a:solidFill>
                  <a:srgbClr val="0070C0"/>
                </a:solidFill>
                <a:latin typeface="Times New Roman"/>
                <a:ea typeface="Palatino Linotype"/>
              </a:rPr>
            </a:br>
            <a:r>
              <a:rPr lang="en-US" sz="3200" i="1" dirty="0">
                <a:solidFill>
                  <a:srgbClr val="0070C0"/>
                </a:solidFill>
                <a:latin typeface="Times New Roman"/>
                <a:ea typeface="Palatino Linotype"/>
              </a:rPr>
              <a:t> </a:t>
            </a:r>
            <a:r>
              <a:rPr lang="en-US" sz="3200" i="1" dirty="0" smtClean="0">
                <a:solidFill>
                  <a:srgbClr val="0070C0"/>
                </a:solidFill>
                <a:latin typeface="Times New Roman"/>
                <a:ea typeface="Palatino Linotype"/>
              </a:rPr>
              <a:t>     + </a:t>
            </a:r>
            <a:r>
              <a:rPr lang="en-US" sz="3200" i="1" dirty="0">
                <a:solidFill>
                  <a:srgbClr val="0070C0"/>
                </a:solidFill>
                <a:latin typeface="Times New Roman"/>
                <a:ea typeface="Palatino Linotype"/>
              </a:rPr>
              <a:t>R</a:t>
            </a:r>
            <a:r>
              <a:rPr lang="en-US" sz="3200" i="1" dirty="0" smtClean="0">
                <a:solidFill>
                  <a:srgbClr val="0070C0"/>
                </a:solidFill>
                <a:latin typeface="Times New Roman"/>
                <a:ea typeface="Palatino Linotype"/>
              </a:rPr>
              <a:t>ead </a:t>
            </a:r>
            <a:r>
              <a:rPr lang="en-US" sz="3200" i="1" dirty="0">
                <a:solidFill>
                  <a:srgbClr val="0070C0"/>
                </a:solidFill>
                <a:latin typeface="Times New Roman"/>
                <a:ea typeface="Palatino Linotype"/>
              </a:rPr>
              <a:t>better, faster</a:t>
            </a:r>
            <a:r>
              <a:rPr lang="en-US" sz="3200" i="1" dirty="0" smtClean="0">
                <a:solidFill>
                  <a:srgbClr val="0070C0"/>
                </a:solidFill>
                <a:latin typeface="Times New Roman"/>
                <a:ea typeface="Palatino Linotype"/>
              </a:rPr>
              <a:t>, &amp; </a:t>
            </a:r>
            <a:r>
              <a:rPr lang="en-US" sz="3200" i="1" dirty="0">
                <a:solidFill>
                  <a:srgbClr val="0070C0"/>
                </a:solidFill>
                <a:latin typeface="Times New Roman"/>
                <a:ea typeface="Palatino Linotype"/>
              </a:rPr>
              <a:t>understand more accurately.</a:t>
            </a:r>
            <a:endParaRPr lang="en-US" sz="3200" i="1" dirty="0">
              <a:solidFill>
                <a:srgbClr val="0070C0"/>
              </a:solidFill>
            </a:endParaRPr>
          </a:p>
        </p:txBody>
      </p:sp>
    </p:spTree>
    <p:extLst>
      <p:ext uri="{BB962C8B-B14F-4D97-AF65-F5344CB8AC3E}">
        <p14:creationId xmlns:p14="http://schemas.microsoft.com/office/powerpoint/2010/main" val="108091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16632"/>
            <a:ext cx="8856984" cy="6552727"/>
          </a:xfrm>
        </p:spPr>
        <p:txBody>
          <a:bodyPr>
            <a:normAutofit fontScale="90000"/>
          </a:bodyPr>
          <a:lstStyle/>
          <a:p>
            <a:pPr algn="l"/>
            <a:r>
              <a:rPr lang="en-US" sz="3200" dirty="0" smtClean="0">
                <a:latin typeface="Times New Roman"/>
                <a:ea typeface="Palatino Linotype"/>
              </a:rPr>
              <a:t>   In </a:t>
            </a:r>
            <a:r>
              <a:rPr lang="en-US" sz="3200" dirty="0">
                <a:latin typeface="Times New Roman"/>
                <a:ea typeface="Palatino Linotype"/>
              </a:rPr>
              <a:t>a language &amp;</a:t>
            </a:r>
            <a:r>
              <a:rPr lang="en-US" sz="3200" dirty="0" smtClean="0">
                <a:latin typeface="Times New Roman"/>
                <a:ea typeface="Palatino Linotype"/>
              </a:rPr>
              <a:t> </a:t>
            </a:r>
            <a:r>
              <a:rPr lang="en-US" sz="3200" dirty="0">
                <a:latin typeface="Times New Roman"/>
                <a:ea typeface="Palatino Linotype"/>
              </a:rPr>
              <a:t>foreign language teaching environment, specifically teaching reading comprehension skills, if students are introduced to specific text structure </a:t>
            </a:r>
            <a:r>
              <a:rPr lang="en-US" sz="3200" dirty="0" smtClean="0">
                <a:latin typeface="Times New Roman"/>
                <a:ea typeface="Palatino Linotype"/>
              </a:rPr>
              <a:t>samples: </a:t>
            </a:r>
            <a:r>
              <a:rPr lang="en-US" sz="3200" dirty="0" smtClean="0">
                <a:solidFill>
                  <a:srgbClr val="00B050"/>
                </a:solidFill>
                <a:latin typeface="Times New Roman"/>
                <a:ea typeface="Palatino Linotype"/>
              </a:rPr>
              <a:t>knowledge </a:t>
            </a:r>
            <a:r>
              <a:rPr lang="en-US" sz="3200" dirty="0">
                <a:solidFill>
                  <a:srgbClr val="00B050"/>
                </a:solidFill>
                <a:latin typeface="Times New Roman"/>
                <a:ea typeface="Palatino Linotype"/>
              </a:rPr>
              <a:t>of topic sentences, linking </a:t>
            </a:r>
            <a:r>
              <a:rPr lang="en-US" sz="3200" dirty="0" smtClean="0">
                <a:solidFill>
                  <a:srgbClr val="00B050"/>
                </a:solidFill>
                <a:latin typeface="Times New Roman"/>
                <a:ea typeface="Palatino Linotype"/>
              </a:rPr>
              <a:t>means, </a:t>
            </a:r>
            <a:r>
              <a:rPr lang="en-US" sz="3200" dirty="0">
                <a:solidFill>
                  <a:srgbClr val="00B050"/>
                </a:solidFill>
                <a:latin typeface="Times New Roman"/>
                <a:ea typeface="Palatino Linotype"/>
              </a:rPr>
              <a:t>signs of inference, etc., </a:t>
            </a:r>
            <a:r>
              <a:rPr lang="en-US" sz="3200" dirty="0" smtClean="0">
                <a:latin typeface="Times New Roman"/>
                <a:ea typeface="Palatino Linotype"/>
              </a:rPr>
              <a:t/>
            </a:r>
            <a:br>
              <a:rPr lang="en-US" sz="3200" dirty="0" smtClean="0">
                <a:latin typeface="Times New Roman"/>
                <a:ea typeface="Palatino Linotype"/>
              </a:rPr>
            </a:br>
            <a:r>
              <a:rPr lang="en-US" sz="3200" dirty="0">
                <a:latin typeface="Times New Roman"/>
                <a:ea typeface="Palatino Linotype"/>
              </a:rPr>
              <a:t> </a:t>
            </a:r>
            <a:r>
              <a:rPr lang="en-US" sz="3200" dirty="0" smtClean="0">
                <a:latin typeface="Times New Roman"/>
                <a:ea typeface="Palatino Linotype"/>
              </a:rPr>
              <a:t> </a:t>
            </a:r>
            <a:r>
              <a:rPr lang="en-US" sz="3200" i="1" dirty="0" smtClean="0">
                <a:solidFill>
                  <a:schemeClr val="accent6">
                    <a:lumMod val="50000"/>
                  </a:schemeClr>
                </a:solidFill>
                <a:latin typeface="Times New Roman"/>
                <a:ea typeface="Palatino Linotype"/>
              </a:rPr>
              <a:t>&gt; </a:t>
            </a:r>
            <a:r>
              <a:rPr lang="en-US" sz="3200" i="1" dirty="0">
                <a:solidFill>
                  <a:schemeClr val="accent6">
                    <a:lumMod val="50000"/>
                  </a:schemeClr>
                </a:solidFill>
                <a:latin typeface="Times New Roman"/>
                <a:ea typeface="Palatino Linotype"/>
              </a:rPr>
              <a:t>T</a:t>
            </a:r>
            <a:r>
              <a:rPr lang="en-US" sz="3200" i="1" dirty="0" smtClean="0">
                <a:solidFill>
                  <a:schemeClr val="accent6">
                    <a:lumMod val="50000"/>
                  </a:schemeClr>
                </a:solidFill>
                <a:latin typeface="Times New Roman"/>
                <a:ea typeface="Palatino Linotype"/>
              </a:rPr>
              <a:t>he </a:t>
            </a:r>
            <a:r>
              <a:rPr lang="en-US" sz="3200" i="1" dirty="0">
                <a:solidFill>
                  <a:schemeClr val="accent6">
                    <a:lumMod val="50000"/>
                  </a:schemeClr>
                </a:solidFill>
                <a:latin typeface="Times New Roman"/>
                <a:ea typeface="Palatino Linotype"/>
              </a:rPr>
              <a:t>effect on increasing students' reading comprehension is very </a:t>
            </a:r>
            <a:r>
              <a:rPr lang="en-US" sz="3200" i="1" dirty="0" smtClean="0">
                <a:solidFill>
                  <a:schemeClr val="accent6">
                    <a:lumMod val="50000"/>
                  </a:schemeClr>
                </a:solidFill>
                <a:latin typeface="Times New Roman"/>
                <a:ea typeface="Palatino Linotype"/>
              </a:rPr>
              <a:t>obvious: </a:t>
            </a:r>
            <a:r>
              <a:rPr lang="en-US" sz="3200" i="1" dirty="0">
                <a:solidFill>
                  <a:schemeClr val="accent6">
                    <a:lumMod val="50000"/>
                  </a:schemeClr>
                </a:solidFill>
                <a:latin typeface="Times New Roman"/>
                <a:ea typeface="Palatino Linotype"/>
              </a:rPr>
              <a:t>creating mind maps, ways of organizing ideas by models, charts, summarizing documents, creating </a:t>
            </a:r>
            <a:r>
              <a:rPr lang="en-US" sz="3200" i="1" dirty="0" smtClean="0">
                <a:solidFill>
                  <a:schemeClr val="accent6">
                    <a:lumMod val="50000"/>
                  </a:schemeClr>
                </a:solidFill>
                <a:latin typeface="Times New Roman"/>
                <a:ea typeface="Palatino Linotype"/>
              </a:rPr>
              <a:t>diagrams, </a:t>
            </a:r>
            <a:r>
              <a:rPr lang="en-US" sz="3200" i="1" dirty="0">
                <a:solidFill>
                  <a:schemeClr val="accent6">
                    <a:lumMod val="50000"/>
                  </a:schemeClr>
                </a:solidFill>
                <a:latin typeface="Times New Roman"/>
                <a:ea typeface="Palatino Linotype"/>
              </a:rPr>
              <a:t>semantic mapping, conjecture, title-based question formation, etc</a:t>
            </a:r>
            <a:r>
              <a:rPr lang="en-US" sz="3200" i="1" dirty="0" smtClean="0">
                <a:solidFill>
                  <a:schemeClr val="accent6">
                    <a:lumMod val="50000"/>
                  </a:schemeClr>
                </a:solidFill>
                <a:latin typeface="Times New Roman"/>
                <a:ea typeface="Palatino Linotype"/>
              </a:rPr>
              <a:t>.</a:t>
            </a:r>
            <a:r>
              <a:rPr lang="en-US" sz="3200" dirty="0" smtClean="0">
                <a:latin typeface="Times New Roman"/>
                <a:ea typeface="Palatino Linotype"/>
              </a:rPr>
              <a:t> </a:t>
            </a:r>
            <a:br>
              <a:rPr lang="en-US" sz="3200" dirty="0" smtClean="0">
                <a:latin typeface="Times New Roman"/>
                <a:ea typeface="Palatino Linotype"/>
              </a:rPr>
            </a:br>
            <a:r>
              <a:rPr lang="en-US" sz="3200" dirty="0" smtClean="0">
                <a:latin typeface="Times New Roman"/>
                <a:ea typeface="Palatino Linotype"/>
              </a:rPr>
              <a:t>  </a:t>
            </a:r>
            <a:r>
              <a:rPr lang="en-US" sz="3200" dirty="0" smtClean="0">
                <a:solidFill>
                  <a:srgbClr val="002060"/>
                </a:solidFill>
                <a:latin typeface="Times New Roman"/>
                <a:ea typeface="Palatino Linotype"/>
              </a:rPr>
              <a:t>&gt; These are effective techniques that teachers can use to help improve students' reading comprehension for academic texts in a university setting. .</a:t>
            </a:r>
            <a:endParaRPr lang="en-US" sz="3200" dirty="0">
              <a:solidFill>
                <a:srgbClr val="002060"/>
              </a:solidFill>
            </a:endParaRPr>
          </a:p>
        </p:txBody>
      </p:sp>
    </p:spTree>
    <p:extLst>
      <p:ext uri="{BB962C8B-B14F-4D97-AF65-F5344CB8AC3E}">
        <p14:creationId xmlns:p14="http://schemas.microsoft.com/office/powerpoint/2010/main" val="13530346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80719"/>
          </a:xfrm>
        </p:spPr>
        <p:txBody>
          <a:bodyPr>
            <a:normAutofit/>
          </a:bodyPr>
          <a:lstStyle/>
          <a:p>
            <a:pPr algn="l"/>
            <a:r>
              <a:rPr lang="en-US" sz="3600" dirty="0" smtClean="0">
                <a:latin typeface="Times New Roman"/>
                <a:ea typeface="Palatino Linotype"/>
              </a:rPr>
              <a:t>   </a:t>
            </a:r>
            <a:r>
              <a:rPr lang="en-US" sz="3600" dirty="0" smtClean="0">
                <a:solidFill>
                  <a:schemeClr val="accent6">
                    <a:lumMod val="50000"/>
                  </a:schemeClr>
                </a:solidFill>
                <a:latin typeface="Times New Roman"/>
                <a:ea typeface="Palatino Linotype"/>
              </a:rPr>
              <a:t>The </a:t>
            </a:r>
            <a:r>
              <a:rPr lang="en-US" sz="3600" dirty="0">
                <a:solidFill>
                  <a:schemeClr val="accent6">
                    <a:lumMod val="50000"/>
                  </a:schemeClr>
                </a:solidFill>
                <a:latin typeface="Times New Roman"/>
                <a:ea typeface="Palatino Linotype"/>
              </a:rPr>
              <a:t>benefit of increasing students' awareness of </a:t>
            </a:r>
            <a:r>
              <a:rPr lang="en-US" sz="3600" dirty="0" smtClean="0">
                <a:solidFill>
                  <a:schemeClr val="accent6">
                    <a:lumMod val="50000"/>
                  </a:schemeClr>
                </a:solidFill>
                <a:latin typeface="Times New Roman"/>
                <a:ea typeface="Palatino Linotype"/>
              </a:rPr>
              <a:t>discourse:</a:t>
            </a:r>
            <a:r>
              <a:rPr lang="en-US" sz="3600" dirty="0" smtClean="0">
                <a:latin typeface="Times New Roman"/>
                <a:ea typeface="Palatino Linotype"/>
              </a:rPr>
              <a:t/>
            </a:r>
            <a:br>
              <a:rPr lang="en-US" sz="3600" dirty="0" smtClean="0">
                <a:latin typeface="Times New Roman"/>
                <a:ea typeface="Palatino Linotype"/>
              </a:rPr>
            </a:br>
            <a:r>
              <a:rPr lang="en-US" sz="3600" dirty="0">
                <a:latin typeface="Times New Roman"/>
                <a:ea typeface="Palatino Linotype"/>
              </a:rPr>
              <a:t> </a:t>
            </a:r>
            <a:r>
              <a:rPr lang="en-US" sz="3600" dirty="0" smtClean="0">
                <a:latin typeface="Times New Roman"/>
                <a:ea typeface="Palatino Linotype"/>
              </a:rPr>
              <a:t>   </a:t>
            </a:r>
            <a:br>
              <a:rPr lang="en-US" sz="3600" dirty="0" smtClean="0">
                <a:latin typeface="Times New Roman"/>
                <a:ea typeface="Palatino Linotype"/>
              </a:rPr>
            </a:br>
            <a:r>
              <a:rPr lang="en-US" sz="3600" dirty="0">
                <a:latin typeface="Times New Roman"/>
                <a:ea typeface="Palatino Linotype"/>
              </a:rPr>
              <a:t> </a:t>
            </a:r>
            <a:r>
              <a:rPr lang="en-US" sz="3600" dirty="0" smtClean="0">
                <a:latin typeface="Times New Roman"/>
                <a:ea typeface="Palatino Linotype"/>
              </a:rPr>
              <a:t>   </a:t>
            </a:r>
            <a:r>
              <a:rPr lang="en-US" sz="3200" dirty="0" smtClean="0">
                <a:solidFill>
                  <a:srgbClr val="002060"/>
                </a:solidFill>
                <a:latin typeface="Times New Roman"/>
                <a:ea typeface="Palatino Linotype"/>
              </a:rPr>
              <a:t>- Better understanding </a:t>
            </a:r>
            <a:r>
              <a:rPr lang="en-US" sz="3200" dirty="0">
                <a:solidFill>
                  <a:srgbClr val="002060"/>
                </a:solidFill>
                <a:latin typeface="Times New Roman"/>
                <a:ea typeface="Palatino Linotype"/>
              </a:rPr>
              <a:t>how a paragraph is organized or its associated signs, so that they can guess the general idea &amp;</a:t>
            </a:r>
            <a:r>
              <a:rPr lang="en-US" sz="3200" dirty="0" smtClean="0">
                <a:solidFill>
                  <a:srgbClr val="002060"/>
                </a:solidFill>
                <a:latin typeface="Times New Roman"/>
                <a:ea typeface="Palatino Linotype"/>
              </a:rPr>
              <a:t> </a:t>
            </a:r>
            <a:r>
              <a:rPr lang="en-US" sz="3200" dirty="0">
                <a:solidFill>
                  <a:srgbClr val="002060"/>
                </a:solidFill>
                <a:latin typeface="Times New Roman"/>
                <a:ea typeface="Palatino Linotype"/>
              </a:rPr>
              <a:t>the specific idea. </a:t>
            </a:r>
            <a:r>
              <a:rPr lang="en-US" sz="3200" dirty="0" smtClean="0">
                <a:solidFill>
                  <a:srgbClr val="002060"/>
                </a:solidFill>
                <a:latin typeface="Times New Roman"/>
                <a:ea typeface="Palatino Linotype"/>
              </a:rPr>
              <a:t/>
            </a:r>
            <a:br>
              <a:rPr lang="en-US" sz="3200" dirty="0" smtClean="0">
                <a:solidFill>
                  <a:srgbClr val="002060"/>
                </a:solidFill>
                <a:latin typeface="Times New Roman"/>
                <a:ea typeface="Palatino Linotype"/>
              </a:rPr>
            </a:br>
            <a:r>
              <a:rPr lang="en-US" sz="3200" dirty="0">
                <a:solidFill>
                  <a:srgbClr val="002060"/>
                </a:solidFill>
                <a:latin typeface="Times New Roman"/>
                <a:ea typeface="Palatino Linotype"/>
              </a:rPr>
              <a:t> </a:t>
            </a:r>
            <a:r>
              <a:rPr lang="en-US" sz="3200" dirty="0" smtClean="0">
                <a:solidFill>
                  <a:srgbClr val="002060"/>
                </a:solidFill>
                <a:latin typeface="Times New Roman"/>
                <a:ea typeface="Palatino Linotype"/>
              </a:rPr>
              <a:t>  </a:t>
            </a:r>
            <a:br>
              <a:rPr lang="en-US" sz="3200" dirty="0" smtClean="0">
                <a:solidFill>
                  <a:srgbClr val="002060"/>
                </a:solidFill>
                <a:latin typeface="Times New Roman"/>
                <a:ea typeface="Palatino Linotype"/>
              </a:rPr>
            </a:br>
            <a:r>
              <a:rPr lang="en-US" sz="3200" dirty="0">
                <a:solidFill>
                  <a:srgbClr val="002060"/>
                </a:solidFill>
                <a:latin typeface="Times New Roman"/>
                <a:ea typeface="Palatino Linotype"/>
              </a:rPr>
              <a:t> </a:t>
            </a:r>
            <a:r>
              <a:rPr lang="en-US" sz="3200" dirty="0" smtClean="0">
                <a:solidFill>
                  <a:srgbClr val="002060"/>
                </a:solidFill>
                <a:latin typeface="Times New Roman"/>
                <a:ea typeface="Palatino Linotype"/>
              </a:rPr>
              <a:t>   - Guessing </a:t>
            </a:r>
            <a:r>
              <a:rPr lang="en-US" sz="3200" dirty="0">
                <a:solidFill>
                  <a:srgbClr val="002060"/>
                </a:solidFill>
                <a:latin typeface="Times New Roman"/>
                <a:ea typeface="Palatino Linotype"/>
              </a:rPr>
              <a:t>meaning &amp;</a:t>
            </a:r>
            <a:r>
              <a:rPr lang="en-US" sz="3200" dirty="0" smtClean="0">
                <a:solidFill>
                  <a:srgbClr val="002060"/>
                </a:solidFill>
                <a:latin typeface="Times New Roman"/>
                <a:ea typeface="Palatino Linotype"/>
              </a:rPr>
              <a:t> </a:t>
            </a:r>
            <a:r>
              <a:rPr lang="en-US" sz="3200" dirty="0">
                <a:solidFill>
                  <a:srgbClr val="002060"/>
                </a:solidFill>
                <a:latin typeface="Times New Roman"/>
                <a:ea typeface="Palatino Linotype"/>
              </a:rPr>
              <a:t>self-directing when having "noise" information, </a:t>
            </a:r>
            <a:r>
              <a:rPr lang="en-US" sz="3200" dirty="0" smtClean="0">
                <a:solidFill>
                  <a:srgbClr val="002060"/>
                </a:solidFill>
                <a:latin typeface="Times New Roman"/>
                <a:ea typeface="Palatino Linotype"/>
              </a:rPr>
              <a:t>remembering &amp; </a:t>
            </a:r>
            <a:r>
              <a:rPr lang="en-US" sz="3200" dirty="0">
                <a:solidFill>
                  <a:srgbClr val="002060"/>
                </a:solidFill>
                <a:latin typeface="Times New Roman"/>
                <a:ea typeface="Palatino Linotype"/>
              </a:rPr>
              <a:t>retaining information </a:t>
            </a:r>
            <a:r>
              <a:rPr lang="en-US" sz="3200" dirty="0" smtClean="0">
                <a:solidFill>
                  <a:srgbClr val="002060"/>
                </a:solidFill>
                <a:latin typeface="Times New Roman"/>
                <a:ea typeface="Palatino Linotype"/>
              </a:rPr>
              <a:t>longer.</a:t>
            </a:r>
            <a:endParaRPr lang="en-US" sz="3200" dirty="0">
              <a:solidFill>
                <a:srgbClr val="002060"/>
              </a:solidFill>
            </a:endParaRPr>
          </a:p>
        </p:txBody>
      </p:sp>
    </p:spTree>
    <p:extLst>
      <p:ext uri="{BB962C8B-B14F-4D97-AF65-F5344CB8AC3E}">
        <p14:creationId xmlns:p14="http://schemas.microsoft.com/office/powerpoint/2010/main" val="1797533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84976" cy="6552727"/>
          </a:xfrm>
        </p:spPr>
        <p:txBody>
          <a:bodyPr>
            <a:normAutofit/>
          </a:bodyPr>
          <a:lstStyle/>
          <a:p>
            <a:pPr algn="l"/>
            <a:r>
              <a:rPr lang="en-US" dirty="0">
                <a:latin typeface="Times New Roman"/>
                <a:ea typeface="Palatino Linotype"/>
              </a:rPr>
              <a:t> </a:t>
            </a:r>
            <a:r>
              <a:rPr lang="en-US" dirty="0" smtClean="0">
                <a:latin typeface="Times New Roman"/>
                <a:ea typeface="Palatino Linotype"/>
              </a:rPr>
              <a:t> </a:t>
            </a:r>
            <a:r>
              <a:rPr lang="en-US" sz="2800" b="1" dirty="0" smtClean="0">
                <a:solidFill>
                  <a:srgbClr val="002060"/>
                </a:solidFill>
                <a:latin typeface="Times New Roman"/>
                <a:ea typeface="Palatino Linotype"/>
              </a:rPr>
              <a:t>How to </a:t>
            </a:r>
            <a:r>
              <a:rPr lang="en-US" sz="2800" b="1" dirty="0">
                <a:solidFill>
                  <a:srgbClr val="002060"/>
                </a:solidFill>
                <a:latin typeface="Times New Roman"/>
                <a:ea typeface="Palatino Linotype"/>
              </a:rPr>
              <a:t>i</a:t>
            </a:r>
            <a:r>
              <a:rPr lang="en-US" sz="2800" b="1" dirty="0" smtClean="0">
                <a:solidFill>
                  <a:srgbClr val="002060"/>
                </a:solidFill>
                <a:latin typeface="Times New Roman"/>
                <a:ea typeface="Palatino Linotype"/>
              </a:rPr>
              <a:t>ncreasing students’ awareness of discourse</a:t>
            </a:r>
            <a:r>
              <a:rPr lang="en-US" dirty="0" smtClean="0">
                <a:latin typeface="Times New Roman"/>
                <a:ea typeface="Palatino Linotype"/>
              </a:rPr>
              <a:t>  </a:t>
            </a:r>
            <a:br>
              <a:rPr lang="en-US" dirty="0" smtClean="0">
                <a:latin typeface="Times New Roman"/>
                <a:ea typeface="Palatino Linotype"/>
              </a:rPr>
            </a:br>
            <a:r>
              <a:rPr lang="en-US" dirty="0">
                <a:latin typeface="Times New Roman"/>
                <a:ea typeface="Palatino Linotype"/>
              </a:rPr>
              <a:t> </a:t>
            </a:r>
            <a:r>
              <a:rPr lang="en-US" sz="2800" dirty="0" smtClean="0">
                <a:solidFill>
                  <a:schemeClr val="accent6">
                    <a:lumMod val="50000"/>
                  </a:schemeClr>
                </a:solidFill>
                <a:latin typeface="Times New Roman"/>
                <a:ea typeface="Palatino Linotype"/>
              </a:rPr>
              <a:t>- Designing </a:t>
            </a:r>
            <a:r>
              <a:rPr lang="en-US" sz="2800" dirty="0">
                <a:solidFill>
                  <a:schemeClr val="accent6">
                    <a:lumMod val="50000"/>
                  </a:schemeClr>
                </a:solidFill>
                <a:latin typeface="Times New Roman"/>
                <a:ea typeface="Palatino Linotype"/>
              </a:rPr>
              <a:t>e</a:t>
            </a:r>
            <a:r>
              <a:rPr lang="en-US" sz="2800" dirty="0" smtClean="0">
                <a:solidFill>
                  <a:schemeClr val="accent6">
                    <a:lumMod val="50000"/>
                  </a:schemeClr>
                </a:solidFill>
                <a:latin typeface="Times New Roman"/>
                <a:ea typeface="Palatino Linotype"/>
              </a:rPr>
              <a:t>xercises: practicing </a:t>
            </a:r>
            <a:r>
              <a:rPr lang="en-US" sz="2800" dirty="0">
                <a:solidFill>
                  <a:schemeClr val="accent6">
                    <a:lumMod val="50000"/>
                  </a:schemeClr>
                </a:solidFill>
                <a:latin typeface="Times New Roman"/>
                <a:ea typeface="Palatino Linotype"/>
              </a:rPr>
              <a:t>paragraph writing skills with major </a:t>
            </a:r>
            <a:r>
              <a:rPr lang="en-US" sz="2800" dirty="0" smtClean="0">
                <a:solidFill>
                  <a:schemeClr val="accent6">
                    <a:lumMod val="50000"/>
                  </a:schemeClr>
                </a:solidFill>
                <a:latin typeface="Times New Roman"/>
                <a:ea typeface="Palatino Linotype"/>
              </a:rPr>
              <a:t>genres: </a:t>
            </a:r>
            <a:r>
              <a:rPr lang="en-US" sz="2800" dirty="0">
                <a:solidFill>
                  <a:schemeClr val="accent6">
                    <a:lumMod val="50000"/>
                  </a:schemeClr>
                </a:solidFill>
                <a:latin typeface="Times New Roman"/>
                <a:ea typeface="Palatino Linotype"/>
              </a:rPr>
              <a:t>description, narrative-narrative, persuasive, etc</a:t>
            </a:r>
            <a:r>
              <a:rPr lang="en-US" sz="2800" dirty="0" smtClean="0">
                <a:solidFill>
                  <a:schemeClr val="accent6">
                    <a:lumMod val="50000"/>
                  </a:schemeClr>
                </a:solidFill>
                <a:latin typeface="Times New Roman"/>
                <a:ea typeface="Palatino Linotype"/>
              </a:rPr>
              <a:t>. </a:t>
            </a:r>
            <a:r>
              <a:rPr lang="en-US" sz="2800" dirty="0">
                <a:solidFill>
                  <a:schemeClr val="accent6">
                    <a:lumMod val="50000"/>
                  </a:schemeClr>
                </a:solidFill>
                <a:latin typeface="Times New Roman"/>
                <a:ea typeface="Palatino Linotype"/>
              </a:rPr>
              <a:t>based on learners' practical communication needs &amp;</a:t>
            </a:r>
            <a:r>
              <a:rPr lang="en-US" sz="2800" dirty="0" smtClean="0">
                <a:solidFill>
                  <a:schemeClr val="accent6">
                    <a:lumMod val="50000"/>
                  </a:schemeClr>
                </a:solidFill>
                <a:latin typeface="Times New Roman"/>
                <a:ea typeface="Palatino Linotype"/>
              </a:rPr>
              <a:t> </a:t>
            </a:r>
            <a:r>
              <a:rPr lang="en-US" sz="2800" dirty="0">
                <a:solidFill>
                  <a:schemeClr val="accent6">
                    <a:lumMod val="50000"/>
                  </a:schemeClr>
                </a:solidFill>
                <a:latin typeface="Times New Roman"/>
                <a:ea typeface="Palatino Linotype"/>
              </a:rPr>
              <a:t>also a member of </a:t>
            </a:r>
            <a:r>
              <a:rPr lang="en-US" sz="2800" dirty="0" smtClean="0">
                <a:solidFill>
                  <a:schemeClr val="accent6">
                    <a:lumMod val="50000"/>
                  </a:schemeClr>
                </a:solidFill>
                <a:latin typeface="Times New Roman"/>
                <a:ea typeface="Palatino Linotype"/>
              </a:rPr>
              <a:t>society, </a:t>
            </a:r>
            <a:r>
              <a:rPr lang="en-US" sz="2800" dirty="0">
                <a:solidFill>
                  <a:schemeClr val="accent6">
                    <a:lumMod val="50000"/>
                  </a:schemeClr>
                </a:solidFill>
                <a:latin typeface="Times New Roman"/>
                <a:ea typeface="Palatino Linotype"/>
              </a:rPr>
              <a:t>festival. </a:t>
            </a:r>
            <a:r>
              <a:rPr lang="en-US" sz="2800" dirty="0" smtClean="0">
                <a:solidFill>
                  <a:schemeClr val="accent6">
                    <a:lumMod val="50000"/>
                  </a:schemeClr>
                </a:solidFill>
                <a:latin typeface="Times New Roman"/>
                <a:ea typeface="Palatino Linotype"/>
              </a:rPr>
              <a:t/>
            </a:r>
            <a:br>
              <a:rPr lang="en-US" sz="2800" dirty="0" smtClean="0">
                <a:solidFill>
                  <a:schemeClr val="accent6">
                    <a:lumMod val="50000"/>
                  </a:schemeClr>
                </a:solidFill>
                <a:latin typeface="Times New Roman"/>
                <a:ea typeface="Palatino Linotype"/>
              </a:rPr>
            </a:br>
            <a:r>
              <a:rPr lang="en-US" sz="2800" dirty="0" smtClean="0">
                <a:solidFill>
                  <a:schemeClr val="accent6">
                    <a:lumMod val="50000"/>
                  </a:schemeClr>
                </a:solidFill>
                <a:latin typeface="Times New Roman"/>
                <a:ea typeface="Palatino Linotype"/>
              </a:rPr>
              <a:t> </a:t>
            </a:r>
            <a:br>
              <a:rPr lang="en-US" sz="2800" dirty="0" smtClean="0">
                <a:solidFill>
                  <a:schemeClr val="accent6">
                    <a:lumMod val="50000"/>
                  </a:schemeClr>
                </a:solidFill>
                <a:latin typeface="Times New Roman"/>
                <a:ea typeface="Palatino Linotype"/>
              </a:rPr>
            </a:br>
            <a:r>
              <a:rPr lang="en-US" sz="2800" dirty="0">
                <a:solidFill>
                  <a:schemeClr val="accent6">
                    <a:lumMod val="50000"/>
                  </a:schemeClr>
                </a:solidFill>
                <a:latin typeface="Times New Roman"/>
                <a:ea typeface="Palatino Linotype"/>
              </a:rPr>
              <a:t> </a:t>
            </a:r>
            <a:r>
              <a:rPr lang="en-US" sz="2800" dirty="0" smtClean="0">
                <a:solidFill>
                  <a:schemeClr val="accent6">
                    <a:lumMod val="50000"/>
                  </a:schemeClr>
                </a:solidFill>
                <a:latin typeface="Times New Roman"/>
                <a:ea typeface="Palatino Linotype"/>
              </a:rPr>
              <a:t> </a:t>
            </a:r>
            <a:r>
              <a:rPr lang="en-US" sz="2800" dirty="0" smtClean="0">
                <a:solidFill>
                  <a:srgbClr val="7030A0"/>
                </a:solidFill>
                <a:latin typeface="Times New Roman"/>
                <a:ea typeface="Palatino Linotype"/>
              </a:rPr>
              <a:t>- Designing </a:t>
            </a:r>
            <a:r>
              <a:rPr lang="en-US" sz="2800" dirty="0">
                <a:solidFill>
                  <a:srgbClr val="7030A0"/>
                </a:solidFill>
                <a:latin typeface="Times New Roman"/>
                <a:ea typeface="Palatino Linotype"/>
              </a:rPr>
              <a:t>criteria to evaluate the level of completion of the set </a:t>
            </a:r>
            <a:r>
              <a:rPr lang="en-US" sz="2800" dirty="0" smtClean="0">
                <a:solidFill>
                  <a:srgbClr val="7030A0"/>
                </a:solidFill>
                <a:latin typeface="Times New Roman"/>
                <a:ea typeface="Palatino Linotype"/>
              </a:rPr>
              <a:t>requirements &amp; </a:t>
            </a:r>
            <a:r>
              <a:rPr lang="en-US" sz="2800" dirty="0">
                <a:solidFill>
                  <a:srgbClr val="7030A0"/>
                </a:solidFill>
                <a:latin typeface="Times New Roman"/>
                <a:ea typeface="Palatino Linotype"/>
              </a:rPr>
              <a:t>use </a:t>
            </a:r>
            <a:r>
              <a:rPr lang="en-US" sz="2800" dirty="0" smtClean="0">
                <a:solidFill>
                  <a:srgbClr val="7030A0"/>
                </a:solidFill>
                <a:latin typeface="Times New Roman"/>
                <a:ea typeface="Palatino Linotype"/>
              </a:rPr>
              <a:t>vocabulary &amp; </a:t>
            </a:r>
            <a:r>
              <a:rPr lang="en-US" sz="2800" dirty="0">
                <a:solidFill>
                  <a:srgbClr val="7030A0"/>
                </a:solidFill>
                <a:latin typeface="Times New Roman"/>
                <a:ea typeface="Palatino Linotype"/>
              </a:rPr>
              <a:t>grammatical structures, organize paragraph ideas (genre)...</a:t>
            </a:r>
            <a:endParaRPr lang="en-US" sz="2800" dirty="0">
              <a:solidFill>
                <a:srgbClr val="7030A0"/>
              </a:solidFill>
            </a:endParaRPr>
          </a:p>
        </p:txBody>
      </p:sp>
    </p:spTree>
    <p:extLst>
      <p:ext uri="{BB962C8B-B14F-4D97-AF65-F5344CB8AC3E}">
        <p14:creationId xmlns:p14="http://schemas.microsoft.com/office/powerpoint/2010/main" val="1995696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332656"/>
            <a:ext cx="8856984" cy="6336704"/>
          </a:xfrm>
        </p:spPr>
        <p:txBody>
          <a:bodyPr>
            <a:normAutofit/>
          </a:bodyPr>
          <a:lstStyle/>
          <a:p>
            <a:pPr algn="l"/>
            <a:r>
              <a:rPr lang="en-US" sz="2800" b="1" dirty="0" smtClean="0">
                <a:solidFill>
                  <a:srgbClr val="FF0000"/>
                </a:solidFill>
                <a:latin typeface="Times New Roman"/>
                <a:ea typeface="Times New Roman"/>
              </a:rPr>
              <a:t>   </a:t>
            </a:r>
            <a:r>
              <a:rPr lang="en-US" sz="2800" i="1" dirty="0" smtClean="0">
                <a:solidFill>
                  <a:srgbClr val="00B050"/>
                </a:solidFill>
                <a:latin typeface="Times New Roman"/>
                <a:ea typeface="Times New Roman"/>
              </a:rPr>
              <a:t> </a:t>
            </a:r>
            <a:r>
              <a:rPr lang="en-US" sz="2800" i="1" dirty="0" smtClean="0">
                <a:solidFill>
                  <a:srgbClr val="C00000"/>
                </a:solidFill>
                <a:latin typeface="Times New Roman"/>
                <a:ea typeface="Times New Roman"/>
              </a:rPr>
              <a:t>    </a:t>
            </a:r>
            <a:r>
              <a:rPr lang="en-US" sz="2800" i="1" dirty="0">
                <a:solidFill>
                  <a:srgbClr val="C00000"/>
                </a:solidFill>
                <a:latin typeface="Times New Roman"/>
                <a:ea typeface="Times New Roman"/>
              </a:rPr>
              <a:t/>
            </a:r>
            <a:br>
              <a:rPr lang="en-US" sz="2800" i="1" dirty="0">
                <a:solidFill>
                  <a:srgbClr val="C00000"/>
                </a:solidFill>
                <a:latin typeface="Times New Roman"/>
                <a:ea typeface="Times New Roman"/>
              </a:rPr>
            </a:br>
            <a:r>
              <a:rPr lang="en-US" sz="2800" i="1" dirty="0" smtClean="0">
                <a:solidFill>
                  <a:srgbClr val="C00000"/>
                </a:solidFill>
                <a:latin typeface="Times New Roman"/>
                <a:ea typeface="Times New Roman"/>
              </a:rPr>
              <a:t>      </a:t>
            </a:r>
            <a:r>
              <a:rPr lang="en-US" sz="3200" dirty="0" smtClean="0">
                <a:solidFill>
                  <a:srgbClr val="202124"/>
                </a:solidFill>
                <a:latin typeface="Times New Roman"/>
                <a:ea typeface="Times New Roman"/>
              </a:rPr>
              <a:t>Pragmatics </a:t>
            </a:r>
            <a:r>
              <a:rPr lang="en-US" sz="3200" dirty="0">
                <a:solidFill>
                  <a:srgbClr val="202124"/>
                </a:solidFill>
                <a:latin typeface="Times New Roman"/>
                <a:ea typeface="Times New Roman"/>
              </a:rPr>
              <a:t>includes </a:t>
            </a:r>
            <a:r>
              <a:rPr lang="en-US" sz="3200" b="1" i="1" dirty="0" err="1">
                <a:solidFill>
                  <a:srgbClr val="7030A0"/>
                </a:solidFill>
                <a:latin typeface="Times New Roman"/>
                <a:ea typeface="Times New Roman"/>
              </a:rPr>
              <a:t>Deixis</a:t>
            </a:r>
            <a:r>
              <a:rPr lang="en-US" sz="3200" b="1" i="1" dirty="0">
                <a:solidFill>
                  <a:srgbClr val="7030A0"/>
                </a:solidFill>
                <a:latin typeface="Times New Roman"/>
                <a:ea typeface="Times New Roman"/>
              </a:rPr>
              <a:t>, Taking of turns in conversation, Text organization, Reference, Entailment, Presupposition, </a:t>
            </a:r>
            <a:r>
              <a:rPr lang="en-US" sz="3200" b="1" i="1" dirty="0" err="1">
                <a:solidFill>
                  <a:srgbClr val="7030A0"/>
                </a:solidFill>
                <a:latin typeface="Times New Roman"/>
                <a:ea typeface="Times New Roman"/>
              </a:rPr>
              <a:t>Implicature</a:t>
            </a:r>
            <a:r>
              <a:rPr lang="en-US" sz="3200" b="1" i="1" dirty="0">
                <a:solidFill>
                  <a:srgbClr val="7030A0"/>
                </a:solidFill>
                <a:latin typeface="Times New Roman"/>
                <a:ea typeface="Times New Roman"/>
              </a:rPr>
              <a:t>, </a:t>
            </a:r>
            <a:r>
              <a:rPr lang="en-US" sz="3200" b="1" i="1" dirty="0" err="1">
                <a:solidFill>
                  <a:srgbClr val="7030A0"/>
                </a:solidFill>
                <a:latin typeface="Times New Roman"/>
                <a:ea typeface="Times New Roman"/>
              </a:rPr>
              <a:t>Inferencing</a:t>
            </a:r>
            <a:r>
              <a:rPr lang="en-US" sz="3200" i="1" dirty="0" smtClean="0">
                <a:solidFill>
                  <a:srgbClr val="C00000"/>
                </a:solidFill>
                <a:latin typeface="Times New Roman"/>
                <a:ea typeface="Times New Roman"/>
              </a:rPr>
              <a:t/>
            </a:r>
            <a:br>
              <a:rPr lang="en-US" sz="3200" i="1" dirty="0" smtClean="0">
                <a:solidFill>
                  <a:srgbClr val="C00000"/>
                </a:solidFill>
                <a:latin typeface="Times New Roman"/>
                <a:ea typeface="Times New Roman"/>
              </a:rPr>
            </a:br>
            <a:r>
              <a:rPr lang="en-US" sz="3200" i="1" dirty="0" smtClean="0">
                <a:solidFill>
                  <a:srgbClr val="C00000"/>
                </a:solidFill>
                <a:latin typeface="Times New Roman"/>
                <a:ea typeface="Times New Roman"/>
              </a:rPr>
              <a:t>          </a:t>
            </a:r>
            <a:br>
              <a:rPr lang="en-US" sz="3200" i="1" dirty="0" smtClean="0">
                <a:solidFill>
                  <a:srgbClr val="C00000"/>
                </a:solidFill>
                <a:latin typeface="Times New Roman"/>
                <a:ea typeface="Times New Roman"/>
              </a:rPr>
            </a:br>
            <a:r>
              <a:rPr lang="en-US" sz="3200" i="1" dirty="0">
                <a:solidFill>
                  <a:srgbClr val="C00000"/>
                </a:solidFill>
                <a:latin typeface="Times New Roman"/>
                <a:ea typeface="Times New Roman"/>
              </a:rPr>
              <a:t> </a:t>
            </a:r>
            <a:r>
              <a:rPr lang="en-US" sz="3200" i="1" dirty="0" smtClean="0">
                <a:solidFill>
                  <a:srgbClr val="C00000"/>
                </a:solidFill>
                <a:latin typeface="Times New Roman"/>
                <a:ea typeface="Times New Roman"/>
              </a:rPr>
              <a:t>           </a:t>
            </a:r>
            <a:r>
              <a:rPr lang="en-US" sz="3200" b="1" u="sng" dirty="0" err="1" smtClean="0">
                <a:solidFill>
                  <a:schemeClr val="accent6">
                    <a:lumMod val="50000"/>
                  </a:schemeClr>
                </a:solidFill>
                <a:latin typeface="Times New Roman"/>
                <a:ea typeface="Calibri"/>
              </a:rPr>
              <a:t>Deixis</a:t>
            </a:r>
            <a:r>
              <a:rPr lang="en-US" sz="3200" b="1" dirty="0">
                <a:solidFill>
                  <a:schemeClr val="accent6">
                    <a:lumMod val="50000"/>
                  </a:schemeClr>
                </a:solidFill>
                <a:latin typeface="Times New Roman"/>
                <a:ea typeface="Calibri"/>
              </a:rPr>
              <a:t>:</a:t>
            </a:r>
            <a:r>
              <a:rPr lang="en-US" sz="3200" b="1" dirty="0">
                <a:solidFill>
                  <a:srgbClr val="0070C0"/>
                </a:solidFill>
                <a:latin typeface="Times New Roman"/>
                <a:ea typeface="Calibri"/>
              </a:rPr>
              <a:t> </a:t>
            </a:r>
            <a:r>
              <a:rPr lang="en-US" sz="3200" i="1" dirty="0">
                <a:solidFill>
                  <a:srgbClr val="0070C0"/>
                </a:solidFill>
                <a:latin typeface="Times New Roman"/>
                <a:ea typeface="Calibri"/>
              </a:rPr>
              <a:t>The use of a word or </a:t>
            </a:r>
            <a:r>
              <a:rPr lang="en-US" sz="3200" i="1" dirty="0" smtClean="0">
                <a:solidFill>
                  <a:srgbClr val="0070C0"/>
                </a:solidFill>
                <a:latin typeface="Times New Roman"/>
                <a:ea typeface="Calibri"/>
              </a:rPr>
              <a:t>phrase whose</a:t>
            </a:r>
            <a:r>
              <a:rPr lang="en-US" sz="3200" i="1" dirty="0">
                <a:solidFill>
                  <a:srgbClr val="0070C0"/>
                </a:solidFill>
                <a:latin typeface="Times New Roman"/>
                <a:ea typeface="Calibri"/>
              </a:rPr>
              <a:t> </a:t>
            </a:r>
            <a:r>
              <a:rPr lang="en-US" sz="3200" i="1" dirty="0">
                <a:solidFill>
                  <a:srgbClr val="0070C0"/>
                </a:solidFill>
                <a:latin typeface="Times New Roman"/>
                <a:ea typeface="Calibri"/>
                <a:hlinkClick r:id="rId2"/>
              </a:rPr>
              <a:t>meaning</a:t>
            </a:r>
            <a:r>
              <a:rPr lang="en-US" sz="3200" i="1" dirty="0">
                <a:solidFill>
                  <a:srgbClr val="0070C0"/>
                </a:solidFill>
                <a:latin typeface="Times New Roman"/>
                <a:ea typeface="Calibri"/>
              </a:rPr>
              <a:t> </a:t>
            </a:r>
            <a:r>
              <a:rPr lang="en-US" sz="3200" i="1" dirty="0">
                <a:solidFill>
                  <a:srgbClr val="0070C0"/>
                </a:solidFill>
                <a:latin typeface="Times New Roman"/>
                <a:ea typeface="Calibri"/>
                <a:hlinkClick r:id="rId3"/>
              </a:rPr>
              <a:t>depends</a:t>
            </a:r>
            <a:r>
              <a:rPr lang="en-US" sz="3200" i="1" dirty="0">
                <a:solidFill>
                  <a:srgbClr val="0070C0"/>
                </a:solidFill>
                <a:latin typeface="Times New Roman"/>
                <a:ea typeface="Calibri"/>
              </a:rPr>
              <a:t> on </a:t>
            </a:r>
            <a:r>
              <a:rPr lang="en-US" sz="3200" i="1" dirty="0">
                <a:solidFill>
                  <a:schemeClr val="accent6">
                    <a:lumMod val="75000"/>
                  </a:schemeClr>
                </a:solidFill>
                <a:latin typeface="Times New Roman"/>
                <a:ea typeface="Calibri"/>
              </a:rPr>
              <a:t>who is </a:t>
            </a:r>
            <a:r>
              <a:rPr lang="en-US" sz="3200" i="1" dirty="0">
                <a:solidFill>
                  <a:schemeClr val="accent6">
                    <a:lumMod val="75000"/>
                  </a:schemeClr>
                </a:solidFill>
                <a:latin typeface="Times New Roman"/>
                <a:ea typeface="Calibri"/>
                <a:hlinkClick r:id="rId4"/>
              </a:rPr>
              <a:t>talking</a:t>
            </a:r>
            <a:r>
              <a:rPr lang="en-US" sz="3200" i="1" dirty="0">
                <a:solidFill>
                  <a:schemeClr val="accent6">
                    <a:lumMod val="75000"/>
                  </a:schemeClr>
                </a:solidFill>
                <a:latin typeface="Times New Roman"/>
                <a:ea typeface="Calibri"/>
              </a:rPr>
              <a:t>,</a:t>
            </a:r>
            <a:r>
              <a:rPr lang="en-US" sz="3200" i="1" dirty="0">
                <a:solidFill>
                  <a:srgbClr val="0070C0"/>
                </a:solidFill>
                <a:latin typeface="Times New Roman"/>
                <a:ea typeface="Calibri"/>
              </a:rPr>
              <a:t> </a:t>
            </a:r>
            <a:r>
              <a:rPr lang="en-US" sz="3200" i="1" dirty="0">
                <a:solidFill>
                  <a:srgbClr val="00B050"/>
                </a:solidFill>
                <a:latin typeface="Times New Roman"/>
                <a:ea typeface="Calibri"/>
              </a:rPr>
              <a:t>who they are </a:t>
            </a:r>
            <a:r>
              <a:rPr lang="en-US" sz="3200" i="1" dirty="0">
                <a:solidFill>
                  <a:srgbClr val="00B050"/>
                </a:solidFill>
                <a:latin typeface="Times New Roman"/>
                <a:ea typeface="Calibri"/>
                <a:hlinkClick r:id="rId4"/>
              </a:rPr>
              <a:t>talking</a:t>
            </a:r>
            <a:r>
              <a:rPr lang="en-US" sz="3200" i="1" dirty="0">
                <a:solidFill>
                  <a:srgbClr val="00B050"/>
                </a:solidFill>
                <a:latin typeface="Times New Roman"/>
                <a:ea typeface="Calibri"/>
              </a:rPr>
              <a:t> to</a:t>
            </a:r>
            <a:r>
              <a:rPr lang="en-US" sz="3200" i="1" dirty="0">
                <a:solidFill>
                  <a:srgbClr val="0070C0"/>
                </a:solidFill>
                <a:latin typeface="Times New Roman"/>
                <a:ea typeface="Calibri"/>
              </a:rPr>
              <a:t>, </a:t>
            </a:r>
            <a:r>
              <a:rPr lang="en-US" sz="3200" i="1" dirty="0">
                <a:solidFill>
                  <a:schemeClr val="accent6">
                    <a:lumMod val="50000"/>
                  </a:schemeClr>
                </a:solidFill>
                <a:latin typeface="Times New Roman"/>
                <a:ea typeface="Calibri"/>
              </a:rPr>
              <a:t>where they are</a:t>
            </a:r>
            <a:r>
              <a:rPr lang="en-US" sz="3200" i="1" dirty="0">
                <a:solidFill>
                  <a:srgbClr val="0070C0"/>
                </a:solidFill>
                <a:latin typeface="Times New Roman"/>
                <a:ea typeface="Calibri"/>
              </a:rPr>
              <a:t>.</a:t>
            </a:r>
            <a:r>
              <a:rPr lang="en-US" sz="3200" b="1" dirty="0">
                <a:solidFill>
                  <a:srgbClr val="0070C0"/>
                </a:solidFill>
                <a:latin typeface="Times New Roman"/>
                <a:ea typeface="Calibri"/>
              </a:rPr>
              <a:t>  </a:t>
            </a:r>
            <a:br>
              <a:rPr lang="en-US" sz="3200" b="1" dirty="0">
                <a:solidFill>
                  <a:srgbClr val="0070C0"/>
                </a:solidFill>
                <a:latin typeface="Times New Roman"/>
                <a:ea typeface="Calibri"/>
              </a:rPr>
            </a:br>
            <a:r>
              <a:rPr lang="en-US" sz="3200" b="1" dirty="0">
                <a:solidFill>
                  <a:srgbClr val="0070C0"/>
                </a:solidFill>
                <a:latin typeface="Times New Roman"/>
                <a:ea typeface="Calibri"/>
              </a:rPr>
              <a:t>      </a:t>
            </a:r>
            <a:br>
              <a:rPr lang="en-US" sz="3200" b="1" dirty="0">
                <a:solidFill>
                  <a:srgbClr val="0070C0"/>
                </a:solidFill>
                <a:latin typeface="Times New Roman"/>
                <a:ea typeface="Calibri"/>
              </a:rPr>
            </a:br>
            <a:r>
              <a:rPr lang="en-US" sz="3200" b="1" dirty="0">
                <a:solidFill>
                  <a:srgbClr val="0070C0"/>
                </a:solidFill>
                <a:latin typeface="Times New Roman"/>
                <a:ea typeface="Calibri"/>
              </a:rPr>
              <a:t>         </a:t>
            </a:r>
            <a:r>
              <a:rPr lang="en-US" sz="3200" i="1" dirty="0">
                <a:solidFill>
                  <a:srgbClr val="002060"/>
                </a:solidFill>
                <a:latin typeface="Times New Roman"/>
                <a:ea typeface="Calibri"/>
              </a:rPr>
              <a:t>Ex.</a:t>
            </a:r>
            <a:r>
              <a:rPr lang="en-US" sz="3200" i="1" dirty="0">
                <a:solidFill>
                  <a:srgbClr val="FF0000"/>
                </a:solidFill>
                <a:latin typeface="Times New Roman"/>
                <a:ea typeface="Calibri"/>
              </a:rPr>
              <a:t> </a:t>
            </a:r>
            <a:r>
              <a:rPr lang="en-US" sz="3200" i="1" dirty="0" smtClean="0">
                <a:solidFill>
                  <a:srgbClr val="FF0000"/>
                </a:solidFill>
                <a:latin typeface="Times New Roman"/>
                <a:ea typeface="Calibri"/>
              </a:rPr>
              <a:t>  "</a:t>
            </a:r>
            <a:r>
              <a:rPr lang="en-US" sz="3200" i="1" dirty="0">
                <a:solidFill>
                  <a:srgbClr val="FF0000"/>
                </a:solidFill>
                <a:latin typeface="Times New Roman"/>
                <a:ea typeface="Calibri"/>
              </a:rPr>
              <a:t>me", "here", or "</a:t>
            </a:r>
            <a:r>
              <a:rPr lang="en-US" sz="3200" i="1" dirty="0">
                <a:solidFill>
                  <a:srgbClr val="FF0000"/>
                </a:solidFill>
                <a:latin typeface="Times New Roman"/>
                <a:ea typeface="Calibri"/>
                <a:hlinkClick r:id="rId5"/>
              </a:rPr>
              <a:t>yesterday</a:t>
            </a:r>
            <a:r>
              <a:rPr lang="en-US" sz="3200" i="1" dirty="0">
                <a:solidFill>
                  <a:srgbClr val="0070C0"/>
                </a:solidFill>
                <a:latin typeface="Times New Roman"/>
                <a:ea typeface="Calibri"/>
              </a:rPr>
              <a:t>"</a:t>
            </a:r>
            <a:r>
              <a:rPr lang="en-US" sz="2800" i="1" dirty="0">
                <a:solidFill>
                  <a:srgbClr val="000000"/>
                </a:solidFill>
                <a:latin typeface="Times New Roman"/>
                <a:ea typeface="Times New Roman"/>
              </a:rPr>
              <a:t/>
            </a:r>
            <a:br>
              <a:rPr lang="en-US" sz="2800" i="1" dirty="0">
                <a:solidFill>
                  <a:srgbClr val="000000"/>
                </a:solidFill>
                <a:latin typeface="Times New Roman"/>
                <a:ea typeface="Times New Roman"/>
              </a:rPr>
            </a:br>
            <a:endParaRPr lang="en-US" sz="2800" dirty="0"/>
          </a:p>
        </p:txBody>
      </p:sp>
    </p:spTree>
    <p:extLst>
      <p:ext uri="{BB962C8B-B14F-4D97-AF65-F5344CB8AC3E}">
        <p14:creationId xmlns:p14="http://schemas.microsoft.com/office/powerpoint/2010/main" val="38367471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08711"/>
          </a:xfrm>
        </p:spPr>
        <p:txBody>
          <a:bodyPr>
            <a:normAutofit fontScale="90000"/>
          </a:bodyPr>
          <a:lstStyle/>
          <a:p>
            <a:pPr marL="4445" indent="452755" algn="l">
              <a:lnSpc>
                <a:spcPct val="114000"/>
              </a:lnSpc>
              <a:spcAft>
                <a:spcPts val="0"/>
              </a:spcAft>
            </a:pPr>
            <a:r>
              <a:rPr lang="en-US" dirty="0">
                <a:latin typeface="Times New Roman"/>
                <a:ea typeface="Palatino Linotype"/>
                <a:cs typeface="Arial"/>
              </a:rPr>
              <a:t> </a:t>
            </a:r>
            <a:r>
              <a:rPr lang="en-US" dirty="0" smtClean="0">
                <a:latin typeface="Times New Roman"/>
                <a:ea typeface="Palatino Linotype"/>
                <a:cs typeface="Arial"/>
              </a:rPr>
              <a:t>                </a:t>
            </a:r>
            <a:r>
              <a:rPr lang="en-US" sz="3600" b="1" dirty="0" smtClean="0">
                <a:latin typeface="Times New Roman" pitchFamily="18" charset="0"/>
                <a:ea typeface="Palatino Linotype"/>
                <a:cs typeface="Times New Roman" pitchFamily="18" charset="0"/>
              </a:rPr>
              <a:t>Summary</a:t>
            </a:r>
            <a:r>
              <a:rPr lang="en-US" sz="3600" dirty="0">
                <a:latin typeface="Times New Roman" pitchFamily="18" charset="0"/>
                <a:ea typeface="Calibri"/>
                <a:cs typeface="Times New Roman" pitchFamily="18" charset="0"/>
              </a:rPr>
              <a:t/>
            </a:r>
            <a:br>
              <a:rPr lang="en-US" sz="3600" dirty="0">
                <a:latin typeface="Times New Roman" pitchFamily="18" charset="0"/>
                <a:ea typeface="Calibri"/>
                <a:cs typeface="Times New Roman" pitchFamily="18" charset="0"/>
              </a:rPr>
            </a:br>
            <a:r>
              <a:rPr lang="en-US" sz="3600" dirty="0" smtClean="0">
                <a:latin typeface="Times New Roman" pitchFamily="18" charset="0"/>
                <a:ea typeface="Calibri"/>
                <a:cs typeface="Times New Roman" pitchFamily="18" charset="0"/>
              </a:rPr>
              <a:t>  </a:t>
            </a:r>
            <a:r>
              <a:rPr lang="en-US" sz="3600" dirty="0" smtClean="0">
                <a:latin typeface="Times New Roman" pitchFamily="18" charset="0"/>
                <a:ea typeface="Palatino Linotype"/>
                <a:cs typeface="Times New Roman" pitchFamily="18" charset="0"/>
              </a:rPr>
              <a:t>- </a:t>
            </a:r>
            <a:r>
              <a:rPr lang="en-US" sz="3600" dirty="0">
                <a:latin typeface="Times New Roman" pitchFamily="18" charset="0"/>
                <a:ea typeface="Palatino Linotype"/>
                <a:cs typeface="Times New Roman" pitchFamily="18" charset="0"/>
              </a:rPr>
              <a:t>Effect of genre awareness and genre analysis on improving students' Writing skills</a:t>
            </a:r>
            <a:r>
              <a:rPr lang="en-US" sz="3600" dirty="0">
                <a:latin typeface="Times New Roman" pitchFamily="18" charset="0"/>
                <a:ea typeface="Calibri"/>
                <a:cs typeface="Times New Roman" pitchFamily="18" charset="0"/>
              </a:rPr>
              <a:t/>
            </a:r>
            <a:br>
              <a:rPr lang="en-US" sz="3600" dirty="0">
                <a:latin typeface="Times New Roman" pitchFamily="18" charset="0"/>
                <a:ea typeface="Calibri"/>
                <a:cs typeface="Times New Roman" pitchFamily="18" charset="0"/>
              </a:rPr>
            </a:br>
            <a:r>
              <a:rPr lang="en-US" sz="3600" dirty="0" smtClean="0">
                <a:latin typeface="Times New Roman" pitchFamily="18" charset="0"/>
                <a:ea typeface="Calibri"/>
                <a:cs typeface="Times New Roman" pitchFamily="18" charset="0"/>
              </a:rPr>
              <a:t>  </a:t>
            </a:r>
            <a:r>
              <a:rPr lang="en-US" sz="3600" dirty="0" smtClean="0">
                <a:latin typeface="Times New Roman" pitchFamily="18" charset="0"/>
                <a:ea typeface="Palatino Linotype"/>
                <a:cs typeface="Times New Roman" pitchFamily="18" charset="0"/>
              </a:rPr>
              <a:t>- </a:t>
            </a:r>
            <a:r>
              <a:rPr lang="en-US" sz="3600" dirty="0">
                <a:latin typeface="Times New Roman" pitchFamily="18" charset="0"/>
                <a:ea typeface="Palatino Linotype"/>
                <a:cs typeface="Times New Roman" pitchFamily="18" charset="0"/>
              </a:rPr>
              <a:t>The effect of increasing awareness of discourse structure on improving students' reading comprehension skills: changes in students' perception of concepts, changes in skill practice habits reading, change in reading comprehension strategies for doing well in effective reading comprehension exercises.</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9032365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856984" cy="6480719"/>
          </a:xfrm>
        </p:spPr>
        <p:txBody>
          <a:bodyPr>
            <a:normAutofit/>
          </a:bodyPr>
          <a:lstStyle/>
          <a:p>
            <a:pPr marL="4445" indent="452755" algn="l">
              <a:lnSpc>
                <a:spcPct val="114000"/>
              </a:lnSpc>
              <a:spcAft>
                <a:spcPts val="0"/>
              </a:spcAft>
            </a:pPr>
            <a:r>
              <a:rPr lang="en-US" sz="2800" b="1" dirty="0">
                <a:latin typeface="Times New Roman" pitchFamily="18" charset="0"/>
                <a:ea typeface="Palatino Linotype"/>
                <a:cs typeface="Times New Roman" pitchFamily="18" charset="0"/>
              </a:rPr>
              <a:t>The significance of applying discourse research to language teaching</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r>
              <a:rPr lang="en-US" sz="2800" dirty="0" smtClean="0">
                <a:latin typeface="Times New Roman" pitchFamily="18" charset="0"/>
                <a:ea typeface="Calibri"/>
                <a:cs typeface="Times New Roman" pitchFamily="18" charset="0"/>
              </a:rPr>
              <a:t> </a:t>
            </a:r>
            <a:r>
              <a:rPr lang="en-US" sz="2800" dirty="0" smtClean="0">
                <a:solidFill>
                  <a:schemeClr val="accent6">
                    <a:lumMod val="75000"/>
                  </a:schemeClr>
                </a:solidFill>
                <a:latin typeface="Times New Roman" pitchFamily="18" charset="0"/>
                <a:ea typeface="Calibri"/>
                <a:cs typeface="Times New Roman" pitchFamily="18" charset="0"/>
              </a:rPr>
              <a:t>- </a:t>
            </a:r>
            <a:r>
              <a:rPr lang="en-US" sz="2800" dirty="0" smtClean="0">
                <a:solidFill>
                  <a:schemeClr val="accent6">
                    <a:lumMod val="75000"/>
                  </a:schemeClr>
                </a:solidFill>
                <a:latin typeface="Times New Roman" pitchFamily="18" charset="0"/>
                <a:ea typeface="Palatino Linotype"/>
                <a:cs typeface="Times New Roman" pitchFamily="18" charset="0"/>
              </a:rPr>
              <a:t>Students </a:t>
            </a:r>
            <a:r>
              <a:rPr lang="en-US" sz="2800" dirty="0">
                <a:solidFill>
                  <a:schemeClr val="accent6">
                    <a:lumMod val="75000"/>
                  </a:schemeClr>
                </a:solidFill>
                <a:latin typeface="Times New Roman" pitchFamily="18" charset="0"/>
                <a:ea typeface="Palatino Linotype"/>
                <a:cs typeface="Times New Roman" pitchFamily="18" charset="0"/>
              </a:rPr>
              <a:t>learning foreign languages ​​in particular or languages ​​in general are exposed to text forms (written discourse) very often.</a:t>
            </a:r>
            <a:r>
              <a:rPr lang="en-US" sz="2800" dirty="0">
                <a:latin typeface="Times New Roman" pitchFamily="18" charset="0"/>
                <a:ea typeface="Palatino Linotype"/>
                <a:cs typeface="Times New Roman" pitchFamily="18" charset="0"/>
              </a:rPr>
              <a:t>  </a:t>
            </a:r>
            <a:r>
              <a:rPr lang="en-US" sz="2800" dirty="0" smtClean="0">
                <a:latin typeface="Times New Roman" pitchFamily="18" charset="0"/>
                <a:ea typeface="Palatino Linotype"/>
                <a:cs typeface="Times New Roman" pitchFamily="18" charset="0"/>
              </a:rPr>
              <a:t/>
            </a:r>
            <a:br>
              <a:rPr lang="en-US" sz="2800" dirty="0" smtClean="0">
                <a:latin typeface="Times New Roman" pitchFamily="18" charset="0"/>
                <a:ea typeface="Palatino Linotype"/>
                <a:cs typeface="Times New Roman" pitchFamily="18" charset="0"/>
              </a:rPr>
            </a:br>
            <a:r>
              <a:rPr lang="en-US" sz="2800" dirty="0">
                <a:latin typeface="Times New Roman" pitchFamily="18" charset="0"/>
                <a:ea typeface="Palatino Linotype"/>
                <a:cs typeface="Times New Roman" pitchFamily="18" charset="0"/>
              </a:rPr>
              <a:t> </a:t>
            </a:r>
            <a:r>
              <a:rPr lang="en-US" sz="2800" dirty="0" smtClean="0">
                <a:latin typeface="Times New Roman" pitchFamily="18" charset="0"/>
                <a:ea typeface="Palatino Linotype"/>
                <a:cs typeface="Times New Roman" pitchFamily="18" charset="0"/>
              </a:rPr>
              <a:t>     </a:t>
            </a:r>
            <a:r>
              <a:rPr lang="en-US" sz="2800" dirty="0" smtClean="0">
                <a:solidFill>
                  <a:srgbClr val="00B050"/>
                </a:solidFill>
                <a:latin typeface="Times New Roman" pitchFamily="18" charset="0"/>
                <a:ea typeface="Palatino Linotype"/>
                <a:cs typeface="Times New Roman" pitchFamily="18" charset="0"/>
              </a:rPr>
              <a:t>&gt; </a:t>
            </a:r>
            <a:r>
              <a:rPr lang="en-US" sz="2800" dirty="0">
                <a:solidFill>
                  <a:srgbClr val="00B050"/>
                </a:solidFill>
                <a:latin typeface="Times New Roman" pitchFamily="18" charset="0"/>
                <a:ea typeface="Palatino Linotype"/>
                <a:cs typeface="Times New Roman" pitchFamily="18" charset="0"/>
              </a:rPr>
              <a:t>F</a:t>
            </a:r>
            <a:r>
              <a:rPr lang="en-US" sz="2800" dirty="0" smtClean="0">
                <a:solidFill>
                  <a:srgbClr val="00B050"/>
                </a:solidFill>
                <a:latin typeface="Times New Roman" pitchFamily="18" charset="0"/>
                <a:ea typeface="Palatino Linotype"/>
                <a:cs typeface="Times New Roman" pitchFamily="18" charset="0"/>
              </a:rPr>
              <a:t>oreign </a:t>
            </a:r>
            <a:r>
              <a:rPr lang="en-US" sz="2800" dirty="0">
                <a:solidFill>
                  <a:srgbClr val="00B050"/>
                </a:solidFill>
                <a:latin typeface="Times New Roman" pitchFamily="18" charset="0"/>
                <a:ea typeface="Palatino Linotype"/>
                <a:cs typeface="Times New Roman" pitchFamily="18" charset="0"/>
              </a:rPr>
              <a:t>language teachers &amp;</a:t>
            </a:r>
            <a:r>
              <a:rPr lang="en-US" sz="2800" dirty="0" smtClean="0">
                <a:solidFill>
                  <a:srgbClr val="00B050"/>
                </a:solidFill>
                <a:latin typeface="Times New Roman" pitchFamily="18" charset="0"/>
                <a:ea typeface="Palatino Linotype"/>
                <a:cs typeface="Times New Roman" pitchFamily="18" charset="0"/>
              </a:rPr>
              <a:t> </a:t>
            </a:r>
            <a:r>
              <a:rPr lang="en-US" sz="2800" dirty="0">
                <a:solidFill>
                  <a:srgbClr val="00B050"/>
                </a:solidFill>
                <a:latin typeface="Times New Roman" pitchFamily="18" charset="0"/>
                <a:ea typeface="Palatino Linotype"/>
                <a:cs typeface="Times New Roman" pitchFamily="18" charset="0"/>
              </a:rPr>
              <a:t>learners see the importance of raising awareness &amp;</a:t>
            </a:r>
            <a:r>
              <a:rPr lang="en-US" sz="2800" dirty="0" smtClean="0">
                <a:solidFill>
                  <a:srgbClr val="00B050"/>
                </a:solidFill>
                <a:latin typeface="Times New Roman" pitchFamily="18" charset="0"/>
                <a:ea typeface="Palatino Linotype"/>
                <a:cs typeface="Times New Roman" pitchFamily="18" charset="0"/>
              </a:rPr>
              <a:t> </a:t>
            </a:r>
            <a:r>
              <a:rPr lang="en-US" sz="2800" dirty="0">
                <a:solidFill>
                  <a:srgbClr val="00B050"/>
                </a:solidFill>
                <a:latin typeface="Times New Roman" pitchFamily="18" charset="0"/>
                <a:ea typeface="Palatino Linotype"/>
                <a:cs typeface="Times New Roman" pitchFamily="18" charset="0"/>
              </a:rPr>
              <a:t>fostering knowledge of discourse, in order to promote </a:t>
            </a:r>
            <a:r>
              <a:rPr lang="en-US" sz="2800" dirty="0" smtClean="0">
                <a:solidFill>
                  <a:srgbClr val="00B050"/>
                </a:solidFill>
                <a:latin typeface="Times New Roman" pitchFamily="18" charset="0"/>
                <a:ea typeface="Palatino Linotype"/>
                <a:cs typeface="Times New Roman" pitchFamily="18" charset="0"/>
              </a:rPr>
              <a:t>self-study &amp; </a:t>
            </a:r>
            <a:r>
              <a:rPr lang="en-US" sz="2800" dirty="0">
                <a:solidFill>
                  <a:srgbClr val="00B050"/>
                </a:solidFill>
                <a:latin typeface="Times New Roman" pitchFamily="18" charset="0"/>
                <a:ea typeface="Palatino Linotype"/>
                <a:cs typeface="Times New Roman" pitchFamily="18" charset="0"/>
              </a:rPr>
              <a:t>improve proficiency in practical English skills.</a:t>
            </a:r>
            <a:r>
              <a:rPr lang="en-US" sz="2800" dirty="0">
                <a:latin typeface="Times New Roman" pitchFamily="18" charset="0"/>
                <a:ea typeface="Palatino Linotype"/>
                <a:cs typeface="Times New Roman" pitchFamily="18" charset="0"/>
              </a:rPr>
              <a:t> </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r>
              <a:rPr lang="en-US" sz="2800" dirty="0" smtClean="0">
                <a:latin typeface="Times New Roman" pitchFamily="18" charset="0"/>
                <a:ea typeface="Calibri"/>
                <a:cs typeface="Times New Roman" pitchFamily="18" charset="0"/>
              </a:rPr>
              <a:t> </a:t>
            </a:r>
            <a:r>
              <a:rPr lang="en-US" sz="2800" dirty="0">
                <a:latin typeface="Times New Roman" pitchFamily="18" charset="0"/>
                <a:ea typeface="Calibri"/>
                <a:cs typeface="Times New Roman" pitchFamily="18" charset="0"/>
              </a:rPr>
              <a:t> </a:t>
            </a:r>
            <a:r>
              <a:rPr lang="en-US" sz="2800" dirty="0" smtClean="0">
                <a:solidFill>
                  <a:srgbClr val="7030A0"/>
                </a:solidFill>
                <a:latin typeface="Times New Roman" pitchFamily="18" charset="0"/>
                <a:ea typeface="Calibri"/>
                <a:cs typeface="Times New Roman" pitchFamily="18" charset="0"/>
              </a:rPr>
              <a:t>&gt; </a:t>
            </a:r>
            <a:r>
              <a:rPr lang="en-US" sz="2800" dirty="0" smtClean="0">
                <a:solidFill>
                  <a:srgbClr val="7030A0"/>
                </a:solidFill>
                <a:latin typeface="Times New Roman" pitchFamily="18" charset="0"/>
                <a:ea typeface="Palatino Linotype"/>
                <a:cs typeface="Times New Roman" pitchFamily="18" charset="0"/>
              </a:rPr>
              <a:t>Developing </a:t>
            </a:r>
            <a:r>
              <a:rPr lang="en-US" sz="2800" dirty="0">
                <a:solidFill>
                  <a:srgbClr val="7030A0"/>
                </a:solidFill>
                <a:latin typeface="Times New Roman" pitchFamily="18" charset="0"/>
                <a:ea typeface="Palatino Linotype"/>
                <a:cs typeface="Times New Roman" pitchFamily="18" charset="0"/>
              </a:rPr>
              <a:t>knowledge &amp;</a:t>
            </a:r>
            <a:r>
              <a:rPr lang="en-US" sz="2800" dirty="0" smtClean="0">
                <a:solidFill>
                  <a:srgbClr val="7030A0"/>
                </a:solidFill>
                <a:latin typeface="Times New Roman" pitchFamily="18" charset="0"/>
                <a:ea typeface="Palatino Linotype"/>
                <a:cs typeface="Times New Roman" pitchFamily="18" charset="0"/>
              </a:rPr>
              <a:t> </a:t>
            </a:r>
            <a:r>
              <a:rPr lang="en-US" sz="2800" dirty="0">
                <a:solidFill>
                  <a:srgbClr val="7030A0"/>
                </a:solidFill>
                <a:latin typeface="Times New Roman" pitchFamily="18" charset="0"/>
                <a:ea typeface="Palatino Linotype"/>
                <a:cs typeface="Times New Roman" pitchFamily="18" charset="0"/>
              </a:rPr>
              <a:t>skills in Discourse Analysis makes students change their attitudes in a positive direction towards reading &amp;</a:t>
            </a:r>
            <a:r>
              <a:rPr lang="en-US" sz="2800" dirty="0" smtClean="0">
                <a:solidFill>
                  <a:srgbClr val="7030A0"/>
                </a:solidFill>
                <a:latin typeface="Times New Roman" pitchFamily="18" charset="0"/>
                <a:ea typeface="Palatino Linotype"/>
                <a:cs typeface="Times New Roman" pitchFamily="18" charset="0"/>
              </a:rPr>
              <a:t> </a:t>
            </a:r>
            <a:r>
              <a:rPr lang="en-US" sz="2800" dirty="0">
                <a:solidFill>
                  <a:srgbClr val="7030A0"/>
                </a:solidFill>
                <a:latin typeface="Times New Roman" pitchFamily="18" charset="0"/>
                <a:ea typeface="Palatino Linotype"/>
                <a:cs typeface="Times New Roman" pitchFamily="18" charset="0"/>
              </a:rPr>
              <a:t>writing </a:t>
            </a:r>
            <a:r>
              <a:rPr lang="en-US" sz="2800" dirty="0" smtClean="0">
                <a:solidFill>
                  <a:srgbClr val="7030A0"/>
                </a:solidFill>
                <a:latin typeface="Times New Roman" pitchFamily="18" charset="0"/>
                <a:ea typeface="Palatino Linotype"/>
                <a:cs typeface="Times New Roman" pitchFamily="18" charset="0"/>
              </a:rPr>
              <a:t>activities.</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4561876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80720"/>
          </a:xfrm>
        </p:spPr>
        <p:txBody>
          <a:bodyPr>
            <a:normAutofit/>
          </a:bodyPr>
          <a:lstStyle/>
          <a:p>
            <a:pPr algn="l"/>
            <a:r>
              <a:rPr lang="en-US" sz="3200" dirty="0" smtClean="0">
                <a:latin typeface="Times New Roman"/>
                <a:ea typeface="Palatino Linotype"/>
              </a:rPr>
              <a:t>    </a:t>
            </a:r>
            <a:r>
              <a:rPr lang="en-US" sz="3200" dirty="0" smtClean="0">
                <a:solidFill>
                  <a:schemeClr val="accent5">
                    <a:lumMod val="50000"/>
                  </a:schemeClr>
                </a:solidFill>
                <a:latin typeface="Arial" pitchFamily="34" charset="0"/>
                <a:ea typeface="Palatino Linotype"/>
                <a:cs typeface="Arial" pitchFamily="34" charset="0"/>
              </a:rPr>
              <a:t>Discourse </a:t>
            </a:r>
            <a:r>
              <a:rPr lang="en-US" sz="3200" dirty="0">
                <a:solidFill>
                  <a:schemeClr val="accent5">
                    <a:lumMod val="50000"/>
                  </a:schemeClr>
                </a:solidFill>
                <a:latin typeface="Arial" pitchFamily="34" charset="0"/>
                <a:ea typeface="Palatino Linotype"/>
                <a:cs typeface="Arial" pitchFamily="34" charset="0"/>
              </a:rPr>
              <a:t>knowledge enables learners to have a comprehensive &amp;</a:t>
            </a:r>
            <a:r>
              <a:rPr lang="en-US" sz="3200" dirty="0" smtClean="0">
                <a:solidFill>
                  <a:schemeClr val="accent5">
                    <a:lumMod val="50000"/>
                  </a:schemeClr>
                </a:solidFill>
                <a:latin typeface="Arial" pitchFamily="34" charset="0"/>
                <a:ea typeface="Palatino Linotype"/>
                <a:cs typeface="Arial" pitchFamily="34" charset="0"/>
              </a:rPr>
              <a:t> </a:t>
            </a:r>
            <a:r>
              <a:rPr lang="en-US" sz="3200" dirty="0">
                <a:solidFill>
                  <a:schemeClr val="accent5">
                    <a:lumMod val="50000"/>
                  </a:schemeClr>
                </a:solidFill>
                <a:latin typeface="Arial" pitchFamily="34" charset="0"/>
                <a:ea typeface="Palatino Linotype"/>
                <a:cs typeface="Arial" pitchFamily="34" charset="0"/>
              </a:rPr>
              <a:t>in-depth view of the text from the perspective of learners with high thinking &amp;</a:t>
            </a:r>
            <a:r>
              <a:rPr lang="en-US" sz="3200" dirty="0" smtClean="0">
                <a:solidFill>
                  <a:schemeClr val="accent5">
                    <a:lumMod val="50000"/>
                  </a:schemeClr>
                </a:solidFill>
                <a:latin typeface="Arial" pitchFamily="34" charset="0"/>
                <a:ea typeface="Palatino Linotype"/>
                <a:cs typeface="Arial" pitchFamily="34" charset="0"/>
              </a:rPr>
              <a:t> </a:t>
            </a:r>
            <a:r>
              <a:rPr lang="en-US" sz="3200" dirty="0">
                <a:solidFill>
                  <a:schemeClr val="accent5">
                    <a:lumMod val="50000"/>
                  </a:schemeClr>
                </a:solidFill>
                <a:latin typeface="Arial" pitchFamily="34" charset="0"/>
                <a:ea typeface="Palatino Linotype"/>
                <a:cs typeface="Arial" pitchFamily="34" charset="0"/>
              </a:rPr>
              <a:t>cognitive abilities, so its applicability to foreign language teaching at high school level university is highly feasible.</a:t>
            </a:r>
            <a:endParaRPr lang="en-US" sz="3200" dirty="0">
              <a:solidFill>
                <a:schemeClr val="accent5">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11591862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856984" cy="6480719"/>
          </a:xfrm>
        </p:spPr>
        <p:txBody>
          <a:bodyPr>
            <a:normAutofit/>
          </a:bodyPr>
          <a:lstStyle/>
          <a:p>
            <a:pPr algn="l">
              <a:spcAft>
                <a:spcPts val="0"/>
              </a:spcAft>
            </a:pPr>
            <a:r>
              <a:rPr lang="en-US" b="1" dirty="0">
                <a:solidFill>
                  <a:srgbClr val="FF0000"/>
                </a:solidFill>
                <a:latin typeface="Times New Roman"/>
                <a:ea typeface="Times New Roman"/>
                <a:cs typeface="Arial"/>
              </a:rPr>
              <a:t> </a:t>
            </a:r>
            <a:r>
              <a:rPr lang="en-US" b="1" dirty="0" smtClean="0">
                <a:solidFill>
                  <a:srgbClr val="FF0000"/>
                </a:solidFill>
                <a:latin typeface="Times New Roman"/>
                <a:ea typeface="Times New Roman"/>
                <a:cs typeface="Arial"/>
              </a:rPr>
              <a:t>3. </a:t>
            </a:r>
            <a:r>
              <a:rPr lang="en-US" sz="2800" b="1" dirty="0" smtClean="0">
                <a:solidFill>
                  <a:srgbClr val="FF0000"/>
                </a:solidFill>
                <a:latin typeface="Times New Roman"/>
                <a:ea typeface="Times New Roman"/>
                <a:cs typeface="Arial"/>
              </a:rPr>
              <a:t>SYLLABUS </a:t>
            </a:r>
            <a:r>
              <a:rPr lang="en-US" sz="2800" b="1" dirty="0">
                <a:solidFill>
                  <a:srgbClr val="FF0000"/>
                </a:solidFill>
                <a:latin typeface="Times New Roman"/>
                <a:ea typeface="Times New Roman"/>
                <a:cs typeface="Arial"/>
              </a:rPr>
              <a:t>DESIGN FOR ENGLISH COURSES</a:t>
            </a:r>
            <a:r>
              <a:rPr lang="en-US" sz="2800" dirty="0">
                <a:ea typeface="Calibri"/>
                <a:cs typeface="Arial"/>
              </a:rPr>
              <a:t/>
            </a:r>
            <a:br>
              <a:rPr lang="en-US" sz="2800" dirty="0">
                <a:ea typeface="Calibri"/>
                <a:cs typeface="Arial"/>
              </a:rPr>
            </a:br>
            <a:r>
              <a:rPr lang="en-US" sz="2800" dirty="0">
                <a:ea typeface="Calibri"/>
                <a:cs typeface="Arial"/>
              </a:rPr>
              <a:t/>
            </a:r>
            <a:br>
              <a:rPr lang="en-US" sz="2800" dirty="0">
                <a:ea typeface="Calibri"/>
                <a:cs typeface="Arial"/>
              </a:rPr>
            </a:br>
            <a:r>
              <a:rPr lang="en-US" sz="2800" dirty="0" smtClean="0">
                <a:ea typeface="Calibri"/>
                <a:cs typeface="Arial"/>
              </a:rPr>
              <a:t>    </a:t>
            </a:r>
            <a:r>
              <a:rPr lang="en-US" sz="3600" dirty="0" smtClean="0">
                <a:solidFill>
                  <a:srgbClr val="FF0000"/>
                </a:solidFill>
                <a:latin typeface="Times New Roman"/>
                <a:ea typeface="Times New Roman"/>
                <a:cs typeface="Arial"/>
              </a:rPr>
              <a:t>Designing </a:t>
            </a:r>
            <a:r>
              <a:rPr lang="en-US" sz="3600" dirty="0">
                <a:solidFill>
                  <a:srgbClr val="FF0000"/>
                </a:solidFill>
                <a:latin typeface="Times New Roman"/>
                <a:ea typeface="Times New Roman"/>
                <a:cs typeface="Arial"/>
              </a:rPr>
              <a:t>courses is unlike preparing one's own teaching as it should be understood by others who will use the design.</a:t>
            </a:r>
            <a:r>
              <a:rPr lang="en-US" sz="3600" dirty="0">
                <a:latin typeface="Times New Roman"/>
                <a:ea typeface="Times New Roman"/>
                <a:cs typeface="Arial"/>
              </a:rPr>
              <a:t> </a:t>
            </a:r>
            <a:r>
              <a:rPr lang="en-US" sz="3600" dirty="0" smtClean="0">
                <a:latin typeface="Times New Roman"/>
                <a:ea typeface="Times New Roman"/>
                <a:cs typeface="Arial"/>
              </a:rPr>
              <a:t/>
            </a:r>
            <a:br>
              <a:rPr lang="en-US" sz="3600" dirty="0" smtClean="0">
                <a:latin typeface="Times New Roman"/>
                <a:ea typeface="Times New Roman"/>
                <a:cs typeface="Arial"/>
              </a:rPr>
            </a:br>
            <a:r>
              <a:rPr lang="en-US" sz="3600" dirty="0">
                <a:latin typeface="Times New Roman"/>
                <a:ea typeface="Times New Roman"/>
                <a:cs typeface="Arial"/>
              </a:rPr>
              <a:t> </a:t>
            </a:r>
            <a:r>
              <a:rPr lang="en-US" sz="3600" dirty="0" smtClean="0">
                <a:latin typeface="Times New Roman"/>
                <a:ea typeface="Times New Roman"/>
                <a:cs typeface="Arial"/>
              </a:rPr>
              <a:t>  It </a:t>
            </a:r>
            <a:r>
              <a:rPr lang="en-US" sz="3600" dirty="0">
                <a:latin typeface="Times New Roman"/>
                <a:ea typeface="Times New Roman"/>
                <a:cs typeface="Arial"/>
              </a:rPr>
              <a:t>is very urgent to equip the English teachers with the basic competence of course design.</a:t>
            </a:r>
            <a:endParaRPr lang="en-US" sz="3600" dirty="0"/>
          </a:p>
        </p:txBody>
      </p:sp>
    </p:spTree>
    <p:extLst>
      <p:ext uri="{BB962C8B-B14F-4D97-AF65-F5344CB8AC3E}">
        <p14:creationId xmlns:p14="http://schemas.microsoft.com/office/powerpoint/2010/main" val="25599166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496" y="188640"/>
            <a:ext cx="9001000" cy="6480719"/>
          </a:xfrm>
        </p:spPr>
        <p:txBody>
          <a:bodyPr>
            <a:normAutofit/>
          </a:bodyPr>
          <a:lstStyle/>
          <a:p>
            <a:pPr algn="l">
              <a:spcAft>
                <a:spcPts val="0"/>
              </a:spcAft>
              <a:tabLst>
                <a:tab pos="736600" algn="l"/>
              </a:tabLst>
            </a:pPr>
            <a:r>
              <a:rPr lang="en-US" sz="2400" dirty="0" smtClean="0">
                <a:solidFill>
                  <a:srgbClr val="FF0000"/>
                </a:solidFill>
                <a:latin typeface="Times New Roman" pitchFamily="18" charset="0"/>
                <a:ea typeface="Times New Roman"/>
                <a:cs typeface="Times New Roman" pitchFamily="18" charset="0"/>
              </a:rPr>
              <a:t>    </a:t>
            </a:r>
            <a:r>
              <a:rPr lang="en-US" sz="2800" dirty="0" smtClean="0">
                <a:solidFill>
                  <a:schemeClr val="accent6">
                    <a:lumMod val="50000"/>
                  </a:schemeClr>
                </a:solidFill>
                <a:latin typeface="Times New Roman" pitchFamily="18" charset="0"/>
                <a:ea typeface="Times New Roman"/>
                <a:cs typeface="Times New Roman" pitchFamily="18" charset="0"/>
              </a:rPr>
              <a:t>* A </a:t>
            </a:r>
            <a:r>
              <a:rPr lang="en-US" sz="2800" dirty="0">
                <a:solidFill>
                  <a:schemeClr val="accent6">
                    <a:lumMod val="50000"/>
                  </a:schemeClr>
                </a:solidFill>
                <a:latin typeface="Times New Roman" pitchFamily="18" charset="0"/>
                <a:ea typeface="Times New Roman"/>
                <a:cs typeface="Times New Roman" pitchFamily="18" charset="0"/>
              </a:rPr>
              <a:t>syllabus is a more</a:t>
            </a:r>
            <a:r>
              <a:rPr lang="en-US" sz="2800" b="1" dirty="0">
                <a:solidFill>
                  <a:schemeClr val="accent6">
                    <a:lumMod val="50000"/>
                  </a:schemeClr>
                </a:solidFill>
                <a:latin typeface="Times New Roman" pitchFamily="18" charset="0"/>
                <a:ea typeface="Times New Roman"/>
                <a:cs typeface="Times New Roman" pitchFamily="18" charset="0"/>
              </a:rPr>
              <a:t> </a:t>
            </a:r>
            <a:r>
              <a:rPr lang="en-US" sz="2800" dirty="0">
                <a:solidFill>
                  <a:schemeClr val="accent6">
                    <a:lumMod val="50000"/>
                  </a:schemeClr>
                </a:solidFill>
                <a:latin typeface="Times New Roman" pitchFamily="18" charset="0"/>
                <a:ea typeface="Times New Roman"/>
                <a:cs typeface="Times New Roman" pitchFamily="18" charset="0"/>
              </a:rPr>
              <a:t>circumscribed  document,  usually one  which  has  been  prepared  for  a  particular</a:t>
            </a:r>
            <a:r>
              <a:rPr lang="en-US" sz="2800" b="1" dirty="0">
                <a:solidFill>
                  <a:schemeClr val="accent6">
                    <a:lumMod val="50000"/>
                  </a:schemeClr>
                </a:solidFill>
                <a:latin typeface="Times New Roman" pitchFamily="18" charset="0"/>
                <a:ea typeface="Times New Roman"/>
                <a:cs typeface="Times New Roman" pitchFamily="18" charset="0"/>
              </a:rPr>
              <a:t> </a:t>
            </a:r>
            <a:r>
              <a:rPr lang="en-US" sz="2800" dirty="0">
                <a:solidFill>
                  <a:schemeClr val="accent6">
                    <a:lumMod val="50000"/>
                  </a:schemeClr>
                </a:solidFill>
                <a:latin typeface="Times New Roman" pitchFamily="18" charset="0"/>
                <a:ea typeface="Times New Roman"/>
                <a:cs typeface="Times New Roman" pitchFamily="18" charset="0"/>
              </a:rPr>
              <a:t>group of learners/a syllabus is more</a:t>
            </a:r>
            <a:r>
              <a:rPr lang="en-US" sz="2800" b="1" dirty="0">
                <a:solidFill>
                  <a:schemeClr val="accent6">
                    <a:lumMod val="50000"/>
                  </a:schemeClr>
                </a:solidFill>
                <a:latin typeface="Times New Roman" pitchFamily="18" charset="0"/>
                <a:ea typeface="Times New Roman"/>
                <a:cs typeface="Times New Roman" pitchFamily="18" charset="0"/>
              </a:rPr>
              <a:t> </a:t>
            </a:r>
            <a:r>
              <a:rPr lang="en-US" sz="2800" dirty="0">
                <a:solidFill>
                  <a:schemeClr val="accent6">
                    <a:lumMod val="50000"/>
                  </a:schemeClr>
                </a:solidFill>
                <a:latin typeface="Times New Roman" pitchFamily="18" charset="0"/>
                <a:ea typeface="Times New Roman"/>
                <a:cs typeface="Times New Roman" pitchFamily="18" charset="0"/>
              </a:rPr>
              <a:t>specific &amp;</a:t>
            </a:r>
            <a:r>
              <a:rPr lang="en-US" sz="2800" dirty="0" smtClean="0">
                <a:solidFill>
                  <a:schemeClr val="accent6">
                    <a:lumMod val="50000"/>
                  </a:schemeClr>
                </a:solidFill>
                <a:latin typeface="Times New Roman" pitchFamily="18" charset="0"/>
                <a:ea typeface="Times New Roman"/>
                <a:cs typeface="Times New Roman" pitchFamily="18" charset="0"/>
              </a:rPr>
              <a:t> </a:t>
            </a:r>
            <a:r>
              <a:rPr lang="en-US" sz="2800" dirty="0">
                <a:solidFill>
                  <a:schemeClr val="accent6">
                    <a:lumMod val="50000"/>
                  </a:schemeClr>
                </a:solidFill>
                <a:latin typeface="Times New Roman" pitchFamily="18" charset="0"/>
                <a:ea typeface="Times New Roman"/>
                <a:cs typeface="Times New Roman" pitchFamily="18" charset="0"/>
              </a:rPr>
              <a:t>more concrete than a </a:t>
            </a:r>
            <a:r>
              <a:rPr lang="en-US" sz="2800" dirty="0" smtClean="0">
                <a:solidFill>
                  <a:schemeClr val="accent6">
                    <a:lumMod val="50000"/>
                  </a:schemeClr>
                </a:solidFill>
                <a:latin typeface="Times New Roman" pitchFamily="18" charset="0"/>
                <a:ea typeface="Times New Roman"/>
                <a:cs typeface="Times New Roman" pitchFamily="18" charset="0"/>
              </a:rPr>
              <a:t>curriculum</a:t>
            </a:r>
            <a:r>
              <a:rPr lang="en-US" sz="2800" dirty="0">
                <a:solidFill>
                  <a:schemeClr val="accent6">
                    <a:lumMod val="50000"/>
                  </a:schemeClr>
                </a:solidFill>
                <a:latin typeface="Times New Roman" pitchFamily="18" charset="0"/>
                <a:ea typeface="Times New Roman"/>
                <a:cs typeface="Times New Roman" pitchFamily="18" charset="0"/>
              </a:rPr>
              <a:t>;</a:t>
            </a:r>
            <a:r>
              <a:rPr lang="en-US" sz="2800" dirty="0" smtClean="0">
                <a:solidFill>
                  <a:schemeClr val="accent6">
                    <a:lumMod val="50000"/>
                  </a:schemeClr>
                </a:solidFill>
                <a:latin typeface="Times New Roman" pitchFamily="18" charset="0"/>
                <a:ea typeface="Times New Roman"/>
                <a:cs typeface="Times New Roman" pitchFamily="18" charset="0"/>
              </a:rPr>
              <a:t> </a:t>
            </a:r>
            <a:r>
              <a:rPr lang="en-US" sz="2800" dirty="0">
                <a:solidFill>
                  <a:schemeClr val="accent6">
                    <a:lumMod val="50000"/>
                  </a:schemeClr>
                </a:solidFill>
                <a:latin typeface="Times New Roman" pitchFamily="18" charset="0"/>
                <a:ea typeface="Times New Roman"/>
                <a:cs typeface="Times New Roman" pitchFamily="18" charset="0"/>
              </a:rPr>
              <a:t>the syllabus specifies the</a:t>
            </a:r>
            <a:r>
              <a:rPr lang="en-US" sz="2800" b="1" dirty="0">
                <a:solidFill>
                  <a:schemeClr val="accent6">
                    <a:lumMod val="50000"/>
                  </a:schemeClr>
                </a:solidFill>
                <a:latin typeface="Times New Roman" pitchFamily="18" charset="0"/>
                <a:ea typeface="Times New Roman"/>
                <a:cs typeface="Times New Roman" pitchFamily="18" charset="0"/>
              </a:rPr>
              <a:t> </a:t>
            </a:r>
            <a:r>
              <a:rPr lang="en-US" sz="2800" dirty="0">
                <a:solidFill>
                  <a:schemeClr val="accent6">
                    <a:lumMod val="50000"/>
                  </a:schemeClr>
                </a:solidFill>
                <a:latin typeface="Times New Roman" pitchFamily="18" charset="0"/>
                <a:ea typeface="Times New Roman"/>
                <a:cs typeface="Times New Roman" pitchFamily="18" charset="0"/>
              </a:rPr>
              <a:t>content of the lessons used to lead the learners  to achieve the goals.</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r>
              <a:rPr lang="en-US" sz="2800" dirty="0" smtClean="0">
                <a:latin typeface="Times New Roman" pitchFamily="18" charset="0"/>
                <a:ea typeface="Calibri"/>
                <a:cs typeface="Times New Roman" pitchFamily="18" charset="0"/>
              </a:rPr>
              <a:t/>
            </a:r>
            <a:br>
              <a:rPr lang="en-US" sz="2800" dirty="0" smtClean="0">
                <a:latin typeface="Times New Roman" pitchFamily="18" charset="0"/>
                <a:ea typeface="Calibri"/>
                <a:cs typeface="Times New Roman" pitchFamily="18" charset="0"/>
              </a:rPr>
            </a:br>
            <a:r>
              <a:rPr lang="en-US" sz="2800" dirty="0" smtClean="0">
                <a:latin typeface="Times New Roman" pitchFamily="18" charset="0"/>
                <a:ea typeface="Calibri"/>
                <a:cs typeface="Times New Roman" pitchFamily="18" charset="0"/>
              </a:rPr>
              <a:t>   </a:t>
            </a:r>
            <a:r>
              <a:rPr lang="en-US" sz="2800" dirty="0" smtClean="0">
                <a:solidFill>
                  <a:schemeClr val="accent5">
                    <a:lumMod val="50000"/>
                  </a:schemeClr>
                </a:solidFill>
                <a:latin typeface="Times New Roman" pitchFamily="18" charset="0"/>
                <a:ea typeface="Calibri"/>
                <a:cs typeface="Times New Roman" pitchFamily="18" charset="0"/>
              </a:rPr>
              <a:t>* </a:t>
            </a:r>
            <a:r>
              <a:rPr lang="en-US" sz="2800" dirty="0" smtClean="0">
                <a:solidFill>
                  <a:schemeClr val="accent5">
                    <a:lumMod val="50000"/>
                  </a:schemeClr>
                </a:solidFill>
                <a:latin typeface="Times New Roman" pitchFamily="18" charset="0"/>
                <a:ea typeface="Times New Roman"/>
                <a:cs typeface="Times New Roman" pitchFamily="18" charset="0"/>
              </a:rPr>
              <a:t>Content  </a:t>
            </a:r>
            <a:r>
              <a:rPr lang="en-US" sz="2800" dirty="0">
                <a:solidFill>
                  <a:schemeClr val="accent5">
                    <a:lumMod val="50000"/>
                  </a:schemeClr>
                </a:solidFill>
                <a:latin typeface="Times New Roman" pitchFamily="18" charset="0"/>
                <a:ea typeface="Times New Roman"/>
                <a:cs typeface="Times New Roman" pitchFamily="18" charset="0"/>
              </a:rPr>
              <a:t>or  what  is  taught  is  the  single  aspect  of  syllabus  design  to  be considered. It includes behavioral or learning objectives for students, specifications of how the content will be taught &amp;</a:t>
            </a:r>
            <a:r>
              <a:rPr lang="en-US" sz="2800" dirty="0" smtClean="0">
                <a:solidFill>
                  <a:schemeClr val="accent5">
                    <a:lumMod val="50000"/>
                  </a:schemeClr>
                </a:solidFill>
                <a:latin typeface="Times New Roman" pitchFamily="18" charset="0"/>
                <a:ea typeface="Times New Roman"/>
                <a:cs typeface="Times New Roman" pitchFamily="18" charset="0"/>
              </a:rPr>
              <a:t> </a:t>
            </a:r>
            <a:r>
              <a:rPr lang="en-US" sz="2800" dirty="0">
                <a:solidFill>
                  <a:schemeClr val="accent5">
                    <a:lumMod val="50000"/>
                  </a:schemeClr>
                </a:solidFill>
                <a:latin typeface="Times New Roman" pitchFamily="18" charset="0"/>
                <a:ea typeface="Times New Roman"/>
                <a:cs typeface="Times New Roman" pitchFamily="18" charset="0"/>
              </a:rPr>
              <a:t>how it will be evaluated.</a:t>
            </a:r>
            <a:endParaRPr lang="en-US" sz="2800" dirty="0">
              <a:solidFill>
                <a:schemeClr val="accent5">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979907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856984" cy="6480719"/>
          </a:xfrm>
        </p:spPr>
        <p:txBody>
          <a:bodyPr>
            <a:normAutofit/>
          </a:bodyPr>
          <a:lstStyle/>
          <a:p>
            <a:pPr indent="457200" algn="l">
              <a:spcAft>
                <a:spcPts val="0"/>
              </a:spcAft>
            </a:pPr>
            <a:r>
              <a:rPr lang="en-US" sz="3200" dirty="0">
                <a:latin typeface="Times New Roman" pitchFamily="18" charset="0"/>
                <a:ea typeface="Times New Roman"/>
                <a:cs typeface="Times New Roman" pitchFamily="18" charset="0"/>
              </a:rPr>
              <a:t>T</a:t>
            </a:r>
            <a:r>
              <a:rPr lang="en-US" sz="3200" dirty="0">
                <a:solidFill>
                  <a:srgbClr val="FF0000"/>
                </a:solidFill>
                <a:latin typeface="Times New Roman" pitchFamily="18" charset="0"/>
                <a:ea typeface="Times New Roman"/>
                <a:cs typeface="Times New Roman" pitchFamily="18" charset="0"/>
              </a:rPr>
              <a:t>o design a syllabus is to decide </a:t>
            </a:r>
            <a:r>
              <a:rPr lang="en-US" sz="3200" i="1" dirty="0">
                <a:solidFill>
                  <a:srgbClr val="FF0000"/>
                </a:solidFill>
                <a:latin typeface="Times New Roman" pitchFamily="18" charset="0"/>
                <a:ea typeface="Times New Roman"/>
                <a:cs typeface="Times New Roman" pitchFamily="18" charset="0"/>
              </a:rPr>
              <a:t>what</a:t>
            </a:r>
            <a:r>
              <a:rPr lang="en-US" sz="3200" dirty="0">
                <a:solidFill>
                  <a:srgbClr val="FF0000"/>
                </a:solidFill>
                <a:latin typeface="Times New Roman" pitchFamily="18" charset="0"/>
                <a:ea typeface="Times New Roman"/>
                <a:cs typeface="Times New Roman" pitchFamily="18" charset="0"/>
              </a:rPr>
              <a:t> gets taught &amp;</a:t>
            </a:r>
            <a:r>
              <a:rPr lang="en-US" sz="3200" dirty="0" smtClean="0">
                <a:solidFill>
                  <a:srgbClr val="FF0000"/>
                </a:solidFill>
                <a:latin typeface="Times New Roman" pitchFamily="18" charset="0"/>
                <a:ea typeface="Times New Roman"/>
                <a:cs typeface="Times New Roman" pitchFamily="18" charset="0"/>
              </a:rPr>
              <a:t> </a:t>
            </a:r>
            <a:r>
              <a:rPr lang="en-US" sz="3200" dirty="0">
                <a:solidFill>
                  <a:srgbClr val="FF0000"/>
                </a:solidFill>
                <a:latin typeface="Times New Roman" pitchFamily="18" charset="0"/>
                <a:ea typeface="Times New Roman"/>
                <a:cs typeface="Times New Roman" pitchFamily="18" charset="0"/>
              </a:rPr>
              <a:t>in what order</a:t>
            </a:r>
            <a:r>
              <a:rPr lang="en-US" sz="3200" dirty="0">
                <a:latin typeface="Times New Roman" pitchFamily="18" charset="0"/>
                <a:ea typeface="Times New Roman"/>
                <a:cs typeface="Times New Roman" pitchFamily="18" charset="0"/>
              </a:rPr>
              <a:t>. </a:t>
            </a:r>
            <a:br>
              <a:rPr lang="en-US" sz="3200" dirty="0">
                <a:latin typeface="Times New Roman" pitchFamily="18" charset="0"/>
                <a:ea typeface="Times New Roman"/>
                <a:cs typeface="Times New Roman" pitchFamily="18" charset="0"/>
              </a:rPr>
            </a:br>
            <a:r>
              <a:rPr lang="en-US" sz="3200" dirty="0" smtClean="0">
                <a:latin typeface="Times New Roman" pitchFamily="18" charset="0"/>
                <a:ea typeface="Times New Roman"/>
                <a:cs typeface="Times New Roman" pitchFamily="18" charset="0"/>
              </a:rPr>
              <a:t>    </a:t>
            </a:r>
            <a:br>
              <a:rPr lang="en-US" sz="3200" dirty="0" smtClean="0">
                <a:latin typeface="Times New Roman" pitchFamily="18" charset="0"/>
                <a:ea typeface="Times New Roman"/>
                <a:cs typeface="Times New Roman" pitchFamily="18" charset="0"/>
              </a:rPr>
            </a:br>
            <a:r>
              <a:rPr lang="en-US" sz="3200" dirty="0">
                <a:latin typeface="Times New Roman" pitchFamily="18" charset="0"/>
                <a:ea typeface="Times New Roman"/>
                <a:cs typeface="Times New Roman" pitchFamily="18" charset="0"/>
              </a:rPr>
              <a:t> </a:t>
            </a:r>
            <a:r>
              <a:rPr lang="en-US" sz="3200" dirty="0" smtClean="0">
                <a:latin typeface="Times New Roman" pitchFamily="18" charset="0"/>
                <a:ea typeface="Times New Roman"/>
                <a:cs typeface="Times New Roman" pitchFamily="18" charset="0"/>
              </a:rPr>
              <a:t>   </a:t>
            </a:r>
            <a:r>
              <a:rPr lang="en-US" sz="3200" dirty="0" smtClean="0">
                <a:solidFill>
                  <a:srgbClr val="00B050"/>
                </a:solidFill>
                <a:latin typeface="Times New Roman" pitchFamily="18" charset="0"/>
                <a:ea typeface="Times New Roman"/>
                <a:cs typeface="Times New Roman" pitchFamily="18" charset="0"/>
              </a:rPr>
              <a:t>&gt; What is the base to design a syllabus?</a:t>
            </a:r>
            <a:r>
              <a:rPr lang="en-US" sz="3200" dirty="0" smtClean="0">
                <a:latin typeface="Times New Roman" pitchFamily="18" charset="0"/>
                <a:ea typeface="Times New Roman"/>
                <a:cs typeface="Times New Roman" pitchFamily="18" charset="0"/>
              </a:rPr>
              <a:t/>
            </a:r>
            <a:br>
              <a:rPr lang="en-US" sz="3200" dirty="0" smtClean="0">
                <a:latin typeface="Times New Roman" pitchFamily="18" charset="0"/>
                <a:ea typeface="Times New Roman"/>
                <a:cs typeface="Times New Roman" pitchFamily="18" charset="0"/>
              </a:rPr>
            </a:br>
            <a:r>
              <a:rPr lang="en-US" sz="3200" dirty="0">
                <a:latin typeface="Times New Roman" pitchFamily="18" charset="0"/>
                <a:ea typeface="Times New Roman"/>
                <a:cs typeface="Times New Roman" pitchFamily="18" charset="0"/>
              </a:rPr>
              <a:t> </a:t>
            </a:r>
            <a:r>
              <a:rPr lang="en-US" sz="3200" dirty="0" smtClean="0">
                <a:latin typeface="Times New Roman" pitchFamily="18" charset="0"/>
                <a:ea typeface="Times New Roman"/>
                <a:cs typeface="Times New Roman" pitchFamily="18" charset="0"/>
              </a:rPr>
              <a:t>     </a:t>
            </a:r>
            <a:br>
              <a:rPr lang="en-US" sz="3200" dirty="0" smtClean="0">
                <a:latin typeface="Times New Roman" pitchFamily="18" charset="0"/>
                <a:ea typeface="Times New Roman"/>
                <a:cs typeface="Times New Roman" pitchFamily="18" charset="0"/>
              </a:rPr>
            </a:br>
            <a:r>
              <a:rPr lang="en-US" sz="3200" dirty="0">
                <a:latin typeface="Times New Roman" pitchFamily="18" charset="0"/>
                <a:ea typeface="Times New Roman"/>
                <a:cs typeface="Times New Roman" pitchFamily="18" charset="0"/>
              </a:rPr>
              <a:t> </a:t>
            </a:r>
            <a:r>
              <a:rPr lang="en-US" sz="3200" dirty="0" smtClean="0">
                <a:latin typeface="Times New Roman" pitchFamily="18" charset="0"/>
                <a:ea typeface="Times New Roman"/>
                <a:cs typeface="Times New Roman" pitchFamily="18" charset="0"/>
              </a:rPr>
              <a:t>    </a:t>
            </a:r>
            <a:r>
              <a:rPr lang="en-US" sz="3200" b="1" i="1" dirty="0" smtClean="0">
                <a:solidFill>
                  <a:srgbClr val="002060"/>
                </a:solidFill>
                <a:latin typeface="Times New Roman" pitchFamily="18" charset="0"/>
                <a:ea typeface="Times New Roman"/>
                <a:cs typeface="Times New Roman" pitchFamily="18" charset="0"/>
              </a:rPr>
              <a:t>+</a:t>
            </a:r>
            <a:r>
              <a:rPr lang="en-US" sz="3200" i="1" dirty="0" smtClean="0">
                <a:solidFill>
                  <a:srgbClr val="002060"/>
                </a:solidFill>
                <a:latin typeface="Times New Roman" pitchFamily="18" charset="0"/>
                <a:ea typeface="Times New Roman"/>
                <a:cs typeface="Times New Roman" pitchFamily="18" charset="0"/>
              </a:rPr>
              <a:t> The </a:t>
            </a:r>
            <a:r>
              <a:rPr lang="en-US" sz="3200" i="1" dirty="0">
                <a:solidFill>
                  <a:srgbClr val="002060"/>
                </a:solidFill>
                <a:latin typeface="Times New Roman" pitchFamily="18" charset="0"/>
                <a:ea typeface="Times New Roman"/>
                <a:cs typeface="Times New Roman" pitchFamily="18" charset="0"/>
              </a:rPr>
              <a:t>theory of language explicitly or implicitly underlying the </a:t>
            </a:r>
            <a:r>
              <a:rPr lang="en-US" sz="3200" i="1" dirty="0" smtClean="0">
                <a:solidFill>
                  <a:srgbClr val="002060"/>
                </a:solidFill>
                <a:latin typeface="Times New Roman" pitchFamily="18" charset="0"/>
                <a:ea typeface="Times New Roman"/>
                <a:cs typeface="Times New Roman" pitchFamily="18" charset="0"/>
              </a:rPr>
              <a:t>method </a:t>
            </a:r>
            <a:r>
              <a:rPr lang="en-US" sz="3200" i="1" dirty="0">
                <a:solidFill>
                  <a:srgbClr val="002060"/>
                </a:solidFill>
                <a:latin typeface="Times New Roman" pitchFamily="18" charset="0"/>
                <a:ea typeface="Times New Roman"/>
                <a:cs typeface="Times New Roman" pitchFamily="18" charset="0"/>
              </a:rPr>
              <a:t>in determining what syllabus is </a:t>
            </a:r>
            <a:r>
              <a:rPr lang="en-US" sz="3200" i="1" dirty="0" smtClean="0">
                <a:solidFill>
                  <a:srgbClr val="002060"/>
                </a:solidFill>
                <a:latin typeface="Times New Roman" pitchFamily="18" charset="0"/>
                <a:ea typeface="Times New Roman"/>
                <a:cs typeface="Times New Roman" pitchFamily="18" charset="0"/>
              </a:rPr>
              <a:t>adopted.</a:t>
            </a:r>
            <a:br>
              <a:rPr lang="en-US" sz="3200" i="1" dirty="0" smtClean="0">
                <a:solidFill>
                  <a:srgbClr val="002060"/>
                </a:solidFill>
                <a:latin typeface="Times New Roman" pitchFamily="18" charset="0"/>
                <a:ea typeface="Times New Roman"/>
                <a:cs typeface="Times New Roman" pitchFamily="18" charset="0"/>
              </a:rPr>
            </a:br>
            <a:r>
              <a:rPr lang="en-US" sz="3200" i="1" dirty="0">
                <a:solidFill>
                  <a:srgbClr val="002060"/>
                </a:solidFill>
                <a:latin typeface="Times New Roman" pitchFamily="18" charset="0"/>
                <a:ea typeface="Times New Roman"/>
                <a:cs typeface="Times New Roman" pitchFamily="18" charset="0"/>
              </a:rPr>
              <a:t> </a:t>
            </a:r>
            <a:r>
              <a:rPr lang="en-US" sz="3200" i="1" dirty="0" smtClean="0">
                <a:solidFill>
                  <a:srgbClr val="002060"/>
                </a:solidFill>
                <a:latin typeface="Times New Roman" pitchFamily="18" charset="0"/>
                <a:ea typeface="Times New Roman"/>
                <a:cs typeface="Times New Roman" pitchFamily="18" charset="0"/>
              </a:rPr>
              <a:t>     </a:t>
            </a:r>
            <a:br>
              <a:rPr lang="en-US" sz="3200" i="1" dirty="0" smtClean="0">
                <a:solidFill>
                  <a:srgbClr val="002060"/>
                </a:solidFill>
                <a:latin typeface="Times New Roman" pitchFamily="18" charset="0"/>
                <a:ea typeface="Times New Roman"/>
                <a:cs typeface="Times New Roman" pitchFamily="18" charset="0"/>
              </a:rPr>
            </a:br>
            <a:r>
              <a:rPr lang="en-US" sz="3200" i="1" dirty="0">
                <a:solidFill>
                  <a:srgbClr val="002060"/>
                </a:solidFill>
                <a:latin typeface="Times New Roman" pitchFamily="18" charset="0"/>
                <a:ea typeface="Times New Roman"/>
                <a:cs typeface="Times New Roman" pitchFamily="18" charset="0"/>
              </a:rPr>
              <a:t> </a:t>
            </a:r>
            <a:r>
              <a:rPr lang="en-US" sz="3200" i="1" dirty="0" smtClean="0">
                <a:solidFill>
                  <a:srgbClr val="002060"/>
                </a:solidFill>
                <a:latin typeface="Times New Roman" pitchFamily="18" charset="0"/>
                <a:ea typeface="Times New Roman"/>
                <a:cs typeface="Times New Roman" pitchFamily="18" charset="0"/>
              </a:rPr>
              <a:t>    </a:t>
            </a:r>
            <a:r>
              <a:rPr lang="en-US" sz="3200" b="1" i="1" dirty="0" smtClean="0">
                <a:solidFill>
                  <a:srgbClr val="002060"/>
                </a:solidFill>
                <a:latin typeface="Times New Roman" pitchFamily="18" charset="0"/>
                <a:ea typeface="Times New Roman"/>
                <a:cs typeface="Times New Roman" pitchFamily="18" charset="0"/>
              </a:rPr>
              <a:t>+</a:t>
            </a:r>
            <a:r>
              <a:rPr lang="en-US" sz="3200" i="1" dirty="0" smtClean="0">
                <a:solidFill>
                  <a:srgbClr val="002060"/>
                </a:solidFill>
                <a:latin typeface="Times New Roman" pitchFamily="18" charset="0"/>
                <a:ea typeface="Times New Roman"/>
                <a:cs typeface="Times New Roman" pitchFamily="18" charset="0"/>
              </a:rPr>
              <a:t> The importance of </a:t>
            </a:r>
            <a:r>
              <a:rPr lang="en-US" sz="3200" i="1" dirty="0">
                <a:solidFill>
                  <a:srgbClr val="002060"/>
                </a:solidFill>
                <a:latin typeface="Times New Roman" pitchFamily="18" charset="0"/>
                <a:ea typeface="Times New Roman"/>
                <a:cs typeface="Times New Roman" pitchFamily="18" charset="0"/>
              </a:rPr>
              <a:t>determining the syllabus </a:t>
            </a:r>
            <a:r>
              <a:rPr lang="en-US" sz="3200" i="1" dirty="0" smtClean="0">
                <a:solidFill>
                  <a:srgbClr val="002060"/>
                </a:solidFill>
                <a:latin typeface="Times New Roman" pitchFamily="18" charset="0"/>
                <a:ea typeface="Times New Roman"/>
                <a:cs typeface="Times New Roman" pitchFamily="18" charset="0"/>
              </a:rPr>
              <a:t>choice in learning.</a:t>
            </a:r>
            <a:r>
              <a:rPr lang="en-US" sz="2800" dirty="0" smtClean="0">
                <a:solidFill>
                  <a:srgbClr val="FF0000"/>
                </a:solidFill>
                <a:latin typeface="Times New Roman" pitchFamily="18" charset="0"/>
                <a:ea typeface="Times New Roman"/>
                <a:cs typeface="Times New Roman" pitchFamily="18" charset="0"/>
              </a:rPr>
              <a:t> </a:t>
            </a:r>
            <a:br>
              <a:rPr lang="en-US" sz="2800" dirty="0" smtClean="0">
                <a:solidFill>
                  <a:srgbClr val="FF0000"/>
                </a:solidFill>
                <a:latin typeface="Times New Roman" pitchFamily="18" charset="0"/>
                <a:ea typeface="Times New Roman"/>
                <a:cs typeface="Times New Roman" pitchFamily="18" charset="0"/>
              </a:rPr>
            </a:br>
            <a:r>
              <a:rPr lang="en-US" sz="2800" dirty="0">
                <a:solidFill>
                  <a:srgbClr val="FF0000"/>
                </a:solidFill>
                <a:latin typeface="Times New Roman" pitchFamily="18" charset="0"/>
                <a:ea typeface="Times New Roman"/>
                <a:cs typeface="Times New Roman" pitchFamily="18" charset="0"/>
              </a:rPr>
              <a:t> </a:t>
            </a:r>
            <a:r>
              <a:rPr lang="en-US" sz="2800" dirty="0" smtClean="0">
                <a:solidFill>
                  <a:srgbClr val="FF0000"/>
                </a:solidFill>
                <a:latin typeface="Times New Roman" pitchFamily="18" charset="0"/>
                <a:ea typeface="Times New Roman"/>
                <a:cs typeface="Times New Roman" pitchFamily="18" charset="0"/>
              </a:rPr>
              <a:t>        </a:t>
            </a:r>
            <a:endParaRPr lang="en-US" sz="2800" b="1" i="1"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6299672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928992" cy="6480719"/>
          </a:xfrm>
        </p:spPr>
        <p:txBody>
          <a:bodyPr/>
          <a:lstStyle/>
          <a:p>
            <a:pPr algn="l"/>
            <a:r>
              <a:rPr lang="en-US" sz="2500" dirty="0">
                <a:solidFill>
                  <a:srgbClr val="FF0000"/>
                </a:solidFill>
                <a:latin typeface="Times New Roman"/>
                <a:ea typeface="Times New Roman"/>
                <a:cs typeface="Times New Roman"/>
              </a:rPr>
              <a:t> </a:t>
            </a:r>
            <a:r>
              <a:rPr lang="en-US" sz="2500" dirty="0" smtClean="0">
                <a:solidFill>
                  <a:srgbClr val="FF0000"/>
                </a:solidFill>
                <a:latin typeface="Times New Roman"/>
                <a:ea typeface="Times New Roman"/>
                <a:cs typeface="Times New Roman"/>
              </a:rPr>
              <a:t> </a:t>
            </a:r>
            <a:r>
              <a:rPr lang="en-US" sz="2500" b="1" u="sng" dirty="0" smtClean="0">
                <a:solidFill>
                  <a:srgbClr val="FF0000"/>
                </a:solidFill>
                <a:latin typeface="Times New Roman"/>
                <a:ea typeface="Times New Roman"/>
                <a:cs typeface="Times New Roman"/>
              </a:rPr>
              <a:t>Example.</a:t>
            </a:r>
            <a:r>
              <a:rPr lang="en-US" sz="2500" dirty="0" smtClean="0">
                <a:solidFill>
                  <a:srgbClr val="FF0000"/>
                </a:solidFill>
                <a:latin typeface="Times New Roman"/>
                <a:ea typeface="Times New Roman"/>
                <a:cs typeface="Times New Roman"/>
              </a:rPr>
              <a:t>  A </a:t>
            </a:r>
            <a:r>
              <a:rPr lang="en-US" sz="2500" dirty="0">
                <a:solidFill>
                  <a:srgbClr val="FF0000"/>
                </a:solidFill>
                <a:latin typeface="Times New Roman"/>
                <a:ea typeface="Times New Roman"/>
                <a:cs typeface="Times New Roman"/>
              </a:rPr>
              <a:t>teacher may accept a structural theory of language, but not accept that learners can acquire language materials according to a strict grammatical sequence of presentation.</a:t>
            </a:r>
            <a:r>
              <a:rPr lang="en-US" sz="2500" dirty="0">
                <a:solidFill>
                  <a:srgbClr val="000000"/>
                </a:solidFill>
                <a:latin typeface="Times New Roman"/>
                <a:ea typeface="Times New Roman"/>
                <a:cs typeface="Times New Roman"/>
              </a:rPr>
              <a:t> </a:t>
            </a:r>
            <a:r>
              <a:rPr lang="en-US" sz="2500" dirty="0">
                <a:solidFill>
                  <a:srgbClr val="000000"/>
                </a:solidFill>
                <a:latin typeface="Times New Roman"/>
                <a:ea typeface="Calibri"/>
                <a:cs typeface="Times New Roman"/>
              </a:rPr>
              <a:t/>
            </a:r>
            <a:br>
              <a:rPr lang="en-US" sz="2500" dirty="0">
                <a:solidFill>
                  <a:srgbClr val="000000"/>
                </a:solidFill>
                <a:latin typeface="Times New Roman"/>
                <a:ea typeface="Calibri"/>
                <a:cs typeface="Times New Roman"/>
              </a:rPr>
            </a:br>
            <a:r>
              <a:rPr lang="en-US" sz="2500" dirty="0">
                <a:solidFill>
                  <a:srgbClr val="000000"/>
                </a:solidFill>
                <a:latin typeface="Times New Roman"/>
                <a:ea typeface="Times New Roman"/>
                <a:cs typeface="Times New Roman"/>
              </a:rPr>
              <a:t> </a:t>
            </a:r>
            <a:r>
              <a:rPr lang="en-US" sz="2500" dirty="0">
                <a:solidFill>
                  <a:srgbClr val="000000"/>
                </a:solidFill>
                <a:latin typeface="Times New Roman"/>
                <a:ea typeface="Calibri"/>
                <a:cs typeface="Times New Roman"/>
              </a:rPr>
              <a:t/>
            </a:r>
            <a:br>
              <a:rPr lang="en-US" sz="2500" dirty="0">
                <a:solidFill>
                  <a:srgbClr val="000000"/>
                </a:solidFill>
                <a:latin typeface="Times New Roman"/>
                <a:ea typeface="Calibri"/>
                <a:cs typeface="Times New Roman"/>
              </a:rPr>
            </a:br>
            <a:r>
              <a:rPr lang="en-US" sz="2500" dirty="0">
                <a:solidFill>
                  <a:srgbClr val="FF0000"/>
                </a:solidFill>
                <a:latin typeface="Times New Roman"/>
                <a:ea typeface="Calibri"/>
                <a:cs typeface="Times New Roman"/>
              </a:rPr>
              <a:t> </a:t>
            </a:r>
            <a:r>
              <a:rPr lang="en-US" sz="2500" dirty="0" smtClean="0">
                <a:solidFill>
                  <a:srgbClr val="FF0000"/>
                </a:solidFill>
                <a:latin typeface="Times New Roman"/>
                <a:ea typeface="Calibri"/>
                <a:cs typeface="Times New Roman"/>
              </a:rPr>
              <a:t/>
            </a:r>
            <a:br>
              <a:rPr lang="en-US" sz="2500" dirty="0" smtClean="0">
                <a:solidFill>
                  <a:srgbClr val="FF0000"/>
                </a:solidFill>
                <a:latin typeface="Times New Roman"/>
                <a:ea typeface="Calibri"/>
                <a:cs typeface="Times New Roman"/>
              </a:rPr>
            </a:br>
            <a:r>
              <a:rPr lang="en-US" sz="2500" dirty="0">
                <a:solidFill>
                  <a:srgbClr val="FF0000"/>
                </a:solidFill>
                <a:latin typeface="Times New Roman"/>
                <a:ea typeface="Calibri"/>
                <a:cs typeface="Times New Roman"/>
              </a:rPr>
              <a:t> </a:t>
            </a:r>
            <a:r>
              <a:rPr lang="en-US" sz="2500" dirty="0" smtClean="0">
                <a:solidFill>
                  <a:srgbClr val="FF0000"/>
                </a:solidFill>
                <a:latin typeface="Times New Roman"/>
                <a:ea typeface="Calibri"/>
                <a:cs typeface="Times New Roman"/>
              </a:rPr>
              <a:t>    </a:t>
            </a:r>
            <a:r>
              <a:rPr lang="en-US" sz="3200" b="1" i="1" dirty="0" smtClean="0">
                <a:solidFill>
                  <a:srgbClr val="984807"/>
                </a:solidFill>
                <a:latin typeface="Times New Roman"/>
                <a:ea typeface="Calibri"/>
                <a:cs typeface="Times New Roman"/>
              </a:rPr>
              <a:t>* </a:t>
            </a:r>
            <a:r>
              <a:rPr lang="en-US" sz="3200" b="1" i="1" dirty="0">
                <a:solidFill>
                  <a:srgbClr val="984807"/>
                </a:solidFill>
                <a:latin typeface="Times New Roman"/>
                <a:ea typeface="Times New Roman"/>
                <a:cs typeface="Times New Roman"/>
              </a:rPr>
              <a:t>The choice of a syllabus is a major decision in language teaching, &amp;</a:t>
            </a:r>
            <a:r>
              <a:rPr lang="en-US" sz="3200" b="1" i="1" dirty="0" smtClean="0">
                <a:solidFill>
                  <a:srgbClr val="984807"/>
                </a:solidFill>
                <a:latin typeface="Times New Roman"/>
                <a:ea typeface="Times New Roman"/>
                <a:cs typeface="Times New Roman"/>
              </a:rPr>
              <a:t> </a:t>
            </a:r>
            <a:r>
              <a:rPr lang="en-US" sz="3200" b="1" i="1" dirty="0">
                <a:solidFill>
                  <a:srgbClr val="984807"/>
                </a:solidFill>
                <a:latin typeface="Times New Roman"/>
                <a:ea typeface="Times New Roman"/>
                <a:cs typeface="Times New Roman"/>
              </a:rPr>
              <a:t>it should be made as consciously &amp;</a:t>
            </a:r>
            <a:r>
              <a:rPr lang="en-US" sz="3200" b="1" i="1" dirty="0" smtClean="0">
                <a:solidFill>
                  <a:srgbClr val="984807"/>
                </a:solidFill>
                <a:latin typeface="Times New Roman"/>
                <a:ea typeface="Times New Roman"/>
                <a:cs typeface="Times New Roman"/>
              </a:rPr>
              <a:t> </a:t>
            </a:r>
            <a:r>
              <a:rPr lang="en-US" sz="3200" b="1" i="1" dirty="0">
                <a:solidFill>
                  <a:srgbClr val="984807"/>
                </a:solidFill>
                <a:latin typeface="Times New Roman"/>
                <a:ea typeface="Times New Roman"/>
                <a:cs typeface="Times New Roman"/>
              </a:rPr>
              <a:t>with as much information as possible.</a:t>
            </a:r>
            <a:endParaRPr lang="en-US" sz="3200" dirty="0"/>
          </a:p>
        </p:txBody>
      </p:sp>
    </p:spTree>
    <p:extLst>
      <p:ext uri="{BB962C8B-B14F-4D97-AF65-F5344CB8AC3E}">
        <p14:creationId xmlns:p14="http://schemas.microsoft.com/office/powerpoint/2010/main" val="16948210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16632"/>
            <a:ext cx="8856984" cy="6552727"/>
          </a:xfrm>
        </p:spPr>
        <p:txBody>
          <a:bodyPr>
            <a:normAutofit fontScale="90000"/>
          </a:bodyPr>
          <a:lstStyle/>
          <a:p>
            <a:pPr algn="l">
              <a:spcAft>
                <a:spcPts val="0"/>
              </a:spcAft>
              <a:tabLst>
                <a:tab pos="736600" algn="l"/>
              </a:tabLst>
            </a:pPr>
            <a:r>
              <a:rPr lang="en-US" sz="2800" b="1" dirty="0" smtClean="0">
                <a:solidFill>
                  <a:srgbClr val="FF0000"/>
                </a:solidFill>
                <a:latin typeface="Times New Roman" pitchFamily="18" charset="0"/>
                <a:ea typeface="Times New Roman"/>
                <a:cs typeface="Times New Roman" pitchFamily="18" charset="0"/>
              </a:rPr>
              <a:t>                </a:t>
            </a:r>
            <a:r>
              <a:rPr lang="en-US" sz="3100" b="1" dirty="0" smtClean="0">
                <a:solidFill>
                  <a:srgbClr val="FF0000"/>
                </a:solidFill>
                <a:latin typeface="Times New Roman" pitchFamily="18" charset="0"/>
                <a:ea typeface="Times New Roman"/>
                <a:cs typeface="Times New Roman" pitchFamily="18" charset="0"/>
              </a:rPr>
              <a:t>Six </a:t>
            </a:r>
            <a:r>
              <a:rPr lang="en-US" sz="3100" b="1" dirty="0">
                <a:solidFill>
                  <a:srgbClr val="FF0000"/>
                </a:solidFill>
                <a:latin typeface="Times New Roman" pitchFamily="18" charset="0"/>
                <a:ea typeface="Times New Roman"/>
                <a:cs typeface="Times New Roman" pitchFamily="18" charset="0"/>
              </a:rPr>
              <a:t>types of language teaching syllabus</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r>
              <a:rPr lang="en-US" sz="2800" dirty="0">
                <a:latin typeface="Times New Roman" pitchFamily="18" charset="0"/>
                <a:ea typeface="Times New Roman"/>
                <a:cs typeface="Times New Roman" pitchFamily="18" charset="0"/>
              </a:rPr>
              <a:t> </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r>
              <a:rPr lang="en-US" sz="2800" b="1" i="1" dirty="0">
                <a:solidFill>
                  <a:srgbClr val="FF0000"/>
                </a:solidFill>
                <a:latin typeface="Times New Roman" pitchFamily="18" charset="0"/>
                <a:ea typeface="Times New Roman"/>
                <a:cs typeface="Times New Roman" pitchFamily="18" charset="0"/>
              </a:rPr>
              <a:t>	</a:t>
            </a:r>
            <a:r>
              <a:rPr lang="en-US" sz="2800" b="1" i="1" dirty="0">
                <a:solidFill>
                  <a:schemeClr val="accent2">
                    <a:lumMod val="75000"/>
                  </a:schemeClr>
                </a:solidFill>
                <a:latin typeface="Times New Roman" pitchFamily="18" charset="0"/>
                <a:ea typeface="Times New Roman"/>
                <a:cs typeface="Times New Roman" pitchFamily="18" charset="0"/>
              </a:rPr>
              <a:t>1.A structural (or formal) syllabus</a:t>
            </a:r>
            <a:r>
              <a:rPr lang="en-US" sz="2800" b="1" dirty="0">
                <a:solidFill>
                  <a:schemeClr val="accent2">
                    <a:lumMod val="75000"/>
                  </a:schemeClr>
                </a:solidFill>
                <a:latin typeface="Times New Roman" pitchFamily="18" charset="0"/>
                <a:ea typeface="Times New Roman"/>
                <a:cs typeface="Times New Roman" pitchFamily="18" charset="0"/>
              </a:rPr>
              <a:t>.</a:t>
            </a:r>
            <a:r>
              <a:rPr lang="en-US" sz="2800" dirty="0">
                <a:solidFill>
                  <a:schemeClr val="accent2">
                    <a:lumMod val="75000"/>
                  </a:schemeClr>
                </a:solidFill>
                <a:latin typeface="Times New Roman" pitchFamily="18" charset="0"/>
                <a:ea typeface="Times New Roman"/>
                <a:cs typeface="Times New Roman" pitchFamily="18" charset="0"/>
              </a:rPr>
              <a:t> It is one in which the content of</a:t>
            </a:r>
            <a:r>
              <a:rPr lang="en-US" sz="2800" i="1" dirty="0">
                <a:solidFill>
                  <a:schemeClr val="accent2">
                    <a:lumMod val="75000"/>
                  </a:schemeClr>
                </a:solidFill>
                <a:latin typeface="Times New Roman" pitchFamily="18" charset="0"/>
                <a:ea typeface="Times New Roman"/>
                <a:cs typeface="Times New Roman" pitchFamily="18" charset="0"/>
              </a:rPr>
              <a:t> </a:t>
            </a:r>
            <a:r>
              <a:rPr lang="en-US" sz="2800" dirty="0">
                <a:solidFill>
                  <a:schemeClr val="accent2">
                    <a:lumMod val="75000"/>
                  </a:schemeClr>
                </a:solidFill>
                <a:latin typeface="Times New Roman" pitchFamily="18" charset="0"/>
                <a:ea typeface="Times New Roman"/>
                <a:cs typeface="Times New Roman" pitchFamily="18" charset="0"/>
              </a:rPr>
              <a:t>language teaching is a collection of the forms &amp;</a:t>
            </a:r>
            <a:r>
              <a:rPr lang="en-US" sz="2800" dirty="0" smtClean="0">
                <a:solidFill>
                  <a:schemeClr val="accent2">
                    <a:lumMod val="75000"/>
                  </a:schemeClr>
                </a:solidFill>
                <a:latin typeface="Times New Roman" pitchFamily="18" charset="0"/>
                <a:ea typeface="Times New Roman"/>
                <a:cs typeface="Times New Roman" pitchFamily="18" charset="0"/>
              </a:rPr>
              <a:t> grammatical </a:t>
            </a:r>
            <a:r>
              <a:rPr lang="en-US" sz="2500" dirty="0" smtClean="0">
                <a:solidFill>
                  <a:schemeClr val="accent2">
                    <a:lumMod val="75000"/>
                  </a:schemeClr>
                </a:solidFill>
                <a:latin typeface="Times New Roman"/>
                <a:ea typeface="Times New Roman"/>
                <a:cs typeface="Times New Roman"/>
              </a:rPr>
              <a:t>structures</a:t>
            </a:r>
            <a:r>
              <a:rPr lang="en-US" sz="2800" dirty="0" smtClean="0">
                <a:solidFill>
                  <a:schemeClr val="accent2">
                    <a:lumMod val="75000"/>
                  </a:schemeClr>
                </a:solidFill>
                <a:latin typeface="Times New Roman" pitchFamily="18" charset="0"/>
                <a:ea typeface="Times New Roman"/>
                <a:cs typeface="Times New Roman" pitchFamily="18" charset="0"/>
              </a:rPr>
              <a:t>, </a:t>
            </a:r>
            <a:r>
              <a:rPr lang="en-US" sz="2800" dirty="0">
                <a:solidFill>
                  <a:schemeClr val="accent2">
                    <a:lumMod val="75000"/>
                  </a:schemeClr>
                </a:solidFill>
                <a:latin typeface="Times New Roman" pitchFamily="18" charset="0"/>
                <a:ea typeface="Times New Roman"/>
                <a:cs typeface="Times New Roman" pitchFamily="18" charset="0"/>
              </a:rPr>
              <a:t>of the language being taught.</a:t>
            </a:r>
            <a:r>
              <a:rPr lang="en-US" sz="2800" dirty="0">
                <a:latin typeface="Times New Roman" pitchFamily="18" charset="0"/>
                <a:ea typeface="Times New Roman"/>
                <a:cs typeface="Times New Roman" pitchFamily="18" charset="0"/>
              </a:rPr>
              <a:t> </a:t>
            </a:r>
            <a:r>
              <a:rPr lang="en-US" sz="2800" dirty="0" smtClean="0">
                <a:latin typeface="Times New Roman" pitchFamily="18" charset="0"/>
                <a:ea typeface="Times New Roman"/>
                <a:cs typeface="Times New Roman" pitchFamily="18" charset="0"/>
              </a:rPr>
              <a:t/>
            </a:r>
            <a:br>
              <a:rPr lang="en-US" sz="2800" dirty="0" smtClean="0">
                <a:latin typeface="Times New Roman" pitchFamily="18" charset="0"/>
                <a:ea typeface="Times New Roman"/>
                <a:cs typeface="Times New Roman" pitchFamily="18" charset="0"/>
              </a:rPr>
            </a:br>
            <a:r>
              <a:rPr lang="en-US" sz="2800" dirty="0">
                <a:latin typeface="Times New Roman" pitchFamily="18" charset="0"/>
                <a:ea typeface="Times New Roman"/>
                <a:cs typeface="Times New Roman" pitchFamily="18" charset="0"/>
              </a:rPr>
              <a:t> </a:t>
            </a:r>
            <a:r>
              <a:rPr lang="en-US" sz="2800" dirty="0" smtClean="0">
                <a:latin typeface="Times New Roman" pitchFamily="18" charset="0"/>
                <a:ea typeface="Times New Roman"/>
                <a:cs typeface="Times New Roman" pitchFamily="18" charset="0"/>
              </a:rPr>
              <a:t>    </a:t>
            </a:r>
            <a:r>
              <a:rPr lang="en-US" sz="2800" dirty="0" smtClean="0">
                <a:solidFill>
                  <a:srgbClr val="002060"/>
                </a:solidFill>
                <a:latin typeface="Times New Roman" pitchFamily="18" charset="0"/>
                <a:ea typeface="Times New Roman"/>
                <a:cs typeface="Times New Roman" pitchFamily="18" charset="0"/>
              </a:rPr>
              <a:t>Examples </a:t>
            </a:r>
            <a:r>
              <a:rPr lang="en-US" sz="2800" dirty="0">
                <a:solidFill>
                  <a:srgbClr val="002060"/>
                </a:solidFill>
                <a:latin typeface="Times New Roman" pitchFamily="18" charset="0"/>
                <a:ea typeface="Times New Roman"/>
                <a:cs typeface="Times New Roman" pitchFamily="18" charset="0"/>
              </a:rPr>
              <a:t>of structure: nouns, verbs, adjectives, statements, questions, complex sentences, subordinate clauses, past </a:t>
            </a:r>
            <a:r>
              <a:rPr lang="en-US" sz="2800" dirty="0" smtClean="0">
                <a:solidFill>
                  <a:srgbClr val="002060"/>
                </a:solidFill>
                <a:latin typeface="Times New Roman" pitchFamily="18" charset="0"/>
                <a:ea typeface="Times New Roman"/>
                <a:cs typeface="Times New Roman" pitchFamily="18" charset="0"/>
              </a:rPr>
              <a:t>tense…</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r>
              <a:rPr lang="en-US" sz="2800" dirty="0">
                <a:latin typeface="Times New Roman" pitchFamily="18" charset="0"/>
                <a:ea typeface="Times New Roman"/>
                <a:cs typeface="Times New Roman" pitchFamily="18" charset="0"/>
              </a:rPr>
              <a:t> </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r>
              <a:rPr lang="en-US" sz="2800" b="1" i="1" dirty="0">
                <a:solidFill>
                  <a:srgbClr val="FF0000"/>
                </a:solidFill>
                <a:latin typeface="Times New Roman" pitchFamily="18" charset="0"/>
                <a:ea typeface="Times New Roman"/>
                <a:cs typeface="Times New Roman" pitchFamily="18" charset="0"/>
              </a:rPr>
              <a:t>	</a:t>
            </a:r>
            <a:r>
              <a:rPr lang="en-US" sz="2800" b="1" i="1" dirty="0">
                <a:solidFill>
                  <a:schemeClr val="accent6">
                    <a:lumMod val="50000"/>
                  </a:schemeClr>
                </a:solidFill>
                <a:latin typeface="Times New Roman" pitchFamily="18" charset="0"/>
                <a:ea typeface="Times New Roman"/>
                <a:cs typeface="Times New Roman" pitchFamily="18" charset="0"/>
              </a:rPr>
              <a:t>2.A notional/functional syllabus</a:t>
            </a:r>
            <a:r>
              <a:rPr lang="en-US" sz="2800" b="1" dirty="0">
                <a:solidFill>
                  <a:schemeClr val="accent6">
                    <a:lumMod val="50000"/>
                  </a:schemeClr>
                </a:solidFill>
                <a:latin typeface="Times New Roman" pitchFamily="18" charset="0"/>
                <a:ea typeface="Times New Roman"/>
                <a:cs typeface="Times New Roman" pitchFamily="18" charset="0"/>
              </a:rPr>
              <a:t>.</a:t>
            </a:r>
            <a:r>
              <a:rPr lang="en-US" sz="2800" dirty="0">
                <a:latin typeface="Times New Roman" pitchFamily="18" charset="0"/>
                <a:ea typeface="Times New Roman"/>
                <a:cs typeface="Times New Roman" pitchFamily="18" charset="0"/>
              </a:rPr>
              <a:t> </a:t>
            </a:r>
            <a:r>
              <a:rPr lang="en-US" sz="2800" dirty="0">
                <a:solidFill>
                  <a:srgbClr val="0070C0"/>
                </a:solidFill>
                <a:latin typeface="Times New Roman" pitchFamily="18" charset="0"/>
                <a:ea typeface="Times New Roman"/>
                <a:cs typeface="Times New Roman" pitchFamily="18" charset="0"/>
              </a:rPr>
              <a:t>It is one in which the content of language</a:t>
            </a:r>
            <a:r>
              <a:rPr lang="en-US" sz="2800" i="1" dirty="0">
                <a:solidFill>
                  <a:srgbClr val="0070C0"/>
                </a:solidFill>
                <a:latin typeface="Times New Roman" pitchFamily="18" charset="0"/>
                <a:ea typeface="Times New Roman"/>
                <a:cs typeface="Times New Roman" pitchFamily="18" charset="0"/>
              </a:rPr>
              <a:t> </a:t>
            </a:r>
            <a:r>
              <a:rPr lang="en-US" sz="2800" dirty="0">
                <a:solidFill>
                  <a:srgbClr val="0070C0"/>
                </a:solidFill>
                <a:latin typeface="Times New Roman" pitchFamily="18" charset="0"/>
                <a:ea typeface="Times New Roman"/>
                <a:cs typeface="Times New Roman" pitchFamily="18" charset="0"/>
              </a:rPr>
              <a:t>teaching is a collection of the functions that are performed when language is used, or of the notions that language is used to express.</a:t>
            </a:r>
            <a:r>
              <a:rPr lang="en-US" sz="2800" dirty="0">
                <a:latin typeface="Times New Roman" pitchFamily="18" charset="0"/>
                <a:ea typeface="Times New Roman"/>
                <a:cs typeface="Times New Roman" pitchFamily="18" charset="0"/>
              </a:rPr>
              <a:t> </a:t>
            </a:r>
            <a:r>
              <a:rPr lang="en-US" sz="2800" dirty="0" smtClean="0">
                <a:latin typeface="Times New Roman" pitchFamily="18" charset="0"/>
                <a:ea typeface="Times New Roman"/>
                <a:cs typeface="Times New Roman" pitchFamily="18" charset="0"/>
              </a:rPr>
              <a:t/>
            </a:r>
            <a:br>
              <a:rPr lang="en-US" sz="2800" dirty="0" smtClean="0">
                <a:latin typeface="Times New Roman" pitchFamily="18" charset="0"/>
                <a:ea typeface="Times New Roman"/>
                <a:cs typeface="Times New Roman" pitchFamily="18" charset="0"/>
              </a:rPr>
            </a:br>
            <a:r>
              <a:rPr lang="en-US" sz="2800" dirty="0">
                <a:latin typeface="Times New Roman" pitchFamily="18" charset="0"/>
                <a:ea typeface="Times New Roman"/>
                <a:cs typeface="Times New Roman" pitchFamily="18" charset="0"/>
              </a:rPr>
              <a:t> </a:t>
            </a:r>
            <a:r>
              <a:rPr lang="en-US" sz="2800" dirty="0" smtClean="0">
                <a:latin typeface="Times New Roman" pitchFamily="18" charset="0"/>
                <a:ea typeface="Times New Roman"/>
                <a:cs typeface="Times New Roman" pitchFamily="18" charset="0"/>
              </a:rPr>
              <a:t>     </a:t>
            </a:r>
            <a:r>
              <a:rPr lang="en-US" sz="2800" dirty="0" smtClean="0">
                <a:solidFill>
                  <a:srgbClr val="002060"/>
                </a:solidFill>
                <a:latin typeface="Times New Roman" pitchFamily="18" charset="0"/>
                <a:ea typeface="Times New Roman"/>
                <a:cs typeface="Times New Roman" pitchFamily="18" charset="0"/>
              </a:rPr>
              <a:t>Examples </a:t>
            </a:r>
            <a:r>
              <a:rPr lang="en-US" sz="2800" dirty="0">
                <a:solidFill>
                  <a:srgbClr val="002060"/>
                </a:solidFill>
                <a:latin typeface="Times New Roman" pitchFamily="18" charset="0"/>
                <a:ea typeface="Times New Roman"/>
                <a:cs typeface="Times New Roman" pitchFamily="18" charset="0"/>
              </a:rPr>
              <a:t>of functions: informing, agreeing, apologizing, requesting, </a:t>
            </a:r>
            <a:r>
              <a:rPr lang="en-US" sz="2800" dirty="0" smtClean="0">
                <a:solidFill>
                  <a:srgbClr val="002060"/>
                </a:solidFill>
                <a:latin typeface="Times New Roman" pitchFamily="18" charset="0"/>
                <a:ea typeface="Times New Roman"/>
                <a:cs typeface="Times New Roman" pitchFamily="18" charset="0"/>
              </a:rPr>
              <a:t>promising…. </a:t>
            </a:r>
            <a:r>
              <a:rPr lang="en-US" sz="2800" dirty="0">
                <a:solidFill>
                  <a:srgbClr val="002060"/>
                </a:solidFill>
                <a:latin typeface="Times New Roman" pitchFamily="18" charset="0"/>
                <a:ea typeface="Times New Roman"/>
                <a:cs typeface="Times New Roman" pitchFamily="18" charset="0"/>
              </a:rPr>
              <a:t>Examples of notions include size, age, color, comparison, </a:t>
            </a:r>
            <a:r>
              <a:rPr lang="en-US" sz="2800" dirty="0" smtClean="0">
                <a:solidFill>
                  <a:srgbClr val="002060"/>
                </a:solidFill>
                <a:latin typeface="Times New Roman" pitchFamily="18" charset="0"/>
                <a:ea typeface="Times New Roman"/>
                <a:cs typeface="Times New Roman" pitchFamily="18" charset="0"/>
              </a:rPr>
              <a:t>time...</a:t>
            </a:r>
            <a:endParaRPr lang="en-US" sz="28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6529241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80719"/>
          </a:xfrm>
        </p:spPr>
        <p:txBody>
          <a:bodyPr>
            <a:normAutofit/>
          </a:bodyPr>
          <a:lstStyle/>
          <a:p>
            <a:pPr marR="177800" algn="l">
              <a:lnSpc>
                <a:spcPct val="146000"/>
              </a:lnSpc>
              <a:spcAft>
                <a:spcPts val="0"/>
              </a:spcAft>
              <a:tabLst>
                <a:tab pos="977900" algn="l"/>
              </a:tabLst>
            </a:pPr>
            <a:r>
              <a:rPr lang="en-US" sz="2000" b="1" i="1" dirty="0" smtClean="0">
                <a:latin typeface="Times New Roman" pitchFamily="18" charset="0"/>
                <a:ea typeface="Times New Roman"/>
                <a:cs typeface="Times New Roman" pitchFamily="18" charset="0"/>
              </a:rPr>
              <a:t>           </a:t>
            </a:r>
            <a:r>
              <a:rPr lang="en-US" sz="2400" b="1" i="1" dirty="0" smtClean="0">
                <a:solidFill>
                  <a:schemeClr val="accent6">
                    <a:lumMod val="50000"/>
                  </a:schemeClr>
                </a:solidFill>
                <a:latin typeface="Times New Roman" pitchFamily="18" charset="0"/>
                <a:ea typeface="Times New Roman"/>
                <a:cs typeface="Times New Roman" pitchFamily="18" charset="0"/>
              </a:rPr>
              <a:t>3. A </a:t>
            </a:r>
            <a:r>
              <a:rPr lang="en-US" sz="2400" b="1" i="1" dirty="0">
                <a:solidFill>
                  <a:schemeClr val="accent6">
                    <a:lumMod val="50000"/>
                  </a:schemeClr>
                </a:solidFill>
                <a:latin typeface="Times New Roman" pitchFamily="18" charset="0"/>
                <a:ea typeface="Times New Roman"/>
                <a:cs typeface="Times New Roman" pitchFamily="18" charset="0"/>
              </a:rPr>
              <a:t>situational syllabus</a:t>
            </a:r>
            <a:r>
              <a:rPr lang="en-US" sz="2400" b="1" dirty="0">
                <a:solidFill>
                  <a:schemeClr val="accent6">
                    <a:lumMod val="50000"/>
                  </a:schemeClr>
                </a:solidFill>
                <a:latin typeface="Times New Roman" pitchFamily="18" charset="0"/>
                <a:ea typeface="Times New Roman"/>
                <a:cs typeface="Times New Roman" pitchFamily="18" charset="0"/>
              </a:rPr>
              <a:t>.</a:t>
            </a:r>
            <a:r>
              <a:rPr lang="en-US" sz="2400" b="1" dirty="0">
                <a:solidFill>
                  <a:srgbClr val="FF0000"/>
                </a:solidFill>
                <a:latin typeface="Times New Roman" pitchFamily="18" charset="0"/>
                <a:ea typeface="Times New Roman"/>
                <a:cs typeface="Times New Roman" pitchFamily="18" charset="0"/>
              </a:rPr>
              <a:t> </a:t>
            </a:r>
            <a:r>
              <a:rPr lang="en-US" sz="2400" dirty="0">
                <a:solidFill>
                  <a:srgbClr val="0070C0"/>
                </a:solidFill>
                <a:latin typeface="Times New Roman" pitchFamily="18" charset="0"/>
                <a:ea typeface="Times New Roman"/>
                <a:cs typeface="Times New Roman" pitchFamily="18" charset="0"/>
              </a:rPr>
              <a:t>It is one in which the content of language teaching</a:t>
            </a:r>
            <a:r>
              <a:rPr lang="en-US" sz="2400" i="1" dirty="0">
                <a:solidFill>
                  <a:srgbClr val="0070C0"/>
                </a:solidFill>
                <a:latin typeface="Times New Roman" pitchFamily="18" charset="0"/>
                <a:ea typeface="Times New Roman"/>
                <a:cs typeface="Times New Roman" pitchFamily="18" charset="0"/>
              </a:rPr>
              <a:t> </a:t>
            </a:r>
            <a:r>
              <a:rPr lang="en-US" sz="2400" dirty="0">
                <a:solidFill>
                  <a:srgbClr val="0070C0"/>
                </a:solidFill>
                <a:latin typeface="Times New Roman" pitchFamily="18" charset="0"/>
                <a:ea typeface="Times New Roman"/>
                <a:cs typeface="Times New Roman" pitchFamily="18" charset="0"/>
              </a:rPr>
              <a:t>is a collection of real or imaginary situations in which language occurs or is used. The primary purpose of situational language teaching syllabus is to teach the language that occurs in the situations.</a:t>
            </a:r>
            <a:r>
              <a:rPr lang="en-US" sz="2400" dirty="0">
                <a:latin typeface="Times New Roman" pitchFamily="18" charset="0"/>
                <a:ea typeface="Times New Roman"/>
                <a:cs typeface="Times New Roman" pitchFamily="18" charset="0"/>
              </a:rPr>
              <a:t> </a:t>
            </a:r>
            <a:r>
              <a:rPr lang="en-US" sz="2400" dirty="0" smtClean="0">
                <a:latin typeface="Times New Roman" pitchFamily="18" charset="0"/>
                <a:ea typeface="Times New Roman"/>
                <a:cs typeface="Times New Roman" pitchFamily="18" charset="0"/>
              </a:rPr>
              <a:t/>
            </a:r>
            <a:br>
              <a:rPr lang="en-US" sz="2400" dirty="0" smtClean="0">
                <a:latin typeface="Times New Roman" pitchFamily="18" charset="0"/>
                <a:ea typeface="Times New Roman"/>
                <a:cs typeface="Times New Roman" pitchFamily="18" charset="0"/>
              </a:rPr>
            </a:br>
            <a:r>
              <a:rPr lang="en-US" sz="2400" dirty="0">
                <a:latin typeface="Times New Roman" pitchFamily="18" charset="0"/>
                <a:ea typeface="Times New Roman"/>
                <a:cs typeface="Times New Roman" pitchFamily="18" charset="0"/>
              </a:rPr>
              <a:t> </a:t>
            </a:r>
            <a:r>
              <a:rPr lang="en-US" sz="2400" dirty="0" smtClean="0">
                <a:latin typeface="Times New Roman" pitchFamily="18" charset="0"/>
                <a:ea typeface="Times New Roman"/>
                <a:cs typeface="Times New Roman" pitchFamily="18" charset="0"/>
              </a:rPr>
              <a:t>     </a:t>
            </a:r>
            <a:r>
              <a:rPr lang="en-US" sz="2400" i="1" dirty="0" smtClean="0">
                <a:solidFill>
                  <a:srgbClr val="002060"/>
                </a:solidFill>
                <a:latin typeface="Times New Roman" pitchFamily="18" charset="0"/>
                <a:ea typeface="Times New Roman"/>
                <a:cs typeface="Times New Roman" pitchFamily="18" charset="0"/>
              </a:rPr>
              <a:t>Examples </a:t>
            </a:r>
            <a:r>
              <a:rPr lang="en-US" sz="2400" i="1" dirty="0">
                <a:solidFill>
                  <a:srgbClr val="002060"/>
                </a:solidFill>
                <a:latin typeface="Times New Roman" pitchFamily="18" charset="0"/>
                <a:ea typeface="Times New Roman"/>
                <a:cs typeface="Times New Roman" pitchFamily="18" charset="0"/>
              </a:rPr>
              <a:t>of </a:t>
            </a:r>
            <a:r>
              <a:rPr lang="en-US" sz="2400" i="1" dirty="0" smtClean="0">
                <a:solidFill>
                  <a:srgbClr val="002060"/>
                </a:solidFill>
                <a:latin typeface="Times New Roman" pitchFamily="18" charset="0"/>
                <a:ea typeface="Times New Roman"/>
                <a:cs typeface="Times New Roman" pitchFamily="18" charset="0"/>
              </a:rPr>
              <a:t>situations: </a:t>
            </a:r>
            <a:r>
              <a:rPr lang="en-US" sz="2400" i="1" dirty="0">
                <a:solidFill>
                  <a:srgbClr val="002060"/>
                </a:solidFill>
                <a:latin typeface="Times New Roman" pitchFamily="18" charset="0"/>
                <a:ea typeface="Times New Roman"/>
                <a:cs typeface="Times New Roman" pitchFamily="18" charset="0"/>
              </a:rPr>
              <a:t>seeing then dentist, complaining to the landlord, buying a book at the bookstore, meeting a new student, asking directions in a new </a:t>
            </a:r>
            <a:r>
              <a:rPr lang="en-US" sz="2400" i="1" dirty="0" smtClean="0">
                <a:solidFill>
                  <a:srgbClr val="002060"/>
                </a:solidFill>
                <a:latin typeface="Times New Roman" pitchFamily="18" charset="0"/>
                <a:ea typeface="Times New Roman"/>
                <a:cs typeface="Times New Roman" pitchFamily="18" charset="0"/>
              </a:rPr>
              <a:t>town...</a:t>
            </a:r>
            <a:r>
              <a:rPr lang="en-US" sz="2000" dirty="0">
                <a:latin typeface="Times New Roman" pitchFamily="18" charset="0"/>
                <a:ea typeface="Calibri"/>
                <a:cs typeface="Times New Roman" pitchFamily="18" charset="0"/>
              </a:rPr>
              <a:t/>
            </a:r>
            <a:br>
              <a:rPr lang="en-US" sz="2000" dirty="0">
                <a:latin typeface="Times New Roman" pitchFamily="18" charset="0"/>
                <a:ea typeface="Calibri"/>
                <a:cs typeface="Times New Roman" pitchFamily="18" charset="0"/>
              </a:rPr>
            </a:br>
            <a:r>
              <a:rPr lang="en-US" sz="2000" dirty="0">
                <a:solidFill>
                  <a:srgbClr val="FF0000"/>
                </a:solidFill>
                <a:latin typeface="Times New Roman" pitchFamily="18" charset="0"/>
                <a:ea typeface="Times New Roman"/>
                <a:cs typeface="Times New Roman" pitchFamily="18" charset="0"/>
              </a:rPr>
              <a:t>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2788245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84976" cy="6552727"/>
          </a:xfrm>
        </p:spPr>
        <p:txBody>
          <a:bodyPr>
            <a:normAutofit/>
          </a:bodyPr>
          <a:lstStyle/>
          <a:p>
            <a:pPr algn="l"/>
            <a:r>
              <a:rPr lang="en-US" sz="2800" dirty="0" smtClean="0">
                <a:solidFill>
                  <a:srgbClr val="FF0000"/>
                </a:solidFill>
                <a:latin typeface="Times New Roman"/>
                <a:ea typeface="Times New Roman"/>
                <a:cs typeface="Times New Roman"/>
              </a:rPr>
              <a:t>     </a:t>
            </a:r>
            <a:r>
              <a:rPr lang="en-US" sz="2800" dirty="0" smtClean="0">
                <a:solidFill>
                  <a:schemeClr val="accent6">
                    <a:lumMod val="50000"/>
                  </a:schemeClr>
                </a:solidFill>
                <a:latin typeface="Times New Roman"/>
                <a:ea typeface="Times New Roman"/>
                <a:cs typeface="Times New Roman"/>
              </a:rPr>
              <a:t>4</a:t>
            </a:r>
            <a:r>
              <a:rPr lang="en-US" sz="2800" dirty="0">
                <a:solidFill>
                  <a:schemeClr val="accent6">
                    <a:lumMod val="50000"/>
                  </a:schemeClr>
                </a:solidFill>
                <a:latin typeface="Times New Roman"/>
                <a:ea typeface="Times New Roman"/>
                <a:cs typeface="Times New Roman"/>
              </a:rPr>
              <a:t>.</a:t>
            </a:r>
            <a:r>
              <a:rPr lang="en-US" sz="2800" b="1" i="1" dirty="0">
                <a:solidFill>
                  <a:schemeClr val="accent6">
                    <a:lumMod val="50000"/>
                  </a:schemeClr>
                </a:solidFill>
                <a:latin typeface="Times New Roman"/>
                <a:ea typeface="Times New Roman"/>
                <a:cs typeface="Times New Roman"/>
              </a:rPr>
              <a:t> A skill-based syllabus</a:t>
            </a:r>
            <a:r>
              <a:rPr lang="en-US" sz="2800" b="1" dirty="0">
                <a:solidFill>
                  <a:schemeClr val="accent6">
                    <a:lumMod val="50000"/>
                  </a:schemeClr>
                </a:solidFill>
                <a:latin typeface="Times New Roman"/>
                <a:ea typeface="Times New Roman"/>
                <a:cs typeface="Times New Roman"/>
              </a:rPr>
              <a:t>.</a:t>
            </a:r>
            <a:r>
              <a:rPr lang="en-US" sz="2800" dirty="0">
                <a:solidFill>
                  <a:srgbClr val="0070C0"/>
                </a:solidFill>
                <a:latin typeface="Times New Roman"/>
                <a:ea typeface="Times New Roman"/>
                <a:cs typeface="Times New Roman"/>
              </a:rPr>
              <a:t> </a:t>
            </a:r>
            <a:r>
              <a:rPr lang="en-US" sz="2800" dirty="0">
                <a:solidFill>
                  <a:srgbClr val="00B050"/>
                </a:solidFill>
                <a:latin typeface="Times New Roman"/>
                <a:ea typeface="Times New Roman"/>
                <a:cs typeface="Times New Roman"/>
              </a:rPr>
              <a:t>It is one in which the content of language teaching</a:t>
            </a:r>
            <a:r>
              <a:rPr lang="en-US" sz="2800" i="1" dirty="0">
                <a:solidFill>
                  <a:srgbClr val="00B050"/>
                </a:solidFill>
                <a:latin typeface="Times New Roman"/>
                <a:ea typeface="Times New Roman"/>
                <a:cs typeface="Times New Roman"/>
              </a:rPr>
              <a:t> </a:t>
            </a:r>
            <a:r>
              <a:rPr lang="en-US" sz="2800" dirty="0">
                <a:solidFill>
                  <a:srgbClr val="00B050"/>
                </a:solidFill>
                <a:latin typeface="Times New Roman"/>
                <a:ea typeface="Times New Roman"/>
                <a:cs typeface="Times New Roman"/>
              </a:rPr>
              <a:t>is a collection of specific abilities that may play a part in using language.</a:t>
            </a:r>
            <a:r>
              <a:rPr lang="en-US" sz="2800" dirty="0">
                <a:solidFill>
                  <a:srgbClr val="000000"/>
                </a:solidFill>
                <a:latin typeface="Times New Roman"/>
                <a:ea typeface="Times New Roman"/>
                <a:cs typeface="Times New Roman"/>
              </a:rPr>
              <a:t> </a:t>
            </a:r>
            <a:r>
              <a:rPr lang="en-US" sz="2800" dirty="0" smtClean="0">
                <a:solidFill>
                  <a:srgbClr val="000000"/>
                </a:solidFill>
                <a:latin typeface="Times New Roman"/>
                <a:ea typeface="Times New Roman"/>
                <a:cs typeface="Times New Roman"/>
              </a:rPr>
              <a:t/>
            </a:r>
            <a:br>
              <a:rPr lang="en-US" sz="2800" dirty="0" smtClean="0">
                <a:solidFill>
                  <a:srgbClr val="000000"/>
                </a:solidFill>
                <a:latin typeface="Times New Roman"/>
                <a:ea typeface="Times New Roman"/>
                <a:cs typeface="Times New Roman"/>
              </a:rPr>
            </a:br>
            <a:r>
              <a:rPr lang="en-US" sz="2800" dirty="0">
                <a:solidFill>
                  <a:srgbClr val="000000"/>
                </a:solidFill>
                <a:latin typeface="Times New Roman"/>
                <a:ea typeface="Times New Roman"/>
                <a:cs typeface="Times New Roman"/>
              </a:rPr>
              <a:t> </a:t>
            </a:r>
            <a:r>
              <a:rPr lang="en-US" sz="2800" dirty="0" smtClean="0">
                <a:solidFill>
                  <a:srgbClr val="000000"/>
                </a:solidFill>
                <a:latin typeface="Times New Roman"/>
                <a:ea typeface="Times New Roman"/>
                <a:cs typeface="Times New Roman"/>
              </a:rPr>
              <a:t>     </a:t>
            </a:r>
            <a:br>
              <a:rPr lang="en-US" sz="2800" dirty="0" smtClean="0">
                <a:solidFill>
                  <a:srgbClr val="000000"/>
                </a:solidFill>
                <a:latin typeface="Times New Roman"/>
                <a:ea typeface="Times New Roman"/>
                <a:cs typeface="Times New Roman"/>
              </a:rPr>
            </a:br>
            <a:r>
              <a:rPr lang="en-US" sz="2800" dirty="0">
                <a:solidFill>
                  <a:srgbClr val="000000"/>
                </a:solidFill>
                <a:latin typeface="Times New Roman"/>
                <a:ea typeface="Times New Roman"/>
                <a:cs typeface="Times New Roman"/>
              </a:rPr>
              <a:t> </a:t>
            </a:r>
            <a:r>
              <a:rPr lang="en-US" sz="2800" dirty="0" smtClean="0">
                <a:solidFill>
                  <a:srgbClr val="000000"/>
                </a:solidFill>
                <a:latin typeface="Times New Roman"/>
                <a:ea typeface="Times New Roman"/>
                <a:cs typeface="Times New Roman"/>
              </a:rPr>
              <a:t>   </a:t>
            </a:r>
            <a:r>
              <a:rPr lang="en-US" sz="2800" dirty="0" smtClean="0">
                <a:solidFill>
                  <a:schemeClr val="accent6">
                    <a:lumMod val="50000"/>
                  </a:schemeClr>
                </a:solidFill>
                <a:latin typeface="Times New Roman"/>
                <a:ea typeface="Times New Roman"/>
                <a:cs typeface="Times New Roman"/>
              </a:rPr>
              <a:t>Skills </a:t>
            </a:r>
            <a:r>
              <a:rPr lang="en-US" sz="2800" dirty="0">
                <a:solidFill>
                  <a:schemeClr val="accent6">
                    <a:lumMod val="50000"/>
                  </a:schemeClr>
                </a:solidFill>
                <a:latin typeface="Times New Roman"/>
                <a:ea typeface="Times New Roman"/>
                <a:cs typeface="Times New Roman"/>
              </a:rPr>
              <a:t>are things that people must be able to do to be competent in a language, relatively independently of the situation or setting in which the language use can occur.</a:t>
            </a:r>
            <a:r>
              <a:rPr lang="en-US" sz="2800" dirty="0">
                <a:solidFill>
                  <a:srgbClr val="000000"/>
                </a:solidFill>
                <a:latin typeface="Times New Roman"/>
                <a:ea typeface="Times New Roman"/>
                <a:cs typeface="Times New Roman"/>
              </a:rPr>
              <a:t> </a:t>
            </a:r>
            <a:r>
              <a:rPr lang="en-US" sz="2800" dirty="0" smtClean="0">
                <a:solidFill>
                  <a:srgbClr val="000000"/>
                </a:solidFill>
                <a:latin typeface="Times New Roman"/>
                <a:ea typeface="Times New Roman"/>
                <a:cs typeface="Times New Roman"/>
              </a:rPr>
              <a:t/>
            </a:r>
            <a:br>
              <a:rPr lang="en-US" sz="2800" dirty="0" smtClean="0">
                <a:solidFill>
                  <a:srgbClr val="000000"/>
                </a:solidFill>
                <a:latin typeface="Times New Roman"/>
                <a:ea typeface="Times New Roman"/>
                <a:cs typeface="Times New Roman"/>
              </a:rPr>
            </a:br>
            <a:r>
              <a:rPr lang="en-US" sz="2800" dirty="0">
                <a:solidFill>
                  <a:srgbClr val="000000"/>
                </a:solidFill>
                <a:latin typeface="Times New Roman"/>
                <a:ea typeface="Times New Roman"/>
                <a:cs typeface="Times New Roman"/>
              </a:rPr>
              <a:t> </a:t>
            </a:r>
            <a:r>
              <a:rPr lang="en-US" sz="2800" dirty="0" smtClean="0">
                <a:solidFill>
                  <a:srgbClr val="000000"/>
                </a:solidFill>
                <a:latin typeface="Times New Roman"/>
                <a:ea typeface="Times New Roman"/>
                <a:cs typeface="Times New Roman"/>
              </a:rPr>
              <a:t>    </a:t>
            </a:r>
            <a:r>
              <a:rPr lang="en-US" sz="2800" dirty="0" smtClean="0">
                <a:solidFill>
                  <a:srgbClr val="002060"/>
                </a:solidFill>
                <a:latin typeface="Times New Roman"/>
                <a:ea typeface="Times New Roman"/>
                <a:cs typeface="Times New Roman"/>
              </a:rPr>
              <a:t>The </a:t>
            </a:r>
            <a:r>
              <a:rPr lang="en-US" sz="2800" dirty="0">
                <a:solidFill>
                  <a:srgbClr val="002060"/>
                </a:solidFill>
                <a:latin typeface="Times New Roman"/>
                <a:ea typeface="Times New Roman"/>
                <a:cs typeface="Times New Roman"/>
              </a:rPr>
              <a:t>primary purpose of skill-based </a:t>
            </a:r>
            <a:r>
              <a:rPr lang="en-US" sz="2800" dirty="0" smtClean="0">
                <a:solidFill>
                  <a:srgbClr val="002060"/>
                </a:solidFill>
                <a:latin typeface="Times New Roman"/>
                <a:ea typeface="Times New Roman"/>
                <a:cs typeface="Times New Roman"/>
              </a:rPr>
              <a:t>instruction: </a:t>
            </a:r>
            <a:br>
              <a:rPr lang="en-US" sz="2800" dirty="0" smtClean="0">
                <a:solidFill>
                  <a:srgbClr val="002060"/>
                </a:solidFill>
                <a:latin typeface="Times New Roman"/>
                <a:ea typeface="Times New Roman"/>
                <a:cs typeface="Times New Roman"/>
              </a:rPr>
            </a:br>
            <a:r>
              <a:rPr lang="en-US" sz="2800" dirty="0">
                <a:solidFill>
                  <a:srgbClr val="002060"/>
                </a:solidFill>
                <a:latin typeface="Times New Roman"/>
                <a:ea typeface="Times New Roman"/>
                <a:cs typeface="Times New Roman"/>
              </a:rPr>
              <a:t> </a:t>
            </a:r>
            <a:r>
              <a:rPr lang="en-US" sz="2800" dirty="0" smtClean="0">
                <a:solidFill>
                  <a:srgbClr val="002060"/>
                </a:solidFill>
                <a:latin typeface="Times New Roman"/>
                <a:ea typeface="Times New Roman"/>
                <a:cs typeface="Times New Roman"/>
              </a:rPr>
              <a:t>  </a:t>
            </a:r>
            <a:r>
              <a:rPr lang="en-US" sz="2800" dirty="0">
                <a:solidFill>
                  <a:srgbClr val="002060"/>
                </a:solidFill>
                <a:latin typeface="Times New Roman"/>
                <a:ea typeface="Times New Roman"/>
                <a:cs typeface="Times New Roman"/>
              </a:rPr>
              <a:t> </a:t>
            </a:r>
            <a:r>
              <a:rPr lang="en-US" sz="2800" dirty="0" smtClean="0">
                <a:solidFill>
                  <a:srgbClr val="002060"/>
                </a:solidFill>
                <a:latin typeface="Times New Roman"/>
                <a:ea typeface="Times New Roman"/>
                <a:cs typeface="Times New Roman"/>
              </a:rPr>
              <a:t>     + To </a:t>
            </a:r>
            <a:r>
              <a:rPr lang="en-US" sz="2800" dirty="0">
                <a:solidFill>
                  <a:srgbClr val="002060"/>
                </a:solidFill>
                <a:latin typeface="Times New Roman"/>
                <a:ea typeface="Times New Roman"/>
                <a:cs typeface="Times New Roman"/>
              </a:rPr>
              <a:t>learn a specific language </a:t>
            </a:r>
            <a:r>
              <a:rPr lang="en-US" sz="2800" dirty="0" smtClean="0">
                <a:solidFill>
                  <a:srgbClr val="002060"/>
                </a:solidFill>
                <a:latin typeface="Times New Roman"/>
                <a:ea typeface="Times New Roman"/>
                <a:cs typeface="Times New Roman"/>
              </a:rPr>
              <a:t>skill,</a:t>
            </a:r>
            <a:br>
              <a:rPr lang="en-US" sz="2800" dirty="0" smtClean="0">
                <a:solidFill>
                  <a:srgbClr val="002060"/>
                </a:solidFill>
                <a:latin typeface="Times New Roman"/>
                <a:ea typeface="Times New Roman"/>
                <a:cs typeface="Times New Roman"/>
              </a:rPr>
            </a:br>
            <a:r>
              <a:rPr lang="en-US" sz="2800" dirty="0">
                <a:solidFill>
                  <a:srgbClr val="002060"/>
                </a:solidFill>
                <a:latin typeface="Times New Roman"/>
                <a:ea typeface="Times New Roman"/>
                <a:cs typeface="Times New Roman"/>
              </a:rPr>
              <a:t> </a:t>
            </a:r>
            <a:r>
              <a:rPr lang="en-US" sz="2800" dirty="0" smtClean="0">
                <a:solidFill>
                  <a:srgbClr val="002060"/>
                </a:solidFill>
                <a:latin typeface="Times New Roman"/>
                <a:ea typeface="Times New Roman"/>
                <a:cs typeface="Times New Roman"/>
              </a:rPr>
              <a:t>        + To </a:t>
            </a:r>
            <a:r>
              <a:rPr lang="en-US" sz="2800" dirty="0">
                <a:solidFill>
                  <a:srgbClr val="002060"/>
                </a:solidFill>
                <a:latin typeface="Times New Roman"/>
                <a:ea typeface="Times New Roman"/>
                <a:cs typeface="Times New Roman"/>
              </a:rPr>
              <a:t>develop more general competence in the language, learning only incidentally any information that may be available while applying the language skills.</a:t>
            </a:r>
            <a:endParaRPr lang="en-US" sz="2800" dirty="0">
              <a:solidFill>
                <a:srgbClr val="002060"/>
              </a:solidFill>
            </a:endParaRPr>
          </a:p>
        </p:txBody>
      </p:sp>
    </p:spTree>
    <p:extLst>
      <p:ext uri="{BB962C8B-B14F-4D97-AF65-F5344CB8AC3E}">
        <p14:creationId xmlns:p14="http://schemas.microsoft.com/office/powerpoint/2010/main" val="1888756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16632"/>
            <a:ext cx="8856984" cy="6624735"/>
          </a:xfrm>
        </p:spPr>
        <p:txBody>
          <a:bodyPr/>
          <a:lstStyle/>
          <a:p>
            <a:r>
              <a:rPr lang="en-US" sz="3100" b="1" spc="10" dirty="0" smtClean="0">
                <a:solidFill>
                  <a:srgbClr val="FF0000"/>
                </a:solidFill>
                <a:latin typeface="Times New Roman"/>
                <a:ea typeface="Times New Roman"/>
              </a:rPr>
              <a:t>Pragmatics -</a:t>
            </a:r>
            <a:r>
              <a:rPr lang="en-US" sz="2800" spc="10" dirty="0" smtClean="0">
                <a:solidFill>
                  <a:srgbClr val="FF0000"/>
                </a:solidFill>
                <a:latin typeface="Times New Roman"/>
                <a:ea typeface="Times New Roman"/>
              </a:rPr>
              <a:t> </a:t>
            </a:r>
            <a:r>
              <a:rPr lang="en-US" sz="2800" spc="10" dirty="0">
                <a:solidFill>
                  <a:srgbClr val="0070C0"/>
                </a:solidFill>
                <a:latin typeface="Times New Roman"/>
                <a:ea typeface="Times New Roman"/>
              </a:rPr>
              <a:t>T</a:t>
            </a:r>
            <a:r>
              <a:rPr lang="en-US" sz="2800" spc="10" dirty="0" smtClean="0">
                <a:solidFill>
                  <a:srgbClr val="0070C0"/>
                </a:solidFill>
                <a:latin typeface="Times New Roman"/>
                <a:ea typeface="Times New Roman"/>
              </a:rPr>
              <a:t>he </a:t>
            </a:r>
            <a:r>
              <a:rPr lang="en-US" sz="2800" spc="10" dirty="0">
                <a:solidFill>
                  <a:srgbClr val="0070C0"/>
                </a:solidFill>
                <a:latin typeface="Times New Roman"/>
                <a:ea typeface="Times New Roman"/>
              </a:rPr>
              <a:t>study of </a:t>
            </a:r>
            <a:r>
              <a:rPr lang="en-US" sz="2800" b="1" spc="10" dirty="0">
                <a:solidFill>
                  <a:srgbClr val="0070C0"/>
                </a:solidFill>
                <a:latin typeface="Times New Roman"/>
                <a:ea typeface="Times New Roman"/>
              </a:rPr>
              <a:t>how context affects </a:t>
            </a:r>
            <a:r>
              <a:rPr lang="en-US" sz="2800" b="1" spc="10" dirty="0" smtClean="0">
                <a:solidFill>
                  <a:srgbClr val="0070C0"/>
                </a:solidFill>
                <a:latin typeface="Times New Roman"/>
                <a:ea typeface="Times New Roman"/>
              </a:rPr>
              <a:t>meaning</a:t>
            </a:r>
            <a:r>
              <a:rPr lang="en-US" sz="2800" spc="10" dirty="0">
                <a:solidFill>
                  <a:srgbClr val="0070C0"/>
                </a:solidFill>
                <a:latin typeface="Times New Roman"/>
                <a:ea typeface="Times New Roman"/>
              </a:rPr>
              <a:t>;</a:t>
            </a:r>
            <a:r>
              <a:rPr lang="en-US" sz="2800" spc="10" dirty="0" smtClean="0">
                <a:solidFill>
                  <a:srgbClr val="0070C0"/>
                </a:solidFill>
                <a:latin typeface="Times New Roman"/>
                <a:ea typeface="Times New Roman"/>
              </a:rPr>
              <a:t> </a:t>
            </a:r>
            <a:r>
              <a:rPr lang="en-US" sz="3100" b="1" i="1" spc="10" dirty="0">
                <a:solidFill>
                  <a:srgbClr val="0070C0"/>
                </a:solidFill>
                <a:latin typeface="Times New Roman"/>
                <a:ea typeface="Times New Roman"/>
              </a:rPr>
              <a:t>how sentences are interpreted in certain situations</a:t>
            </a:r>
            <a:r>
              <a:rPr lang="en-US" sz="2800" spc="10" dirty="0">
                <a:solidFill>
                  <a:srgbClr val="0070C0"/>
                </a:solidFill>
                <a:latin typeface="Times New Roman"/>
                <a:ea typeface="Times New Roman"/>
              </a:rPr>
              <a:t>/</a:t>
            </a:r>
            <a:r>
              <a:rPr lang="en-US" sz="2800" b="1" i="1" spc="10" dirty="0">
                <a:solidFill>
                  <a:srgbClr val="0070C0"/>
                </a:solidFill>
                <a:latin typeface="Times New Roman"/>
                <a:ea typeface="Times New Roman"/>
              </a:rPr>
              <a:t> context</a:t>
            </a:r>
            <a:r>
              <a:rPr lang="en-US" sz="2800" spc="10" dirty="0">
                <a:solidFill>
                  <a:srgbClr val="0070C0"/>
                </a:solidFill>
                <a:latin typeface="Times New Roman"/>
                <a:ea typeface="Times New Roman"/>
              </a:rPr>
              <a:t>.</a:t>
            </a:r>
            <a:r>
              <a:rPr lang="en-US" sz="2800" spc="10" dirty="0">
                <a:solidFill>
                  <a:srgbClr val="0D0D0D"/>
                </a:solidFill>
                <a:latin typeface="Times New Roman"/>
                <a:ea typeface="Times New Roman"/>
              </a:rPr>
              <a:t> </a:t>
            </a:r>
            <a:br>
              <a:rPr lang="en-US" sz="2800" spc="10" dirty="0">
                <a:solidFill>
                  <a:srgbClr val="0D0D0D"/>
                </a:solidFill>
                <a:latin typeface="Times New Roman"/>
                <a:ea typeface="Times New Roman"/>
              </a:rPr>
            </a:br>
            <a:r>
              <a:rPr lang="en-US" sz="2800" spc="10" dirty="0">
                <a:solidFill>
                  <a:srgbClr val="0D0D0D"/>
                </a:solidFill>
                <a:latin typeface="Times New Roman"/>
                <a:ea typeface="Times New Roman"/>
              </a:rPr>
              <a:t> </a:t>
            </a:r>
            <a:br>
              <a:rPr lang="en-US" sz="2800" spc="10" dirty="0">
                <a:solidFill>
                  <a:srgbClr val="0D0D0D"/>
                </a:solidFill>
                <a:latin typeface="Times New Roman"/>
                <a:ea typeface="Times New Roman"/>
              </a:rPr>
            </a:br>
            <a:r>
              <a:rPr lang="en-US" sz="2800" spc="10" dirty="0">
                <a:solidFill>
                  <a:srgbClr val="0D0D0D"/>
                </a:solidFill>
                <a:latin typeface="Times New Roman"/>
                <a:ea typeface="Times New Roman"/>
              </a:rPr>
              <a:t>  Ex. “</a:t>
            </a:r>
            <a:r>
              <a:rPr lang="en-US" sz="2800" b="1" i="1" spc="10" dirty="0">
                <a:solidFill>
                  <a:srgbClr val="FF0000"/>
                </a:solidFill>
                <a:latin typeface="Times New Roman"/>
                <a:ea typeface="Times New Roman"/>
              </a:rPr>
              <a:t>The kids have eaten already and surprisingly</a:t>
            </a:r>
            <a:r>
              <a:rPr lang="en-US" sz="2800" b="1" i="1" spc="10" dirty="0">
                <a:solidFill>
                  <a:srgbClr val="00B050"/>
                </a:solidFill>
                <a:latin typeface="Times New Roman"/>
                <a:ea typeface="Times New Roman"/>
              </a:rPr>
              <a:t>, they are hungry</a:t>
            </a:r>
            <a:r>
              <a:rPr lang="en-US" sz="2800" spc="10" dirty="0">
                <a:solidFill>
                  <a:srgbClr val="0D0D0D"/>
                </a:solidFill>
                <a:latin typeface="Times New Roman"/>
                <a:ea typeface="Times New Roman"/>
              </a:rPr>
              <a:t>.” </a:t>
            </a:r>
            <a:br>
              <a:rPr lang="en-US" sz="2800" spc="10" dirty="0">
                <a:solidFill>
                  <a:srgbClr val="0D0D0D"/>
                </a:solidFill>
                <a:latin typeface="Times New Roman"/>
                <a:ea typeface="Times New Roman"/>
              </a:rPr>
            </a:br>
            <a:r>
              <a:rPr lang="en-US" sz="2800" spc="10" dirty="0">
                <a:solidFill>
                  <a:srgbClr val="0D0D0D"/>
                </a:solidFill>
                <a:latin typeface="Times New Roman"/>
                <a:ea typeface="Times New Roman"/>
              </a:rPr>
              <a:t>       </a:t>
            </a:r>
            <a:br>
              <a:rPr lang="en-US" sz="2800" spc="10" dirty="0">
                <a:solidFill>
                  <a:srgbClr val="0D0D0D"/>
                </a:solidFill>
                <a:latin typeface="Times New Roman"/>
                <a:ea typeface="Times New Roman"/>
              </a:rPr>
            </a:br>
            <a:r>
              <a:rPr lang="en-US" sz="2800" spc="10" dirty="0">
                <a:solidFill>
                  <a:srgbClr val="0D0D0D"/>
                </a:solidFill>
                <a:latin typeface="Times New Roman"/>
                <a:ea typeface="Times New Roman"/>
              </a:rPr>
              <a:t>   </a:t>
            </a:r>
            <a:r>
              <a:rPr lang="en-US" sz="2800" i="1" spc="10" dirty="0">
                <a:solidFill>
                  <a:srgbClr val="002060"/>
                </a:solidFill>
                <a:latin typeface="Times New Roman"/>
                <a:ea typeface="Times New Roman"/>
              </a:rPr>
              <a:t>The linguistic context helps to interpret the second sentence depending on what the first sentence says because it is common knowledge that humans are not usually hungry after eating.</a:t>
            </a:r>
            <a:endParaRPr lang="en-US" i="1" dirty="0">
              <a:solidFill>
                <a:srgbClr val="002060"/>
              </a:solidFill>
            </a:endParaRPr>
          </a:p>
        </p:txBody>
      </p:sp>
    </p:spTree>
    <p:extLst>
      <p:ext uri="{BB962C8B-B14F-4D97-AF65-F5344CB8AC3E}">
        <p14:creationId xmlns:p14="http://schemas.microsoft.com/office/powerpoint/2010/main" val="39909926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928992" cy="6480719"/>
          </a:xfrm>
        </p:spPr>
        <p:txBody>
          <a:bodyPr>
            <a:normAutofit/>
          </a:bodyPr>
          <a:lstStyle/>
          <a:p>
            <a:pPr algn="l"/>
            <a:r>
              <a:rPr lang="en-US" sz="2400" b="1" i="1" dirty="0" smtClean="0">
                <a:solidFill>
                  <a:srgbClr val="FF0000"/>
                </a:solidFill>
                <a:latin typeface="Times New Roman"/>
                <a:ea typeface="Times New Roman"/>
              </a:rPr>
              <a:t>   5. A </a:t>
            </a:r>
            <a:r>
              <a:rPr lang="en-US" sz="2400" b="1" i="1" dirty="0">
                <a:solidFill>
                  <a:srgbClr val="FF0000"/>
                </a:solidFill>
                <a:latin typeface="Times New Roman"/>
                <a:ea typeface="Times New Roman"/>
              </a:rPr>
              <a:t>task-based syllabus</a:t>
            </a:r>
            <a:r>
              <a:rPr lang="en-US" sz="2400" b="1" dirty="0">
                <a:solidFill>
                  <a:srgbClr val="FF0000"/>
                </a:solidFill>
                <a:latin typeface="Times New Roman"/>
                <a:ea typeface="Times New Roman"/>
              </a:rPr>
              <a:t>.</a:t>
            </a:r>
            <a:r>
              <a:rPr lang="en-US" sz="2400" dirty="0">
                <a:latin typeface="Times New Roman"/>
                <a:ea typeface="Times New Roman"/>
              </a:rPr>
              <a:t> </a:t>
            </a:r>
            <a:r>
              <a:rPr lang="en-US" sz="2400" dirty="0">
                <a:solidFill>
                  <a:srgbClr val="FF0000"/>
                </a:solidFill>
                <a:latin typeface="Times New Roman"/>
                <a:ea typeface="Times New Roman"/>
              </a:rPr>
              <a:t>In task-based instruction the content of the teaching is a series of complex &amp;</a:t>
            </a:r>
            <a:r>
              <a:rPr lang="en-US" sz="2400" dirty="0" smtClean="0">
                <a:solidFill>
                  <a:srgbClr val="FF0000"/>
                </a:solidFill>
                <a:latin typeface="Times New Roman"/>
                <a:ea typeface="Times New Roman"/>
              </a:rPr>
              <a:t> </a:t>
            </a:r>
            <a:r>
              <a:rPr lang="en-US" sz="2400" dirty="0">
                <a:solidFill>
                  <a:srgbClr val="FF0000"/>
                </a:solidFill>
                <a:latin typeface="Times New Roman"/>
                <a:ea typeface="Times New Roman"/>
              </a:rPr>
              <a:t>purposeful tasks that the students want or need to perform with the language they are learning.</a:t>
            </a:r>
            <a:r>
              <a:rPr lang="en-US" sz="2400" dirty="0">
                <a:latin typeface="Times New Roman"/>
                <a:ea typeface="Times New Roman"/>
              </a:rPr>
              <a:t> </a:t>
            </a:r>
            <a:r>
              <a:rPr lang="en-US" sz="2400" dirty="0" smtClean="0">
                <a:latin typeface="Times New Roman"/>
                <a:ea typeface="Times New Roman"/>
              </a:rPr>
              <a:t/>
            </a:r>
            <a:br>
              <a:rPr lang="en-US" sz="2400" dirty="0" smtClean="0">
                <a:latin typeface="Times New Roman"/>
                <a:ea typeface="Times New Roman"/>
              </a:rPr>
            </a:br>
            <a:r>
              <a:rPr lang="en-US" sz="2400" dirty="0">
                <a:latin typeface="Times New Roman"/>
                <a:ea typeface="Times New Roman"/>
              </a:rPr>
              <a:t> </a:t>
            </a:r>
            <a:r>
              <a:rPr lang="en-US" sz="2400" dirty="0" smtClean="0">
                <a:latin typeface="Times New Roman"/>
                <a:ea typeface="Times New Roman"/>
              </a:rPr>
              <a:t>    </a:t>
            </a:r>
            <a:br>
              <a:rPr lang="en-US" sz="2400" dirty="0" smtClean="0">
                <a:latin typeface="Times New Roman"/>
                <a:ea typeface="Times New Roman"/>
              </a:rPr>
            </a:br>
            <a:r>
              <a:rPr lang="en-US" sz="2400" dirty="0">
                <a:latin typeface="Times New Roman"/>
                <a:ea typeface="Times New Roman"/>
              </a:rPr>
              <a:t> </a:t>
            </a:r>
            <a:r>
              <a:rPr lang="en-US" sz="2400" dirty="0" smtClean="0">
                <a:latin typeface="Times New Roman"/>
                <a:ea typeface="Times New Roman"/>
              </a:rPr>
              <a:t>    </a:t>
            </a:r>
            <a:r>
              <a:rPr lang="en-US" sz="2400" dirty="0" smtClean="0">
                <a:solidFill>
                  <a:srgbClr val="002060"/>
                </a:solidFill>
                <a:latin typeface="Times New Roman"/>
                <a:ea typeface="Times New Roman"/>
              </a:rPr>
              <a:t>The </a:t>
            </a:r>
            <a:r>
              <a:rPr lang="en-US" sz="2400" dirty="0">
                <a:solidFill>
                  <a:srgbClr val="002060"/>
                </a:solidFill>
                <a:latin typeface="Times New Roman"/>
                <a:ea typeface="Times New Roman"/>
              </a:rPr>
              <a:t>tasks are defined as activities with a purpose other than language learning. Tasks integrate language (and other) skills in specific settings of language use. </a:t>
            </a:r>
            <a:r>
              <a:rPr lang="en-US" sz="2400" dirty="0" smtClean="0">
                <a:solidFill>
                  <a:srgbClr val="002060"/>
                </a:solidFill>
                <a:latin typeface="Times New Roman"/>
                <a:ea typeface="Times New Roman"/>
              </a:rPr>
              <a:t>Tasks </a:t>
            </a:r>
            <a:r>
              <a:rPr lang="en-US" sz="2400" dirty="0">
                <a:solidFill>
                  <a:srgbClr val="002060"/>
                </a:solidFill>
                <a:latin typeface="Times New Roman"/>
                <a:ea typeface="Times New Roman"/>
              </a:rPr>
              <a:t>that can be used for language learning are, generally, tasks that the learners actually have to perform in any case.</a:t>
            </a:r>
            <a:r>
              <a:rPr lang="en-US" sz="2400" dirty="0">
                <a:latin typeface="Times New Roman"/>
                <a:ea typeface="Times New Roman"/>
              </a:rPr>
              <a:t> </a:t>
            </a:r>
            <a:r>
              <a:rPr lang="en-US" sz="2400" dirty="0" smtClean="0">
                <a:latin typeface="Times New Roman"/>
                <a:ea typeface="Times New Roman"/>
              </a:rPr>
              <a:t/>
            </a:r>
            <a:br>
              <a:rPr lang="en-US" sz="2400" dirty="0" smtClean="0">
                <a:latin typeface="Times New Roman"/>
                <a:ea typeface="Times New Roman"/>
              </a:rPr>
            </a:br>
            <a:r>
              <a:rPr lang="en-US" sz="2400" dirty="0">
                <a:latin typeface="Times New Roman"/>
                <a:ea typeface="Times New Roman"/>
              </a:rPr>
              <a:t> </a:t>
            </a:r>
            <a:r>
              <a:rPr lang="en-US" sz="2400" dirty="0" smtClean="0">
                <a:latin typeface="Times New Roman"/>
                <a:ea typeface="Times New Roman"/>
              </a:rPr>
              <a:t>     </a:t>
            </a:r>
            <a:br>
              <a:rPr lang="en-US" sz="2400" dirty="0" smtClean="0">
                <a:latin typeface="Times New Roman"/>
                <a:ea typeface="Times New Roman"/>
              </a:rPr>
            </a:br>
            <a:r>
              <a:rPr lang="en-US" sz="2400" dirty="0">
                <a:latin typeface="Times New Roman"/>
                <a:ea typeface="Times New Roman"/>
              </a:rPr>
              <a:t> </a:t>
            </a:r>
            <a:r>
              <a:rPr lang="en-US" sz="2400" dirty="0" smtClean="0">
                <a:latin typeface="Times New Roman"/>
                <a:ea typeface="Times New Roman"/>
              </a:rPr>
              <a:t>     </a:t>
            </a:r>
            <a:r>
              <a:rPr lang="en-US" sz="2400" dirty="0" smtClean="0">
                <a:solidFill>
                  <a:srgbClr val="00B050"/>
                </a:solidFill>
                <a:latin typeface="Times New Roman"/>
                <a:ea typeface="Times New Roman"/>
              </a:rPr>
              <a:t>Examples:</a:t>
            </a:r>
            <a:r>
              <a:rPr lang="en-US" sz="2400" dirty="0" smtClean="0">
                <a:solidFill>
                  <a:srgbClr val="FF0000"/>
                </a:solidFill>
                <a:latin typeface="Times New Roman"/>
                <a:ea typeface="Times New Roman"/>
              </a:rPr>
              <a:t> </a:t>
            </a:r>
            <a:r>
              <a:rPr lang="en-US" sz="2400" i="1" dirty="0">
                <a:solidFill>
                  <a:schemeClr val="accent6">
                    <a:lumMod val="50000"/>
                  </a:schemeClr>
                </a:solidFill>
                <a:latin typeface="Times New Roman"/>
                <a:ea typeface="Times New Roman"/>
              </a:rPr>
              <a:t>applying for a job, talking with a social worker, getting housing information over the telephone, completing bureaucratic forms, collecting information about preschools to decide which to send a child to, preparing a paper for another course, reading a textbook for another </a:t>
            </a:r>
            <a:r>
              <a:rPr lang="en-US" sz="2400" i="1" dirty="0" smtClean="0">
                <a:solidFill>
                  <a:schemeClr val="accent6">
                    <a:lumMod val="50000"/>
                  </a:schemeClr>
                </a:solidFill>
                <a:latin typeface="Times New Roman"/>
                <a:ea typeface="Times New Roman"/>
              </a:rPr>
              <a:t>course...</a:t>
            </a:r>
            <a:endParaRPr lang="en-US" sz="2400" i="1" dirty="0">
              <a:solidFill>
                <a:schemeClr val="accent6">
                  <a:lumMod val="50000"/>
                </a:schemeClr>
              </a:solidFill>
            </a:endParaRPr>
          </a:p>
        </p:txBody>
      </p:sp>
    </p:spTree>
    <p:extLst>
      <p:ext uri="{BB962C8B-B14F-4D97-AF65-F5344CB8AC3E}">
        <p14:creationId xmlns:p14="http://schemas.microsoft.com/office/powerpoint/2010/main" val="12665459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16632"/>
            <a:ext cx="8928992" cy="6624735"/>
          </a:xfrm>
        </p:spPr>
        <p:txBody>
          <a:bodyPr>
            <a:normAutofit fontScale="90000"/>
          </a:bodyPr>
          <a:lstStyle/>
          <a:p>
            <a:pPr marR="177800" indent="457200" algn="l">
              <a:lnSpc>
                <a:spcPct val="145000"/>
              </a:lnSpc>
              <a:spcAft>
                <a:spcPts val="0"/>
              </a:spcAft>
            </a:pPr>
            <a:r>
              <a:rPr lang="en-US" sz="3100" b="1" i="1" dirty="0">
                <a:solidFill>
                  <a:srgbClr val="FF0000"/>
                </a:solidFill>
                <a:latin typeface="Times New Roman" pitchFamily="18" charset="0"/>
                <a:ea typeface="Times New Roman"/>
                <a:cs typeface="Times New Roman" pitchFamily="18" charset="0"/>
              </a:rPr>
              <a:t>6</a:t>
            </a:r>
            <a:r>
              <a:rPr lang="en-US" sz="3100" b="1" i="1" dirty="0" smtClean="0">
                <a:solidFill>
                  <a:srgbClr val="FF0000"/>
                </a:solidFill>
                <a:latin typeface="Times New Roman" pitchFamily="18" charset="0"/>
                <a:ea typeface="Times New Roman"/>
                <a:cs typeface="Times New Roman" pitchFamily="18" charset="0"/>
              </a:rPr>
              <a:t>. A </a:t>
            </a:r>
            <a:r>
              <a:rPr lang="en-US" sz="3100" b="1" i="1" dirty="0">
                <a:solidFill>
                  <a:srgbClr val="FF0000"/>
                </a:solidFill>
                <a:latin typeface="Times New Roman" pitchFamily="18" charset="0"/>
                <a:ea typeface="Times New Roman"/>
                <a:cs typeface="Times New Roman" pitchFamily="18" charset="0"/>
              </a:rPr>
              <a:t>content-based syllabus</a:t>
            </a:r>
            <a:r>
              <a:rPr lang="en-US" sz="3100" dirty="0">
                <a:latin typeface="Times New Roman" pitchFamily="18" charset="0"/>
                <a:ea typeface="Times New Roman"/>
                <a:cs typeface="Times New Roman" pitchFamily="18" charset="0"/>
              </a:rPr>
              <a:t>. </a:t>
            </a:r>
            <a:r>
              <a:rPr lang="en-US" sz="3100" dirty="0">
                <a:solidFill>
                  <a:srgbClr val="7030A0"/>
                </a:solidFill>
                <a:latin typeface="Times New Roman" pitchFamily="18" charset="0"/>
                <a:ea typeface="Times New Roman"/>
                <a:cs typeface="Times New Roman" pitchFamily="18" charset="0"/>
              </a:rPr>
              <a:t>In content-based language teaching, the primary purpose of the instruction is to teach some content </a:t>
            </a:r>
            <a:r>
              <a:rPr lang="en-US" sz="3100" dirty="0" smtClean="0">
                <a:solidFill>
                  <a:srgbClr val="7030A0"/>
                </a:solidFill>
                <a:latin typeface="Times New Roman" pitchFamily="18" charset="0"/>
                <a:ea typeface="Times New Roman"/>
                <a:cs typeface="Times New Roman" pitchFamily="18" charset="0"/>
              </a:rPr>
              <a:t>or information </a:t>
            </a:r>
            <a:r>
              <a:rPr lang="en-US" sz="3100" dirty="0">
                <a:solidFill>
                  <a:srgbClr val="7030A0"/>
                </a:solidFill>
                <a:latin typeface="Times New Roman" pitchFamily="18" charset="0"/>
                <a:ea typeface="Times New Roman"/>
                <a:cs typeface="Times New Roman" pitchFamily="18" charset="0"/>
              </a:rPr>
              <a:t>using the language that the students are also learning.</a:t>
            </a:r>
            <a:r>
              <a:rPr lang="en-US" sz="3100" dirty="0">
                <a:latin typeface="Times New Roman" pitchFamily="18" charset="0"/>
                <a:ea typeface="Times New Roman"/>
                <a:cs typeface="Times New Roman" pitchFamily="18" charset="0"/>
              </a:rPr>
              <a:t> </a:t>
            </a:r>
            <a:r>
              <a:rPr lang="en-US" sz="3100" dirty="0" smtClean="0">
                <a:latin typeface="Times New Roman" pitchFamily="18" charset="0"/>
                <a:ea typeface="Times New Roman"/>
                <a:cs typeface="Times New Roman" pitchFamily="18" charset="0"/>
              </a:rPr>
              <a:t>  </a:t>
            </a:r>
            <a:br>
              <a:rPr lang="en-US" sz="3100" dirty="0" smtClean="0">
                <a:latin typeface="Times New Roman" pitchFamily="18" charset="0"/>
                <a:ea typeface="Times New Roman"/>
                <a:cs typeface="Times New Roman" pitchFamily="18" charset="0"/>
              </a:rPr>
            </a:br>
            <a:r>
              <a:rPr lang="en-US" sz="3100" dirty="0" smtClean="0">
                <a:latin typeface="Times New Roman" pitchFamily="18" charset="0"/>
                <a:ea typeface="Times New Roman"/>
                <a:cs typeface="Times New Roman" pitchFamily="18" charset="0"/>
              </a:rPr>
              <a:t>   * </a:t>
            </a:r>
            <a:r>
              <a:rPr lang="en-US" sz="3100" dirty="0" smtClean="0">
                <a:solidFill>
                  <a:srgbClr val="00B050"/>
                </a:solidFill>
                <a:latin typeface="Times New Roman" pitchFamily="18" charset="0"/>
                <a:ea typeface="Times New Roman"/>
                <a:cs typeface="Times New Roman" pitchFamily="18" charset="0"/>
              </a:rPr>
              <a:t>Content-based </a:t>
            </a:r>
            <a:r>
              <a:rPr lang="en-US" sz="3100" dirty="0">
                <a:solidFill>
                  <a:srgbClr val="00B050"/>
                </a:solidFill>
                <a:latin typeface="Times New Roman" pitchFamily="18" charset="0"/>
                <a:ea typeface="Times New Roman"/>
                <a:cs typeface="Times New Roman" pitchFamily="18" charset="0"/>
              </a:rPr>
              <a:t>language teaching is concerned with information, while task-based language teaching is concerned with communicative &amp;</a:t>
            </a:r>
            <a:r>
              <a:rPr lang="en-US" sz="3100" dirty="0" smtClean="0">
                <a:solidFill>
                  <a:srgbClr val="00B050"/>
                </a:solidFill>
                <a:latin typeface="Times New Roman" pitchFamily="18" charset="0"/>
                <a:ea typeface="Times New Roman"/>
                <a:cs typeface="Times New Roman" pitchFamily="18" charset="0"/>
              </a:rPr>
              <a:t> </a:t>
            </a:r>
            <a:r>
              <a:rPr lang="en-US" sz="3100" dirty="0">
                <a:solidFill>
                  <a:srgbClr val="00B050"/>
                </a:solidFill>
                <a:latin typeface="Times New Roman" pitchFamily="18" charset="0"/>
                <a:ea typeface="Times New Roman"/>
                <a:cs typeface="Times New Roman" pitchFamily="18" charset="0"/>
              </a:rPr>
              <a:t>cognitive processes.</a:t>
            </a:r>
            <a:r>
              <a:rPr lang="en-US" sz="3100" dirty="0">
                <a:latin typeface="Times New Roman" pitchFamily="18" charset="0"/>
                <a:ea typeface="Times New Roman"/>
                <a:cs typeface="Times New Roman" pitchFamily="18" charset="0"/>
              </a:rPr>
              <a:t> </a:t>
            </a:r>
            <a:r>
              <a:rPr lang="en-US" sz="3100" dirty="0" smtClean="0">
                <a:latin typeface="Times New Roman" pitchFamily="18" charset="0"/>
                <a:ea typeface="Times New Roman"/>
                <a:cs typeface="Times New Roman" pitchFamily="18" charset="0"/>
              </a:rPr>
              <a:t/>
            </a:r>
            <a:br>
              <a:rPr lang="en-US" sz="3100" dirty="0" smtClean="0">
                <a:latin typeface="Times New Roman" pitchFamily="18" charset="0"/>
                <a:ea typeface="Times New Roman"/>
                <a:cs typeface="Times New Roman" pitchFamily="18" charset="0"/>
              </a:rPr>
            </a:br>
            <a:r>
              <a:rPr lang="en-US" sz="3100" dirty="0">
                <a:latin typeface="Times New Roman" pitchFamily="18" charset="0"/>
                <a:ea typeface="Times New Roman"/>
                <a:cs typeface="Times New Roman" pitchFamily="18" charset="0"/>
              </a:rPr>
              <a:t> </a:t>
            </a:r>
            <a:r>
              <a:rPr lang="en-US" sz="3100" dirty="0" smtClean="0">
                <a:latin typeface="Times New Roman" pitchFamily="18" charset="0"/>
                <a:ea typeface="Times New Roman"/>
                <a:cs typeface="Times New Roman" pitchFamily="18" charset="0"/>
              </a:rPr>
              <a:t>    </a:t>
            </a:r>
            <a:r>
              <a:rPr lang="en-US" sz="3100" dirty="0">
                <a:latin typeface="Times New Roman" pitchFamily="18" charset="0"/>
                <a:ea typeface="Calibri"/>
                <a:cs typeface="Times New Roman" pitchFamily="18" charset="0"/>
              </a:rPr>
              <a:t/>
            </a:r>
            <a:br>
              <a:rPr lang="en-US" sz="3100" dirty="0">
                <a:latin typeface="Times New Roman" pitchFamily="18" charset="0"/>
                <a:ea typeface="Calibri"/>
                <a:cs typeface="Times New Roman" pitchFamily="18" charset="0"/>
              </a:rPr>
            </a:br>
            <a:r>
              <a:rPr lang="en-US" sz="2600" dirty="0" smtClean="0">
                <a:latin typeface="Times New Roman" pitchFamily="18" charset="0"/>
                <a:ea typeface="Calibri"/>
                <a:cs typeface="Times New Roman" pitchFamily="18" charset="0"/>
              </a:rPr>
              <a:t>   </a:t>
            </a:r>
            <a:endParaRPr lang="en-US" sz="26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0406045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60648"/>
            <a:ext cx="8784976" cy="6408711"/>
          </a:xfrm>
        </p:spPr>
        <p:txBody>
          <a:bodyPr/>
          <a:lstStyle/>
          <a:p>
            <a:r>
              <a:rPr lang="en-US" sz="2800" dirty="0">
                <a:solidFill>
                  <a:srgbClr val="FF0000"/>
                </a:solidFill>
                <a:latin typeface="Times New Roman"/>
                <a:ea typeface="Times New Roman"/>
                <a:cs typeface="Times New Roman"/>
              </a:rPr>
              <a:t>An example of content-based language teaching is a science class taught in the language that the students need or want to learn, possibly with linguistic adjustments to make the science more comprehensible.</a:t>
            </a:r>
            <a:r>
              <a:rPr lang="en-US" sz="2300" dirty="0" smtClean="0">
                <a:solidFill>
                  <a:srgbClr val="000000"/>
                </a:solidFill>
                <a:latin typeface="Times New Roman"/>
                <a:ea typeface="Calibri"/>
                <a:cs typeface="Times New Roman"/>
              </a:rPr>
              <a:t> </a:t>
            </a:r>
            <a:br>
              <a:rPr lang="en-US" sz="2300" dirty="0" smtClean="0">
                <a:solidFill>
                  <a:srgbClr val="000000"/>
                </a:solidFill>
                <a:latin typeface="Times New Roman"/>
                <a:ea typeface="Calibri"/>
                <a:cs typeface="Times New Roman"/>
              </a:rPr>
            </a:br>
            <a:r>
              <a:rPr lang="en-US" sz="2300" dirty="0" smtClean="0">
                <a:solidFill>
                  <a:srgbClr val="000000"/>
                </a:solidFill>
                <a:latin typeface="Times New Roman"/>
                <a:ea typeface="Calibri"/>
                <a:cs typeface="Times New Roman"/>
              </a:rPr>
              <a:t/>
            </a:r>
            <a:br>
              <a:rPr lang="en-US" sz="2300" dirty="0" smtClean="0">
                <a:solidFill>
                  <a:srgbClr val="000000"/>
                </a:solidFill>
                <a:latin typeface="Times New Roman"/>
                <a:ea typeface="Calibri"/>
                <a:cs typeface="Times New Roman"/>
              </a:rPr>
            </a:br>
            <a:r>
              <a:rPr lang="en-US" sz="2300" dirty="0">
                <a:solidFill>
                  <a:srgbClr val="000000"/>
                </a:solidFill>
                <a:latin typeface="Times New Roman"/>
                <a:ea typeface="Calibri"/>
                <a:cs typeface="Times New Roman"/>
              </a:rPr>
              <a:t/>
            </a:r>
            <a:br>
              <a:rPr lang="en-US" sz="2300" dirty="0">
                <a:solidFill>
                  <a:srgbClr val="000000"/>
                </a:solidFill>
                <a:latin typeface="Times New Roman"/>
                <a:ea typeface="Calibri"/>
                <a:cs typeface="Times New Roman"/>
              </a:rPr>
            </a:br>
            <a:r>
              <a:rPr lang="en-US" sz="2300" b="1" u="sng" dirty="0" smtClean="0">
                <a:solidFill>
                  <a:srgbClr val="984807"/>
                </a:solidFill>
                <a:latin typeface="Times New Roman"/>
                <a:ea typeface="Calibri"/>
                <a:cs typeface="Times New Roman"/>
              </a:rPr>
              <a:t>Suggestion</a:t>
            </a:r>
            <a:r>
              <a:rPr lang="en-US" sz="2300" b="1" u="sng" dirty="0">
                <a:solidFill>
                  <a:srgbClr val="984807"/>
                </a:solidFill>
                <a:latin typeface="Times New Roman"/>
                <a:ea typeface="Calibri"/>
                <a:cs typeface="Times New Roman"/>
              </a:rPr>
              <a:t>:</a:t>
            </a:r>
            <a:r>
              <a:rPr lang="en-US" sz="2300" dirty="0">
                <a:solidFill>
                  <a:srgbClr val="000000"/>
                </a:solidFill>
                <a:latin typeface="Times New Roman"/>
                <a:ea typeface="Calibri"/>
                <a:cs typeface="Times New Roman"/>
              </a:rPr>
              <a:t> </a:t>
            </a:r>
            <a:r>
              <a:rPr lang="en-US" sz="2300" b="1" i="1" dirty="0">
                <a:solidFill>
                  <a:srgbClr val="002060"/>
                </a:solidFill>
                <a:latin typeface="Times New Roman"/>
                <a:ea typeface="Times New Roman"/>
                <a:cs typeface="Times New Roman"/>
              </a:rPr>
              <a:t>In practice, these different types of syllabus rarely occur independently of each other. Almost all actual language teaching syllabi are combinations of two or more of the types of syllabus described here.</a:t>
            </a:r>
            <a:endParaRPr lang="en-US" dirty="0"/>
          </a:p>
        </p:txBody>
      </p:sp>
    </p:spTree>
    <p:extLst>
      <p:ext uri="{BB962C8B-B14F-4D97-AF65-F5344CB8AC3E}">
        <p14:creationId xmlns:p14="http://schemas.microsoft.com/office/powerpoint/2010/main" val="14411850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80719"/>
          </a:xfrm>
        </p:spPr>
        <p:txBody>
          <a:bodyPr/>
          <a:lstStyle/>
          <a:p>
            <a:pPr algn="l"/>
            <a:r>
              <a:rPr lang="en-US" dirty="0" smtClean="0"/>
              <a:t>           </a:t>
            </a:r>
            <a:r>
              <a:rPr lang="en-US" b="1" dirty="0" smtClean="0">
                <a:solidFill>
                  <a:schemeClr val="accent6">
                    <a:lumMod val="50000"/>
                  </a:schemeClr>
                </a:solidFill>
              </a:rPr>
              <a:t>Revision of chapter V</a:t>
            </a:r>
            <a:r>
              <a:rPr lang="en-US" dirty="0" smtClean="0"/>
              <a:t/>
            </a:r>
            <a:br>
              <a:rPr lang="en-US" dirty="0" smtClean="0"/>
            </a:br>
            <a:r>
              <a:rPr lang="en-US" dirty="0" smtClean="0"/>
              <a:t>   	</a:t>
            </a:r>
            <a:r>
              <a:rPr lang="en-US" sz="3200" dirty="0" smtClean="0">
                <a:latin typeface="Times New Roman" pitchFamily="18" charset="0"/>
                <a:cs typeface="Times New Roman" pitchFamily="18" charset="0"/>
              </a:rPr>
              <a:t>1. What is Pragmatics and its types?</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2. What are implications of Discourse analysis: Implication of genre,</a:t>
            </a:r>
            <a:r>
              <a:rPr lang="en-US" sz="3200" dirty="0">
                <a:solidFill>
                  <a:srgbClr val="000000"/>
                </a:solidFill>
                <a:latin typeface="Times New Roman" pitchFamily="18" charset="0"/>
                <a:cs typeface="Times New Roman" pitchFamily="18" charset="0"/>
              </a:rPr>
              <a:t> of structure</a:t>
            </a:r>
            <a:r>
              <a:rPr lang="en-US" sz="3200" dirty="0" smtClean="0">
                <a:latin typeface="Times New Roman" pitchFamily="18" charset="0"/>
                <a:cs typeface="Times New Roman" pitchFamily="18" charset="0"/>
              </a:rPr>
              <a:t> discourse analysis</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to language teaching; Its significance.</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3. Syllabus design for language teaching/English course; What are the types of syllabus design?</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4. How to apply types of syllabus design in English course designing?</a:t>
            </a:r>
            <a:r>
              <a:rPr lang="en-US" dirty="0" smtClean="0"/>
              <a:t>  </a:t>
            </a:r>
            <a:endParaRPr lang="en-US" dirty="0"/>
          </a:p>
        </p:txBody>
      </p:sp>
    </p:spTree>
    <p:extLst>
      <p:ext uri="{BB962C8B-B14F-4D97-AF65-F5344CB8AC3E}">
        <p14:creationId xmlns:p14="http://schemas.microsoft.com/office/powerpoint/2010/main" val="1748687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496" y="116632"/>
            <a:ext cx="9001000" cy="6552727"/>
          </a:xfrm>
        </p:spPr>
        <p:txBody>
          <a:bodyPr>
            <a:normAutofit fontScale="90000"/>
          </a:bodyPr>
          <a:lstStyle/>
          <a:p>
            <a:r>
              <a:rPr lang="en-US" sz="2800" b="1" dirty="0" smtClean="0">
                <a:solidFill>
                  <a:srgbClr val="002060"/>
                </a:solidFill>
                <a:latin typeface="Times New Roman"/>
                <a:ea typeface="Times New Roman"/>
                <a:cs typeface="Times New Roman"/>
              </a:rPr>
              <a:t/>
            </a:r>
            <a:br>
              <a:rPr lang="en-US" sz="2800" b="1" dirty="0" smtClean="0">
                <a:solidFill>
                  <a:srgbClr val="002060"/>
                </a:solidFill>
                <a:latin typeface="Times New Roman"/>
                <a:ea typeface="Times New Roman"/>
                <a:cs typeface="Times New Roman"/>
              </a:rPr>
            </a:br>
            <a:r>
              <a:rPr lang="en-US" sz="2800" b="1" dirty="0" smtClean="0">
                <a:solidFill>
                  <a:schemeClr val="accent6">
                    <a:lumMod val="50000"/>
                  </a:schemeClr>
                </a:solidFill>
                <a:latin typeface="Times New Roman"/>
                <a:ea typeface="Times New Roman"/>
                <a:cs typeface="Times New Roman"/>
              </a:rPr>
              <a:t>TYPES OF PRAGMATIC MEANING</a:t>
            </a:r>
            <a:r>
              <a:rPr lang="en-US" sz="2800" dirty="0" smtClean="0">
                <a:solidFill>
                  <a:srgbClr val="002060"/>
                </a:solidFill>
                <a:latin typeface="Times New Roman"/>
                <a:ea typeface="Times New Roman"/>
                <a:cs typeface="Times New Roman"/>
              </a:rPr>
              <a:t/>
            </a:r>
            <a:br>
              <a:rPr lang="en-US" sz="2800" dirty="0" smtClean="0">
                <a:solidFill>
                  <a:srgbClr val="002060"/>
                </a:solidFill>
                <a:latin typeface="Times New Roman"/>
                <a:ea typeface="Times New Roman"/>
                <a:cs typeface="Times New Roman"/>
              </a:rPr>
            </a:br>
            <a:r>
              <a:rPr lang="en-US" sz="2800" dirty="0" smtClean="0">
                <a:solidFill>
                  <a:srgbClr val="202124"/>
                </a:solidFill>
                <a:latin typeface="Times New Roman"/>
                <a:ea typeface="Times New Roman"/>
                <a:cs typeface="Times New Roman"/>
              </a:rPr>
              <a:t> </a:t>
            </a:r>
            <a:br>
              <a:rPr lang="en-US" sz="2800" dirty="0" smtClean="0">
                <a:solidFill>
                  <a:srgbClr val="202124"/>
                </a:solidFill>
                <a:latin typeface="Times New Roman"/>
                <a:ea typeface="Times New Roman"/>
                <a:cs typeface="Times New Roman"/>
              </a:rPr>
            </a:br>
            <a:r>
              <a:rPr lang="en-US" sz="3600" b="1" dirty="0" smtClean="0">
                <a:solidFill>
                  <a:srgbClr val="002060"/>
                </a:solidFill>
                <a:latin typeface="Times New Roman"/>
                <a:ea typeface="Times New Roman"/>
                <a:cs typeface="Times New Roman"/>
              </a:rPr>
              <a:t>Social </a:t>
            </a:r>
            <a:r>
              <a:rPr lang="en-US" sz="3600" b="1" dirty="0">
                <a:solidFill>
                  <a:srgbClr val="002060"/>
                </a:solidFill>
                <a:latin typeface="Times New Roman"/>
                <a:ea typeface="Times New Roman"/>
                <a:cs typeface="Times New Roman"/>
              </a:rPr>
              <a:t>meaning, </a:t>
            </a:r>
            <a:r>
              <a:rPr lang="en-US" sz="3600" b="1" dirty="0" smtClean="0">
                <a:solidFill>
                  <a:srgbClr val="002060"/>
                </a:solidFill>
                <a:latin typeface="Times New Roman"/>
                <a:ea typeface="Times New Roman"/>
                <a:cs typeface="Times New Roman"/>
              </a:rPr>
              <a:t>Affective </a:t>
            </a:r>
            <a:r>
              <a:rPr lang="en-US" sz="3600" b="1" dirty="0">
                <a:solidFill>
                  <a:srgbClr val="002060"/>
                </a:solidFill>
                <a:latin typeface="Times New Roman"/>
                <a:ea typeface="Times New Roman"/>
                <a:cs typeface="Times New Roman"/>
              </a:rPr>
              <a:t>meaning &amp; the </a:t>
            </a:r>
            <a:r>
              <a:rPr lang="en-US" sz="3600" b="1" dirty="0" smtClean="0">
                <a:solidFill>
                  <a:srgbClr val="002060"/>
                </a:solidFill>
                <a:latin typeface="Times New Roman"/>
                <a:ea typeface="Times New Roman"/>
                <a:cs typeface="Times New Roman"/>
              </a:rPr>
              <a:t>Meaning </a:t>
            </a:r>
            <a:r>
              <a:rPr lang="en-US" sz="3600" b="1" dirty="0">
                <a:solidFill>
                  <a:srgbClr val="002060"/>
                </a:solidFill>
                <a:latin typeface="Times New Roman"/>
                <a:ea typeface="Times New Roman"/>
                <a:cs typeface="Times New Roman"/>
              </a:rPr>
              <a:t>of Speech </a:t>
            </a:r>
            <a:r>
              <a:rPr lang="en-US" sz="3600" b="1" dirty="0" smtClean="0">
                <a:solidFill>
                  <a:srgbClr val="002060"/>
                </a:solidFill>
                <a:latin typeface="Times New Roman"/>
                <a:ea typeface="Times New Roman"/>
                <a:cs typeface="Times New Roman"/>
              </a:rPr>
              <a:t>acts</a:t>
            </a:r>
            <a:r>
              <a:rPr lang="en-US" sz="2800" b="1" dirty="0">
                <a:solidFill>
                  <a:srgbClr val="000000"/>
                </a:solidFill>
                <a:latin typeface="Times New Roman"/>
                <a:ea typeface="Times New Roman"/>
                <a:cs typeface="Times New Roman"/>
              </a:rPr>
              <a:t/>
            </a:r>
            <a:br>
              <a:rPr lang="en-US" sz="2800" b="1" dirty="0">
                <a:solidFill>
                  <a:srgbClr val="000000"/>
                </a:solidFill>
                <a:latin typeface="Times New Roman"/>
                <a:ea typeface="Times New Roman"/>
                <a:cs typeface="Times New Roman"/>
              </a:rPr>
            </a:br>
            <a:r>
              <a:rPr lang="en-US" sz="2800" b="1" dirty="0">
                <a:solidFill>
                  <a:srgbClr val="000000"/>
                </a:solidFill>
                <a:latin typeface="Times New Roman"/>
                <a:ea typeface="Times New Roman"/>
                <a:cs typeface="Times New Roman"/>
              </a:rPr>
              <a:t/>
            </a:r>
            <a:br>
              <a:rPr lang="en-US" sz="2800" b="1" dirty="0">
                <a:solidFill>
                  <a:srgbClr val="000000"/>
                </a:solidFill>
                <a:latin typeface="Times New Roman"/>
                <a:ea typeface="Times New Roman"/>
                <a:cs typeface="Times New Roman"/>
              </a:rPr>
            </a:br>
            <a:r>
              <a:rPr lang="en-US" sz="2800" b="1" dirty="0">
                <a:solidFill>
                  <a:srgbClr val="000000"/>
                </a:solidFill>
                <a:latin typeface="Times New Roman"/>
                <a:ea typeface="Times New Roman"/>
                <a:cs typeface="Times New Roman"/>
              </a:rPr>
              <a:t>* </a:t>
            </a:r>
            <a:r>
              <a:rPr lang="en-US" sz="3200" b="1" dirty="0">
                <a:solidFill>
                  <a:srgbClr val="202124"/>
                </a:solidFill>
                <a:latin typeface="Times New Roman"/>
                <a:ea typeface="Times New Roman"/>
                <a:cs typeface="Times New Roman"/>
              </a:rPr>
              <a:t>Social </a:t>
            </a:r>
            <a:r>
              <a:rPr lang="en-US" sz="3200" b="1" dirty="0" smtClean="0">
                <a:solidFill>
                  <a:srgbClr val="202124"/>
                </a:solidFill>
                <a:latin typeface="Times New Roman"/>
                <a:ea typeface="Times New Roman"/>
                <a:cs typeface="Times New Roman"/>
              </a:rPr>
              <a:t>meaning</a:t>
            </a:r>
            <a:r>
              <a:rPr lang="en-US" sz="2800" b="1" dirty="0" smtClean="0">
                <a:solidFill>
                  <a:srgbClr val="000000"/>
                </a:solidFill>
                <a:latin typeface="Times New Roman"/>
                <a:ea typeface="Times New Roman"/>
                <a:cs typeface="Times New Roman"/>
              </a:rPr>
              <a:t>:</a:t>
            </a:r>
            <a:r>
              <a:rPr lang="en-US" sz="2800" dirty="0" smtClean="0">
                <a:solidFill>
                  <a:srgbClr val="202124"/>
                </a:solidFill>
                <a:latin typeface="Times New Roman"/>
                <a:ea typeface="Calibri"/>
                <a:cs typeface="Times New Roman"/>
              </a:rPr>
              <a:t> </a:t>
            </a:r>
            <a:r>
              <a:rPr lang="en-US" sz="3100" dirty="0">
                <a:solidFill>
                  <a:srgbClr val="C00000"/>
                </a:solidFill>
                <a:latin typeface="Times New Roman"/>
                <a:ea typeface="Calibri"/>
                <a:cs typeface="Times New Roman"/>
              </a:rPr>
              <a:t>R</a:t>
            </a:r>
            <a:r>
              <a:rPr lang="en-US" sz="3100" dirty="0" smtClean="0">
                <a:solidFill>
                  <a:srgbClr val="C00000"/>
                </a:solidFill>
                <a:latin typeface="Times New Roman"/>
                <a:ea typeface="Calibri"/>
                <a:cs typeface="Times New Roman"/>
              </a:rPr>
              <a:t>elated </a:t>
            </a:r>
            <a:r>
              <a:rPr lang="en-US" sz="3100" dirty="0">
                <a:solidFill>
                  <a:srgbClr val="C00000"/>
                </a:solidFill>
                <a:latin typeface="Times New Roman"/>
                <a:ea typeface="Calibri"/>
                <a:cs typeface="Times New Roman"/>
              </a:rPr>
              <a:t>to the </a:t>
            </a:r>
            <a:r>
              <a:rPr lang="en-US" sz="3100" b="1" dirty="0">
                <a:solidFill>
                  <a:srgbClr val="C00000"/>
                </a:solidFill>
                <a:latin typeface="Times New Roman"/>
                <a:ea typeface="Calibri"/>
                <a:cs typeface="Times New Roman"/>
              </a:rPr>
              <a:t>situation in which an utterance is used</a:t>
            </a:r>
            <a:r>
              <a:rPr lang="en-US" sz="3100" b="1" dirty="0">
                <a:solidFill>
                  <a:srgbClr val="202124"/>
                </a:solidFill>
                <a:latin typeface="Times New Roman"/>
                <a:ea typeface="Calibri"/>
                <a:cs typeface="Times New Roman"/>
              </a:rPr>
              <a:t>,</a:t>
            </a:r>
            <a:r>
              <a:rPr lang="en-US" sz="3100" dirty="0">
                <a:solidFill>
                  <a:srgbClr val="202124"/>
                </a:solidFill>
                <a:latin typeface="Times New Roman"/>
                <a:ea typeface="Calibri"/>
                <a:cs typeface="Times New Roman"/>
              </a:rPr>
              <a:t> concerned with the </a:t>
            </a:r>
            <a:r>
              <a:rPr lang="en-US" sz="3100" b="1" i="1" dirty="0">
                <a:solidFill>
                  <a:srgbClr val="0070C0"/>
                </a:solidFill>
                <a:latin typeface="Times New Roman"/>
                <a:ea typeface="Calibri"/>
                <a:cs typeface="Times New Roman"/>
              </a:rPr>
              <a:t>social circumstances</a:t>
            </a:r>
            <a:r>
              <a:rPr lang="en-US" sz="3100" dirty="0">
                <a:solidFill>
                  <a:srgbClr val="C00000"/>
                </a:solidFill>
                <a:latin typeface="Times New Roman"/>
                <a:ea typeface="Calibri"/>
                <a:cs typeface="Times New Roman"/>
              </a:rPr>
              <a:t> of the use of a linguistic expression. </a:t>
            </a:r>
            <a:r>
              <a:rPr lang="en-US" sz="3100" dirty="0">
                <a:solidFill>
                  <a:srgbClr val="202124"/>
                </a:solidFill>
                <a:latin typeface="Times New Roman"/>
                <a:ea typeface="Calibri"/>
                <a:cs typeface="Times New Roman"/>
              </a:rPr>
              <a:t/>
            </a:r>
            <a:br>
              <a:rPr lang="en-US" sz="3100" dirty="0">
                <a:solidFill>
                  <a:srgbClr val="202124"/>
                </a:solidFill>
                <a:latin typeface="Times New Roman"/>
                <a:ea typeface="Calibri"/>
                <a:cs typeface="Times New Roman"/>
              </a:rPr>
            </a:br>
            <a:r>
              <a:rPr lang="en-US" sz="2800" dirty="0" smtClean="0">
                <a:solidFill>
                  <a:srgbClr val="202124"/>
                </a:solidFill>
                <a:latin typeface="Times New Roman"/>
                <a:ea typeface="Calibri"/>
                <a:cs typeface="Times New Roman"/>
              </a:rPr>
              <a:t/>
            </a:r>
            <a:br>
              <a:rPr lang="en-US" sz="2800" dirty="0" smtClean="0">
                <a:solidFill>
                  <a:srgbClr val="202124"/>
                </a:solidFill>
                <a:latin typeface="Times New Roman"/>
                <a:ea typeface="Calibri"/>
                <a:cs typeface="Times New Roman"/>
              </a:rPr>
            </a:br>
            <a:r>
              <a:rPr lang="en-US" sz="2800" dirty="0" smtClean="0">
                <a:solidFill>
                  <a:srgbClr val="202124"/>
                </a:solidFill>
                <a:latin typeface="Times New Roman"/>
                <a:ea typeface="Calibri"/>
                <a:cs typeface="Times New Roman"/>
              </a:rPr>
              <a:t>Ex</a:t>
            </a:r>
            <a:r>
              <a:rPr lang="en-US" sz="2800" dirty="0">
                <a:solidFill>
                  <a:srgbClr val="202124"/>
                </a:solidFill>
                <a:latin typeface="Times New Roman"/>
                <a:ea typeface="Calibri"/>
                <a:cs typeface="Times New Roman"/>
              </a:rPr>
              <a:t>. Some dialectic words inform us about the </a:t>
            </a:r>
            <a:r>
              <a:rPr lang="en-US" sz="2800" b="1" dirty="0">
                <a:solidFill>
                  <a:srgbClr val="202124"/>
                </a:solidFill>
                <a:latin typeface="Times New Roman"/>
                <a:ea typeface="Calibri"/>
                <a:cs typeface="Times New Roman"/>
              </a:rPr>
              <a:t>regional</a:t>
            </a:r>
            <a:r>
              <a:rPr lang="en-US" sz="2800" dirty="0">
                <a:solidFill>
                  <a:srgbClr val="202124"/>
                </a:solidFill>
                <a:latin typeface="Times New Roman"/>
                <a:ea typeface="Calibri"/>
                <a:cs typeface="Times New Roman"/>
              </a:rPr>
              <a:t> &amp; </a:t>
            </a:r>
            <a:r>
              <a:rPr lang="en-US" sz="2800" b="1" dirty="0">
                <a:solidFill>
                  <a:srgbClr val="202124"/>
                </a:solidFill>
                <a:latin typeface="Times New Roman"/>
                <a:ea typeface="Calibri"/>
                <a:cs typeface="Times New Roman"/>
              </a:rPr>
              <a:t>social</a:t>
            </a:r>
            <a:r>
              <a:rPr lang="en-US" sz="2800" dirty="0">
                <a:solidFill>
                  <a:srgbClr val="202124"/>
                </a:solidFill>
                <a:latin typeface="Times New Roman"/>
                <a:ea typeface="Calibri"/>
                <a:cs typeface="Times New Roman"/>
              </a:rPr>
              <a:t> background of the speaker</a:t>
            </a:r>
            <a:r>
              <a:rPr lang="en-US" sz="2800" dirty="0" smtClean="0">
                <a:solidFill>
                  <a:srgbClr val="202124"/>
                </a:solidFill>
                <a:latin typeface="Times New Roman"/>
                <a:ea typeface="Calibri"/>
                <a:cs typeface="Times New Roman"/>
              </a:rPr>
              <a:t>.</a:t>
            </a:r>
            <a:r>
              <a:rPr lang="en-US" sz="2800" dirty="0">
                <a:solidFill>
                  <a:srgbClr val="C00000"/>
                </a:solidFill>
                <a:latin typeface="Times New Roman"/>
                <a:ea typeface="Calibri"/>
                <a:cs typeface="Times New Roman"/>
              </a:rPr>
              <a:t/>
            </a:r>
            <a:br>
              <a:rPr lang="en-US" sz="2800" dirty="0">
                <a:solidFill>
                  <a:srgbClr val="C00000"/>
                </a:solidFill>
                <a:latin typeface="Times New Roman"/>
                <a:ea typeface="Calibri"/>
                <a:cs typeface="Times New Roman"/>
              </a:rPr>
            </a:br>
            <a:r>
              <a:rPr lang="en-US" sz="2800" dirty="0" smtClean="0">
                <a:solidFill>
                  <a:srgbClr val="C00000"/>
                </a:solidFill>
                <a:latin typeface="Times New Roman"/>
                <a:ea typeface="Calibri"/>
                <a:cs typeface="Times New Roman"/>
              </a:rPr>
              <a:t/>
            </a:r>
            <a:br>
              <a:rPr lang="en-US" sz="2800" dirty="0" smtClean="0">
                <a:solidFill>
                  <a:srgbClr val="C00000"/>
                </a:solidFill>
                <a:latin typeface="Times New Roman"/>
                <a:ea typeface="Calibri"/>
                <a:cs typeface="Times New Roman"/>
              </a:rPr>
            </a:br>
            <a:r>
              <a:rPr lang="en-US" sz="2500" u="sng" spc="10" dirty="0" smtClean="0">
                <a:solidFill>
                  <a:srgbClr val="000000"/>
                </a:solidFill>
                <a:latin typeface="Times New Roman"/>
                <a:ea typeface="Calibri"/>
                <a:cs typeface="Times New Roman"/>
              </a:rPr>
              <a:t>Interpret </a:t>
            </a:r>
            <a:r>
              <a:rPr lang="en-US" sz="2500" u="sng" spc="10" dirty="0">
                <a:solidFill>
                  <a:srgbClr val="000000"/>
                </a:solidFill>
                <a:latin typeface="Times New Roman"/>
                <a:ea typeface="Calibri"/>
                <a:cs typeface="Times New Roman"/>
              </a:rPr>
              <a:t>this conversation:</a:t>
            </a:r>
            <a:r>
              <a:rPr lang="en-US" sz="2800" dirty="0">
                <a:solidFill>
                  <a:srgbClr val="C00000"/>
                </a:solidFill>
                <a:latin typeface="Times New Roman"/>
                <a:ea typeface="Calibri"/>
                <a:cs typeface="Times New Roman"/>
              </a:rPr>
              <a:t> - </a:t>
            </a:r>
            <a:r>
              <a:rPr lang="en-US" sz="2800" i="1" spc="10" dirty="0">
                <a:solidFill>
                  <a:srgbClr val="C00000"/>
                </a:solidFill>
                <a:latin typeface="Times New Roman"/>
                <a:ea typeface="Times New Roman"/>
                <a:cs typeface="Times New Roman"/>
              </a:rPr>
              <a:t>Hello, What’s your name? </a:t>
            </a:r>
            <a:r>
              <a:rPr lang="en-US" sz="2800" i="1" dirty="0">
                <a:solidFill>
                  <a:srgbClr val="C00000"/>
                </a:solidFill>
                <a:latin typeface="Times New Roman"/>
                <a:ea typeface="Times New Roman"/>
                <a:cs typeface="Times New Roman"/>
              </a:rPr>
              <a:t/>
            </a:r>
            <a:br>
              <a:rPr lang="en-US" sz="2800" i="1" dirty="0">
                <a:solidFill>
                  <a:srgbClr val="C00000"/>
                </a:solidFill>
                <a:latin typeface="Times New Roman"/>
                <a:ea typeface="Times New Roman"/>
                <a:cs typeface="Times New Roman"/>
              </a:rPr>
            </a:br>
            <a:r>
              <a:rPr lang="en-US" sz="2800" i="1" dirty="0">
                <a:solidFill>
                  <a:srgbClr val="C00000"/>
                </a:solidFill>
                <a:latin typeface="Times New Roman"/>
                <a:ea typeface="Times New Roman"/>
                <a:cs typeface="Times New Roman"/>
              </a:rPr>
              <a:t>                           </a:t>
            </a:r>
            <a:r>
              <a:rPr lang="en-US" sz="2800" b="1" i="1" spc="10" dirty="0">
                <a:solidFill>
                  <a:srgbClr val="002060"/>
                </a:solidFill>
                <a:latin typeface="Times New Roman"/>
                <a:ea typeface="Calibri"/>
                <a:cs typeface="Times New Roman"/>
              </a:rPr>
              <a:t>+</a:t>
            </a:r>
            <a:r>
              <a:rPr lang="en-US" sz="2800" i="1" spc="10" dirty="0">
                <a:solidFill>
                  <a:srgbClr val="002060"/>
                </a:solidFill>
                <a:latin typeface="Times New Roman"/>
                <a:ea typeface="Calibri"/>
                <a:cs typeface="Times New Roman"/>
              </a:rPr>
              <a:t> Hi, Van De </a:t>
            </a:r>
            <a:r>
              <a:rPr lang="en-US" sz="2800" i="1" spc="10" dirty="0" err="1">
                <a:solidFill>
                  <a:srgbClr val="002060"/>
                </a:solidFill>
                <a:latin typeface="Times New Roman"/>
                <a:ea typeface="Calibri"/>
                <a:cs typeface="Times New Roman"/>
              </a:rPr>
              <a:t>Beek</a:t>
            </a:r>
            <a:r>
              <a:rPr lang="en-US" sz="2800" i="1" spc="10" dirty="0">
                <a:solidFill>
                  <a:srgbClr val="002060"/>
                </a:solidFill>
                <a:latin typeface="Times New Roman"/>
                <a:ea typeface="Calibri"/>
                <a:cs typeface="Times New Roman"/>
              </a:rPr>
              <a:t>.</a:t>
            </a:r>
            <a:r>
              <a:rPr lang="en-US" sz="2800" dirty="0">
                <a:solidFill>
                  <a:srgbClr val="000000"/>
                </a:solidFill>
                <a:latin typeface="Times New Roman"/>
                <a:ea typeface="Calibri"/>
                <a:cs typeface="Times New Roman"/>
              </a:rPr>
              <a:t/>
            </a:r>
            <a:br>
              <a:rPr lang="en-US" sz="2800" dirty="0">
                <a:solidFill>
                  <a:srgbClr val="000000"/>
                </a:solidFill>
                <a:latin typeface="Times New Roman"/>
                <a:ea typeface="Calibri"/>
                <a:cs typeface="Times New Roman"/>
              </a:rPr>
            </a:br>
            <a:endParaRPr lang="en-US" dirty="0"/>
          </a:p>
        </p:txBody>
      </p:sp>
    </p:spTree>
    <p:extLst>
      <p:ext uri="{BB962C8B-B14F-4D97-AF65-F5344CB8AC3E}">
        <p14:creationId xmlns:p14="http://schemas.microsoft.com/office/powerpoint/2010/main" val="3031364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80719"/>
          </a:xfrm>
        </p:spPr>
        <p:txBody>
          <a:bodyPr/>
          <a:lstStyle/>
          <a:p>
            <a:r>
              <a:rPr lang="en-US" sz="3200" b="1" spc="10" dirty="0">
                <a:solidFill>
                  <a:srgbClr val="0070C0"/>
                </a:solidFill>
                <a:latin typeface="Times New Roman"/>
                <a:ea typeface="Times New Roman"/>
                <a:cs typeface="Times New Roman"/>
              </a:rPr>
              <a:t>Affective meaning</a:t>
            </a:r>
            <a:r>
              <a:rPr lang="en-US" sz="2900" dirty="0">
                <a:solidFill>
                  <a:srgbClr val="202124"/>
                </a:solidFill>
                <a:latin typeface="Times New Roman"/>
                <a:ea typeface="Times New Roman"/>
                <a:cs typeface="Times New Roman"/>
              </a:rPr>
              <a:t> </a:t>
            </a:r>
            <a:r>
              <a:rPr lang="en-US" sz="2900" dirty="0">
                <a:solidFill>
                  <a:srgbClr val="000000"/>
                </a:solidFill>
                <a:latin typeface="Times New Roman"/>
                <a:ea typeface="Times New Roman"/>
                <a:cs typeface="Times New Roman"/>
              </a:rPr>
              <a:t/>
            </a:r>
            <a:br>
              <a:rPr lang="en-US" sz="2900" dirty="0">
                <a:solidFill>
                  <a:srgbClr val="000000"/>
                </a:solidFill>
                <a:latin typeface="Times New Roman"/>
                <a:ea typeface="Times New Roman"/>
                <a:cs typeface="Times New Roman"/>
              </a:rPr>
            </a:br>
            <a:r>
              <a:rPr lang="en-US" sz="2900" dirty="0" smtClean="0">
                <a:solidFill>
                  <a:srgbClr val="000000"/>
                </a:solidFill>
                <a:latin typeface="Times New Roman"/>
                <a:ea typeface="Times New Roman"/>
                <a:cs typeface="Times New Roman"/>
              </a:rPr>
              <a:t>  </a:t>
            </a:r>
            <a:br>
              <a:rPr lang="en-US" sz="2900" dirty="0" smtClean="0">
                <a:solidFill>
                  <a:srgbClr val="000000"/>
                </a:solidFill>
                <a:latin typeface="Times New Roman"/>
                <a:ea typeface="Times New Roman"/>
                <a:cs typeface="Times New Roman"/>
              </a:rPr>
            </a:br>
            <a:r>
              <a:rPr lang="en-US" sz="2900" dirty="0" smtClean="0">
                <a:solidFill>
                  <a:srgbClr val="000000"/>
                </a:solidFill>
                <a:latin typeface="Times New Roman"/>
                <a:ea typeface="Times New Roman"/>
                <a:cs typeface="Times New Roman"/>
              </a:rPr>
              <a:t>* </a:t>
            </a:r>
            <a:r>
              <a:rPr lang="en-US" sz="2900" dirty="0">
                <a:solidFill>
                  <a:srgbClr val="202124"/>
                </a:solidFill>
                <a:latin typeface="Times New Roman"/>
                <a:ea typeface="Calibri"/>
                <a:cs typeface="Times New Roman"/>
              </a:rPr>
              <a:t>The emotive or </a:t>
            </a:r>
            <a:r>
              <a:rPr lang="en-US" sz="2900" b="1" dirty="0">
                <a:solidFill>
                  <a:srgbClr val="000000"/>
                </a:solidFill>
                <a:latin typeface="Times New Roman"/>
                <a:ea typeface="Calibri"/>
                <a:cs typeface="Times New Roman"/>
              </a:rPr>
              <a:t>affective</a:t>
            </a:r>
            <a:r>
              <a:rPr lang="en-US" sz="2900" dirty="0">
                <a:solidFill>
                  <a:srgbClr val="000000"/>
                </a:solidFill>
                <a:latin typeface="Times New Roman"/>
                <a:ea typeface="Calibri"/>
                <a:cs typeface="Times New Roman"/>
              </a:rPr>
              <a:t> component of the expression is referred to as its </a:t>
            </a:r>
            <a:r>
              <a:rPr lang="en-US" sz="2900" b="1" dirty="0">
                <a:solidFill>
                  <a:srgbClr val="000000"/>
                </a:solidFill>
                <a:latin typeface="Times New Roman"/>
                <a:ea typeface="Calibri"/>
                <a:cs typeface="Times New Roman"/>
              </a:rPr>
              <a:t>affective meaning </a:t>
            </a:r>
            <a:r>
              <a:rPr lang="en-US" sz="2900" b="1" u="sng" dirty="0">
                <a:solidFill>
                  <a:srgbClr val="FF0000"/>
                </a:solidFill>
                <a:latin typeface="Times New Roman"/>
                <a:ea typeface="Calibri"/>
                <a:cs typeface="Times New Roman"/>
              </a:rPr>
              <a:t>conveying speaker’ emotion</a:t>
            </a:r>
            <a:r>
              <a:rPr lang="en-US" sz="2900" dirty="0">
                <a:solidFill>
                  <a:srgbClr val="000000"/>
                </a:solidFill>
                <a:latin typeface="Times New Roman"/>
                <a:ea typeface="Calibri"/>
                <a:cs typeface="Times New Roman"/>
              </a:rPr>
              <a:t>.</a:t>
            </a:r>
            <a:br>
              <a:rPr lang="en-US" sz="2900" dirty="0">
                <a:solidFill>
                  <a:srgbClr val="000000"/>
                </a:solidFill>
                <a:latin typeface="Times New Roman"/>
                <a:ea typeface="Calibri"/>
                <a:cs typeface="Times New Roman"/>
              </a:rPr>
            </a:br>
            <a:r>
              <a:rPr lang="en-US" sz="2900" dirty="0">
                <a:solidFill>
                  <a:srgbClr val="202124"/>
                </a:solidFill>
                <a:latin typeface="Times New Roman"/>
                <a:ea typeface="Calibri"/>
                <a:cs typeface="Times New Roman"/>
              </a:rPr>
              <a:t>  </a:t>
            </a:r>
            <a:br>
              <a:rPr lang="en-US" sz="2900" dirty="0">
                <a:solidFill>
                  <a:srgbClr val="202124"/>
                </a:solidFill>
                <a:latin typeface="Times New Roman"/>
                <a:ea typeface="Calibri"/>
                <a:cs typeface="Times New Roman"/>
              </a:rPr>
            </a:br>
            <a:r>
              <a:rPr lang="en-US" sz="2900" dirty="0" smtClean="0">
                <a:solidFill>
                  <a:srgbClr val="202124"/>
                </a:solidFill>
                <a:latin typeface="Times New Roman"/>
                <a:ea typeface="Calibri"/>
                <a:cs typeface="Times New Roman"/>
              </a:rPr>
              <a:t>  * </a:t>
            </a:r>
            <a:r>
              <a:rPr lang="en-US" sz="2900" u="sng" dirty="0">
                <a:solidFill>
                  <a:srgbClr val="FF0000"/>
                </a:solidFill>
                <a:latin typeface="Times New Roman"/>
                <a:ea typeface="Calibri"/>
                <a:cs typeface="Times New Roman"/>
              </a:rPr>
              <a:t>Each individual will have a different emotional meaning for a word.</a:t>
            </a:r>
            <a:r>
              <a:rPr lang="en-US" sz="2900" dirty="0">
                <a:solidFill>
                  <a:srgbClr val="FF0000"/>
                </a:solidFill>
                <a:latin typeface="Times New Roman"/>
                <a:ea typeface="Calibri"/>
                <a:cs typeface="Times New Roman"/>
              </a:rPr>
              <a:t> </a:t>
            </a:r>
            <a:br>
              <a:rPr lang="en-US" sz="2900" dirty="0">
                <a:solidFill>
                  <a:srgbClr val="FF0000"/>
                </a:solidFill>
                <a:latin typeface="Times New Roman"/>
                <a:ea typeface="Calibri"/>
                <a:cs typeface="Times New Roman"/>
              </a:rPr>
            </a:br>
            <a:r>
              <a:rPr lang="en-US" sz="2900" dirty="0">
                <a:solidFill>
                  <a:srgbClr val="FF0000"/>
                </a:solidFill>
                <a:latin typeface="Times New Roman"/>
                <a:ea typeface="Calibri"/>
                <a:cs typeface="Times New Roman"/>
              </a:rPr>
              <a:t/>
            </a:r>
            <a:br>
              <a:rPr lang="en-US" sz="2900" dirty="0">
                <a:solidFill>
                  <a:srgbClr val="FF0000"/>
                </a:solidFill>
                <a:latin typeface="Times New Roman"/>
                <a:ea typeface="Calibri"/>
                <a:cs typeface="Times New Roman"/>
              </a:rPr>
            </a:br>
            <a:r>
              <a:rPr lang="en-US" sz="2900" dirty="0">
                <a:solidFill>
                  <a:srgbClr val="FF0000"/>
                </a:solidFill>
                <a:latin typeface="Times New Roman"/>
                <a:ea typeface="Calibri"/>
                <a:cs typeface="Times New Roman"/>
              </a:rPr>
              <a:t>&gt; </a:t>
            </a:r>
            <a:r>
              <a:rPr lang="en-US" sz="2900" b="1" i="1" dirty="0">
                <a:solidFill>
                  <a:srgbClr val="7030A0"/>
                </a:solidFill>
                <a:latin typeface="Times New Roman"/>
                <a:ea typeface="Calibri"/>
                <a:cs typeface="Times New Roman"/>
              </a:rPr>
              <a:t>Thus, </a:t>
            </a:r>
            <a:r>
              <a:rPr lang="en-US" sz="3200" b="1" i="1" dirty="0">
                <a:solidFill>
                  <a:srgbClr val="7030A0"/>
                </a:solidFill>
                <a:latin typeface="Times New Roman"/>
                <a:ea typeface="Calibri"/>
                <a:cs typeface="Times New Roman"/>
              </a:rPr>
              <a:t>only the user of a word is aware of the specific meaning of that word.</a:t>
            </a:r>
            <a:r>
              <a:rPr lang="en-US" sz="2900" b="1" i="1" dirty="0">
                <a:solidFill>
                  <a:srgbClr val="7030A0"/>
                </a:solidFill>
                <a:latin typeface="Times New Roman"/>
                <a:ea typeface="Calibri"/>
                <a:cs typeface="Times New Roman"/>
              </a:rPr>
              <a:t> </a:t>
            </a:r>
            <a:br>
              <a:rPr lang="en-US" sz="2900" b="1" i="1" dirty="0">
                <a:solidFill>
                  <a:srgbClr val="7030A0"/>
                </a:solidFill>
                <a:latin typeface="Times New Roman"/>
                <a:ea typeface="Calibri"/>
                <a:cs typeface="Times New Roman"/>
              </a:rPr>
            </a:br>
            <a:endParaRPr lang="en-US" dirty="0"/>
          </a:p>
        </p:txBody>
      </p:sp>
    </p:spTree>
    <p:extLst>
      <p:ext uri="{BB962C8B-B14F-4D97-AF65-F5344CB8AC3E}">
        <p14:creationId xmlns:p14="http://schemas.microsoft.com/office/powerpoint/2010/main" val="3536731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8"/>
            <a:ext cx="7772400" cy="5976663"/>
          </a:xfrm>
        </p:spPr>
        <p:txBody>
          <a:bodyPr/>
          <a:lstStyle/>
          <a:p>
            <a:r>
              <a:rPr lang="en-US" sz="2900" dirty="0">
                <a:solidFill>
                  <a:srgbClr val="202124"/>
                </a:solidFill>
                <a:latin typeface="Times New Roman"/>
                <a:ea typeface="Calibri"/>
                <a:cs typeface="Times New Roman"/>
              </a:rPr>
              <a:t>Ex. Discuss more about the word </a:t>
            </a:r>
            <a:r>
              <a:rPr lang="en-US" sz="2900" i="1" dirty="0">
                <a:solidFill>
                  <a:srgbClr val="FF0000"/>
                </a:solidFill>
                <a:latin typeface="Times New Roman"/>
                <a:ea typeface="Calibri"/>
                <a:cs typeface="Times New Roman"/>
              </a:rPr>
              <a:t>winter</a:t>
            </a:r>
            <a:r>
              <a:rPr lang="en-US" sz="2900" dirty="0">
                <a:solidFill>
                  <a:srgbClr val="202124"/>
                </a:solidFill>
                <a:latin typeface="Times New Roman"/>
                <a:ea typeface="Calibri"/>
                <a:cs typeface="Times New Roman"/>
              </a:rPr>
              <a:t>. </a:t>
            </a:r>
            <a:br>
              <a:rPr lang="en-US" sz="2900" dirty="0">
                <a:solidFill>
                  <a:srgbClr val="202124"/>
                </a:solidFill>
                <a:latin typeface="Times New Roman"/>
                <a:ea typeface="Calibri"/>
                <a:cs typeface="Times New Roman"/>
              </a:rPr>
            </a:br>
            <a:r>
              <a:rPr lang="en-US" sz="2900" dirty="0">
                <a:solidFill>
                  <a:srgbClr val="202124"/>
                </a:solidFill>
                <a:latin typeface="Times New Roman"/>
                <a:ea typeface="Calibri"/>
                <a:cs typeface="Times New Roman"/>
              </a:rPr>
              <a:t/>
            </a:r>
            <a:br>
              <a:rPr lang="en-US" sz="2900" dirty="0">
                <a:solidFill>
                  <a:srgbClr val="202124"/>
                </a:solidFill>
                <a:latin typeface="Times New Roman"/>
                <a:ea typeface="Calibri"/>
                <a:cs typeface="Times New Roman"/>
              </a:rPr>
            </a:br>
            <a:r>
              <a:rPr lang="en-US" sz="2900" dirty="0">
                <a:solidFill>
                  <a:srgbClr val="FF0000"/>
                </a:solidFill>
                <a:latin typeface="Times New Roman"/>
                <a:ea typeface="Calibri"/>
                <a:cs typeface="Times New Roman"/>
              </a:rPr>
              <a:t>*</a:t>
            </a:r>
            <a:r>
              <a:rPr lang="en-US" sz="2900" dirty="0">
                <a:solidFill>
                  <a:srgbClr val="202124"/>
                </a:solidFill>
                <a:latin typeface="Times New Roman"/>
                <a:ea typeface="Calibri"/>
                <a:cs typeface="Times New Roman"/>
              </a:rPr>
              <a:t> The word </a:t>
            </a:r>
            <a:r>
              <a:rPr lang="en-US" sz="2900" i="1" dirty="0">
                <a:solidFill>
                  <a:srgbClr val="FF0000"/>
                </a:solidFill>
                <a:latin typeface="Times New Roman"/>
                <a:ea typeface="Calibri"/>
                <a:cs typeface="Times New Roman"/>
              </a:rPr>
              <a:t>winter</a:t>
            </a:r>
            <a:r>
              <a:rPr lang="en-US" sz="2900" dirty="0">
                <a:solidFill>
                  <a:srgbClr val="202124"/>
                </a:solidFill>
                <a:latin typeface="Times New Roman"/>
                <a:ea typeface="Calibri"/>
                <a:cs typeface="Times New Roman"/>
              </a:rPr>
              <a:t> refers to a period of time when the northern or southern hemispheres are farthest from the sun. </a:t>
            </a:r>
            <a:br>
              <a:rPr lang="en-US" sz="2900" dirty="0">
                <a:solidFill>
                  <a:srgbClr val="202124"/>
                </a:solidFill>
                <a:latin typeface="Times New Roman"/>
                <a:ea typeface="Calibri"/>
                <a:cs typeface="Times New Roman"/>
              </a:rPr>
            </a:br>
            <a:r>
              <a:rPr lang="en-US" sz="2000" b="1" dirty="0">
                <a:solidFill>
                  <a:srgbClr val="FF0000"/>
                </a:solidFill>
                <a:latin typeface="Times New Roman"/>
                <a:ea typeface="Calibri"/>
                <a:cs typeface="Times New Roman"/>
              </a:rPr>
              <a:t>*</a:t>
            </a:r>
            <a:r>
              <a:rPr lang="en-US" sz="2900" dirty="0">
                <a:solidFill>
                  <a:srgbClr val="202124"/>
                </a:solidFill>
                <a:latin typeface="Times New Roman"/>
                <a:ea typeface="Calibri"/>
                <a:cs typeface="Times New Roman"/>
              </a:rPr>
              <a:t> </a:t>
            </a:r>
            <a:r>
              <a:rPr lang="en-US" sz="2900" dirty="0" smtClean="0">
                <a:solidFill>
                  <a:srgbClr val="202124"/>
                </a:solidFill>
                <a:latin typeface="Times New Roman"/>
                <a:ea typeface="Calibri"/>
                <a:cs typeface="Times New Roman"/>
              </a:rPr>
              <a:t>The </a:t>
            </a:r>
            <a:r>
              <a:rPr lang="en-US" sz="2900" b="1" i="1" dirty="0">
                <a:solidFill>
                  <a:srgbClr val="0070C0"/>
                </a:solidFill>
                <a:latin typeface="Times New Roman"/>
                <a:ea typeface="Calibri"/>
                <a:cs typeface="Times New Roman"/>
              </a:rPr>
              <a:t>emotional meaning of the word</a:t>
            </a:r>
            <a:r>
              <a:rPr lang="en-US" sz="2900" b="1" i="1" dirty="0">
                <a:solidFill>
                  <a:srgbClr val="202124"/>
                </a:solidFill>
                <a:latin typeface="Times New Roman"/>
                <a:ea typeface="Calibri"/>
                <a:cs typeface="Times New Roman"/>
              </a:rPr>
              <a:t> </a:t>
            </a:r>
            <a:r>
              <a:rPr lang="en-US" sz="2900" b="1" i="1" dirty="0">
                <a:solidFill>
                  <a:srgbClr val="FF0000"/>
                </a:solidFill>
                <a:latin typeface="Times New Roman"/>
                <a:ea typeface="Calibri"/>
                <a:cs typeface="Times New Roman"/>
              </a:rPr>
              <a:t>winter</a:t>
            </a:r>
            <a:r>
              <a:rPr lang="en-US" sz="2900" b="1" i="1" dirty="0">
                <a:solidFill>
                  <a:srgbClr val="202124"/>
                </a:solidFill>
                <a:latin typeface="Times New Roman"/>
                <a:ea typeface="Calibri"/>
                <a:cs typeface="Times New Roman"/>
              </a:rPr>
              <a:t> </a:t>
            </a:r>
            <a:r>
              <a:rPr lang="en-US" sz="2900" b="1" i="1" dirty="0">
                <a:solidFill>
                  <a:srgbClr val="0070C0"/>
                </a:solidFill>
                <a:latin typeface="Times New Roman"/>
                <a:ea typeface="Calibri"/>
                <a:cs typeface="Times New Roman"/>
              </a:rPr>
              <a:t>will be different for each person who uses the </a:t>
            </a:r>
            <a:r>
              <a:rPr lang="en-US" sz="2900" b="1" i="1" dirty="0" smtClean="0">
                <a:solidFill>
                  <a:srgbClr val="0070C0"/>
                </a:solidFill>
                <a:latin typeface="Times New Roman"/>
                <a:ea typeface="Calibri"/>
                <a:cs typeface="Times New Roman"/>
              </a:rPr>
              <a:t>word.</a:t>
            </a:r>
            <a:r>
              <a:rPr lang="en-US" sz="2900" dirty="0" smtClean="0">
                <a:solidFill>
                  <a:srgbClr val="202124"/>
                </a:solidFill>
                <a:latin typeface="Times New Roman"/>
                <a:ea typeface="Calibri"/>
                <a:cs typeface="Times New Roman"/>
              </a:rPr>
              <a:t> </a:t>
            </a:r>
            <a:r>
              <a:rPr lang="en-US" sz="2900" dirty="0">
                <a:solidFill>
                  <a:srgbClr val="202124"/>
                </a:solidFill>
                <a:latin typeface="Times New Roman"/>
                <a:ea typeface="Calibri"/>
                <a:cs typeface="Times New Roman"/>
              </a:rPr>
              <a:t/>
            </a:r>
            <a:br>
              <a:rPr lang="en-US" sz="2900" dirty="0">
                <a:solidFill>
                  <a:srgbClr val="202124"/>
                </a:solidFill>
                <a:latin typeface="Times New Roman"/>
                <a:ea typeface="Calibri"/>
                <a:cs typeface="Times New Roman"/>
              </a:rPr>
            </a:br>
            <a:r>
              <a:rPr lang="en-US" sz="2900" dirty="0" smtClean="0">
                <a:solidFill>
                  <a:srgbClr val="202124"/>
                </a:solidFill>
                <a:latin typeface="Times New Roman"/>
                <a:ea typeface="Calibri"/>
                <a:cs typeface="Times New Roman"/>
              </a:rPr>
              <a:t/>
            </a:r>
            <a:br>
              <a:rPr lang="en-US" sz="2900" dirty="0" smtClean="0">
                <a:solidFill>
                  <a:srgbClr val="202124"/>
                </a:solidFill>
                <a:latin typeface="Times New Roman"/>
                <a:ea typeface="Calibri"/>
                <a:cs typeface="Times New Roman"/>
              </a:rPr>
            </a:br>
            <a:r>
              <a:rPr lang="en-US" sz="2900" dirty="0" smtClean="0">
                <a:solidFill>
                  <a:srgbClr val="202124"/>
                </a:solidFill>
                <a:latin typeface="Times New Roman"/>
                <a:ea typeface="Calibri"/>
                <a:cs typeface="Times New Roman"/>
              </a:rPr>
              <a:t>Ex</a:t>
            </a:r>
            <a:r>
              <a:rPr lang="en-US" sz="2900" dirty="0">
                <a:solidFill>
                  <a:srgbClr val="202124"/>
                </a:solidFill>
                <a:latin typeface="Times New Roman"/>
                <a:ea typeface="Calibri"/>
                <a:cs typeface="Times New Roman"/>
              </a:rPr>
              <a:t>. </a:t>
            </a:r>
            <a:r>
              <a:rPr lang="en-US" sz="2900" i="1" dirty="0">
                <a:solidFill>
                  <a:srgbClr val="FF0000"/>
                </a:solidFill>
                <a:latin typeface="Times New Roman"/>
                <a:ea typeface="Calibri"/>
                <a:cs typeface="Times New Roman"/>
              </a:rPr>
              <a:t>Someone who likes to ride a sleigh as a child associates these personal memories with the word winter. </a:t>
            </a:r>
            <a:endParaRPr lang="en-US" i="1" dirty="0">
              <a:solidFill>
                <a:srgbClr val="FF0000"/>
              </a:solidFill>
            </a:endParaRPr>
          </a:p>
        </p:txBody>
      </p:sp>
    </p:spTree>
    <p:extLst>
      <p:ext uri="{BB962C8B-B14F-4D97-AF65-F5344CB8AC3E}">
        <p14:creationId xmlns:p14="http://schemas.microsoft.com/office/powerpoint/2010/main" val="2900046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84976" cy="6408711"/>
          </a:xfrm>
        </p:spPr>
        <p:txBody>
          <a:bodyPr/>
          <a:lstStyle/>
          <a:p>
            <a:pPr algn="l"/>
            <a:r>
              <a:rPr lang="en-US" sz="3600" b="1" dirty="0" smtClean="0">
                <a:solidFill>
                  <a:srgbClr val="FF0000"/>
                </a:solidFill>
                <a:latin typeface="Times New Roman"/>
                <a:ea typeface="Times New Roman"/>
                <a:cs typeface="Times New Roman"/>
              </a:rPr>
              <a:t>                         Reference</a:t>
            </a:r>
            <a:r>
              <a:rPr lang="en-US" sz="2900" dirty="0">
                <a:solidFill>
                  <a:srgbClr val="000000"/>
                </a:solidFill>
                <a:latin typeface="Times New Roman"/>
                <a:ea typeface="Calibri"/>
                <a:cs typeface="Times New Roman"/>
              </a:rPr>
              <a:t/>
            </a:r>
            <a:br>
              <a:rPr lang="en-US" sz="2900" dirty="0">
                <a:solidFill>
                  <a:srgbClr val="000000"/>
                </a:solidFill>
                <a:latin typeface="Times New Roman"/>
                <a:ea typeface="Calibri"/>
                <a:cs typeface="Times New Roman"/>
              </a:rPr>
            </a:br>
            <a:r>
              <a:rPr lang="en-US" sz="2900" dirty="0">
                <a:solidFill>
                  <a:srgbClr val="000000"/>
                </a:solidFill>
                <a:latin typeface="Times New Roman"/>
                <a:ea typeface="Calibri"/>
                <a:cs typeface="Times New Roman"/>
              </a:rPr>
              <a:t>         </a:t>
            </a:r>
            <a:r>
              <a:rPr lang="en-US" sz="2900" dirty="0" smtClean="0">
                <a:solidFill>
                  <a:srgbClr val="000000"/>
                </a:solidFill>
                <a:latin typeface="Times New Roman"/>
                <a:ea typeface="Calibri"/>
                <a:cs typeface="Times New Roman"/>
              </a:rPr>
              <a:t/>
            </a:r>
            <a:br>
              <a:rPr lang="en-US" sz="2900" dirty="0" smtClean="0">
                <a:solidFill>
                  <a:srgbClr val="000000"/>
                </a:solidFill>
                <a:latin typeface="Times New Roman"/>
                <a:ea typeface="Calibri"/>
                <a:cs typeface="Times New Roman"/>
              </a:rPr>
            </a:br>
            <a:r>
              <a:rPr lang="en-US" sz="3200" dirty="0" smtClean="0">
                <a:solidFill>
                  <a:srgbClr val="000000"/>
                </a:solidFill>
                <a:latin typeface="Times New Roman"/>
                <a:ea typeface="Calibri"/>
                <a:cs typeface="Times New Roman"/>
              </a:rPr>
              <a:t>     * </a:t>
            </a:r>
            <a:r>
              <a:rPr lang="en-US" sz="3200" b="1" dirty="0">
                <a:solidFill>
                  <a:srgbClr val="202124"/>
                </a:solidFill>
                <a:latin typeface="Times New Roman"/>
                <a:ea typeface="Calibri"/>
                <a:cs typeface="Times New Roman"/>
              </a:rPr>
              <a:t>Reference</a:t>
            </a:r>
            <a:r>
              <a:rPr lang="en-US" sz="3200" dirty="0">
                <a:solidFill>
                  <a:srgbClr val="202124"/>
                </a:solidFill>
                <a:latin typeface="Times New Roman"/>
                <a:ea typeface="Calibri"/>
                <a:cs typeface="Times New Roman"/>
              </a:rPr>
              <a:t> is the symbolic relationship that a </a:t>
            </a:r>
            <a:r>
              <a:rPr lang="en-US" sz="3200" b="1" i="1" dirty="0">
                <a:solidFill>
                  <a:srgbClr val="FF0000"/>
                </a:solidFill>
                <a:latin typeface="Times New Roman"/>
                <a:ea typeface="Calibri"/>
                <a:cs typeface="Times New Roman"/>
              </a:rPr>
              <a:t>linguistic expression has with the concrete object or abstraction it </a:t>
            </a:r>
            <a:r>
              <a:rPr lang="en-US" sz="3200" b="1" i="1" dirty="0" smtClean="0">
                <a:solidFill>
                  <a:srgbClr val="FF0000"/>
                </a:solidFill>
                <a:latin typeface="Times New Roman"/>
                <a:ea typeface="Calibri"/>
                <a:cs typeface="Times New Roman"/>
              </a:rPr>
              <a:t>represents</a:t>
            </a:r>
            <a:r>
              <a:rPr lang="en-US" sz="3200" dirty="0" smtClean="0">
                <a:solidFill>
                  <a:srgbClr val="202124"/>
                </a:solidFill>
                <a:latin typeface="Times New Roman"/>
                <a:ea typeface="Calibri"/>
                <a:cs typeface="Times New Roman"/>
              </a:rPr>
              <a:t/>
            </a:r>
            <a:br>
              <a:rPr lang="en-US" sz="3200" dirty="0" smtClean="0">
                <a:solidFill>
                  <a:srgbClr val="202124"/>
                </a:solidFill>
                <a:latin typeface="Times New Roman"/>
                <a:ea typeface="Calibri"/>
                <a:cs typeface="Times New Roman"/>
              </a:rPr>
            </a:br>
            <a:r>
              <a:rPr lang="en-US" sz="3200" dirty="0" smtClean="0">
                <a:solidFill>
                  <a:srgbClr val="202124"/>
                </a:solidFill>
                <a:latin typeface="Times New Roman"/>
                <a:ea typeface="Calibri"/>
                <a:cs typeface="Times New Roman"/>
              </a:rPr>
              <a:t>    * </a:t>
            </a:r>
            <a:r>
              <a:rPr lang="en-US" sz="3200" b="1" dirty="0">
                <a:solidFill>
                  <a:srgbClr val="202124"/>
                </a:solidFill>
                <a:latin typeface="Times New Roman"/>
                <a:ea typeface="Calibri"/>
                <a:cs typeface="Times New Roman"/>
              </a:rPr>
              <a:t>Reference</a:t>
            </a:r>
            <a:r>
              <a:rPr lang="en-US" sz="3200" dirty="0">
                <a:solidFill>
                  <a:srgbClr val="202124"/>
                </a:solidFill>
                <a:latin typeface="Times New Roman"/>
                <a:ea typeface="Calibri"/>
                <a:cs typeface="Times New Roman"/>
              </a:rPr>
              <a:t> is the relationship of one </a:t>
            </a:r>
            <a:r>
              <a:rPr lang="en-US" sz="3200" b="1" dirty="0">
                <a:solidFill>
                  <a:srgbClr val="202124"/>
                </a:solidFill>
                <a:latin typeface="Times New Roman"/>
                <a:ea typeface="Calibri"/>
                <a:cs typeface="Times New Roman"/>
              </a:rPr>
              <a:t>linguistic</a:t>
            </a:r>
            <a:r>
              <a:rPr lang="en-US" sz="3200" dirty="0">
                <a:solidFill>
                  <a:srgbClr val="202124"/>
                </a:solidFill>
                <a:latin typeface="Times New Roman"/>
                <a:ea typeface="Calibri"/>
                <a:cs typeface="Times New Roman"/>
              </a:rPr>
              <a:t> expression to another, in </a:t>
            </a:r>
            <a:r>
              <a:rPr lang="en-US" sz="3200" b="1" dirty="0">
                <a:solidFill>
                  <a:srgbClr val="202124"/>
                </a:solidFill>
                <a:latin typeface="Times New Roman"/>
                <a:ea typeface="Calibri"/>
                <a:cs typeface="Times New Roman"/>
              </a:rPr>
              <a:t>which</a:t>
            </a:r>
            <a:r>
              <a:rPr lang="en-US" sz="3200" dirty="0">
                <a:solidFill>
                  <a:srgbClr val="202124"/>
                </a:solidFill>
                <a:latin typeface="Times New Roman"/>
                <a:ea typeface="Calibri"/>
                <a:cs typeface="Times New Roman"/>
              </a:rPr>
              <a:t> one provides the information necessary to interpret the other.</a:t>
            </a:r>
            <a:r>
              <a:rPr lang="en-US" sz="2900" dirty="0">
                <a:solidFill>
                  <a:srgbClr val="000000"/>
                </a:solidFill>
                <a:latin typeface="Times New Roman"/>
                <a:ea typeface="Calibri"/>
                <a:cs typeface="Times New Roman"/>
              </a:rPr>
              <a:t/>
            </a:r>
            <a:br>
              <a:rPr lang="en-US" sz="2900" dirty="0">
                <a:solidFill>
                  <a:srgbClr val="000000"/>
                </a:solidFill>
                <a:latin typeface="Times New Roman"/>
                <a:ea typeface="Calibri"/>
                <a:cs typeface="Times New Roman"/>
              </a:rPr>
            </a:br>
            <a:endParaRPr lang="en-US" dirty="0"/>
          </a:p>
        </p:txBody>
      </p:sp>
    </p:spTree>
    <p:extLst>
      <p:ext uri="{BB962C8B-B14F-4D97-AF65-F5344CB8AC3E}">
        <p14:creationId xmlns:p14="http://schemas.microsoft.com/office/powerpoint/2010/main" val="3243771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928992" cy="6336704"/>
          </a:xfrm>
        </p:spPr>
        <p:txBody>
          <a:bodyPr>
            <a:normAutofit/>
          </a:bodyPr>
          <a:lstStyle/>
          <a:p>
            <a:r>
              <a:rPr lang="en-US" sz="3600" b="1" dirty="0">
                <a:solidFill>
                  <a:srgbClr val="C00000"/>
                </a:solidFill>
                <a:latin typeface="Times New Roman"/>
                <a:ea typeface="Calibri"/>
                <a:cs typeface="Times New Roman"/>
              </a:rPr>
              <a:t>Reference</a:t>
            </a:r>
            <a:r>
              <a:rPr lang="en-US" sz="3200" dirty="0">
                <a:solidFill>
                  <a:srgbClr val="C00000"/>
                </a:solidFill>
                <a:latin typeface="Times New Roman"/>
                <a:ea typeface="Calibri"/>
                <a:cs typeface="Times New Roman"/>
              </a:rPr>
              <a:t> </a:t>
            </a:r>
            <a:br>
              <a:rPr lang="en-US" sz="3200" dirty="0">
                <a:solidFill>
                  <a:srgbClr val="C00000"/>
                </a:solidFill>
                <a:latin typeface="Times New Roman"/>
                <a:ea typeface="Calibri"/>
                <a:cs typeface="Times New Roman"/>
              </a:rPr>
            </a:br>
            <a:r>
              <a:rPr lang="en-US" sz="3200" dirty="0">
                <a:solidFill>
                  <a:srgbClr val="C00000"/>
                </a:solidFill>
                <a:latin typeface="Times New Roman"/>
                <a:ea typeface="Calibri"/>
                <a:cs typeface="Times New Roman"/>
              </a:rPr>
              <a:t/>
            </a:r>
            <a:br>
              <a:rPr lang="en-US" sz="3200" dirty="0">
                <a:solidFill>
                  <a:srgbClr val="C00000"/>
                </a:solidFill>
                <a:latin typeface="Times New Roman"/>
                <a:ea typeface="Calibri"/>
                <a:cs typeface="Times New Roman"/>
              </a:rPr>
            </a:br>
            <a:r>
              <a:rPr lang="en-US" sz="3200" dirty="0">
                <a:solidFill>
                  <a:srgbClr val="7030A0"/>
                </a:solidFill>
                <a:latin typeface="Times New Roman"/>
                <a:ea typeface="Calibri"/>
                <a:cs typeface="Times New Roman"/>
              </a:rPr>
              <a:t>Anaphoric/Backward &amp; </a:t>
            </a:r>
            <a:r>
              <a:rPr lang="en-US" sz="3200" dirty="0" err="1">
                <a:solidFill>
                  <a:srgbClr val="7030A0"/>
                </a:solidFill>
                <a:latin typeface="Times New Roman"/>
                <a:ea typeface="Calibri"/>
                <a:cs typeface="Times New Roman"/>
              </a:rPr>
              <a:t>Cataphoric</a:t>
            </a:r>
            <a:r>
              <a:rPr lang="en-US" sz="3200" dirty="0">
                <a:solidFill>
                  <a:srgbClr val="7030A0"/>
                </a:solidFill>
                <a:latin typeface="Times New Roman"/>
                <a:ea typeface="Calibri"/>
                <a:cs typeface="Times New Roman"/>
              </a:rPr>
              <a:t>/Forward</a:t>
            </a:r>
            <a:r>
              <a:rPr lang="en-US" sz="3200" dirty="0">
                <a:solidFill>
                  <a:srgbClr val="C00000"/>
                </a:solidFill>
                <a:latin typeface="Times New Roman"/>
                <a:ea typeface="Calibri"/>
                <a:cs typeface="Times New Roman"/>
              </a:rPr>
              <a:t> </a:t>
            </a:r>
            <a:br>
              <a:rPr lang="en-US" sz="3200" dirty="0">
                <a:solidFill>
                  <a:srgbClr val="C00000"/>
                </a:solidFill>
                <a:latin typeface="Times New Roman"/>
                <a:ea typeface="Calibri"/>
                <a:cs typeface="Times New Roman"/>
              </a:rPr>
            </a:br>
            <a:r>
              <a:rPr lang="en-US" sz="3200" dirty="0">
                <a:solidFill>
                  <a:srgbClr val="C00000"/>
                </a:solidFill>
                <a:latin typeface="Times New Roman"/>
                <a:ea typeface="Calibri"/>
                <a:cs typeface="Times New Roman"/>
              </a:rPr>
              <a:t/>
            </a:r>
            <a:br>
              <a:rPr lang="en-US" sz="3200" dirty="0">
                <a:solidFill>
                  <a:srgbClr val="C00000"/>
                </a:solidFill>
                <a:latin typeface="Times New Roman"/>
                <a:ea typeface="Calibri"/>
                <a:cs typeface="Times New Roman"/>
              </a:rPr>
            </a:br>
            <a:r>
              <a:rPr lang="en-US" sz="3600" dirty="0">
                <a:solidFill>
                  <a:srgbClr val="000000"/>
                </a:solidFill>
                <a:latin typeface="Times New Roman"/>
                <a:ea typeface="Calibri"/>
                <a:cs typeface="Times New Roman"/>
              </a:rPr>
              <a:t>- </a:t>
            </a:r>
            <a:r>
              <a:rPr lang="en-US" sz="3600" i="1" dirty="0">
                <a:solidFill>
                  <a:srgbClr val="C00000"/>
                </a:solidFill>
                <a:latin typeface="Times New Roman"/>
                <a:ea typeface="Calibri"/>
                <a:cs typeface="Times New Roman"/>
              </a:rPr>
              <a:t>Jack</a:t>
            </a:r>
            <a:r>
              <a:rPr lang="en-US" sz="3600" i="1" dirty="0">
                <a:solidFill>
                  <a:srgbClr val="000000"/>
                </a:solidFill>
                <a:latin typeface="Times New Roman"/>
                <a:ea typeface="Calibri"/>
                <a:cs typeface="Times New Roman"/>
              </a:rPr>
              <a:t> is a doctor. </a:t>
            </a:r>
            <a:r>
              <a:rPr lang="en-US" sz="3600" i="1" dirty="0">
                <a:solidFill>
                  <a:srgbClr val="C00000"/>
                </a:solidFill>
                <a:latin typeface="Times New Roman"/>
                <a:ea typeface="Calibri"/>
                <a:cs typeface="Times New Roman"/>
              </a:rPr>
              <a:t>He</a:t>
            </a:r>
            <a:r>
              <a:rPr lang="en-US" sz="3600" i="1" dirty="0">
                <a:solidFill>
                  <a:srgbClr val="000000"/>
                </a:solidFill>
                <a:latin typeface="Times New Roman"/>
                <a:ea typeface="Calibri"/>
                <a:cs typeface="Times New Roman"/>
              </a:rPr>
              <a:t> likes playing golf.</a:t>
            </a:r>
            <a:r>
              <a:rPr lang="en-US" sz="3600" dirty="0">
                <a:solidFill>
                  <a:srgbClr val="000000"/>
                </a:solidFill>
                <a:latin typeface="Times New Roman"/>
                <a:ea typeface="Calibri"/>
                <a:cs typeface="Times New Roman"/>
              </a:rPr>
              <a:t/>
            </a:r>
            <a:br>
              <a:rPr lang="en-US" sz="3600" dirty="0">
                <a:solidFill>
                  <a:srgbClr val="000000"/>
                </a:solidFill>
                <a:latin typeface="Times New Roman"/>
                <a:ea typeface="Calibri"/>
                <a:cs typeface="Times New Roman"/>
              </a:rPr>
            </a:br>
            <a:r>
              <a:rPr lang="en-US" sz="3600" b="1" dirty="0">
                <a:solidFill>
                  <a:srgbClr val="C00000"/>
                </a:solidFill>
                <a:latin typeface="Times New Roman"/>
                <a:ea typeface="Calibri"/>
                <a:cs typeface="Times New Roman"/>
              </a:rPr>
              <a:t>Jack &lt;&lt;&lt; He: </a:t>
            </a:r>
            <a:r>
              <a:rPr lang="en-US" sz="3600" dirty="0">
                <a:solidFill>
                  <a:srgbClr val="C00000"/>
                </a:solidFill>
                <a:latin typeface="Times New Roman"/>
                <a:ea typeface="Calibri"/>
                <a:cs typeface="Times New Roman"/>
              </a:rPr>
              <a:t>Anaphoric reference</a:t>
            </a:r>
            <a:r>
              <a:rPr lang="en-US" sz="3600" dirty="0">
                <a:solidFill>
                  <a:srgbClr val="000000"/>
                </a:solidFill>
                <a:latin typeface="Times New Roman"/>
                <a:ea typeface="Calibri"/>
                <a:cs typeface="Times New Roman"/>
              </a:rPr>
              <a:t/>
            </a:r>
            <a:br>
              <a:rPr lang="en-US" sz="3600" dirty="0">
                <a:solidFill>
                  <a:srgbClr val="000000"/>
                </a:solidFill>
                <a:latin typeface="Times New Roman"/>
                <a:ea typeface="Calibri"/>
                <a:cs typeface="Times New Roman"/>
              </a:rPr>
            </a:br>
            <a:r>
              <a:rPr lang="en-US" sz="3600" dirty="0" smtClean="0">
                <a:solidFill>
                  <a:srgbClr val="000000"/>
                </a:solidFill>
                <a:latin typeface="Times New Roman"/>
                <a:ea typeface="Calibri"/>
                <a:cs typeface="Times New Roman"/>
              </a:rPr>
              <a:t/>
            </a:r>
            <a:br>
              <a:rPr lang="en-US" sz="3600" dirty="0" smtClean="0">
                <a:solidFill>
                  <a:srgbClr val="000000"/>
                </a:solidFill>
                <a:latin typeface="Times New Roman"/>
                <a:ea typeface="Calibri"/>
                <a:cs typeface="Times New Roman"/>
              </a:rPr>
            </a:br>
            <a:r>
              <a:rPr lang="en-US" sz="3600" dirty="0">
                <a:solidFill>
                  <a:srgbClr val="000000"/>
                </a:solidFill>
                <a:latin typeface="Times New Roman"/>
                <a:ea typeface="Calibri"/>
                <a:cs typeface="Times New Roman"/>
              </a:rPr>
              <a:t> </a:t>
            </a:r>
            <a:r>
              <a:rPr lang="en-US" sz="3600" dirty="0" smtClean="0">
                <a:solidFill>
                  <a:srgbClr val="000000"/>
                </a:solidFill>
                <a:latin typeface="Times New Roman"/>
                <a:ea typeface="Calibri"/>
                <a:cs typeface="Times New Roman"/>
              </a:rPr>
              <a:t>    - </a:t>
            </a:r>
            <a:r>
              <a:rPr lang="en-US" sz="3200" b="1" i="1" dirty="0" err="1">
                <a:solidFill>
                  <a:srgbClr val="0070C0"/>
                </a:solidFill>
                <a:latin typeface="Times New Roman"/>
                <a:ea typeface="Times New Roman"/>
                <a:cs typeface="Times New Roman"/>
              </a:rPr>
              <a:t>Hắn</a:t>
            </a:r>
            <a:r>
              <a:rPr lang="en-US" sz="3200" i="1" dirty="0">
                <a:solidFill>
                  <a:srgbClr val="0070C0"/>
                </a:solidFill>
                <a:latin typeface="Times New Roman"/>
                <a:ea typeface="Times New Roman"/>
                <a:cs typeface="Times New Roman"/>
              </a:rPr>
              <a:t> </a:t>
            </a:r>
            <a:r>
              <a:rPr lang="en-US" sz="3200" i="1" dirty="0" err="1">
                <a:solidFill>
                  <a:srgbClr val="0070C0"/>
                </a:solidFill>
                <a:latin typeface="Times New Roman"/>
                <a:ea typeface="Times New Roman"/>
                <a:cs typeface="Times New Roman"/>
              </a:rPr>
              <a:t>vừa</a:t>
            </a:r>
            <a:r>
              <a:rPr lang="en-US" sz="3200" i="1" dirty="0">
                <a:solidFill>
                  <a:srgbClr val="0070C0"/>
                </a:solidFill>
                <a:latin typeface="Times New Roman"/>
                <a:ea typeface="Times New Roman"/>
                <a:cs typeface="Times New Roman"/>
              </a:rPr>
              <a:t> </a:t>
            </a:r>
            <a:r>
              <a:rPr lang="en-US" sz="3200" i="1" dirty="0" err="1">
                <a:solidFill>
                  <a:srgbClr val="0070C0"/>
                </a:solidFill>
                <a:latin typeface="Times New Roman"/>
                <a:ea typeface="Times New Roman"/>
                <a:cs typeface="Times New Roman"/>
              </a:rPr>
              <a:t>đi</a:t>
            </a:r>
            <a:r>
              <a:rPr lang="en-US" sz="3200" i="1" dirty="0">
                <a:solidFill>
                  <a:srgbClr val="0070C0"/>
                </a:solidFill>
                <a:latin typeface="Times New Roman"/>
                <a:ea typeface="Times New Roman"/>
                <a:cs typeface="Times New Roman"/>
              </a:rPr>
              <a:t> </a:t>
            </a:r>
            <a:r>
              <a:rPr lang="en-US" sz="3200" i="1" dirty="0" err="1">
                <a:solidFill>
                  <a:srgbClr val="0070C0"/>
                </a:solidFill>
                <a:latin typeface="Times New Roman"/>
                <a:ea typeface="Times New Roman"/>
                <a:cs typeface="Times New Roman"/>
              </a:rPr>
              <a:t>vừa</a:t>
            </a:r>
            <a:r>
              <a:rPr lang="en-US" sz="3200" i="1" dirty="0">
                <a:solidFill>
                  <a:srgbClr val="0070C0"/>
                </a:solidFill>
                <a:latin typeface="Times New Roman"/>
                <a:ea typeface="Times New Roman"/>
                <a:cs typeface="Times New Roman"/>
              </a:rPr>
              <a:t> </a:t>
            </a:r>
            <a:r>
              <a:rPr lang="en-US" sz="3200" i="1" dirty="0" err="1">
                <a:solidFill>
                  <a:srgbClr val="0070C0"/>
                </a:solidFill>
                <a:latin typeface="Times New Roman"/>
                <a:ea typeface="Times New Roman"/>
                <a:cs typeface="Times New Roman"/>
              </a:rPr>
              <a:t>chửi</a:t>
            </a:r>
            <a:r>
              <a:rPr lang="en-US" sz="3200" i="1" dirty="0">
                <a:solidFill>
                  <a:srgbClr val="0070C0"/>
                </a:solidFill>
                <a:latin typeface="Times New Roman"/>
                <a:ea typeface="Times New Roman"/>
                <a:cs typeface="Times New Roman"/>
              </a:rPr>
              <a:t>. </a:t>
            </a:r>
            <a:r>
              <a:rPr lang="en-US" sz="3200" b="1" i="1" dirty="0" err="1">
                <a:solidFill>
                  <a:srgbClr val="0070C0"/>
                </a:solidFill>
                <a:latin typeface="Times New Roman"/>
                <a:ea typeface="Times New Roman"/>
                <a:cs typeface="Times New Roman"/>
              </a:rPr>
              <a:t>Chí</a:t>
            </a:r>
            <a:r>
              <a:rPr lang="en-US" sz="3200" b="1" i="1" dirty="0">
                <a:solidFill>
                  <a:srgbClr val="0070C0"/>
                </a:solidFill>
                <a:latin typeface="Times New Roman"/>
                <a:ea typeface="Times New Roman"/>
                <a:cs typeface="Times New Roman"/>
              </a:rPr>
              <a:t> </a:t>
            </a:r>
            <a:r>
              <a:rPr lang="en-US" sz="3200" b="1" i="1" dirty="0" err="1">
                <a:solidFill>
                  <a:srgbClr val="0070C0"/>
                </a:solidFill>
                <a:latin typeface="Times New Roman"/>
                <a:ea typeface="Times New Roman"/>
                <a:cs typeface="Times New Roman"/>
              </a:rPr>
              <a:t>Phèo</a:t>
            </a:r>
            <a:r>
              <a:rPr lang="en-US" sz="3200" i="1" dirty="0">
                <a:solidFill>
                  <a:srgbClr val="0070C0"/>
                </a:solidFill>
                <a:highlight>
                  <a:srgbClr val="FFFFFF"/>
                </a:highlight>
                <a:latin typeface="Times New Roman"/>
                <a:ea typeface="Times New Roman"/>
                <a:cs typeface="Times New Roman"/>
              </a:rPr>
              <a:t> </a:t>
            </a:r>
            <a:r>
              <a:rPr lang="en-US" sz="3200" i="1" dirty="0" err="1">
                <a:solidFill>
                  <a:srgbClr val="0070C0"/>
                </a:solidFill>
                <a:highlight>
                  <a:srgbClr val="FFFFFF"/>
                </a:highlight>
                <a:latin typeface="Times New Roman"/>
                <a:ea typeface="Times New Roman"/>
                <a:cs typeface="Times New Roman"/>
              </a:rPr>
              <a:t>xách</a:t>
            </a:r>
            <a:r>
              <a:rPr lang="en-US" sz="3200" i="1" dirty="0">
                <a:solidFill>
                  <a:srgbClr val="0070C0"/>
                </a:solidFill>
                <a:highlight>
                  <a:srgbClr val="FFFFFF"/>
                </a:highlight>
                <a:latin typeface="Times New Roman"/>
                <a:ea typeface="Times New Roman"/>
                <a:cs typeface="Times New Roman"/>
              </a:rPr>
              <a:t> </a:t>
            </a:r>
            <a:r>
              <a:rPr lang="en-US" sz="3200" i="1" dirty="0" err="1">
                <a:solidFill>
                  <a:srgbClr val="0070C0"/>
                </a:solidFill>
                <a:highlight>
                  <a:srgbClr val="FFFFFF"/>
                </a:highlight>
                <a:latin typeface="Times New Roman"/>
                <a:ea typeface="Times New Roman"/>
                <a:cs typeface="Times New Roman"/>
              </a:rPr>
              <a:t>một</a:t>
            </a:r>
            <a:r>
              <a:rPr lang="en-US" sz="3200" i="1" dirty="0">
                <a:solidFill>
                  <a:srgbClr val="0070C0"/>
                </a:solidFill>
                <a:highlight>
                  <a:srgbClr val="FFFFFF"/>
                </a:highlight>
                <a:latin typeface="Times New Roman"/>
                <a:ea typeface="Times New Roman"/>
                <a:cs typeface="Times New Roman"/>
              </a:rPr>
              <a:t> </a:t>
            </a:r>
            <a:r>
              <a:rPr lang="en-US" sz="3200" i="1" dirty="0" err="1">
                <a:solidFill>
                  <a:srgbClr val="0070C0"/>
                </a:solidFill>
                <a:highlight>
                  <a:srgbClr val="FFFFFF"/>
                </a:highlight>
                <a:latin typeface="Times New Roman"/>
                <a:ea typeface="Times New Roman"/>
                <a:cs typeface="Times New Roman"/>
              </a:rPr>
              <a:t>cái</a:t>
            </a:r>
            <a:r>
              <a:rPr lang="en-US" sz="3200" i="1" dirty="0">
                <a:solidFill>
                  <a:srgbClr val="0070C0"/>
                </a:solidFill>
                <a:highlight>
                  <a:srgbClr val="FFFFFF"/>
                </a:highlight>
                <a:latin typeface="Times New Roman"/>
                <a:ea typeface="Times New Roman"/>
                <a:cs typeface="Times New Roman"/>
              </a:rPr>
              <a:t> </a:t>
            </a:r>
            <a:r>
              <a:rPr lang="en-US" sz="3200" i="1" dirty="0" err="1">
                <a:solidFill>
                  <a:srgbClr val="0070C0"/>
                </a:solidFill>
                <a:highlight>
                  <a:srgbClr val="FFFFFF"/>
                </a:highlight>
                <a:latin typeface="Times New Roman"/>
                <a:ea typeface="Times New Roman"/>
                <a:cs typeface="Times New Roman"/>
              </a:rPr>
              <a:t>vỏ</a:t>
            </a:r>
            <a:r>
              <a:rPr lang="en-US" sz="3200" i="1" dirty="0">
                <a:solidFill>
                  <a:srgbClr val="0070C0"/>
                </a:solidFill>
                <a:highlight>
                  <a:srgbClr val="FFFFFF"/>
                </a:highlight>
                <a:latin typeface="Times New Roman"/>
                <a:ea typeface="Times New Roman"/>
                <a:cs typeface="Times New Roman"/>
              </a:rPr>
              <a:t> chai </a:t>
            </a:r>
            <a:r>
              <a:rPr lang="en-US" sz="3200" i="1" dirty="0" err="1">
                <a:solidFill>
                  <a:srgbClr val="0070C0"/>
                </a:solidFill>
                <a:highlight>
                  <a:srgbClr val="FFFFFF"/>
                </a:highlight>
                <a:latin typeface="Times New Roman"/>
                <a:ea typeface="Times New Roman"/>
                <a:cs typeface="Times New Roman"/>
              </a:rPr>
              <a:t>đến</a:t>
            </a:r>
            <a:r>
              <a:rPr lang="en-US" sz="3200" i="1" dirty="0">
                <a:solidFill>
                  <a:srgbClr val="0070C0"/>
                </a:solidFill>
                <a:highlight>
                  <a:srgbClr val="FFFFFF"/>
                </a:highlight>
                <a:latin typeface="Times New Roman"/>
                <a:ea typeface="Times New Roman"/>
                <a:cs typeface="Times New Roman"/>
              </a:rPr>
              <a:t> </a:t>
            </a:r>
            <a:r>
              <a:rPr lang="en-US" sz="3200" i="1" dirty="0" err="1">
                <a:solidFill>
                  <a:srgbClr val="0070C0"/>
                </a:solidFill>
                <a:highlight>
                  <a:srgbClr val="FFFFFF"/>
                </a:highlight>
                <a:latin typeface="Times New Roman"/>
                <a:ea typeface="Times New Roman"/>
                <a:cs typeface="Times New Roman"/>
              </a:rPr>
              <a:t>nhà</a:t>
            </a:r>
            <a:r>
              <a:rPr lang="en-US" sz="3200" i="1" dirty="0">
                <a:solidFill>
                  <a:srgbClr val="0070C0"/>
                </a:solidFill>
                <a:highlight>
                  <a:srgbClr val="FFFFFF"/>
                </a:highlight>
                <a:latin typeface="Times New Roman"/>
                <a:ea typeface="Times New Roman"/>
                <a:cs typeface="Times New Roman"/>
              </a:rPr>
              <a:t> </a:t>
            </a:r>
            <a:r>
              <a:rPr lang="en-US" sz="3200" i="1" dirty="0" err="1">
                <a:solidFill>
                  <a:srgbClr val="0070C0"/>
                </a:solidFill>
                <a:highlight>
                  <a:srgbClr val="FFFFFF"/>
                </a:highlight>
                <a:latin typeface="Times New Roman"/>
                <a:ea typeface="Times New Roman"/>
                <a:cs typeface="Times New Roman"/>
              </a:rPr>
              <a:t>bá</a:t>
            </a:r>
            <a:r>
              <a:rPr lang="en-US" sz="3200" i="1" dirty="0">
                <a:solidFill>
                  <a:srgbClr val="0070C0"/>
                </a:solidFill>
                <a:highlight>
                  <a:srgbClr val="FFFFFF"/>
                </a:highlight>
                <a:latin typeface="Times New Roman"/>
                <a:ea typeface="Times New Roman"/>
                <a:cs typeface="Times New Roman"/>
              </a:rPr>
              <a:t> </a:t>
            </a:r>
            <a:r>
              <a:rPr lang="en-US" sz="3200" i="1" dirty="0" err="1">
                <a:solidFill>
                  <a:srgbClr val="0070C0"/>
                </a:solidFill>
                <a:highlight>
                  <a:srgbClr val="FFFFFF"/>
                </a:highlight>
                <a:latin typeface="Times New Roman"/>
                <a:ea typeface="Times New Roman"/>
                <a:cs typeface="Times New Roman"/>
              </a:rPr>
              <a:t>Kiến</a:t>
            </a:r>
            <a:r>
              <a:rPr lang="en-US" sz="3200" i="1" dirty="0">
                <a:solidFill>
                  <a:srgbClr val="0070C0"/>
                </a:solidFill>
                <a:highlight>
                  <a:srgbClr val="FFFFFF"/>
                </a:highlight>
                <a:latin typeface="Times New Roman"/>
                <a:ea typeface="Times New Roman"/>
                <a:cs typeface="Times New Roman"/>
              </a:rPr>
              <a:t>.</a:t>
            </a:r>
            <a:r>
              <a:rPr lang="en-US" sz="3600" dirty="0">
                <a:solidFill>
                  <a:srgbClr val="000000"/>
                </a:solidFill>
                <a:latin typeface="Times New Roman"/>
                <a:ea typeface="Times New Roman"/>
                <a:cs typeface="Times New Roman"/>
              </a:rPr>
              <a:t/>
            </a:r>
            <a:br>
              <a:rPr lang="en-US" sz="3600" dirty="0">
                <a:solidFill>
                  <a:srgbClr val="000000"/>
                </a:solidFill>
                <a:latin typeface="Times New Roman"/>
                <a:ea typeface="Times New Roman"/>
                <a:cs typeface="Times New Roman"/>
              </a:rPr>
            </a:br>
            <a:r>
              <a:rPr lang="en-US" sz="2900" b="1" dirty="0">
                <a:solidFill>
                  <a:srgbClr val="000000"/>
                </a:solidFill>
                <a:latin typeface="Times New Roman"/>
                <a:ea typeface="Times New Roman"/>
                <a:cs typeface="Times New Roman"/>
              </a:rPr>
              <a:t>(He</a:t>
            </a:r>
            <a:r>
              <a:rPr lang="en-US" sz="2900" dirty="0">
                <a:solidFill>
                  <a:srgbClr val="000000"/>
                </a:solidFill>
                <a:latin typeface="Times New Roman"/>
                <a:ea typeface="Times New Roman"/>
                <a:cs typeface="Times New Roman"/>
              </a:rPr>
              <a:t> cursed as he walked. </a:t>
            </a:r>
            <a:r>
              <a:rPr lang="en-US" sz="2900" b="1" dirty="0">
                <a:solidFill>
                  <a:srgbClr val="000000"/>
                </a:solidFill>
                <a:latin typeface="Times New Roman"/>
                <a:ea typeface="Times New Roman"/>
                <a:cs typeface="Times New Roman"/>
              </a:rPr>
              <a:t>Chi </a:t>
            </a:r>
            <a:r>
              <a:rPr lang="en-US" sz="2900" b="1" dirty="0" err="1">
                <a:solidFill>
                  <a:srgbClr val="000000"/>
                </a:solidFill>
                <a:latin typeface="Times New Roman"/>
                <a:ea typeface="Times New Roman"/>
                <a:cs typeface="Times New Roman"/>
              </a:rPr>
              <a:t>Pheo</a:t>
            </a:r>
            <a:r>
              <a:rPr lang="en-US" sz="2900" dirty="0">
                <a:solidFill>
                  <a:srgbClr val="000000"/>
                </a:solidFill>
                <a:latin typeface="Times New Roman"/>
                <a:ea typeface="Times New Roman"/>
                <a:cs typeface="Times New Roman"/>
              </a:rPr>
              <a:t> went to Ba </a:t>
            </a:r>
            <a:r>
              <a:rPr lang="en-US" sz="2900" dirty="0" err="1">
                <a:solidFill>
                  <a:srgbClr val="000000"/>
                </a:solidFill>
                <a:latin typeface="Times New Roman"/>
                <a:ea typeface="Times New Roman"/>
                <a:cs typeface="Times New Roman"/>
              </a:rPr>
              <a:t>Kien’s</a:t>
            </a:r>
            <a:r>
              <a:rPr lang="en-US" sz="2900" dirty="0">
                <a:solidFill>
                  <a:srgbClr val="000000"/>
                </a:solidFill>
                <a:latin typeface="Times New Roman"/>
                <a:ea typeface="Times New Roman"/>
                <a:cs typeface="Times New Roman"/>
              </a:rPr>
              <a:t> house with an empty bottle in his hand).</a:t>
            </a:r>
            <a:br>
              <a:rPr lang="en-US" sz="2900" dirty="0">
                <a:solidFill>
                  <a:srgbClr val="000000"/>
                </a:solidFill>
                <a:latin typeface="Times New Roman"/>
                <a:ea typeface="Times New Roman"/>
                <a:cs typeface="Times New Roman"/>
              </a:rPr>
            </a:br>
            <a:r>
              <a:rPr lang="en-US" sz="2900" dirty="0" smtClean="0">
                <a:solidFill>
                  <a:srgbClr val="000000"/>
                </a:solidFill>
                <a:latin typeface="Times New Roman"/>
                <a:ea typeface="Times New Roman"/>
                <a:cs typeface="Times New Roman"/>
              </a:rPr>
              <a:t>  </a:t>
            </a:r>
            <a:r>
              <a:rPr lang="en-US" sz="2900" b="1" dirty="0" smtClean="0">
                <a:solidFill>
                  <a:srgbClr val="C00000"/>
                </a:solidFill>
                <a:latin typeface="Times New Roman"/>
                <a:ea typeface="Times New Roman"/>
                <a:cs typeface="Times New Roman"/>
              </a:rPr>
              <a:t>He </a:t>
            </a:r>
            <a:r>
              <a:rPr lang="en-US" sz="2900" b="1" dirty="0">
                <a:solidFill>
                  <a:srgbClr val="C00000"/>
                </a:solidFill>
                <a:latin typeface="Times New Roman"/>
                <a:ea typeface="Times New Roman"/>
                <a:cs typeface="Times New Roman"/>
              </a:rPr>
              <a:t>&gt;&gt;&gt;&gt; Chi </a:t>
            </a:r>
            <a:r>
              <a:rPr lang="en-US" sz="2900" b="1" dirty="0" err="1">
                <a:solidFill>
                  <a:srgbClr val="C00000"/>
                </a:solidFill>
                <a:latin typeface="Times New Roman"/>
                <a:ea typeface="Times New Roman"/>
                <a:cs typeface="Times New Roman"/>
              </a:rPr>
              <a:t>Pheo</a:t>
            </a:r>
            <a:r>
              <a:rPr lang="en-US" sz="2900" b="1" dirty="0">
                <a:solidFill>
                  <a:srgbClr val="C00000"/>
                </a:solidFill>
                <a:latin typeface="Times New Roman"/>
                <a:ea typeface="Times New Roman"/>
                <a:cs typeface="Times New Roman"/>
              </a:rPr>
              <a:t>: </a:t>
            </a:r>
            <a:r>
              <a:rPr lang="en-US" sz="3200" b="1" dirty="0">
                <a:solidFill>
                  <a:srgbClr val="C00000"/>
                </a:solidFill>
                <a:latin typeface="Times New Roman"/>
                <a:ea typeface="Times New Roman"/>
                <a:cs typeface="Times New Roman"/>
              </a:rPr>
              <a:t>Forward/</a:t>
            </a:r>
            <a:r>
              <a:rPr lang="en-US" sz="3200" b="1" dirty="0" err="1">
                <a:solidFill>
                  <a:srgbClr val="C00000"/>
                </a:solidFill>
                <a:latin typeface="Times New Roman"/>
                <a:ea typeface="Times New Roman"/>
                <a:cs typeface="Times New Roman"/>
              </a:rPr>
              <a:t>cataphoric</a:t>
            </a:r>
            <a:r>
              <a:rPr lang="en-US" sz="3200" b="1" dirty="0">
                <a:solidFill>
                  <a:srgbClr val="C00000"/>
                </a:solidFill>
                <a:latin typeface="Times New Roman"/>
                <a:ea typeface="Times New Roman"/>
                <a:cs typeface="Times New Roman"/>
              </a:rPr>
              <a:t> reference</a:t>
            </a:r>
            <a:endParaRPr lang="en-US" dirty="0"/>
          </a:p>
        </p:txBody>
      </p:sp>
    </p:spTree>
    <p:extLst>
      <p:ext uri="{BB962C8B-B14F-4D97-AF65-F5344CB8AC3E}">
        <p14:creationId xmlns:p14="http://schemas.microsoft.com/office/powerpoint/2010/main" val="10909502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TotalTime>
  <Words>609</Words>
  <Application>Microsoft Office PowerPoint</Application>
  <PresentationFormat>On-screen Show (4:3)</PresentationFormat>
  <Paragraphs>43</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                               CHAPTER V                 Discourse Analysis &amp; Language teaching    1. - Pragmatics; Types of pragmatic meaning; Speech acts; Grice’ Maxims; Cross – cultural pragmatic discourse    2. - Applications of Discourse analysis to language teaching   3. - Approaches to language syllabus design  </vt:lpstr>
      <vt:lpstr> 1. Pragmatics  What is Pragmatics?    The Branch of linguistics dealing with language in use &amp; the contexts.   &gt; Pragmatics is the study of the effect of context on meaning:       * How people use language to express their social &amp; affective meaning &amp; to perform speech acts;      * How people carry on conversations with others;      * How people express their cross – cultural meaning.    </vt:lpstr>
      <vt:lpstr>               Pragmatics includes Deixis, Taking of turns in conversation, Text organization, Reference, Entailment, Presupposition, Implicature, Inferencing                        Deixis: The use of a word or phrase whose meaning depends on who is talking, who they are talking to, where they are.                   Ex.   "me", "here", or "yesterday" </vt:lpstr>
      <vt:lpstr>Pragmatics - The study of how context affects meaning; how sentences are interpreted in certain situations/ context.      Ex. “The kids have eaten already and surprisingly, they are hungry.”             The linguistic context helps to interpret the second sentence depending on what the first sentence says because it is common knowledge that humans are not usually hungry after eating.</vt:lpstr>
      <vt:lpstr> TYPES OF PRAGMATIC MEANING   Social meaning, Affective meaning &amp; the Meaning of Speech acts  * Social meaning: Related to the situation in which an utterance is used, concerned with the social circumstances of the use of a linguistic expression.   Ex. Some dialectic words inform us about the regional &amp; social background of the speaker.  Interpret this conversation: - Hello, What’s your name?                             + Hi, Van De Beek. </vt:lpstr>
      <vt:lpstr>Affective meaning     * The emotive or affective component of the expression is referred to as its affective meaning conveying speaker’ emotion.      * Each individual will have a different emotional meaning for a word.   &gt; Thus, only the user of a word is aware of the specific meaning of that word.  </vt:lpstr>
      <vt:lpstr>Ex. Discuss more about the word winter.   * The word winter refers to a period of time when the northern or southern hemispheres are farthest from the sun.  * The emotional meaning of the word winter will be different for each person who uses the word.   Ex. Someone who likes to ride a sleigh as a child associates these personal memories with the word winter. </vt:lpstr>
      <vt:lpstr>                         Reference                * Reference is the symbolic relationship that a linguistic expression has with the concrete object or abstraction it represents     * Reference is the relationship of one linguistic expression to another, in which one provides the information necessary to interpret the other. </vt:lpstr>
      <vt:lpstr>Reference   Anaphoric/Backward &amp; Cataphoric/Forward   - Jack is a doctor. He likes playing golf. Jack &lt;&lt;&lt; He: Anaphoric reference       - Hắn vừa đi vừa chửi. Chí Phèo xách một cái vỏ chai đến nhà bá Kiến. (He cursed as he walked. Chi Pheo went to Ba Kien’s house with an empty bottle in his hand).   He &gt;&gt;&gt;&gt; Chi Pheo: Forward/cataphoric reference</vt:lpstr>
      <vt:lpstr>Presupposition(tiền giả định)       Something the speaker assumes to be the case before to make a meaningful utterance.    &gt; Presupposition: The set of assumptions that the speaker makes about the listener knowledge &amp; circumstances </vt:lpstr>
      <vt:lpstr> Examples            - Jane no longer writes fiction. &gt; Presupposition: Jane once wrote fiction. - Her bag was stolen.&gt; Pres.: she had a bag.     - Have you talked to Hoa? &gt; Pres.: Hoa exists.         - Allan told a great joke today at lunch. Pres.: Everybody have known who is Allan.    Types of presupposition • Existential presupposition; Factive presupposition; Lexical presupposition; Structural presupposition; Non – factive presupposition</vt:lpstr>
      <vt:lpstr>IMPLICATURE   The aspect of meaning that a speaker conveys, implies, or suggests without directly expressing.     Ex. Although the utterance “Can you pass the salt?” is literally a request for information about one's ability to pass salt, the understood implicature is a request for salt.      In saying “Some dogs are mammals.” the speaker conveys by implicature that not all dogs are mammals. </vt:lpstr>
      <vt:lpstr>            ENTAILMENT   The relationship between two statements when for one to be true, the other must also be true. For an entailment to be true, the then statement (denoted as B) must always be true when the if statement (denoted as A) is true.          Ex.  He drank a glass of water. (A) entails Somebody drank something. (B)</vt:lpstr>
      <vt:lpstr>                           INFERENCING     * Inferencing refers to the process by which the hearer/reader arrives at the intended meaning of the speaker/writer.         * Inferences are generated from               i) specific premises or               ii) deductive inference.       Ex. a). If it’s sunny, it’s warm. b). It’s sunny.                      &gt; c). So, it’s warm.  </vt:lpstr>
      <vt:lpstr>       Bases for inferencing (Leech -1984)   1. The conventional conceptual meaning of the utterance.   2. The assumption that the speaker is observing the co-operative principles, &amp; assuming the hearer to assume that too.   3. Relevant background knowledge.   4. Informal reasoning.  </vt:lpstr>
      <vt:lpstr> 1. Conventional meanings of words without which there is no possibility of understanding the direct or non- implicated meaning    2.Background knowledge or experience are necessary for understanding language. </vt:lpstr>
      <vt:lpstr>THE CO-OPERATIVE PRINCIPLE Grice's motto (1967) Maxims of Conversation (Paul Grice. England)  Grice's maxims for conversation are conventions/ general principles of speech: (participants should obey) 1. The maxim of quantity, in which one tries to be as informative as possible, and to give as much information as possible, &amp; no more. 2. The maxim of quality, in which people strive/try to be honest and do not provide false information or is not supported by evidence.</vt:lpstr>
      <vt:lpstr>3. The maxim of relevance in which a person tries to be involved &amp; says things relevant to a discussion (appropriate for the topic)  4. The maxim of manner: of how, when one tries to speak as clearly, concisely &amp; orderly as possible about what one says, &amp; where ambiguity &amp; ambiguity are avoided. </vt:lpstr>
      <vt:lpstr>Châm ngôn của Grice  Câu châm ngôn về số lượng , trong đó người ta cố gắng  trở nên nhiều thông tin nhất có thể, và cung cấp càng nhiều  thông tin càng tốt, và không hơn thế nữa. Châm ngôn về chất lượng , trong đó người ta cố gắng  trung thực và không cung cấp thông tin sai lệch hoặc  không được hỗ trợ bởi bằng chứng. Châm ngôn về mối quan hệ , trong đó một người cố gắng trở nên có liên quan và nói những điều phù hợp với cuộc  thảo luận. Châm ngôn về cách thức , khi người ta cố gắng nói rõ  ràng, ngắn gọn và trật tự nhất có thể về những gì người ta  nói, và nơi người ta tránh đ</vt:lpstr>
      <vt:lpstr>   2.  APPLICATIONS OF DISCOURSE ANALYSIS TO LANGUAGE TEACHING    * Discourse research has long been interested by many linguists           - It has great potential for exploitation &amp; application in language &amp; foreign language teaching because the object of the study of discourse is the text, &amp; foreign language learners when studying Reading Comprehension &amp; Writing are also related to text processing.   Discourse studies: Analysis theory, Genre analysis, Discourse analysis or Critical discourse analysis will help students gain a better grasp of the subject.          Text genre &amp; structure, thereby effectively improving the practice of Reading &amp; Writing skills in an academic environment.</vt:lpstr>
      <vt:lpstr> - Genre analysis &amp; discourse structure are two concepts that have a certain relationship because the genre is also the structure of each specific type of text.              - Raising awareness of the genre &amp; structure of discourse will help language learners:              +  improve their reading &amp; writing abilities in that language               + be enable to practice various types of cognitive-enhancing exercises of discourse              + An effective measure that can guide students to practice effective English Reading &amp; Writing habits by themselves.</vt:lpstr>
      <vt:lpstr>        Applications of Genre Analysis    - Genres are "communicative sequences of events that each have different communication purposes".   -Genre analysis: the study of how the language in a particular text is used in a particular situation.          &gt; The main purpose of genre analysis: to determine what textual features have been selected by the creator of the text to represent his or her communicative purposes. </vt:lpstr>
      <vt:lpstr>- The goal of genre-based language teaching: to raise learners' awareness of the text's organizational structure &amp; genre-specific linguistic features.           - Genre awareness exercises can help students develop flexible skills when applying genre knowledge &amp; thinking in diverse real-life communication situations &amp; allows students to write texts more easily a real communicative text.</vt:lpstr>
      <vt:lpstr>The genre-based approach to teaching writing helps learners:          - Understand &amp; grasp the text structure of the required genre,  - Identify the necessary strategies to accomplish the goals of their communication successful       &gt; The benefits of teaching writing skills with integrated genre awareness &amp; genre analysis have been confirmed by many researchers in the history of research on foreign language teaching in particular &amp; language teaching in general.</vt:lpstr>
      <vt:lpstr>Applications of Discourse Structure Analysis     * Discourse structure is:          - A coherent way of organizing information in a written text,          - A connection between that information to evoke a message for readers, or the main content of the text with the means of linking to make the text cohesive &amp; coherent.        * Written texts/discourses are often organized according to a number of structures: compare-contrast, cause-effect, problem-problem, define, classify, describe, process. , telling stories….</vt:lpstr>
      <vt:lpstr>   * For reading comprehension skills, "knowledge of (structure) discourse" as a tool to increase the reader's comprehensive comprehension,          and helps them:         + Use their knowledge of discourse structure to develop effective reading comprehension strategies       + Read better, faster, &amp; understand more accurately.</vt:lpstr>
      <vt:lpstr>   In a language &amp; foreign language teaching environment, specifically teaching reading comprehension skills, if students are introduced to specific text structure samples: knowledge of topic sentences, linking means, signs of inference, etc.,    &gt; The effect on increasing students' reading comprehension is very obvious: creating mind maps, ways of organizing ideas by models, charts, summarizing documents, creating diagrams, semantic mapping, conjecture, title-based question formation, etc.    &gt; These are effective techniques that teachers can use to help improve students' reading comprehension for academic texts in a university setting. .</vt:lpstr>
      <vt:lpstr>   The benefit of increasing students' awareness of discourse:          - Better understanding how a paragraph is organized or its associated signs, so that they can guess the general idea &amp; the specific idea.          - Guessing meaning &amp; self-directing when having "noise" information, remembering &amp; retaining information longer.</vt:lpstr>
      <vt:lpstr>  How to increasing students’ awareness of discourse    - Designing exercises: practicing paragraph writing skills with major genres: description, narrative-narrative, persuasive, etc. based on learners' practical communication needs &amp; also a member of society, festival.      - Designing criteria to evaluate the level of completion of the set requirements &amp; use vocabulary &amp; grammatical structures, organize paragraph ideas (genre)...</vt:lpstr>
      <vt:lpstr>                 Summary   - Effect of genre awareness and genre analysis on improving students' Writing skills   - The effect of increasing awareness of discourse structure on improving students' reading comprehension skills: changes in students' perception of concepts, changes in skill practice habits reading, change in reading comprehension strategies for doing well in effective reading comprehension exercises.</vt:lpstr>
      <vt:lpstr>The significance of applying discourse research to language teaching  - Students learning foreign languages ​​in particular or languages ​​in general are exposed to text forms (written discourse) very often.         &gt; Foreign language teachers &amp; learners see the importance of raising awareness &amp; fostering knowledge of discourse, in order to promote self-study &amp; improve proficiency in practical English skills.    &gt; Developing knowledge &amp; skills in Discourse Analysis makes students change their attitudes in a positive direction towards reading &amp; writing activities. </vt:lpstr>
      <vt:lpstr>    Discourse knowledge enables learners to have a comprehensive &amp; in-depth view of the text from the perspective of learners with high thinking &amp; cognitive abilities, so its applicability to foreign language teaching at high school level university is highly feasible.</vt:lpstr>
      <vt:lpstr> 3. SYLLABUS DESIGN FOR ENGLISH COURSES      Designing courses is unlike preparing one's own teaching as it should be understood by others who will use the design.     It is very urgent to equip the English teachers with the basic competence of course design.</vt:lpstr>
      <vt:lpstr>    * A syllabus is a more circumscribed  document,  usually one  which  has  been  prepared  for  a  particular group of learners/a syllabus is more specific &amp; more concrete than a curriculum; the syllabus specifies the content of the lessons used to lead the learners  to achieve the goals.     * Content  or  what  is  taught  is  the  single  aspect  of  syllabus  design  to  be considered. It includes behavioral or learning objectives for students, specifications of how the content will be taught &amp; how it will be evaluated.</vt:lpstr>
      <vt:lpstr>To design a syllabus is to decide what gets taught &amp; in what order.           &gt; What is the base to design a syllabus?             + The theory of language explicitly or implicitly underlying the method in determining what syllabus is adopted.             + The importance of determining the syllabus choice in learning.           </vt:lpstr>
      <vt:lpstr>  Example.  A teacher may accept a structural theory of language, but not accept that learners can acquire language materials according to a strict grammatical sequence of presentation.           * The choice of a syllabus is a major decision in language teaching, &amp; it should be made as consciously &amp; with as much information as possible.</vt:lpstr>
      <vt:lpstr>                Six types of language teaching syllabus    1.A structural (or formal) syllabus. It is one in which the content of language teaching is a collection of the forms &amp; grammatical structures, of the language being taught.       Examples of structure: nouns, verbs, adjectives, statements, questions, complex sentences, subordinate clauses, past tense…    2.A notional/functional syllabus. It is one in which the content of language teaching is a collection of the functions that are performed when language is used, or of the notions that language is used to express.        Examples of functions: informing, agreeing, apologizing, requesting, promising…. Examples of notions include size, age, color, comparison, time...</vt:lpstr>
      <vt:lpstr>           3. A situational syllabus. It is one in which the content of language teaching is a collection of real or imaginary situations in which language occurs or is used. The primary purpose of situational language teaching syllabus is to teach the language that occurs in the situations.        Examples of situations: seeing then dentist, complaining to the landlord, buying a book at the bookstore, meeting a new student, asking directions in a new town...  </vt:lpstr>
      <vt:lpstr>     4. A skill-based syllabus. It is one in which the content of language teaching is a collection of specific abilities that may play a part in using language.             Skills are things that people must be able to do to be competent in a language, relatively independently of the situation or setting in which the language use can occur.       The primary purpose of skill-based instruction:           + To learn a specific language skill,          + To develop more general competence in the language, learning only incidentally any information that may be available while applying the language skills.</vt:lpstr>
      <vt:lpstr>   5. A task-based syllabus. In task-based instruction the content of the teaching is a series of complex &amp; purposeful tasks that the students want or need to perform with the language they are learning.             The tasks are defined as activities with a purpose other than language learning. Tasks integrate language (and other) skills in specific settings of language use. Tasks that can be used for language learning are, generally, tasks that the learners actually have to perform in any case.               Examples: applying for a job, talking with a social worker, getting housing information over the telephone, completing bureaucratic forms, collecting information about preschools to decide which to send a child to, preparing a paper for another course, reading a textbook for another course...</vt:lpstr>
      <vt:lpstr>6. A content-based syllabus. In content-based language teaching, the primary purpose of the instruction is to teach some content or information using the language that the students are also learning.       * Content-based language teaching is concerned with information, while task-based language teaching is concerned with communicative &amp; cognitive processes.           </vt:lpstr>
      <vt:lpstr>An example of content-based language teaching is a science class taught in the language that the students need or want to learn, possibly with linguistic adjustments to make the science more comprehensible.    Suggestion: In practice, these different types of syllabus rarely occur independently of each other. Almost all actual language teaching syllabi are combinations of two or more of the types of syllabus described here.</vt:lpstr>
      <vt:lpstr>           Revision of chapter V     1. What is Pragmatics and its types?  2. What are implications of Discourse analysis: Implication of genre, of structure discourse analysis to language teaching; Its significance.  3. Syllabus design for language teaching/English course; What are the types of syllabus design?  4. How to apply types of syllabus design in English course designing?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HDHT</cp:lastModifiedBy>
  <cp:revision>125</cp:revision>
  <dcterms:created xsi:type="dcterms:W3CDTF">2020-09-14T12:45:49Z</dcterms:created>
  <dcterms:modified xsi:type="dcterms:W3CDTF">2022-04-13T13:38:41Z</dcterms:modified>
</cp:coreProperties>
</file>