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9" r:id="rId4"/>
    <p:sldId id="270" r:id="rId5"/>
    <p:sldId id="271" r:id="rId6"/>
    <p:sldId id="272" r:id="rId7"/>
    <p:sldId id="273" r:id="rId8"/>
    <p:sldId id="274" r:id="rId9"/>
    <p:sldId id="275" r:id="rId10"/>
    <p:sldId id="276" r:id="rId11"/>
    <p:sldId id="277" r:id="rId12"/>
    <p:sldId id="278" r:id="rId13"/>
    <p:sldId id="279" r:id="rId14"/>
    <p:sldId id="280" r:id="rId15"/>
    <p:sldId id="281" r:id="rId16"/>
    <p:sldId id="282" r:id="rId17"/>
    <p:sldId id="283" r:id="rId18"/>
    <p:sldId id="284" r:id="rId19"/>
    <p:sldId id="285" r:id="rId20"/>
    <p:sldId id="286" r:id="rId21"/>
    <p:sldId id="257" r:id="rId22"/>
    <p:sldId id="258" r:id="rId23"/>
    <p:sldId id="259" r:id="rId24"/>
    <p:sldId id="264" r:id="rId25"/>
    <p:sldId id="266" r:id="rId26"/>
    <p:sldId id="260" r:id="rId27"/>
    <p:sldId id="261" r:id="rId28"/>
    <p:sldId id="262" r:id="rId29"/>
    <p:sldId id="265" r:id="rId30"/>
    <p:sldId id="267" r:id="rId31"/>
    <p:sldId id="288"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2" d="100"/>
          <a:sy n="72" d="100"/>
        </p:scale>
        <p:origin x="-109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C24A75-86FE-4906-B794-BDC4E0C207EC}" type="datetimeFigureOut">
              <a:rPr lang="en-US" smtClean="0"/>
              <a:t>4/13/2022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537054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24A75-86FE-4906-B794-BDC4E0C207EC}" type="datetimeFigureOut">
              <a:rPr lang="en-US" smtClean="0"/>
              <a:t>4/13/2022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32168000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24A75-86FE-4906-B794-BDC4E0C207EC}" type="datetimeFigureOut">
              <a:rPr lang="en-US" smtClean="0"/>
              <a:t>4/13/2022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4247093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C24A75-86FE-4906-B794-BDC4E0C207EC}" type="datetimeFigureOut">
              <a:rPr lang="en-US" smtClean="0"/>
              <a:t>4/13/2022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16491857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C24A75-86FE-4906-B794-BDC4E0C207EC}" type="datetimeFigureOut">
              <a:rPr lang="en-US" smtClean="0"/>
              <a:t>4/13/2022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885149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C24A75-86FE-4906-B794-BDC4E0C207EC}" type="datetimeFigureOut">
              <a:rPr lang="en-US" smtClean="0"/>
              <a:t>4/13/2022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35978162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C24A75-86FE-4906-B794-BDC4E0C207EC}" type="datetimeFigureOut">
              <a:rPr lang="en-US" smtClean="0"/>
              <a:t>4/13/2022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40386485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C24A75-86FE-4906-B794-BDC4E0C207EC}" type="datetimeFigureOut">
              <a:rPr lang="en-US" smtClean="0"/>
              <a:t>4/13/2022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40761653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C24A75-86FE-4906-B794-BDC4E0C207EC}" type="datetimeFigureOut">
              <a:rPr lang="en-US" smtClean="0"/>
              <a:t>4/13/2022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8492773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C24A75-86FE-4906-B794-BDC4E0C207EC}" type="datetimeFigureOut">
              <a:rPr lang="en-US" smtClean="0"/>
              <a:t>4/13/2022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27015255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C24A75-86FE-4906-B794-BDC4E0C207EC}" type="datetimeFigureOut">
              <a:rPr lang="en-US" smtClean="0"/>
              <a:t>4/13/2022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C70B21-09D1-4DA2-9FD4-E8DA4DFE7DA8}" type="slidenum">
              <a:rPr lang="en-US" smtClean="0"/>
              <a:t>‹#›</a:t>
            </a:fld>
            <a:endParaRPr lang="en-US"/>
          </a:p>
        </p:txBody>
      </p:sp>
    </p:spTree>
    <p:extLst>
      <p:ext uri="{BB962C8B-B14F-4D97-AF65-F5344CB8AC3E}">
        <p14:creationId xmlns:p14="http://schemas.microsoft.com/office/powerpoint/2010/main" val="3472485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C24A75-86FE-4906-B794-BDC4E0C207EC}" type="datetimeFigureOut">
              <a:rPr lang="en-US" smtClean="0"/>
              <a:t>4/13/2022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C70B21-09D1-4DA2-9FD4-E8DA4DFE7DA8}" type="slidenum">
              <a:rPr lang="en-US" smtClean="0"/>
              <a:t>‹#›</a:t>
            </a:fld>
            <a:endParaRPr lang="en-US"/>
          </a:p>
        </p:txBody>
      </p:sp>
    </p:spTree>
    <p:extLst>
      <p:ext uri="{BB962C8B-B14F-4D97-AF65-F5344CB8AC3E}">
        <p14:creationId xmlns:p14="http://schemas.microsoft.com/office/powerpoint/2010/main" val="27703826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en.wikipedia.org/wiki/Linguist" TargetMode="External"/><Relationship Id="rId2" Type="http://schemas.openxmlformats.org/officeDocument/2006/relationships/hyperlink" Target="https://en.wikipedia.org/wiki/Charlottesville,_Virginia" TargetMode="External"/><Relationship Id="rId1" Type="http://schemas.openxmlformats.org/officeDocument/2006/relationships/slideLayout" Target="../slideLayouts/slideLayout1.xml"/><Relationship Id="rId6" Type="http://schemas.openxmlformats.org/officeDocument/2006/relationships/hyperlink" Target="https://en.wikipedia.org/wiki/Folkloristics" TargetMode="External"/><Relationship Id="rId5" Type="http://schemas.openxmlformats.org/officeDocument/2006/relationships/hyperlink" Target="https://en.wikipedia.org/wiki/Anthropologist" TargetMode="External"/><Relationship Id="rId4" Type="http://schemas.openxmlformats.org/officeDocument/2006/relationships/hyperlink" Target="https://en.wikipedia.org/wiki/Sociolinguistics"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88640"/>
            <a:ext cx="8856984" cy="6408712"/>
          </a:xfrm>
        </p:spPr>
        <p:txBody>
          <a:bodyPr/>
          <a:lstStyle/>
          <a:p>
            <a:pPr algn="l"/>
            <a:r>
              <a:rPr lang="en-US" sz="3200" b="1" dirty="0" smtClean="0">
                <a:solidFill>
                  <a:srgbClr val="0070C0"/>
                </a:solidFill>
                <a:latin typeface="Bodoni MT" pitchFamily="18" charset="0"/>
                <a:cs typeface="Times New Roman" pitchFamily="18" charset="0"/>
              </a:rPr>
              <a:t>                        CHAPTER IV.</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t>
            </a:r>
            <a:r>
              <a:rPr lang="en-US" sz="3600" b="1" dirty="0" smtClean="0">
                <a:solidFill>
                  <a:schemeClr val="accent6">
                    <a:lumMod val="50000"/>
                  </a:schemeClr>
                </a:solidFill>
                <a:latin typeface="Times New Roman" pitchFamily="18" charset="0"/>
                <a:cs typeface="Times New Roman" pitchFamily="18" charset="0"/>
              </a:rPr>
              <a:t>1. Principles of discourse analysis and Interpreting discourse</a:t>
            </a:r>
            <a:br>
              <a:rPr lang="en-US" sz="3600" b="1" dirty="0" smtClean="0">
                <a:solidFill>
                  <a:schemeClr val="accent6">
                    <a:lumMod val="50000"/>
                  </a:schemeClr>
                </a:solidFill>
                <a:latin typeface="Times New Roman" pitchFamily="18" charset="0"/>
                <a:cs typeface="Times New Roman" pitchFamily="18" charset="0"/>
              </a:rPr>
            </a:br>
            <a:r>
              <a:rPr lang="en-US" sz="3600" b="1" dirty="0" smtClean="0">
                <a:solidFill>
                  <a:schemeClr val="accent6">
                    <a:lumMod val="50000"/>
                  </a:schemeClr>
                </a:solidFill>
                <a:latin typeface="Times New Roman" pitchFamily="18" charset="0"/>
                <a:cs typeface="Times New Roman" pitchFamily="18" charset="0"/>
              </a:rPr>
              <a:t>    </a:t>
            </a:r>
            <a:br>
              <a:rPr lang="en-US" sz="3600" b="1" dirty="0" smtClean="0">
                <a:solidFill>
                  <a:schemeClr val="accent6">
                    <a:lumMod val="50000"/>
                  </a:schemeClr>
                </a:solidFill>
                <a:latin typeface="Times New Roman" pitchFamily="18" charset="0"/>
                <a:cs typeface="Times New Roman" pitchFamily="18" charset="0"/>
              </a:rPr>
            </a:br>
            <a:r>
              <a:rPr lang="en-US" sz="3600" b="1" dirty="0">
                <a:solidFill>
                  <a:schemeClr val="accent6">
                    <a:lumMod val="50000"/>
                  </a:schemeClr>
                </a:solidFill>
                <a:latin typeface="Times New Roman" pitchFamily="18" charset="0"/>
                <a:cs typeface="Times New Roman" pitchFamily="18" charset="0"/>
              </a:rPr>
              <a:t> </a:t>
            </a:r>
            <a:r>
              <a:rPr lang="en-US" sz="3600" b="1" dirty="0" smtClean="0">
                <a:solidFill>
                  <a:schemeClr val="accent6">
                    <a:lumMod val="50000"/>
                  </a:schemeClr>
                </a:solidFill>
                <a:latin typeface="Times New Roman" pitchFamily="18" charset="0"/>
                <a:cs typeface="Times New Roman" pitchFamily="18" charset="0"/>
              </a:rPr>
              <a:t>   </a:t>
            </a:r>
            <a:r>
              <a:rPr lang="en-US" sz="3600" b="1" dirty="0" smtClean="0">
                <a:solidFill>
                  <a:srgbClr val="7030A0"/>
                </a:solidFill>
                <a:latin typeface="Times New Roman" pitchFamily="18" charset="0"/>
                <a:cs typeface="Times New Roman" pitchFamily="18" charset="0"/>
              </a:rPr>
              <a:t>2. Approaches to Discourse Analysis</a:t>
            </a:r>
            <a:r>
              <a:rPr lang="en-US" sz="3600" b="1" dirty="0">
                <a:solidFill>
                  <a:schemeClr val="accent6">
                    <a:lumMod val="50000"/>
                  </a:schemeClr>
                </a:solidFill>
                <a:latin typeface="Times New Roman" pitchFamily="18" charset="0"/>
                <a:cs typeface="Times New Roman" pitchFamily="18" charset="0"/>
              </a:rPr>
              <a:t/>
            </a:r>
            <a:br>
              <a:rPr lang="en-US" sz="3600" b="1" dirty="0">
                <a:solidFill>
                  <a:schemeClr val="accent6">
                    <a:lumMod val="50000"/>
                  </a:schemeClr>
                </a:solidFill>
                <a:latin typeface="Times New Roman" pitchFamily="18" charset="0"/>
                <a:cs typeface="Times New Roman" pitchFamily="18" charset="0"/>
              </a:rPr>
            </a:br>
            <a:r>
              <a:rPr lang="en-US" sz="3600" b="1" dirty="0" smtClean="0">
                <a:solidFill>
                  <a:schemeClr val="accent6">
                    <a:lumMod val="50000"/>
                  </a:schemeClr>
                </a:solidFill>
                <a:latin typeface="Times New Roman" pitchFamily="18" charset="0"/>
                <a:cs typeface="Times New Roman" pitchFamily="18" charset="0"/>
              </a:rPr>
              <a:t>    </a:t>
            </a:r>
            <a:br>
              <a:rPr lang="en-US" sz="3600" b="1" dirty="0" smtClean="0">
                <a:solidFill>
                  <a:schemeClr val="accent6">
                    <a:lumMod val="50000"/>
                  </a:schemeClr>
                </a:solidFill>
                <a:latin typeface="Times New Roman" pitchFamily="18" charset="0"/>
                <a:cs typeface="Times New Roman" pitchFamily="18" charset="0"/>
              </a:rPr>
            </a:br>
            <a:r>
              <a:rPr lang="en-US" sz="3600" b="1" dirty="0">
                <a:solidFill>
                  <a:schemeClr val="accent6">
                    <a:lumMod val="50000"/>
                  </a:schemeClr>
                </a:solidFill>
                <a:latin typeface="Times New Roman" pitchFamily="18" charset="0"/>
                <a:cs typeface="Times New Roman" pitchFamily="18" charset="0"/>
              </a:rPr>
              <a:t> </a:t>
            </a:r>
            <a:r>
              <a:rPr lang="en-US" sz="3600" b="1" dirty="0" smtClean="0">
                <a:solidFill>
                  <a:schemeClr val="accent6">
                    <a:lumMod val="50000"/>
                  </a:schemeClr>
                </a:solidFill>
                <a:latin typeface="Times New Roman" pitchFamily="18" charset="0"/>
                <a:cs typeface="Times New Roman" pitchFamily="18" charset="0"/>
              </a:rPr>
              <a:t>   </a:t>
            </a:r>
            <a:r>
              <a:rPr lang="en-US" sz="3600" b="1" dirty="0" smtClean="0">
                <a:solidFill>
                  <a:schemeClr val="accent6">
                    <a:lumMod val="75000"/>
                  </a:schemeClr>
                </a:solidFill>
                <a:latin typeface="Times New Roman" pitchFamily="18" charset="0"/>
                <a:cs typeface="Times New Roman" pitchFamily="18" charset="0"/>
              </a:rPr>
              <a:t>3. Context &amp; the role of context in the interpretation of discourse</a:t>
            </a:r>
            <a:endParaRPr lang="en-US" sz="3600" b="1" dirty="0">
              <a:solidFill>
                <a:schemeClr val="accent6">
                  <a:lumMod val="75000"/>
                </a:schemeClr>
              </a:solidFill>
              <a:latin typeface="Arial Narrow" pitchFamily="34" charset="0"/>
              <a:cs typeface="Times New Roman" pitchFamily="18" charset="0"/>
            </a:endParaRPr>
          </a:p>
        </p:txBody>
      </p:sp>
    </p:spTree>
    <p:extLst>
      <p:ext uri="{BB962C8B-B14F-4D97-AF65-F5344CB8AC3E}">
        <p14:creationId xmlns:p14="http://schemas.microsoft.com/office/powerpoint/2010/main" val="30550937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88640"/>
            <a:ext cx="8928992" cy="6480719"/>
          </a:xfrm>
        </p:spPr>
        <p:txBody>
          <a:bodyPr>
            <a:normAutofit/>
          </a:bodyPr>
          <a:lstStyle/>
          <a:p>
            <a:pPr algn="l"/>
            <a:r>
              <a:rPr lang="en-US" sz="3600" dirty="0" smtClean="0">
                <a:latin typeface="Times New Roman" pitchFamily="18" charset="0"/>
                <a:cs typeface="Times New Roman" pitchFamily="18" charset="0"/>
              </a:rPr>
              <a:t>  &gt; </a:t>
            </a:r>
            <a:r>
              <a:rPr lang="en-US" sz="3600" dirty="0" err="1">
                <a:latin typeface="Times New Roman" pitchFamily="18" charset="0"/>
                <a:cs typeface="Times New Roman" pitchFamily="18" charset="0"/>
              </a:rPr>
              <a:t>D</a:t>
            </a:r>
            <a:r>
              <a:rPr lang="en-US" sz="3600" dirty="0" err="1" smtClean="0">
                <a:latin typeface="Times New Roman" pitchFamily="18" charset="0"/>
                <a:cs typeface="Times New Roman" pitchFamily="18" charset="0"/>
              </a:rPr>
              <a:t>istintion</a:t>
            </a:r>
            <a:r>
              <a:rPr lang="en-US" sz="3600" dirty="0" smtClean="0">
                <a:latin typeface="Times New Roman" pitchFamily="18" charset="0"/>
                <a:cs typeface="Times New Roman" pitchFamily="18" charset="0"/>
              </a:rPr>
              <a:t> </a:t>
            </a:r>
            <a:r>
              <a:rPr lang="en-US" sz="3600" dirty="0">
                <a:latin typeface="Times New Roman" pitchFamily="18" charset="0"/>
                <a:cs typeface="Times New Roman" pitchFamily="18" charset="0"/>
              </a:rPr>
              <a:t>between discourse &amp;</a:t>
            </a:r>
            <a:r>
              <a:rPr lang="en-US" sz="3600" dirty="0" smtClean="0">
                <a:latin typeface="Times New Roman" pitchFamily="18" charset="0"/>
                <a:cs typeface="Times New Roman" pitchFamily="18" charset="0"/>
              </a:rPr>
              <a:t> text: </a:t>
            </a:r>
            <a:r>
              <a:rPr lang="en-US" sz="3600" dirty="0" smtClean="0">
                <a:solidFill>
                  <a:schemeClr val="accent6">
                    <a:lumMod val="50000"/>
                  </a:schemeClr>
                </a:solidFill>
                <a:latin typeface="Times New Roman" pitchFamily="18" charset="0"/>
                <a:cs typeface="Times New Roman" pitchFamily="18" charset="0"/>
              </a:rPr>
              <a:t>text - </a:t>
            </a:r>
            <a:r>
              <a:rPr lang="en-US" sz="3600" dirty="0">
                <a:solidFill>
                  <a:schemeClr val="accent6">
                    <a:lumMod val="50000"/>
                  </a:schemeClr>
                </a:solidFill>
                <a:latin typeface="Times New Roman" pitchFamily="18" charset="0"/>
                <a:cs typeface="Times New Roman" pitchFamily="18" charset="0"/>
              </a:rPr>
              <a:t>a static linguistic structure, &amp;</a:t>
            </a:r>
            <a:r>
              <a:rPr lang="en-US" sz="3600" dirty="0" smtClean="0">
                <a:solidFill>
                  <a:schemeClr val="accent6">
                    <a:lumMod val="50000"/>
                  </a:schemeClr>
                </a:solidFill>
                <a:latin typeface="Times New Roman" pitchFamily="18" charset="0"/>
                <a:cs typeface="Times New Roman" pitchFamily="18" charset="0"/>
              </a:rPr>
              <a:t> </a:t>
            </a:r>
            <a:r>
              <a:rPr lang="en-US" sz="3600" dirty="0">
                <a:solidFill>
                  <a:schemeClr val="accent6">
                    <a:lumMod val="50000"/>
                  </a:schemeClr>
                </a:solidFill>
                <a:latin typeface="Times New Roman" pitchFamily="18" charset="0"/>
                <a:cs typeface="Times New Roman" pitchFamily="18" charset="0"/>
              </a:rPr>
              <a:t>discourse -</a:t>
            </a:r>
            <a:r>
              <a:rPr lang="en-US" sz="3600" dirty="0" smtClean="0">
                <a:solidFill>
                  <a:schemeClr val="accent6">
                    <a:lumMod val="50000"/>
                  </a:schemeClr>
                </a:solidFill>
                <a:latin typeface="Times New Roman" pitchFamily="18" charset="0"/>
                <a:cs typeface="Times New Roman" pitchFamily="18" charset="0"/>
              </a:rPr>
              <a:t> </a:t>
            </a:r>
            <a:r>
              <a:rPr lang="en-US" sz="3600" dirty="0">
                <a:solidFill>
                  <a:schemeClr val="accent6">
                    <a:lumMod val="50000"/>
                  </a:schemeClr>
                </a:solidFill>
                <a:latin typeface="Times New Roman" pitchFamily="18" charset="0"/>
                <a:cs typeface="Times New Roman" pitchFamily="18" charset="0"/>
              </a:rPr>
              <a:t>a dynamic speech structure.</a:t>
            </a:r>
            <a:r>
              <a:rPr lang="en-US" sz="3600" dirty="0">
                <a:latin typeface="Times New Roman" pitchFamily="18" charset="0"/>
                <a:cs typeface="Times New Roman" pitchFamily="18" charset="0"/>
              </a:rPr>
              <a:t/>
            </a:r>
            <a:br>
              <a:rPr lang="en-US" sz="3600" dirty="0">
                <a:latin typeface="Times New Roman" pitchFamily="18" charset="0"/>
                <a:cs typeface="Times New Roman" pitchFamily="18" charset="0"/>
              </a:rPr>
            </a:br>
            <a:r>
              <a:rPr lang="en-US" sz="3600" dirty="0">
                <a:latin typeface="Times New Roman" pitchFamily="18" charset="0"/>
                <a:cs typeface="Times New Roman" pitchFamily="18" charset="0"/>
              </a:rPr>
              <a:t> </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a:latin typeface="Times New Roman" pitchFamily="18" charset="0"/>
                <a:cs typeface="Times New Roman" pitchFamily="18" charset="0"/>
              </a:rPr>
              <a:t> </a:t>
            </a:r>
            <a:r>
              <a:rPr lang="en-US" sz="3600" dirty="0" smtClean="0">
                <a:latin typeface="Times New Roman" pitchFamily="18" charset="0"/>
                <a:cs typeface="Times New Roman" pitchFamily="18" charset="0"/>
              </a:rPr>
              <a:t> &gt; </a:t>
            </a:r>
            <a:r>
              <a:rPr lang="en-US" sz="3600" dirty="0" smtClean="0">
                <a:solidFill>
                  <a:schemeClr val="accent6">
                    <a:lumMod val="50000"/>
                  </a:schemeClr>
                </a:solidFill>
                <a:latin typeface="Times New Roman" pitchFamily="18" charset="0"/>
                <a:cs typeface="Times New Roman" pitchFamily="18" charset="0"/>
              </a:rPr>
              <a:t>Discourse </a:t>
            </a:r>
            <a:r>
              <a:rPr lang="en-US" sz="3600" dirty="0">
                <a:solidFill>
                  <a:schemeClr val="accent6">
                    <a:lumMod val="50000"/>
                  </a:schemeClr>
                </a:solidFill>
                <a:latin typeface="Times New Roman" pitchFamily="18" charset="0"/>
                <a:cs typeface="Times New Roman" pitchFamily="18" charset="0"/>
              </a:rPr>
              <a:t>analysis</a:t>
            </a:r>
            <a:r>
              <a:rPr lang="en-US" sz="3600" dirty="0">
                <a:latin typeface="Times New Roman" pitchFamily="18" charset="0"/>
                <a:cs typeface="Times New Roman" pitchFamily="18" charset="0"/>
              </a:rPr>
              <a:t> focuses on the </a:t>
            </a:r>
            <a:r>
              <a:rPr lang="en-US" sz="3600" b="1" i="1" dirty="0">
                <a:solidFill>
                  <a:schemeClr val="accent6">
                    <a:lumMod val="50000"/>
                  </a:schemeClr>
                </a:solidFill>
                <a:latin typeface="Times New Roman" pitchFamily="18" charset="0"/>
                <a:cs typeface="Times New Roman" pitchFamily="18" charset="0"/>
              </a:rPr>
              <a:t>structure of spoken language</a:t>
            </a:r>
            <a:r>
              <a:rPr lang="en-US" sz="3600" dirty="0">
                <a:latin typeface="Times New Roman" pitchFamily="18" charset="0"/>
                <a:cs typeface="Times New Roman" pitchFamily="18" charset="0"/>
              </a:rPr>
              <a:t> that occurs naturally in discourses such as </a:t>
            </a:r>
            <a:r>
              <a:rPr lang="en-US" sz="3600" b="1" i="1" dirty="0">
                <a:solidFill>
                  <a:schemeClr val="accent6">
                    <a:lumMod val="50000"/>
                  </a:schemeClr>
                </a:solidFill>
                <a:latin typeface="Times New Roman" pitchFamily="18" charset="0"/>
                <a:cs typeface="Times New Roman" pitchFamily="18" charset="0"/>
              </a:rPr>
              <a:t>dialogue, interviews, commentary, &amp;</a:t>
            </a:r>
            <a:r>
              <a:rPr lang="en-US" sz="3600" b="1" i="1" dirty="0" smtClean="0">
                <a:solidFill>
                  <a:schemeClr val="accent6">
                    <a:lumMod val="50000"/>
                  </a:schemeClr>
                </a:solidFill>
                <a:latin typeface="Times New Roman" pitchFamily="18" charset="0"/>
                <a:cs typeface="Times New Roman" pitchFamily="18" charset="0"/>
              </a:rPr>
              <a:t> </a:t>
            </a:r>
            <a:r>
              <a:rPr lang="en-US" sz="3600" b="1" i="1" dirty="0">
                <a:solidFill>
                  <a:schemeClr val="accent6">
                    <a:lumMod val="50000"/>
                  </a:schemeClr>
                </a:solidFill>
                <a:latin typeface="Times New Roman" pitchFamily="18" charset="0"/>
                <a:cs typeface="Times New Roman" pitchFamily="18" charset="0"/>
              </a:rPr>
              <a:t>speech</a:t>
            </a:r>
            <a:r>
              <a:rPr lang="en-US" sz="3600" dirty="0">
                <a:solidFill>
                  <a:schemeClr val="accent6">
                    <a:lumMod val="50000"/>
                  </a:schemeClr>
                </a:solidFill>
                <a:latin typeface="Times New Roman" pitchFamily="18" charset="0"/>
                <a:cs typeface="Times New Roman" pitchFamily="18" charset="0"/>
              </a:rPr>
              <a:t>.</a:t>
            </a:r>
            <a:r>
              <a:rPr lang="en-US" sz="3600" dirty="0">
                <a:latin typeface="Times New Roman" pitchFamily="18" charset="0"/>
                <a:cs typeface="Times New Roman" pitchFamily="18" charset="0"/>
              </a:rPr>
              <a:t> </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a:latin typeface="Times New Roman" pitchFamily="18" charset="0"/>
                <a:cs typeface="Times New Roman" pitchFamily="18" charset="0"/>
              </a:rPr>
              <a:t> </a:t>
            </a:r>
            <a:r>
              <a:rPr lang="en-US" sz="3600" dirty="0" smtClean="0">
                <a:latin typeface="Times New Roman" pitchFamily="18" charset="0"/>
                <a:cs typeface="Times New Roman" pitchFamily="18" charset="0"/>
              </a:rPr>
              <a:t>  </a:t>
            </a:r>
            <a:r>
              <a:rPr lang="en-US" sz="3600" dirty="0" smtClean="0">
                <a:solidFill>
                  <a:srgbClr val="00B050"/>
                </a:solidFill>
                <a:latin typeface="Times New Roman" pitchFamily="18" charset="0"/>
                <a:cs typeface="Times New Roman" pitchFamily="18" charset="0"/>
              </a:rPr>
              <a:t>Text </a:t>
            </a:r>
            <a:r>
              <a:rPr lang="en-US" sz="3600" dirty="0">
                <a:solidFill>
                  <a:srgbClr val="00B050"/>
                </a:solidFill>
                <a:latin typeface="Times New Roman" pitchFamily="18" charset="0"/>
                <a:cs typeface="Times New Roman" pitchFamily="18" charset="0"/>
              </a:rPr>
              <a:t>analysis</a:t>
            </a:r>
            <a:r>
              <a:rPr lang="en-US" sz="3600" dirty="0">
                <a:latin typeface="Times New Roman" pitchFamily="18" charset="0"/>
                <a:cs typeface="Times New Roman" pitchFamily="18" charset="0"/>
              </a:rPr>
              <a:t> focuses on the </a:t>
            </a:r>
            <a:r>
              <a:rPr lang="en-US" sz="3600" b="1" i="1" dirty="0">
                <a:solidFill>
                  <a:srgbClr val="00B050"/>
                </a:solidFill>
                <a:latin typeface="Times New Roman" pitchFamily="18" charset="0"/>
                <a:cs typeface="Times New Roman" pitchFamily="18" charset="0"/>
              </a:rPr>
              <a:t>structures of written language</a:t>
            </a:r>
            <a:r>
              <a:rPr lang="en-US" sz="3600" dirty="0">
                <a:latin typeface="Times New Roman" pitchFamily="18" charset="0"/>
                <a:cs typeface="Times New Roman" pitchFamily="18" charset="0"/>
              </a:rPr>
              <a:t>, in texts such as </a:t>
            </a:r>
            <a:r>
              <a:rPr lang="en-US" sz="3600" b="1" i="1" dirty="0">
                <a:solidFill>
                  <a:srgbClr val="00B050"/>
                </a:solidFill>
                <a:latin typeface="Times New Roman" pitchFamily="18" charset="0"/>
                <a:cs typeface="Times New Roman" pitchFamily="18" charset="0"/>
              </a:rPr>
              <a:t>essays, notices, road signs, &amp;</a:t>
            </a:r>
            <a:r>
              <a:rPr lang="en-US" sz="3600" b="1" i="1" dirty="0" smtClean="0">
                <a:solidFill>
                  <a:srgbClr val="00B050"/>
                </a:solidFill>
                <a:latin typeface="Times New Roman" pitchFamily="18" charset="0"/>
                <a:cs typeface="Times New Roman" pitchFamily="18" charset="0"/>
              </a:rPr>
              <a:t> </a:t>
            </a:r>
            <a:r>
              <a:rPr lang="en-US" sz="3600" b="1" i="1" dirty="0">
                <a:solidFill>
                  <a:srgbClr val="00B050"/>
                </a:solidFill>
                <a:latin typeface="Times New Roman" pitchFamily="18" charset="0"/>
                <a:cs typeface="Times New Roman" pitchFamily="18" charset="0"/>
              </a:rPr>
              <a:t>book chapters.</a:t>
            </a:r>
          </a:p>
        </p:txBody>
      </p:sp>
    </p:spTree>
    <p:extLst>
      <p:ext uri="{BB962C8B-B14F-4D97-AF65-F5344CB8AC3E}">
        <p14:creationId xmlns:p14="http://schemas.microsoft.com/office/powerpoint/2010/main" val="5948939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260648"/>
            <a:ext cx="8784976" cy="6480719"/>
          </a:xfrm>
        </p:spPr>
        <p:txBody>
          <a:bodyPr>
            <a:normAutofit fontScale="90000"/>
          </a:bodyPr>
          <a:lstStyle/>
          <a:p>
            <a:pPr algn="l"/>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 Discourse analysis: </a:t>
            </a:r>
            <a:r>
              <a:rPr lang="en-US" sz="3200" dirty="0">
                <a:latin typeface="Times New Roman" pitchFamily="18" charset="0"/>
                <a:cs typeface="Times New Roman" pitchFamily="18" charset="0"/>
              </a:rPr>
              <a:t>a methodological approach to language analysis </a:t>
            </a:r>
            <a:r>
              <a:rPr lang="en-US" sz="4000" b="1" i="1" dirty="0">
                <a:solidFill>
                  <a:srgbClr val="C00000"/>
                </a:solidFill>
                <a:latin typeface="Times New Roman" pitchFamily="18" charset="0"/>
                <a:cs typeface="Times New Roman" pitchFamily="18" charset="0"/>
              </a:rPr>
              <a:t>above the sentence level</a:t>
            </a:r>
            <a:r>
              <a:rPr lang="en-US" sz="3200" dirty="0">
                <a:latin typeface="Times New Roman" pitchFamily="18" charset="0"/>
                <a:cs typeface="Times New Roman" pitchFamily="18" charset="0"/>
              </a:rPr>
              <a:t>, including </a:t>
            </a:r>
            <a:r>
              <a:rPr lang="en-US" sz="3200" dirty="0" smtClean="0">
                <a:latin typeface="Times New Roman" pitchFamily="18" charset="0"/>
                <a:cs typeface="Times New Roman" pitchFamily="18" charset="0"/>
              </a:rPr>
              <a:t>criteria: </a:t>
            </a:r>
            <a:r>
              <a:rPr lang="en-US" sz="3200" dirty="0">
                <a:latin typeface="Times New Roman" pitchFamily="18" charset="0"/>
                <a:cs typeface="Times New Roman" pitchFamily="18" charset="0"/>
              </a:rPr>
              <a:t>connectivity, reflection, etc</a:t>
            </a:r>
            <a:r>
              <a:rPr lang="en-US" sz="3200" dirty="0" smtClean="0">
                <a:latin typeface="Times New Roman" pitchFamily="18" charset="0"/>
                <a:cs typeface="Times New Roman" pitchFamily="18" charset="0"/>
              </a:rPr>
              <a:t>.;     </a:t>
            </a:r>
            <a:br>
              <a:rPr lang="en-US" sz="3200" dirty="0" smtClean="0">
                <a:latin typeface="Times New Roman" pitchFamily="18" charset="0"/>
                <a:cs typeface="Times New Roman" pitchFamily="18" charset="0"/>
              </a:rPr>
            </a:b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        * Discourse </a:t>
            </a:r>
            <a:r>
              <a:rPr lang="en-US" sz="3200" dirty="0">
                <a:latin typeface="Times New Roman" pitchFamily="18" charset="0"/>
                <a:cs typeface="Times New Roman" pitchFamily="18" charset="0"/>
              </a:rPr>
              <a:t>analysis is approach to oral &amp;</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written linguistic documents on the sentence (discourse/text) from its realistic multifaceted, including linguistic aspects &amp;</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situational contexts, with relevant aspects expressed in the concept of the domain with very rich &amp;</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diverse content; </a:t>
            </a: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	</a:t>
            </a:r>
            <a:br>
              <a:rPr lang="en-US" sz="3200" dirty="0" smtClean="0">
                <a:latin typeface="Times New Roman" pitchFamily="18" charset="0"/>
                <a:cs typeface="Times New Roman" pitchFamily="18" charset="0"/>
              </a:rPr>
            </a:b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     * </a:t>
            </a:r>
            <a:r>
              <a:rPr lang="en-US" sz="3200" dirty="0" smtClean="0">
                <a:solidFill>
                  <a:srgbClr val="C00000"/>
                </a:solidFill>
                <a:latin typeface="Times New Roman" pitchFamily="18" charset="0"/>
                <a:cs typeface="Times New Roman" pitchFamily="18" charset="0"/>
              </a:rPr>
              <a:t>Discourse </a:t>
            </a:r>
            <a:r>
              <a:rPr lang="en-US" sz="3200" dirty="0">
                <a:solidFill>
                  <a:srgbClr val="C00000"/>
                </a:solidFill>
                <a:latin typeface="Times New Roman" pitchFamily="18" charset="0"/>
                <a:cs typeface="Times New Roman" pitchFamily="18" charset="0"/>
              </a:rPr>
              <a:t>analysis aims</a:t>
            </a:r>
            <a:r>
              <a:rPr lang="en-US" sz="3200" dirty="0">
                <a:latin typeface="Times New Roman" pitchFamily="18" charset="0"/>
                <a:cs typeface="Times New Roman" pitchFamily="18" charset="0"/>
              </a:rPr>
              <a:t> to highlight the close </a:t>
            </a:r>
            <a:r>
              <a:rPr lang="en-US" sz="3200" dirty="0">
                <a:solidFill>
                  <a:srgbClr val="C00000"/>
                </a:solidFill>
                <a:latin typeface="Times New Roman" pitchFamily="18" charset="0"/>
                <a:cs typeface="Times New Roman" pitchFamily="18" charset="0"/>
              </a:rPr>
              <a:t>relationship between the linguistic structure inside the text &amp;</a:t>
            </a:r>
            <a:r>
              <a:rPr lang="en-US" sz="3200" dirty="0" smtClean="0">
                <a:solidFill>
                  <a:srgbClr val="C00000"/>
                </a:solidFill>
                <a:latin typeface="Times New Roman" pitchFamily="18" charset="0"/>
                <a:cs typeface="Times New Roman" pitchFamily="18" charset="0"/>
              </a:rPr>
              <a:t> </a:t>
            </a:r>
            <a:r>
              <a:rPr lang="en-US" sz="3200" dirty="0">
                <a:solidFill>
                  <a:srgbClr val="C00000"/>
                </a:solidFill>
                <a:latin typeface="Times New Roman" pitchFamily="18" charset="0"/>
                <a:cs typeface="Times New Roman" pitchFamily="18" charset="0"/>
              </a:rPr>
              <a:t>the elements outside the text.</a:t>
            </a:r>
          </a:p>
        </p:txBody>
      </p:sp>
    </p:spTree>
    <p:extLst>
      <p:ext uri="{BB962C8B-B14F-4D97-AF65-F5344CB8AC3E}">
        <p14:creationId xmlns:p14="http://schemas.microsoft.com/office/powerpoint/2010/main" val="34675091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88640"/>
            <a:ext cx="8784976" cy="6480719"/>
          </a:xfrm>
        </p:spPr>
        <p:txBody>
          <a:bodyPr>
            <a:normAutofit/>
          </a:bodyPr>
          <a:lstStyle/>
          <a:p>
            <a:pPr algn="l"/>
            <a:r>
              <a:rPr lang="en-US" sz="3600" dirty="0" smtClean="0">
                <a:solidFill>
                  <a:schemeClr val="accent6">
                    <a:lumMod val="50000"/>
                  </a:schemeClr>
                </a:solidFill>
                <a:latin typeface="Times New Roman" pitchFamily="18" charset="0"/>
                <a:ea typeface="Times New Roman"/>
                <a:cs typeface="Times New Roman" pitchFamily="18" charset="0"/>
              </a:rPr>
              <a:t>   </a:t>
            </a:r>
            <a:r>
              <a:rPr lang="en-US" sz="3600" dirty="0">
                <a:solidFill>
                  <a:schemeClr val="accent6">
                    <a:lumMod val="50000"/>
                  </a:schemeClr>
                </a:solidFill>
                <a:latin typeface="Arial" pitchFamily="34" charset="0"/>
                <a:cs typeface="Arial" pitchFamily="34" charset="0"/>
              </a:rPr>
              <a:t>The linguistic approach is based on structuralism</a:t>
            </a:r>
            <a:r>
              <a:rPr lang="en-US" sz="3600" dirty="0" smtClean="0">
                <a:solidFill>
                  <a:schemeClr val="accent6">
                    <a:lumMod val="50000"/>
                  </a:schemeClr>
                </a:solidFill>
                <a:latin typeface="Arial" pitchFamily="34" charset="0"/>
                <a:cs typeface="Arial" pitchFamily="34" charset="0"/>
              </a:rPr>
              <a:t>: </a:t>
            </a:r>
            <a:r>
              <a:rPr lang="en-US" sz="3600" b="1" i="1" dirty="0" smtClean="0">
                <a:solidFill>
                  <a:srgbClr val="00B050"/>
                </a:solidFill>
                <a:latin typeface="Arial" pitchFamily="34" charset="0"/>
                <a:cs typeface="Arial" pitchFamily="34" charset="0"/>
              </a:rPr>
              <a:t>focusing </a:t>
            </a:r>
            <a:r>
              <a:rPr lang="en-US" sz="3600" b="1" i="1" dirty="0">
                <a:solidFill>
                  <a:srgbClr val="00B050"/>
                </a:solidFill>
                <a:latin typeface="Arial" pitchFamily="34" charset="0"/>
                <a:cs typeface="Arial" pitchFamily="34" charset="0"/>
              </a:rPr>
              <a:t>on discovering the static, invariable structure of discourses &amp;</a:t>
            </a:r>
            <a:r>
              <a:rPr lang="en-US" sz="3600" b="1" i="1" dirty="0" smtClean="0">
                <a:solidFill>
                  <a:srgbClr val="00B050"/>
                </a:solidFill>
                <a:latin typeface="Arial" pitchFamily="34" charset="0"/>
                <a:cs typeface="Arial" pitchFamily="34" charset="0"/>
              </a:rPr>
              <a:t> </a:t>
            </a:r>
            <a:r>
              <a:rPr lang="en-US" sz="3600" b="1" i="1" dirty="0">
                <a:solidFill>
                  <a:srgbClr val="00B050"/>
                </a:solidFill>
                <a:latin typeface="Arial" pitchFamily="34" charset="0"/>
                <a:cs typeface="Arial" pitchFamily="34" charset="0"/>
              </a:rPr>
              <a:t>texts.</a:t>
            </a:r>
            <a:r>
              <a:rPr lang="en-US" sz="3600" dirty="0" smtClean="0">
                <a:solidFill>
                  <a:schemeClr val="accent6">
                    <a:lumMod val="50000"/>
                  </a:schemeClr>
                </a:solidFill>
                <a:latin typeface="Times New Roman" pitchFamily="18" charset="0"/>
                <a:ea typeface="Times New Roman"/>
                <a:cs typeface="Times New Roman" pitchFamily="18" charset="0"/>
              </a:rPr>
              <a:t/>
            </a:r>
            <a:br>
              <a:rPr lang="en-US" sz="3600" dirty="0" smtClean="0">
                <a:solidFill>
                  <a:schemeClr val="accent6">
                    <a:lumMod val="50000"/>
                  </a:schemeClr>
                </a:solidFill>
                <a:latin typeface="Times New Roman" pitchFamily="18" charset="0"/>
                <a:ea typeface="Times New Roman"/>
                <a:cs typeface="Times New Roman" pitchFamily="18" charset="0"/>
              </a:rPr>
            </a:br>
            <a:endParaRPr lang="en-US" sz="3600" dirty="0">
              <a:solidFill>
                <a:schemeClr val="accent6">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40648843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88640"/>
            <a:ext cx="8784976" cy="6480719"/>
          </a:xfrm>
        </p:spPr>
        <p:txBody>
          <a:bodyPr>
            <a:normAutofit/>
          </a:bodyPr>
          <a:lstStyle/>
          <a:p>
            <a:pPr algn="l"/>
            <a:r>
              <a:rPr lang="en-US" sz="3200" dirty="0" smtClean="0">
                <a:latin typeface="Times New Roman" pitchFamily="18" charset="0"/>
                <a:cs typeface="Times New Roman" pitchFamily="18" charset="0"/>
              </a:rPr>
              <a:t>       </a:t>
            </a:r>
            <a:r>
              <a:rPr lang="en-US" sz="3200" b="1" dirty="0" smtClean="0">
                <a:solidFill>
                  <a:srgbClr val="C00000"/>
                </a:solidFill>
                <a:latin typeface="Times New Roman" pitchFamily="18" charset="0"/>
                <a:cs typeface="Times New Roman" pitchFamily="18" charset="0"/>
              </a:rPr>
              <a:t>2. </a:t>
            </a:r>
            <a:r>
              <a:rPr lang="en-US" sz="3600" b="1" dirty="0" smtClean="0">
                <a:solidFill>
                  <a:schemeClr val="accent6">
                    <a:lumMod val="50000"/>
                  </a:schemeClr>
                </a:solidFill>
                <a:latin typeface="Times New Roman" pitchFamily="18" charset="0"/>
                <a:cs typeface="Times New Roman" pitchFamily="18" charset="0"/>
              </a:rPr>
              <a:t>The Genre/ Stylistic </a:t>
            </a:r>
            <a:r>
              <a:rPr lang="en-US" sz="3600" b="1" dirty="0">
                <a:solidFill>
                  <a:schemeClr val="accent6">
                    <a:lumMod val="50000"/>
                  </a:schemeClr>
                </a:solidFill>
                <a:latin typeface="Times New Roman" pitchFamily="18" charset="0"/>
                <a:cs typeface="Times New Roman" pitchFamily="18" charset="0"/>
              </a:rPr>
              <a:t>approach</a:t>
            </a: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  </a:t>
            </a:r>
            <a:r>
              <a:rPr lang="en-US" sz="3200" dirty="0" err="1" smtClean="0">
                <a:latin typeface="Times New Roman" pitchFamily="18" charset="0"/>
                <a:cs typeface="Times New Roman" pitchFamily="18" charset="0"/>
              </a:rPr>
              <a:t>Bakhtin's</a:t>
            </a:r>
            <a:r>
              <a:rPr lang="en-US" sz="3200" dirty="0" smtClean="0">
                <a:latin typeface="Times New Roman" pitchFamily="18" charset="0"/>
                <a:cs typeface="Times New Roman" pitchFamily="18" charset="0"/>
              </a:rPr>
              <a:t> views: </a:t>
            </a:r>
            <a:r>
              <a:rPr lang="en-US" sz="3200" dirty="0">
                <a:latin typeface="Times New Roman" pitchFamily="18" charset="0"/>
                <a:cs typeface="Times New Roman" pitchFamily="18" charset="0"/>
              </a:rPr>
              <a:t>the </a:t>
            </a:r>
            <a:r>
              <a:rPr lang="en-US" sz="3200" dirty="0" smtClean="0">
                <a:latin typeface="Times New Roman" pitchFamily="18" charset="0"/>
                <a:cs typeface="Times New Roman" pitchFamily="18" charset="0"/>
              </a:rPr>
              <a:t>genre/stylistic </a:t>
            </a:r>
            <a:r>
              <a:rPr lang="en-US" sz="3200" dirty="0">
                <a:latin typeface="Times New Roman" pitchFamily="18" charset="0"/>
                <a:cs typeface="Times New Roman" pitchFamily="18" charset="0"/>
              </a:rPr>
              <a:t>approach to </a:t>
            </a:r>
            <a:r>
              <a:rPr lang="en-US" sz="3200" dirty="0" smtClean="0">
                <a:latin typeface="Times New Roman" pitchFamily="18" charset="0"/>
                <a:cs typeface="Times New Roman" pitchFamily="18" charset="0"/>
              </a:rPr>
              <a:t>discourse analysis </a:t>
            </a:r>
            <a:r>
              <a:rPr lang="en-US" sz="3200" dirty="0">
                <a:latin typeface="Times New Roman" pitchFamily="18" charset="0"/>
                <a:cs typeface="Times New Roman" pitchFamily="18" charset="0"/>
              </a:rPr>
              <a:t>is developed on the basis of opposition to Saussure's views on language: </a:t>
            </a:r>
            <a:r>
              <a:rPr lang="en-US" sz="3200" dirty="0" smtClean="0">
                <a:latin typeface="Times New Roman" pitchFamily="18" charset="0"/>
                <a:cs typeface="Times New Roman" pitchFamily="18" charset="0"/>
              </a:rPr>
              <a:t>    </a:t>
            </a:r>
            <a:r>
              <a:rPr lang="en-US" sz="3200" dirty="0" smtClean="0">
                <a:solidFill>
                  <a:srgbClr val="C00000"/>
                </a:solidFill>
                <a:latin typeface="Times New Roman" pitchFamily="18" charset="0"/>
                <a:cs typeface="Times New Roman" pitchFamily="18" charset="0"/>
              </a:rPr>
              <a:t>attention </a:t>
            </a:r>
            <a:r>
              <a:rPr lang="en-US" sz="3200" dirty="0">
                <a:solidFill>
                  <a:srgbClr val="C00000"/>
                </a:solidFill>
                <a:latin typeface="Times New Roman" pitchFamily="18" charset="0"/>
                <a:cs typeface="Times New Roman" pitchFamily="18" charset="0"/>
              </a:rPr>
              <a:t>to language in life, in </a:t>
            </a:r>
            <a:r>
              <a:rPr lang="en-US" sz="3200" dirty="0" smtClean="0">
                <a:solidFill>
                  <a:srgbClr val="C00000"/>
                </a:solidFill>
                <a:latin typeface="Times New Roman" pitchFamily="18" charset="0"/>
                <a:cs typeface="Times New Roman" pitchFamily="18" charset="0"/>
              </a:rPr>
              <a:t>communication, </a:t>
            </a:r>
            <a:r>
              <a:rPr lang="en-US" sz="3200" dirty="0">
                <a:solidFill>
                  <a:srgbClr val="C00000"/>
                </a:solidFill>
                <a:latin typeface="Times New Roman" pitchFamily="18" charset="0"/>
                <a:cs typeface="Times New Roman" pitchFamily="18" charset="0"/>
              </a:rPr>
              <a:t>the field of communication.</a:t>
            </a: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   * The </a:t>
            </a:r>
            <a:r>
              <a:rPr lang="en-US" sz="3200" dirty="0">
                <a:latin typeface="Times New Roman" pitchFamily="18" charset="0"/>
                <a:cs typeface="Times New Roman" pitchFamily="18" charset="0"/>
              </a:rPr>
              <a:t>study of "</a:t>
            </a:r>
            <a:r>
              <a:rPr lang="en-US" sz="3200" dirty="0">
                <a:solidFill>
                  <a:srgbClr val="C00000"/>
                </a:solidFill>
                <a:latin typeface="Times New Roman" pitchFamily="18" charset="0"/>
                <a:cs typeface="Times New Roman" pitchFamily="18" charset="0"/>
              </a:rPr>
              <a:t>the life of speech", "the flow of words"</a:t>
            </a:r>
            <a:r>
              <a:rPr lang="en-US" sz="3200" dirty="0">
                <a:latin typeface="Times New Roman" pitchFamily="18" charset="0"/>
                <a:cs typeface="Times New Roman" pitchFamily="18" charset="0"/>
              </a:rPr>
              <a:t>, in other words, language as a diverse, living, historical entity rather than a historical </a:t>
            </a:r>
            <a:r>
              <a:rPr lang="en-US" sz="3200" dirty="0" smtClean="0">
                <a:latin typeface="Times New Roman" pitchFamily="18" charset="0"/>
                <a:cs typeface="Times New Roman" pitchFamily="18" charset="0"/>
              </a:rPr>
              <a:t>entity; </a:t>
            </a:r>
            <a:r>
              <a:rPr lang="en-US" sz="3200" dirty="0">
                <a:latin typeface="Times New Roman" pitchFamily="18" charset="0"/>
                <a:cs typeface="Times New Roman" pitchFamily="18" charset="0"/>
              </a:rPr>
              <a:t>language is not a closed &amp;</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abstract system.</a:t>
            </a:r>
          </a:p>
        </p:txBody>
      </p:sp>
    </p:spTree>
    <p:extLst>
      <p:ext uri="{BB962C8B-B14F-4D97-AF65-F5344CB8AC3E}">
        <p14:creationId xmlns:p14="http://schemas.microsoft.com/office/powerpoint/2010/main" val="1364592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16632"/>
            <a:ext cx="8784976" cy="6624735"/>
          </a:xfrm>
        </p:spPr>
        <p:txBody>
          <a:bodyPr>
            <a:normAutofit/>
          </a:bodyPr>
          <a:lstStyle/>
          <a:p>
            <a:pPr algn="l"/>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 Discourse </a:t>
            </a:r>
            <a:r>
              <a:rPr lang="en-US" sz="3200" dirty="0">
                <a:latin typeface="Times New Roman" pitchFamily="18" charset="0"/>
                <a:cs typeface="Times New Roman" pitchFamily="18" charset="0"/>
              </a:rPr>
              <a:t>is a language in a living whole, specifically, a language in use, in a social context. </a:t>
            </a:r>
            <a:r>
              <a:rPr lang="en-US" sz="3200" dirty="0" smtClean="0">
                <a:latin typeface="Times New Roman" pitchFamily="18" charset="0"/>
                <a:cs typeface="Times New Roman" pitchFamily="18" charset="0"/>
              </a:rPr>
              <a:t>     	* Discourse </a:t>
            </a:r>
            <a:r>
              <a:rPr lang="en-US" sz="3200" dirty="0">
                <a:latin typeface="Times New Roman" pitchFamily="18" charset="0"/>
                <a:cs typeface="Times New Roman" pitchFamily="18" charset="0"/>
              </a:rPr>
              <a:t>is the common territory of the speaker &amp;</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the listener, the area of ​​contact between us &amp;</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the other.</a:t>
            </a:r>
            <a:br>
              <a:rPr lang="en-US" sz="3200" dirty="0">
                <a:latin typeface="Times New Roman" pitchFamily="18" charset="0"/>
                <a:cs typeface="Times New Roman" pitchFamily="18" charset="0"/>
              </a:rPr>
            </a:b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	* </a:t>
            </a:r>
            <a:r>
              <a:rPr lang="en-US" sz="3200" dirty="0" smtClean="0">
                <a:solidFill>
                  <a:srgbClr val="C00000"/>
                </a:solidFill>
                <a:latin typeface="Times New Roman" pitchFamily="18" charset="0"/>
                <a:cs typeface="Times New Roman" pitchFamily="18" charset="0"/>
              </a:rPr>
              <a:t>Studying linguistic genre </a:t>
            </a:r>
            <a:r>
              <a:rPr lang="en-US" sz="3200" dirty="0">
                <a:solidFill>
                  <a:srgbClr val="C00000"/>
                </a:solidFill>
                <a:latin typeface="Times New Roman" pitchFamily="18" charset="0"/>
                <a:cs typeface="Times New Roman" pitchFamily="18" charset="0"/>
              </a:rPr>
              <a:t>through </a:t>
            </a:r>
            <a:r>
              <a:rPr lang="en-US" sz="3200" dirty="0" smtClean="0">
                <a:solidFill>
                  <a:srgbClr val="C00000"/>
                </a:solidFill>
                <a:latin typeface="Times New Roman" pitchFamily="18" charset="0"/>
                <a:cs typeface="Times New Roman" pitchFamily="18" charset="0"/>
              </a:rPr>
              <a:t>discourse: </a:t>
            </a:r>
            <a:r>
              <a:rPr lang="en-US" sz="3200" dirty="0">
                <a:solidFill>
                  <a:srgbClr val="C00000"/>
                </a:solidFill>
                <a:latin typeface="Times New Roman" pitchFamily="18" charset="0"/>
                <a:cs typeface="Times New Roman" pitchFamily="18" charset="0"/>
              </a:rPr>
              <a:t>the limitless &amp;</a:t>
            </a:r>
            <a:r>
              <a:rPr lang="en-US" sz="3200" dirty="0" smtClean="0">
                <a:solidFill>
                  <a:srgbClr val="C00000"/>
                </a:solidFill>
                <a:latin typeface="Times New Roman" pitchFamily="18" charset="0"/>
                <a:cs typeface="Times New Roman" pitchFamily="18" charset="0"/>
              </a:rPr>
              <a:t> </a:t>
            </a:r>
            <a:r>
              <a:rPr lang="en-US" sz="3200" dirty="0">
                <a:solidFill>
                  <a:srgbClr val="C00000"/>
                </a:solidFill>
                <a:latin typeface="Times New Roman" pitchFamily="18" charset="0"/>
                <a:cs typeface="Times New Roman" pitchFamily="18" charset="0"/>
              </a:rPr>
              <a:t>ever-changing variety of </a:t>
            </a:r>
            <a:r>
              <a:rPr lang="en-US" sz="3200" dirty="0" smtClean="0">
                <a:solidFill>
                  <a:srgbClr val="C00000"/>
                </a:solidFill>
                <a:latin typeface="Times New Roman" pitchFamily="18" charset="0"/>
                <a:cs typeface="Times New Roman" pitchFamily="18" charset="0"/>
              </a:rPr>
              <a:t>linguistic </a:t>
            </a:r>
            <a:r>
              <a:rPr lang="en-US" sz="3200" dirty="0">
                <a:solidFill>
                  <a:srgbClr val="C00000"/>
                </a:solidFill>
                <a:latin typeface="Times New Roman" pitchFamily="18" charset="0"/>
                <a:cs typeface="Times New Roman" pitchFamily="18" charset="0"/>
              </a:rPr>
              <a:t>genres of speech in practice &amp;</a:t>
            </a:r>
            <a:r>
              <a:rPr lang="en-US" sz="3200" dirty="0" smtClean="0">
                <a:solidFill>
                  <a:srgbClr val="C00000"/>
                </a:solidFill>
                <a:latin typeface="Times New Roman" pitchFamily="18" charset="0"/>
                <a:cs typeface="Times New Roman" pitchFamily="18" charset="0"/>
              </a:rPr>
              <a:t> </a:t>
            </a:r>
            <a:r>
              <a:rPr lang="en-US" sz="3200" dirty="0">
                <a:solidFill>
                  <a:srgbClr val="C00000"/>
                </a:solidFill>
                <a:latin typeface="Times New Roman" pitchFamily="18" charset="0"/>
                <a:cs typeface="Times New Roman" pitchFamily="18" charset="0"/>
              </a:rPr>
              <a:t>in </a:t>
            </a:r>
            <a:r>
              <a:rPr lang="en-US" sz="3200" dirty="0" smtClean="0">
                <a:solidFill>
                  <a:srgbClr val="C00000"/>
                </a:solidFill>
                <a:latin typeface="Times New Roman" pitchFamily="18" charset="0"/>
                <a:cs typeface="Times New Roman" pitchFamily="18" charset="0"/>
              </a:rPr>
              <a:t>history.</a:t>
            </a:r>
            <a:r>
              <a:rPr lang="en-US" sz="3200" dirty="0" smtClean="0">
                <a:latin typeface="Times New Roman" pitchFamily="18" charset="0"/>
                <a:cs typeface="Times New Roman" pitchFamily="18" charset="0"/>
              </a:rPr>
              <a:t>   	</a:t>
            </a:r>
            <a:br>
              <a:rPr lang="en-US" sz="3200" dirty="0" smtClean="0">
                <a:latin typeface="Times New Roman" pitchFamily="18" charset="0"/>
                <a:cs typeface="Times New Roman" pitchFamily="18" charset="0"/>
              </a:rPr>
            </a:b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 </a:t>
            </a:r>
            <a:r>
              <a:rPr lang="en-US" sz="3200" i="1" dirty="0" smtClean="0">
                <a:solidFill>
                  <a:schemeClr val="accent6">
                    <a:lumMod val="50000"/>
                  </a:schemeClr>
                </a:solidFill>
                <a:latin typeface="Times New Roman" pitchFamily="18" charset="0"/>
                <a:cs typeface="Times New Roman" pitchFamily="18" charset="0"/>
              </a:rPr>
              <a:t>Complicated </a:t>
            </a:r>
            <a:r>
              <a:rPr lang="en-US" sz="3200" b="1" i="1" dirty="0" smtClean="0">
                <a:solidFill>
                  <a:schemeClr val="accent6">
                    <a:lumMod val="50000"/>
                  </a:schemeClr>
                </a:solidFill>
                <a:latin typeface="Times New Roman" pitchFamily="18" charset="0"/>
                <a:cs typeface="Times New Roman" pitchFamily="18" charset="0"/>
              </a:rPr>
              <a:t>discourse genres: </a:t>
            </a:r>
            <a:r>
              <a:rPr lang="en-US" sz="3200" b="1" i="1" dirty="0" smtClean="0">
                <a:solidFill>
                  <a:srgbClr val="00B050"/>
                </a:solidFill>
                <a:latin typeface="Times New Roman" pitchFamily="18" charset="0"/>
                <a:cs typeface="Times New Roman" pitchFamily="18" charset="0"/>
              </a:rPr>
              <a:t>novels</a:t>
            </a:r>
            <a:r>
              <a:rPr lang="en-US" sz="3200" b="1" i="1" dirty="0">
                <a:solidFill>
                  <a:srgbClr val="00B050"/>
                </a:solidFill>
                <a:latin typeface="Times New Roman" pitchFamily="18" charset="0"/>
                <a:cs typeface="Times New Roman" pitchFamily="18" charset="0"/>
              </a:rPr>
              <a:t>, plays, political treatises, science, etc.</a:t>
            </a:r>
          </a:p>
        </p:txBody>
      </p:sp>
    </p:spTree>
    <p:extLst>
      <p:ext uri="{BB962C8B-B14F-4D97-AF65-F5344CB8AC3E}">
        <p14:creationId xmlns:p14="http://schemas.microsoft.com/office/powerpoint/2010/main" val="263235537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88640"/>
            <a:ext cx="8856984" cy="6552727"/>
          </a:xfrm>
        </p:spPr>
        <p:txBody>
          <a:bodyPr>
            <a:normAutofit/>
          </a:bodyPr>
          <a:lstStyle/>
          <a:p>
            <a:pPr algn="l"/>
            <a:r>
              <a:rPr lang="en-US" sz="3600" dirty="0" smtClean="0">
                <a:latin typeface="Times New Roman" pitchFamily="18" charset="0"/>
                <a:cs typeface="Times New Roman" pitchFamily="18" charset="0"/>
              </a:rPr>
              <a:t>     Thus</a:t>
            </a:r>
            <a:r>
              <a:rPr lang="en-US" sz="3600" dirty="0">
                <a:latin typeface="Times New Roman" pitchFamily="18" charset="0"/>
                <a:cs typeface="Times New Roman" pitchFamily="18" charset="0"/>
              </a:rPr>
              <a:t>, if the utterance has bold personal nuances, expressing the </a:t>
            </a:r>
            <a:r>
              <a:rPr lang="en-US" sz="3600" dirty="0" smtClean="0">
                <a:latin typeface="Times New Roman" pitchFamily="18" charset="0"/>
                <a:cs typeface="Times New Roman" pitchFamily="18" charset="0"/>
              </a:rPr>
              <a:t>styles </a:t>
            </a:r>
            <a:r>
              <a:rPr lang="en-US" sz="3600" dirty="0">
                <a:latin typeface="Times New Roman" pitchFamily="18" charset="0"/>
                <a:cs typeface="Times New Roman" pitchFamily="18" charset="0"/>
              </a:rPr>
              <a:t>of different speaking subjects, then the </a:t>
            </a:r>
            <a:r>
              <a:rPr lang="en-US" sz="3600" dirty="0" smtClean="0">
                <a:latin typeface="Times New Roman" pitchFamily="18" charset="0"/>
                <a:cs typeface="Times New Roman" pitchFamily="18" charset="0"/>
              </a:rPr>
              <a:t>discourse </a:t>
            </a:r>
            <a:r>
              <a:rPr lang="en-US" sz="3600" dirty="0">
                <a:latin typeface="Times New Roman" pitchFamily="18" charset="0"/>
                <a:cs typeface="Times New Roman" pitchFamily="18" charset="0"/>
              </a:rPr>
              <a:t>genre represents the linguistic style of each era, with community &amp;</a:t>
            </a:r>
            <a:r>
              <a:rPr lang="en-US" sz="3600" dirty="0" smtClean="0">
                <a:latin typeface="Times New Roman" pitchFamily="18" charset="0"/>
                <a:cs typeface="Times New Roman" pitchFamily="18" charset="0"/>
              </a:rPr>
              <a:t> </a:t>
            </a:r>
            <a:r>
              <a:rPr lang="en-US" sz="3600" dirty="0">
                <a:latin typeface="Times New Roman" pitchFamily="18" charset="0"/>
                <a:cs typeface="Times New Roman" pitchFamily="18" charset="0"/>
              </a:rPr>
              <a:t>social </a:t>
            </a:r>
            <a:r>
              <a:rPr lang="en-US" sz="3600" dirty="0" smtClean="0">
                <a:latin typeface="Times New Roman" pitchFamily="18" charset="0"/>
                <a:cs typeface="Times New Roman" pitchFamily="18" charset="0"/>
              </a:rPr>
              <a:t>character, </a:t>
            </a:r>
            <a:r>
              <a:rPr lang="en-US" sz="3600" dirty="0">
                <a:latin typeface="Times New Roman" pitchFamily="18" charset="0"/>
                <a:cs typeface="Times New Roman" pitchFamily="18" charset="0"/>
              </a:rPr>
              <a:t>which precedes &amp;</a:t>
            </a:r>
            <a:r>
              <a:rPr lang="en-US" sz="3600" dirty="0" smtClean="0">
                <a:latin typeface="Times New Roman" pitchFamily="18" charset="0"/>
                <a:cs typeface="Times New Roman" pitchFamily="18" charset="0"/>
              </a:rPr>
              <a:t> </a:t>
            </a:r>
            <a:r>
              <a:rPr lang="en-US" sz="3600" dirty="0">
                <a:latin typeface="Times New Roman" pitchFamily="18" charset="0"/>
                <a:cs typeface="Times New Roman" pitchFamily="18" charset="0"/>
              </a:rPr>
              <a:t>governs the utterances of individuals</a:t>
            </a:r>
            <a:r>
              <a:rPr lang="en-US" sz="3600" dirty="0" smtClean="0">
                <a:latin typeface="Times New Roman" pitchFamily="18" charset="0"/>
                <a:cs typeface="Times New Roman" pitchFamily="18" charset="0"/>
              </a:rPr>
              <a:t>.</a:t>
            </a:r>
            <a:br>
              <a:rPr lang="en-US" sz="3600" dirty="0" smtClean="0">
                <a:latin typeface="Times New Roman" pitchFamily="18" charset="0"/>
                <a:cs typeface="Times New Roman" pitchFamily="18" charset="0"/>
              </a:rPr>
            </a:br>
            <a:r>
              <a:rPr lang="en-US" sz="3600" dirty="0">
                <a:latin typeface="Times New Roman" pitchFamily="18" charset="0"/>
                <a:cs typeface="Times New Roman" pitchFamily="18" charset="0"/>
              </a:rPr>
              <a:t> </a:t>
            </a:r>
            <a:r>
              <a:rPr lang="en-US" sz="3600" dirty="0" smtClean="0">
                <a:latin typeface="Times New Roman" pitchFamily="18" charset="0"/>
                <a:cs typeface="Times New Roman" pitchFamily="18" charset="0"/>
              </a:rPr>
              <a:t/>
            </a:r>
            <a:br>
              <a:rPr lang="en-US" sz="3600" dirty="0" smtClean="0">
                <a:latin typeface="Times New Roman" pitchFamily="18" charset="0"/>
                <a:cs typeface="Times New Roman" pitchFamily="18" charset="0"/>
              </a:rPr>
            </a:br>
            <a:r>
              <a:rPr lang="en-US" sz="3600" dirty="0">
                <a:latin typeface="Times New Roman" pitchFamily="18" charset="0"/>
                <a:cs typeface="Times New Roman" pitchFamily="18" charset="0"/>
              </a:rPr>
              <a:t> </a:t>
            </a:r>
            <a:r>
              <a:rPr lang="en-US" sz="3600" dirty="0" smtClean="0">
                <a:latin typeface="Times New Roman" pitchFamily="18" charset="0"/>
                <a:cs typeface="Times New Roman" pitchFamily="18" charset="0"/>
              </a:rPr>
              <a:t>  </a:t>
            </a:r>
            <a:r>
              <a:rPr lang="en-US" sz="3600" dirty="0" smtClean="0">
                <a:solidFill>
                  <a:srgbClr val="C00000"/>
                </a:solidFill>
                <a:latin typeface="Times New Roman" pitchFamily="18" charset="0"/>
                <a:cs typeface="Times New Roman" pitchFamily="18" charset="0"/>
              </a:rPr>
              <a:t>&gt; </a:t>
            </a:r>
            <a:r>
              <a:rPr lang="en-US" sz="3600" dirty="0">
                <a:solidFill>
                  <a:srgbClr val="C00000"/>
                </a:solidFill>
                <a:latin typeface="Times New Roman" pitchFamily="18" charset="0"/>
                <a:cs typeface="Times New Roman" pitchFamily="18" charset="0"/>
              </a:rPr>
              <a:t>Language </a:t>
            </a:r>
            <a:r>
              <a:rPr lang="en-US" sz="3600" dirty="0" smtClean="0">
                <a:solidFill>
                  <a:srgbClr val="C00000"/>
                </a:solidFill>
                <a:latin typeface="Times New Roman" pitchFamily="18" charset="0"/>
                <a:cs typeface="Times New Roman" pitchFamily="18" charset="0"/>
              </a:rPr>
              <a:t>study: </a:t>
            </a:r>
            <a:r>
              <a:rPr lang="en-US" sz="3600" dirty="0">
                <a:solidFill>
                  <a:srgbClr val="C00000"/>
                </a:solidFill>
                <a:latin typeface="Times New Roman" pitchFamily="18" charset="0"/>
                <a:cs typeface="Times New Roman" pitchFamily="18" charset="0"/>
              </a:rPr>
              <a:t>the study of discourse in communication, in diverse &amp;</a:t>
            </a:r>
            <a:r>
              <a:rPr lang="en-US" sz="3600" dirty="0" smtClean="0">
                <a:solidFill>
                  <a:srgbClr val="C00000"/>
                </a:solidFill>
                <a:latin typeface="Times New Roman" pitchFamily="18" charset="0"/>
                <a:cs typeface="Times New Roman" pitchFamily="18" charset="0"/>
              </a:rPr>
              <a:t> </a:t>
            </a:r>
            <a:r>
              <a:rPr lang="en-US" sz="3600" dirty="0">
                <a:solidFill>
                  <a:srgbClr val="C00000"/>
                </a:solidFill>
                <a:latin typeface="Times New Roman" pitchFamily="18" charset="0"/>
                <a:cs typeface="Times New Roman" pitchFamily="18" charset="0"/>
              </a:rPr>
              <a:t>vivid real life.</a:t>
            </a:r>
          </a:p>
        </p:txBody>
      </p:sp>
    </p:spTree>
    <p:extLst>
      <p:ext uri="{BB962C8B-B14F-4D97-AF65-F5344CB8AC3E}">
        <p14:creationId xmlns:p14="http://schemas.microsoft.com/office/powerpoint/2010/main" val="2020573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88640"/>
            <a:ext cx="8856984" cy="6552727"/>
          </a:xfrm>
        </p:spPr>
        <p:txBody>
          <a:bodyPr>
            <a:normAutofit/>
          </a:bodyPr>
          <a:lstStyle/>
          <a:p>
            <a:pPr algn="l"/>
            <a:r>
              <a:rPr lang="en-US" sz="3200" dirty="0" smtClean="0">
                <a:latin typeface="Times New Roman" pitchFamily="18" charset="0"/>
                <a:cs typeface="Times New Roman" pitchFamily="18" charset="0"/>
              </a:rPr>
              <a:t>              </a:t>
            </a:r>
            <a:r>
              <a:rPr lang="en-US" sz="3200" b="1" dirty="0" smtClean="0">
                <a:solidFill>
                  <a:schemeClr val="accent6">
                    <a:lumMod val="50000"/>
                  </a:schemeClr>
                </a:solidFill>
                <a:latin typeface="Times New Roman" pitchFamily="18" charset="0"/>
                <a:cs typeface="Times New Roman" pitchFamily="18" charset="0"/>
              </a:rPr>
              <a:t>3.</a:t>
            </a:r>
            <a:r>
              <a:rPr lang="en-US" sz="3200" dirty="0" smtClean="0">
                <a:latin typeface="Times New Roman" pitchFamily="18" charset="0"/>
                <a:cs typeface="Times New Roman" pitchFamily="18" charset="0"/>
              </a:rPr>
              <a:t> </a:t>
            </a:r>
            <a:r>
              <a:rPr lang="en-US" sz="3600" b="1" dirty="0" smtClean="0">
                <a:solidFill>
                  <a:schemeClr val="accent6">
                    <a:lumMod val="50000"/>
                  </a:schemeClr>
                </a:solidFill>
                <a:latin typeface="Times New Roman" pitchFamily="18" charset="0"/>
                <a:cs typeface="Times New Roman" pitchFamily="18" charset="0"/>
              </a:rPr>
              <a:t>Sociological </a:t>
            </a:r>
            <a:r>
              <a:rPr lang="en-US" sz="3600" b="1" dirty="0">
                <a:solidFill>
                  <a:schemeClr val="accent6">
                    <a:lumMod val="50000"/>
                  </a:schemeClr>
                </a:solidFill>
                <a:latin typeface="Times New Roman" pitchFamily="18" charset="0"/>
                <a:cs typeface="Times New Roman" pitchFamily="18" charset="0"/>
              </a:rPr>
              <a:t>approach</a:t>
            </a:r>
            <a:r>
              <a:rPr lang="en-US" sz="3200" dirty="0">
                <a:latin typeface="Times New Roman" pitchFamily="18" charset="0"/>
                <a:cs typeface="Times New Roman" pitchFamily="18" charset="0"/>
              </a:rPr>
              <a:t/>
            </a:r>
            <a:br>
              <a:rPr lang="en-US" sz="3200" dirty="0">
                <a:latin typeface="Times New Roman" pitchFamily="18" charset="0"/>
                <a:cs typeface="Times New Roman" pitchFamily="18" charset="0"/>
              </a:rPr>
            </a:br>
            <a:r>
              <a:rPr lang="en-US" sz="3200" dirty="0">
                <a:latin typeface="Times New Roman" pitchFamily="18" charset="0"/>
                <a:cs typeface="Times New Roman" pitchFamily="18" charset="0"/>
              </a:rPr>
              <a:t>       </a:t>
            </a:r>
            <a:r>
              <a:rPr lang="en-US" sz="3200" dirty="0">
                <a:solidFill>
                  <a:schemeClr val="tx2"/>
                </a:solidFill>
                <a:latin typeface="Times New Roman" pitchFamily="18" charset="0"/>
                <a:cs typeface="Times New Roman" pitchFamily="18" charset="0"/>
              </a:rPr>
              <a:t>M. Foucault's conception of </a:t>
            </a:r>
            <a:r>
              <a:rPr lang="en-US" sz="3200" dirty="0" smtClean="0">
                <a:solidFill>
                  <a:schemeClr val="tx2"/>
                </a:solidFill>
                <a:latin typeface="Times New Roman" pitchFamily="18" charset="0"/>
                <a:cs typeface="Times New Roman" pitchFamily="18" charset="0"/>
              </a:rPr>
              <a:t>discourse:</a:t>
            </a:r>
            <a:r>
              <a:rPr lang="en-US" sz="3200" dirty="0">
                <a:latin typeface="Times New Roman" pitchFamily="18" charset="0"/>
                <a:cs typeface="Times New Roman" pitchFamily="18" charset="0"/>
              </a:rPr>
              <a:t/>
            </a:r>
            <a:br>
              <a:rPr lang="en-US" sz="3200" dirty="0">
                <a:latin typeface="Times New Roman" pitchFamily="18" charset="0"/>
                <a:cs typeface="Times New Roman" pitchFamily="18" charset="0"/>
              </a:rPr>
            </a:b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dirty="0" smtClean="0">
                <a:latin typeface="Times New Roman" pitchFamily="18" charset="0"/>
                <a:cs typeface="Times New Roman" pitchFamily="18" charset="0"/>
              </a:rPr>
              <a:t>	</a:t>
            </a:r>
            <a:r>
              <a:rPr lang="en-US" sz="3200" i="1" dirty="0" smtClean="0">
                <a:latin typeface="Times New Roman" pitchFamily="18" charset="0"/>
                <a:cs typeface="Times New Roman" pitchFamily="18" charset="0"/>
              </a:rPr>
              <a:t>First</a:t>
            </a:r>
            <a:r>
              <a:rPr lang="en-US" sz="3200" i="1" dirty="0">
                <a:latin typeface="Times New Roman" pitchFamily="18" charset="0"/>
                <a:cs typeface="Times New Roman" pitchFamily="18" charset="0"/>
              </a:rPr>
              <a:t>,</a:t>
            </a:r>
            <a:r>
              <a:rPr lang="en-US" sz="3200" dirty="0">
                <a:latin typeface="Times New Roman" pitchFamily="18" charset="0"/>
                <a:cs typeface="Times New Roman" pitchFamily="18" charset="0"/>
              </a:rPr>
              <a:t> discourse is considered to be all statements in </a:t>
            </a:r>
            <a:r>
              <a:rPr lang="en-US" sz="3200" dirty="0" smtClean="0">
                <a:latin typeface="Times New Roman" pitchFamily="18" charset="0"/>
                <a:cs typeface="Times New Roman" pitchFamily="18" charset="0"/>
              </a:rPr>
              <a:t>general</a:t>
            </a:r>
            <a:r>
              <a:rPr lang="en-US" sz="3200" dirty="0">
                <a:latin typeface="Times New Roman" pitchFamily="18" charset="0"/>
                <a:cs typeface="Times New Roman" pitchFamily="18" charset="0"/>
              </a:rPr>
              <a:t>;</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all utterances or texts that have some meaning &amp;</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effect in the real world.</a:t>
            </a:r>
            <a:br>
              <a:rPr lang="en-US" sz="3200" dirty="0">
                <a:latin typeface="Times New Roman" pitchFamily="18" charset="0"/>
                <a:cs typeface="Times New Roman" pitchFamily="18" charset="0"/>
              </a:rPr>
            </a:br>
            <a:r>
              <a:rPr lang="en-US" sz="3200" dirty="0" smtClean="0">
                <a:latin typeface="Times New Roman" pitchFamily="18" charset="0"/>
                <a:cs typeface="Times New Roman" pitchFamily="18" charset="0"/>
              </a:rPr>
              <a:t>	</a:t>
            </a:r>
            <a:r>
              <a:rPr lang="en-US" sz="3200" i="1" dirty="0" smtClean="0">
                <a:solidFill>
                  <a:schemeClr val="accent6">
                    <a:lumMod val="50000"/>
                  </a:schemeClr>
                </a:solidFill>
                <a:latin typeface="Times New Roman" pitchFamily="18" charset="0"/>
                <a:cs typeface="Times New Roman" pitchFamily="18" charset="0"/>
              </a:rPr>
              <a:t>Second</a:t>
            </a:r>
            <a:r>
              <a:rPr lang="en-US" sz="3200" i="1" dirty="0">
                <a:solidFill>
                  <a:schemeClr val="accent6">
                    <a:lumMod val="50000"/>
                  </a:schemeClr>
                </a:solidFill>
                <a:latin typeface="Times New Roman" pitchFamily="18" charset="0"/>
                <a:cs typeface="Times New Roman" pitchFamily="18" charset="0"/>
              </a:rPr>
              <a:t>,</a:t>
            </a:r>
            <a:r>
              <a:rPr lang="en-US" sz="3200" dirty="0">
                <a:solidFill>
                  <a:schemeClr val="accent6">
                    <a:lumMod val="50000"/>
                  </a:schemeClr>
                </a:solidFill>
                <a:latin typeface="Times New Roman" pitchFamily="18" charset="0"/>
                <a:cs typeface="Times New Roman" pitchFamily="18" charset="0"/>
              </a:rPr>
              <a:t> </a:t>
            </a:r>
            <a:r>
              <a:rPr lang="en-US" sz="3200" dirty="0" smtClean="0">
                <a:solidFill>
                  <a:schemeClr val="accent6">
                    <a:lumMod val="50000"/>
                  </a:schemeClr>
                </a:solidFill>
                <a:latin typeface="Times New Roman" pitchFamily="18" charset="0"/>
                <a:cs typeface="Times New Roman" pitchFamily="18" charset="0"/>
              </a:rPr>
              <a:t>discourse - </a:t>
            </a:r>
            <a:r>
              <a:rPr lang="en-US" sz="3200" dirty="0">
                <a:solidFill>
                  <a:schemeClr val="accent6">
                    <a:lumMod val="50000"/>
                  </a:schemeClr>
                </a:solidFill>
                <a:latin typeface="Times New Roman" pitchFamily="18" charset="0"/>
                <a:cs typeface="Times New Roman" pitchFamily="18" charset="0"/>
              </a:rPr>
              <a:t>a group of specific discourses, conventionally defined in some way &amp;</a:t>
            </a:r>
            <a:r>
              <a:rPr lang="en-US" sz="3200" dirty="0" smtClean="0">
                <a:solidFill>
                  <a:schemeClr val="accent6">
                    <a:lumMod val="50000"/>
                  </a:schemeClr>
                </a:solidFill>
                <a:latin typeface="Times New Roman" pitchFamily="18" charset="0"/>
                <a:cs typeface="Times New Roman" pitchFamily="18" charset="0"/>
              </a:rPr>
              <a:t> </a:t>
            </a:r>
            <a:r>
              <a:rPr lang="en-US" sz="3200" dirty="0">
                <a:solidFill>
                  <a:schemeClr val="accent6">
                    <a:lumMod val="50000"/>
                  </a:schemeClr>
                </a:solidFill>
                <a:latin typeface="Times New Roman" pitchFamily="18" charset="0"/>
                <a:cs typeface="Times New Roman" pitchFamily="18" charset="0"/>
              </a:rPr>
              <a:t>having a general coherence or effect, "grouped together by some institutional pressure</a:t>
            </a:r>
            <a:r>
              <a:rPr lang="en-US" sz="3200" dirty="0" smtClean="0">
                <a:solidFill>
                  <a:schemeClr val="accent6">
                    <a:lumMod val="50000"/>
                  </a:schemeClr>
                </a:solidFill>
                <a:latin typeface="Times New Roman" pitchFamily="18" charset="0"/>
                <a:cs typeface="Times New Roman" pitchFamily="18" charset="0"/>
              </a:rPr>
              <a:t>".</a:t>
            </a:r>
            <a:endParaRPr lang="en-US" sz="3200" dirty="0">
              <a:solidFill>
                <a:schemeClr val="accent6">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241315649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16632"/>
            <a:ext cx="8856984" cy="6552727"/>
          </a:xfrm>
        </p:spPr>
        <p:txBody>
          <a:bodyPr>
            <a:normAutofit/>
          </a:bodyPr>
          <a:lstStyle/>
          <a:p>
            <a:pPr algn="l"/>
            <a:r>
              <a:rPr lang="en-US" sz="3600" dirty="0" smtClean="0">
                <a:latin typeface="Times New Roman" pitchFamily="18" charset="0"/>
                <a:cs typeface="Times New Roman" pitchFamily="18" charset="0"/>
              </a:rPr>
              <a:t>	</a:t>
            </a:r>
            <a:r>
              <a:rPr lang="en-US" sz="3600" i="1" dirty="0" smtClean="0">
                <a:latin typeface="Times New Roman" pitchFamily="18" charset="0"/>
                <a:cs typeface="Times New Roman" pitchFamily="18" charset="0"/>
              </a:rPr>
              <a:t>Third</a:t>
            </a:r>
            <a:r>
              <a:rPr lang="en-US" sz="3600" i="1" dirty="0">
                <a:latin typeface="Times New Roman" pitchFamily="18" charset="0"/>
                <a:cs typeface="Times New Roman" pitchFamily="18" charset="0"/>
              </a:rPr>
              <a:t>,</a:t>
            </a:r>
            <a:r>
              <a:rPr lang="en-US" sz="3600" dirty="0">
                <a:latin typeface="Times New Roman" pitchFamily="18" charset="0"/>
                <a:cs typeface="Times New Roman" pitchFamily="18" charset="0"/>
              </a:rPr>
              <a:t> discourse -</a:t>
            </a:r>
            <a:r>
              <a:rPr lang="en-US" sz="3600" dirty="0" smtClean="0">
                <a:latin typeface="Times New Roman" pitchFamily="18" charset="0"/>
                <a:cs typeface="Times New Roman" pitchFamily="18" charset="0"/>
              </a:rPr>
              <a:t> </a:t>
            </a:r>
            <a:r>
              <a:rPr lang="en-US" sz="3600" dirty="0">
                <a:latin typeface="Times New Roman" pitchFamily="18" charset="0"/>
                <a:cs typeface="Times New Roman" pitchFamily="18" charset="0"/>
              </a:rPr>
              <a:t>a practice that generates a multitude of statements &amp;</a:t>
            </a:r>
            <a:r>
              <a:rPr lang="en-US" sz="3600" dirty="0" smtClean="0">
                <a:latin typeface="Times New Roman" pitchFamily="18" charset="0"/>
                <a:cs typeface="Times New Roman" pitchFamily="18" charset="0"/>
              </a:rPr>
              <a:t> </a:t>
            </a:r>
            <a:r>
              <a:rPr lang="en-US" sz="3600" dirty="0">
                <a:latin typeface="Times New Roman" pitchFamily="18" charset="0"/>
                <a:cs typeface="Times New Roman" pitchFamily="18" charset="0"/>
              </a:rPr>
              <a:t>governs their operation, the rules &amp;</a:t>
            </a:r>
            <a:r>
              <a:rPr lang="en-US" sz="3600" dirty="0" smtClean="0">
                <a:latin typeface="Times New Roman" pitchFamily="18" charset="0"/>
                <a:cs typeface="Times New Roman" pitchFamily="18" charset="0"/>
              </a:rPr>
              <a:t> </a:t>
            </a:r>
            <a:r>
              <a:rPr lang="en-US" sz="3600" dirty="0">
                <a:latin typeface="Times New Roman" pitchFamily="18" charset="0"/>
                <a:cs typeface="Times New Roman" pitchFamily="18" charset="0"/>
              </a:rPr>
              <a:t>structures that produce particular utterances &amp;</a:t>
            </a:r>
            <a:r>
              <a:rPr lang="en-US" sz="3600" dirty="0" smtClean="0">
                <a:latin typeface="Times New Roman" pitchFamily="18" charset="0"/>
                <a:cs typeface="Times New Roman" pitchFamily="18" charset="0"/>
              </a:rPr>
              <a:t> texts</a:t>
            </a:r>
            <a:r>
              <a:rPr lang="en-US" sz="3600" dirty="0">
                <a:latin typeface="Times New Roman" pitchFamily="18" charset="0"/>
                <a:cs typeface="Times New Roman" pitchFamily="18" charset="0"/>
              </a:rPr>
              <a:t>:</a:t>
            </a:r>
            <a:r>
              <a:rPr lang="en-US" sz="3600" dirty="0" smtClean="0">
                <a:latin typeface="Times New Roman" pitchFamily="18" charset="0"/>
                <a:cs typeface="Times New Roman" pitchFamily="18" charset="0"/>
              </a:rPr>
              <a:t> </a:t>
            </a:r>
            <a:r>
              <a:rPr lang="en-US" sz="3600" i="1" dirty="0">
                <a:solidFill>
                  <a:schemeClr val="accent6">
                    <a:lumMod val="50000"/>
                  </a:schemeClr>
                </a:solidFill>
                <a:latin typeface="Times New Roman" pitchFamily="18" charset="0"/>
                <a:cs typeface="Times New Roman" pitchFamily="18" charset="0"/>
              </a:rPr>
              <a:t>a system of "thoughts, opinions, concepts, ways of thinking &amp;</a:t>
            </a:r>
            <a:r>
              <a:rPr lang="en-US" sz="3600" i="1" dirty="0" smtClean="0">
                <a:solidFill>
                  <a:schemeClr val="accent6">
                    <a:lumMod val="50000"/>
                  </a:schemeClr>
                </a:solidFill>
                <a:latin typeface="Times New Roman" pitchFamily="18" charset="0"/>
                <a:cs typeface="Times New Roman" pitchFamily="18" charset="0"/>
              </a:rPr>
              <a:t> </a:t>
            </a:r>
            <a:r>
              <a:rPr lang="en-US" sz="3600" i="1" dirty="0">
                <a:solidFill>
                  <a:schemeClr val="accent6">
                    <a:lumMod val="50000"/>
                  </a:schemeClr>
                </a:solidFill>
                <a:latin typeface="Times New Roman" pitchFamily="18" charset="0"/>
                <a:cs typeface="Times New Roman" pitchFamily="18" charset="0"/>
              </a:rPr>
              <a:t>behaving, which are formed in a particular social context"</a:t>
            </a:r>
            <a:r>
              <a:rPr lang="en-US" sz="3600" dirty="0">
                <a:latin typeface="Times New Roman" pitchFamily="18" charset="0"/>
                <a:cs typeface="Times New Roman" pitchFamily="18" charset="0"/>
              </a:rPr>
              <a:t>, which have a general effect on the way of </a:t>
            </a:r>
            <a:r>
              <a:rPr lang="en-US" sz="3600" dirty="0" smtClean="0">
                <a:latin typeface="Times New Roman" pitchFamily="18" charset="0"/>
                <a:cs typeface="Times New Roman" pitchFamily="18" charset="0"/>
              </a:rPr>
              <a:t>thinking &amp; </a:t>
            </a:r>
            <a:r>
              <a:rPr lang="en-US" sz="3600" dirty="0">
                <a:latin typeface="Times New Roman" pitchFamily="18" charset="0"/>
                <a:cs typeface="Times New Roman" pitchFamily="18" charset="0"/>
              </a:rPr>
              <a:t>speech of each group of people as well as of each individual.</a:t>
            </a:r>
          </a:p>
        </p:txBody>
      </p:sp>
    </p:spTree>
    <p:extLst>
      <p:ext uri="{BB962C8B-B14F-4D97-AF65-F5344CB8AC3E}">
        <p14:creationId xmlns:p14="http://schemas.microsoft.com/office/powerpoint/2010/main" val="17138752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16632"/>
            <a:ext cx="8784976" cy="6696744"/>
          </a:xfrm>
        </p:spPr>
        <p:txBody>
          <a:bodyPr>
            <a:normAutofit fontScale="90000"/>
          </a:bodyPr>
          <a:lstStyle/>
          <a:p>
            <a:pPr algn="l"/>
            <a:r>
              <a:rPr lang="en-US" sz="3200" dirty="0">
                <a:latin typeface="Times New Roman" pitchFamily="18" charset="0"/>
                <a:cs typeface="Times New Roman" pitchFamily="18" charset="0"/>
              </a:rPr>
              <a:t>	</a:t>
            </a:r>
            <a:r>
              <a:rPr lang="en-US" sz="3200" b="1" dirty="0" smtClean="0">
                <a:solidFill>
                  <a:srgbClr val="C00000"/>
                </a:solidFill>
                <a:latin typeface="Times New Roman" pitchFamily="18" charset="0"/>
                <a:cs typeface="Times New Roman" pitchFamily="18" charset="0"/>
              </a:rPr>
              <a:t>Discourses </a:t>
            </a:r>
            <a:r>
              <a:rPr lang="en-US" sz="3200" b="1" dirty="0">
                <a:solidFill>
                  <a:srgbClr val="C00000"/>
                </a:solidFill>
                <a:latin typeface="Times New Roman" pitchFamily="18" charset="0"/>
                <a:cs typeface="Times New Roman" pitchFamily="18" charset="0"/>
              </a:rPr>
              <a:t>strongly influenced by institutions &amp;</a:t>
            </a:r>
            <a:r>
              <a:rPr lang="en-US" sz="3200" b="1" dirty="0" smtClean="0">
                <a:solidFill>
                  <a:srgbClr val="C00000"/>
                </a:solidFill>
                <a:latin typeface="Times New Roman" pitchFamily="18" charset="0"/>
                <a:cs typeface="Times New Roman" pitchFamily="18" charset="0"/>
              </a:rPr>
              <a:t> </a:t>
            </a:r>
            <a:r>
              <a:rPr lang="en-US" sz="3200" b="1" dirty="0">
                <a:solidFill>
                  <a:srgbClr val="C00000"/>
                </a:solidFill>
                <a:latin typeface="Times New Roman" pitchFamily="18" charset="0"/>
                <a:cs typeface="Times New Roman" pitchFamily="18" charset="0"/>
              </a:rPr>
              <a:t>powers.</a:t>
            </a: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        </a:t>
            </a:r>
            <a:r>
              <a:rPr lang="en-US" sz="3200" dirty="0" smtClean="0">
                <a:solidFill>
                  <a:srgbClr val="00B050"/>
                </a:solidFill>
                <a:latin typeface="Times New Roman" pitchFamily="18" charset="0"/>
                <a:cs typeface="Times New Roman" pitchFamily="18" charset="0"/>
              </a:rPr>
              <a:t>People's utterances </a:t>
            </a:r>
            <a:r>
              <a:rPr lang="en-US" sz="3200" dirty="0">
                <a:solidFill>
                  <a:srgbClr val="00B050"/>
                </a:solidFill>
                <a:latin typeface="Times New Roman" pitchFamily="18" charset="0"/>
                <a:cs typeface="Times New Roman" pitchFamily="18" charset="0"/>
              </a:rPr>
              <a:t>&amp;</a:t>
            </a:r>
            <a:r>
              <a:rPr lang="en-US" sz="3200" dirty="0" smtClean="0">
                <a:solidFill>
                  <a:srgbClr val="00B050"/>
                </a:solidFill>
                <a:latin typeface="Times New Roman" pitchFamily="18" charset="0"/>
                <a:cs typeface="Times New Roman" pitchFamily="18" charset="0"/>
              </a:rPr>
              <a:t> </a:t>
            </a:r>
            <a:r>
              <a:rPr lang="en-US" sz="3200" dirty="0">
                <a:solidFill>
                  <a:srgbClr val="00B050"/>
                </a:solidFill>
                <a:latin typeface="Times New Roman" pitchFamily="18" charset="0"/>
                <a:cs typeface="Times New Roman" pitchFamily="18" charset="0"/>
              </a:rPr>
              <a:t>thoughts are not the free expression of individual thoughts, but are </a:t>
            </a:r>
            <a:r>
              <a:rPr lang="en-US" sz="3200" dirty="0" smtClean="0">
                <a:solidFill>
                  <a:srgbClr val="00B050"/>
                </a:solidFill>
                <a:latin typeface="Times New Roman" pitchFamily="18" charset="0"/>
                <a:cs typeface="Times New Roman" pitchFamily="18" charset="0"/>
              </a:rPr>
              <a:t>shaped&amp; </a:t>
            </a:r>
            <a:r>
              <a:rPr lang="en-US" sz="3200" dirty="0">
                <a:solidFill>
                  <a:srgbClr val="00B050"/>
                </a:solidFill>
                <a:latin typeface="Times New Roman" pitchFamily="18" charset="0"/>
                <a:cs typeface="Times New Roman" pitchFamily="18" charset="0"/>
              </a:rPr>
              <a:t>locked into a pre-existing framework.</a:t>
            </a:r>
            <a:r>
              <a:rPr lang="en-US" sz="3200" dirty="0">
                <a:latin typeface="Times New Roman" pitchFamily="18" charset="0"/>
                <a:cs typeface="Times New Roman" pitchFamily="18" charset="0"/>
              </a:rPr>
              <a:t/>
            </a:r>
            <a:br>
              <a:rPr lang="en-US" sz="3200" dirty="0">
                <a:latin typeface="Times New Roman" pitchFamily="18" charset="0"/>
                <a:cs typeface="Times New Roman" pitchFamily="18" charset="0"/>
              </a:rPr>
            </a:b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	</a:t>
            </a:r>
            <a:br>
              <a:rPr lang="en-US" sz="3200" dirty="0" smtClean="0">
                <a:latin typeface="Times New Roman" pitchFamily="18" charset="0"/>
                <a:cs typeface="Times New Roman" pitchFamily="18" charset="0"/>
              </a:rPr>
            </a:b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    </a:t>
            </a:r>
            <a:r>
              <a:rPr lang="en-US" sz="3200" dirty="0" smtClean="0">
                <a:solidFill>
                  <a:schemeClr val="accent6">
                    <a:lumMod val="50000"/>
                  </a:schemeClr>
                </a:solidFill>
                <a:latin typeface="Times New Roman" pitchFamily="18" charset="0"/>
                <a:cs typeface="Times New Roman" pitchFamily="18" charset="0"/>
              </a:rPr>
              <a:t>Example</a:t>
            </a:r>
            <a:r>
              <a:rPr lang="en-US" sz="3200" dirty="0">
                <a:solidFill>
                  <a:schemeClr val="accent6">
                    <a:lumMod val="50000"/>
                  </a:schemeClr>
                </a:solidFill>
                <a:latin typeface="Times New Roman" pitchFamily="18" charset="0"/>
                <a:cs typeface="Times New Roman" pitchFamily="18" charset="0"/>
              </a:rPr>
              <a:t>.</a:t>
            </a:r>
            <a:r>
              <a:rPr lang="en-US" sz="3200" dirty="0">
                <a:latin typeface="Times New Roman" pitchFamily="18" charset="0"/>
                <a:cs typeface="Times New Roman" pitchFamily="18" charset="0"/>
              </a:rPr>
              <a:t> The discourse on femininity, which was produced &amp;</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circulated in medieval Vietnam, is a system of ideas, concepts</a:t>
            </a:r>
            <a:r>
              <a:rPr lang="en-US" sz="3200" dirty="0" smtClean="0">
                <a:latin typeface="Times New Roman" pitchFamily="18" charset="0"/>
                <a:cs typeface="Times New Roman" pitchFamily="18" charset="0"/>
              </a:rPr>
              <a:t>,&amp; </a:t>
            </a:r>
            <a:r>
              <a:rPr lang="en-US" sz="3200" dirty="0">
                <a:latin typeface="Times New Roman" pitchFamily="18" charset="0"/>
                <a:cs typeface="Times New Roman" pitchFamily="18" charset="0"/>
              </a:rPr>
              <a:t>norms of behavior formed in the context of the feudal state institution of masculinity: femininity as is humility, endurance, dependence, weakness (compassion &amp;</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four virtues), in any text one finds a familiar formula for describing women: praising the </a:t>
            </a:r>
            <a:r>
              <a:rPr lang="en-US" sz="3200" dirty="0" smtClean="0">
                <a:latin typeface="Times New Roman" pitchFamily="18" charset="0"/>
                <a:cs typeface="Times New Roman" pitchFamily="18" charset="0"/>
              </a:rPr>
              <a:t>virtues, </a:t>
            </a:r>
            <a:r>
              <a:rPr lang="en-US" sz="3200" dirty="0">
                <a:latin typeface="Times New Roman" pitchFamily="18" charset="0"/>
                <a:cs typeface="Times New Roman" pitchFamily="18" charset="0"/>
              </a:rPr>
              <a:t>sacrifice, tolerance, </a:t>
            </a:r>
            <a:r>
              <a:rPr lang="en-US" sz="3200" dirty="0" smtClean="0">
                <a:latin typeface="Times New Roman" pitchFamily="18" charset="0"/>
                <a:cs typeface="Times New Roman" pitchFamily="18" charset="0"/>
              </a:rPr>
              <a:t>dependence...</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14901420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88640"/>
            <a:ext cx="8856984" cy="6552727"/>
          </a:xfrm>
        </p:spPr>
        <p:txBody>
          <a:bodyPr>
            <a:normAutofit/>
          </a:bodyPr>
          <a:lstStyle/>
          <a:p>
            <a:pPr algn="l"/>
            <a:r>
              <a:rPr lang="en-US" sz="3200" dirty="0" smtClean="0">
                <a:latin typeface="Times New Roman" pitchFamily="18" charset="0"/>
                <a:cs typeface="Times New Roman" pitchFamily="18" charset="0"/>
              </a:rPr>
              <a:t>	According </a:t>
            </a:r>
            <a:r>
              <a:rPr lang="en-US" sz="3200" dirty="0">
                <a:latin typeface="Times New Roman" pitchFamily="18" charset="0"/>
                <a:cs typeface="Times New Roman" pitchFamily="18" charset="0"/>
              </a:rPr>
              <a:t>to </a:t>
            </a:r>
            <a:r>
              <a:rPr lang="en-US" sz="3200" dirty="0" smtClean="0">
                <a:latin typeface="Times New Roman" pitchFamily="18" charset="0"/>
                <a:cs typeface="Times New Roman" pitchFamily="18" charset="0"/>
              </a:rPr>
              <a:t>Foucault: </a:t>
            </a:r>
            <a:r>
              <a:rPr lang="en-US" sz="3200" dirty="0">
                <a:latin typeface="Times New Roman" pitchFamily="18" charset="0"/>
                <a:cs typeface="Times New Roman" pitchFamily="18" charset="0"/>
              </a:rPr>
              <a:t>both </a:t>
            </a:r>
            <a:r>
              <a:rPr lang="en-US" sz="3200" b="1" i="1" dirty="0">
                <a:solidFill>
                  <a:srgbClr val="FF0000"/>
                </a:solidFill>
                <a:latin typeface="Times New Roman" pitchFamily="18" charset="0"/>
                <a:cs typeface="Times New Roman" pitchFamily="18" charset="0"/>
              </a:rPr>
              <a:t>knowledge &amp;</a:t>
            </a:r>
            <a:r>
              <a:rPr lang="en-US" sz="3200" b="1" i="1" dirty="0" smtClean="0">
                <a:solidFill>
                  <a:srgbClr val="FF0000"/>
                </a:solidFill>
                <a:latin typeface="Times New Roman" pitchFamily="18" charset="0"/>
                <a:cs typeface="Times New Roman" pitchFamily="18" charset="0"/>
              </a:rPr>
              <a:t> </a:t>
            </a:r>
            <a:r>
              <a:rPr lang="en-US" sz="3200" b="1" i="1" dirty="0">
                <a:solidFill>
                  <a:srgbClr val="FF0000"/>
                </a:solidFill>
                <a:latin typeface="Times New Roman" pitchFamily="18" charset="0"/>
                <a:cs typeface="Times New Roman" pitchFamily="18" charset="0"/>
              </a:rPr>
              <a:t>power</a:t>
            </a:r>
            <a:r>
              <a:rPr lang="en-US" sz="3200" dirty="0">
                <a:latin typeface="Times New Roman" pitchFamily="18" charset="0"/>
                <a:cs typeface="Times New Roman" pitchFamily="18" charset="0"/>
              </a:rPr>
              <a:t> can only be created, realized, operated &amp;</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distributed by &amp;</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in the discourse: </a:t>
            </a: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    </a:t>
            </a:r>
            <a:br>
              <a:rPr lang="en-US" sz="3200" dirty="0" smtClean="0">
                <a:latin typeface="Times New Roman" pitchFamily="18" charset="0"/>
                <a:cs typeface="Times New Roman" pitchFamily="18" charset="0"/>
              </a:rPr>
            </a:b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   </a:t>
            </a:r>
            <a:r>
              <a:rPr lang="en-US" sz="3200" dirty="0" smtClean="0">
                <a:solidFill>
                  <a:schemeClr val="accent6">
                    <a:lumMod val="50000"/>
                  </a:schemeClr>
                </a:solidFill>
                <a:latin typeface="Times New Roman" pitchFamily="18" charset="0"/>
                <a:cs typeface="Times New Roman" pitchFamily="18" charset="0"/>
              </a:rPr>
              <a:t>Power</a:t>
            </a:r>
            <a:r>
              <a:rPr lang="en-US" sz="3200" dirty="0">
                <a:solidFill>
                  <a:schemeClr val="accent6">
                    <a:lumMod val="50000"/>
                  </a:schemeClr>
                </a:solidFill>
                <a:latin typeface="Times New Roman" pitchFamily="18" charset="0"/>
                <a:cs typeface="Times New Roman" pitchFamily="18" charset="0"/>
              </a:rPr>
              <a:t>, being "the constitutive condition of all speech", which not only forbids people to speak but also allows people to speak;</a:t>
            </a: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   </a:t>
            </a:r>
            <a:br>
              <a:rPr lang="en-US" sz="3200" dirty="0" smtClean="0">
                <a:latin typeface="Times New Roman" pitchFamily="18" charset="0"/>
                <a:cs typeface="Times New Roman" pitchFamily="18" charset="0"/>
              </a:rPr>
            </a:b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  </a:t>
            </a:r>
            <a:r>
              <a:rPr lang="en-US" sz="3200" dirty="0" smtClean="0">
                <a:solidFill>
                  <a:schemeClr val="tx2"/>
                </a:solidFill>
                <a:latin typeface="Times New Roman" pitchFamily="18" charset="0"/>
                <a:cs typeface="Times New Roman" pitchFamily="18" charset="0"/>
              </a:rPr>
              <a:t>Knowledge - </a:t>
            </a:r>
            <a:r>
              <a:rPr lang="en-US" sz="3200" dirty="0">
                <a:solidFill>
                  <a:schemeClr val="tx2"/>
                </a:solidFill>
                <a:latin typeface="Times New Roman" pitchFamily="18" charset="0"/>
                <a:cs typeface="Times New Roman" pitchFamily="18" charset="0"/>
              </a:rPr>
              <a:t>the product created by discourses</a:t>
            </a:r>
            <a:r>
              <a:rPr lang="en-US" sz="3200" dirty="0" smtClean="0">
                <a:solidFill>
                  <a:schemeClr val="tx2"/>
                </a:solidFill>
                <a:latin typeface="Times New Roman" pitchFamily="18" charset="0"/>
                <a:cs typeface="Times New Roman" pitchFamily="18" charset="0"/>
              </a:rPr>
              <a:t>; “</a:t>
            </a:r>
            <a:r>
              <a:rPr lang="en-US" sz="3200" dirty="0">
                <a:solidFill>
                  <a:schemeClr val="tx2"/>
                </a:solidFill>
                <a:latin typeface="Times New Roman" pitchFamily="18" charset="0"/>
                <a:cs typeface="Times New Roman" pitchFamily="18" charset="0"/>
              </a:rPr>
              <a:t>the set of general discursive structures within which a culture defines its ideas”</a:t>
            </a:r>
          </a:p>
        </p:txBody>
      </p:sp>
    </p:spTree>
    <p:extLst>
      <p:ext uri="{BB962C8B-B14F-4D97-AF65-F5344CB8AC3E}">
        <p14:creationId xmlns:p14="http://schemas.microsoft.com/office/powerpoint/2010/main" val="40358463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88640"/>
            <a:ext cx="8928992" cy="6480719"/>
          </a:xfrm>
        </p:spPr>
        <p:txBody>
          <a:bodyPr>
            <a:normAutofit/>
          </a:bodyPr>
          <a:lstStyle/>
          <a:p>
            <a:pPr>
              <a:lnSpc>
                <a:spcPct val="115000"/>
              </a:lnSpc>
              <a:spcAft>
                <a:spcPts val="600"/>
              </a:spcAft>
            </a:pPr>
            <a:r>
              <a:rPr lang="en-US" sz="3200" b="1" kern="1800" dirty="0" smtClean="0">
                <a:solidFill>
                  <a:schemeClr val="accent6">
                    <a:lumMod val="75000"/>
                  </a:schemeClr>
                </a:solidFill>
                <a:latin typeface="Times New Roman" pitchFamily="18" charset="0"/>
                <a:ea typeface="Times New Roman"/>
                <a:cs typeface="Times New Roman" pitchFamily="18" charset="0"/>
              </a:rPr>
              <a:t>   1. </a:t>
            </a:r>
            <a:r>
              <a:rPr lang="en-US" sz="4000" b="1" kern="1800" dirty="0" smtClean="0">
                <a:solidFill>
                  <a:schemeClr val="accent6">
                    <a:lumMod val="75000"/>
                  </a:schemeClr>
                </a:solidFill>
                <a:latin typeface="Times New Roman" pitchFamily="18" charset="0"/>
                <a:ea typeface="Times New Roman"/>
                <a:cs typeface="Times New Roman" pitchFamily="18" charset="0"/>
              </a:rPr>
              <a:t>Principles </a:t>
            </a:r>
            <a:r>
              <a:rPr lang="en-US" sz="4000" b="1" kern="1800" dirty="0">
                <a:solidFill>
                  <a:schemeClr val="accent6">
                    <a:lumMod val="75000"/>
                  </a:schemeClr>
                </a:solidFill>
                <a:latin typeface="Times New Roman" pitchFamily="18" charset="0"/>
                <a:ea typeface="Times New Roman"/>
                <a:cs typeface="Times New Roman" pitchFamily="18" charset="0"/>
              </a:rPr>
              <a:t>of discourse </a:t>
            </a:r>
            <a:r>
              <a:rPr lang="en-US" sz="4000" b="1" kern="1800" dirty="0" smtClean="0">
                <a:solidFill>
                  <a:schemeClr val="accent6">
                    <a:lumMod val="75000"/>
                  </a:schemeClr>
                </a:solidFill>
                <a:latin typeface="Times New Roman" pitchFamily="18" charset="0"/>
                <a:ea typeface="Times New Roman"/>
                <a:cs typeface="Times New Roman" pitchFamily="18" charset="0"/>
              </a:rPr>
              <a:t>analysis and interpreting discourse</a:t>
            </a:r>
            <a:r>
              <a:rPr lang="en-US" sz="3200" dirty="0">
                <a:latin typeface="Times New Roman" pitchFamily="18" charset="0"/>
                <a:ea typeface="Calibri"/>
                <a:cs typeface="Times New Roman" pitchFamily="18" charset="0"/>
              </a:rPr>
              <a:t/>
            </a:r>
            <a:br>
              <a:rPr lang="en-US" sz="3200" dirty="0">
                <a:latin typeface="Times New Roman" pitchFamily="18" charset="0"/>
                <a:ea typeface="Calibri"/>
                <a:cs typeface="Times New Roman" pitchFamily="18" charset="0"/>
              </a:rPr>
            </a:br>
            <a:r>
              <a:rPr lang="en-US" sz="3200" dirty="0" smtClean="0">
                <a:latin typeface="Times New Roman" pitchFamily="18" charset="0"/>
                <a:ea typeface="Calibri"/>
                <a:cs typeface="Times New Roman" pitchFamily="18" charset="0"/>
              </a:rPr>
              <a:t/>
            </a:r>
            <a:br>
              <a:rPr lang="en-US" sz="3200" dirty="0" smtClean="0">
                <a:latin typeface="Times New Roman" pitchFamily="18" charset="0"/>
                <a:ea typeface="Calibri"/>
                <a:cs typeface="Times New Roman" pitchFamily="18" charset="0"/>
              </a:rPr>
            </a:br>
            <a:r>
              <a:rPr lang="en-US" sz="3200" dirty="0">
                <a:latin typeface="Times New Roman" pitchFamily="18" charset="0"/>
                <a:ea typeface="Calibri"/>
                <a:cs typeface="Times New Roman" pitchFamily="18" charset="0"/>
              </a:rPr>
              <a:t>   </a:t>
            </a:r>
            <a:r>
              <a:rPr lang="en-US" sz="3200" dirty="0" err="1" smtClean="0">
                <a:solidFill>
                  <a:srgbClr val="002060"/>
                </a:solidFill>
                <a:latin typeface="Times New Roman" pitchFamily="18" charset="0"/>
                <a:ea typeface="Times New Roman"/>
                <a:cs typeface="Times New Roman" pitchFamily="18" charset="0"/>
              </a:rPr>
              <a:t>Discourse</a:t>
            </a:r>
            <a:r>
              <a:rPr lang="en-US" sz="3200" dirty="0" smtClean="0">
                <a:solidFill>
                  <a:srgbClr val="002060"/>
                </a:solidFill>
                <a:latin typeface="Times New Roman" pitchFamily="18" charset="0"/>
                <a:ea typeface="Times New Roman"/>
                <a:cs typeface="Times New Roman" pitchFamily="18" charset="0"/>
              </a:rPr>
              <a:t> Analysis: </a:t>
            </a:r>
            <a:r>
              <a:rPr lang="en-US" sz="3200" dirty="0">
                <a:solidFill>
                  <a:srgbClr val="002060"/>
                </a:solidFill>
                <a:latin typeface="Times New Roman" pitchFamily="18" charset="0"/>
                <a:ea typeface="Times New Roman"/>
                <a:cs typeface="Times New Roman" pitchFamily="18" charset="0"/>
              </a:rPr>
              <a:t>A</a:t>
            </a:r>
            <a:r>
              <a:rPr lang="en-US" sz="3200" dirty="0" smtClean="0">
                <a:solidFill>
                  <a:srgbClr val="002060"/>
                </a:solidFill>
                <a:latin typeface="Times New Roman" pitchFamily="18" charset="0"/>
                <a:ea typeface="Times New Roman"/>
                <a:cs typeface="Times New Roman" pitchFamily="18" charset="0"/>
              </a:rPr>
              <a:t> </a:t>
            </a:r>
            <a:r>
              <a:rPr lang="en-US" sz="3200" dirty="0">
                <a:solidFill>
                  <a:srgbClr val="002060"/>
                </a:solidFill>
                <a:latin typeface="Times New Roman" pitchFamily="18" charset="0"/>
                <a:ea typeface="Times New Roman"/>
                <a:cs typeface="Times New Roman" pitchFamily="18" charset="0"/>
              </a:rPr>
              <a:t>research method for studying written or spoken language in relation to its social context. </a:t>
            </a:r>
            <a:r>
              <a:rPr lang="en-US" sz="3200" dirty="0" smtClean="0">
                <a:solidFill>
                  <a:srgbClr val="002060"/>
                </a:solidFill>
                <a:latin typeface="Times New Roman" pitchFamily="18" charset="0"/>
                <a:ea typeface="Times New Roman"/>
                <a:cs typeface="Times New Roman" pitchFamily="18" charset="0"/>
              </a:rPr>
              <a:t/>
            </a:r>
            <a:br>
              <a:rPr lang="en-US" sz="3200" dirty="0" smtClean="0">
                <a:solidFill>
                  <a:srgbClr val="002060"/>
                </a:solidFill>
                <a:latin typeface="Times New Roman" pitchFamily="18" charset="0"/>
                <a:ea typeface="Times New Roman"/>
                <a:cs typeface="Times New Roman" pitchFamily="18" charset="0"/>
              </a:rPr>
            </a:br>
            <a:r>
              <a:rPr lang="en-US" sz="3200" dirty="0">
                <a:solidFill>
                  <a:srgbClr val="002060"/>
                </a:solidFill>
                <a:latin typeface="Times New Roman" pitchFamily="18" charset="0"/>
                <a:ea typeface="Times New Roman"/>
                <a:cs typeface="Times New Roman" pitchFamily="18" charset="0"/>
              </a:rPr>
              <a:t> </a:t>
            </a:r>
            <a:r>
              <a:rPr lang="en-US" sz="3200" dirty="0" smtClean="0">
                <a:solidFill>
                  <a:srgbClr val="002060"/>
                </a:solidFill>
                <a:latin typeface="Times New Roman" pitchFamily="18" charset="0"/>
                <a:ea typeface="Times New Roman"/>
                <a:cs typeface="Times New Roman" pitchFamily="18" charset="0"/>
              </a:rPr>
              <a:t>     </a:t>
            </a:r>
            <a:r>
              <a:rPr lang="en-US" sz="3600" b="1" dirty="0" smtClean="0">
                <a:solidFill>
                  <a:srgbClr val="002060"/>
                </a:solidFill>
                <a:latin typeface="Times New Roman" pitchFamily="18" charset="0"/>
                <a:ea typeface="Times New Roman"/>
                <a:cs typeface="Times New Roman" pitchFamily="18" charset="0"/>
              </a:rPr>
              <a:t> &gt; </a:t>
            </a:r>
            <a:r>
              <a:rPr lang="en-US" sz="3200" dirty="0" smtClean="0">
                <a:solidFill>
                  <a:srgbClr val="C00000"/>
                </a:solidFill>
                <a:latin typeface="Times New Roman" pitchFamily="18" charset="0"/>
                <a:ea typeface="Times New Roman"/>
                <a:cs typeface="Times New Roman" pitchFamily="18" charset="0"/>
              </a:rPr>
              <a:t>It </a:t>
            </a:r>
            <a:r>
              <a:rPr lang="en-US" sz="3200" dirty="0">
                <a:solidFill>
                  <a:srgbClr val="C00000"/>
                </a:solidFill>
                <a:latin typeface="Times New Roman" pitchFamily="18" charset="0"/>
                <a:ea typeface="Times New Roman"/>
                <a:cs typeface="Times New Roman" pitchFamily="18" charset="0"/>
              </a:rPr>
              <a:t>aims to understand how language is used in real life situations.</a:t>
            </a:r>
            <a:endParaRPr lang="en-US" sz="3200"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19940525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16632"/>
            <a:ext cx="8928992" cy="6624735"/>
          </a:xfrm>
        </p:spPr>
        <p:txBody>
          <a:bodyPr>
            <a:normAutofit/>
          </a:bodyPr>
          <a:lstStyle/>
          <a:p>
            <a:pPr algn="l"/>
            <a:r>
              <a:rPr lang="en-US" sz="2800" dirty="0" smtClean="0">
                <a:latin typeface="Times New Roman" pitchFamily="18" charset="0"/>
                <a:cs typeface="Times New Roman" pitchFamily="18" charset="0"/>
              </a:rPr>
              <a:t>                           </a:t>
            </a:r>
            <a:r>
              <a:rPr lang="en-US" sz="3200" b="1" dirty="0" smtClean="0">
                <a:solidFill>
                  <a:schemeClr val="accent6">
                    <a:lumMod val="50000"/>
                  </a:schemeClr>
                </a:solidFill>
                <a:latin typeface="Times New Roman" pitchFamily="18" charset="0"/>
                <a:cs typeface="Times New Roman" pitchFamily="18" charset="0"/>
              </a:rPr>
              <a:t>Sub-conclusion</a:t>
            </a:r>
            <a:r>
              <a:rPr lang="en-US" sz="2800" dirty="0">
                <a:latin typeface="Times New Roman" pitchFamily="18" charset="0"/>
                <a:cs typeface="Times New Roman" pitchFamily="18" charset="0"/>
              </a:rPr>
              <a:t/>
            </a:r>
            <a:br>
              <a:rPr lang="en-US" sz="2800" dirty="0">
                <a:latin typeface="Times New Roman" pitchFamily="18" charset="0"/>
                <a:cs typeface="Times New Roman" pitchFamily="18" charset="0"/>
              </a:rPr>
            </a:br>
            <a:r>
              <a:rPr lang="en-US" sz="2800" dirty="0" smtClean="0">
                <a:latin typeface="Times New Roman" pitchFamily="18" charset="0"/>
                <a:cs typeface="Times New Roman" pitchFamily="18" charset="0"/>
              </a:rPr>
              <a:t>	These </a:t>
            </a:r>
            <a:r>
              <a:rPr lang="en-US" sz="2800" dirty="0">
                <a:latin typeface="Times New Roman" pitchFamily="18" charset="0"/>
                <a:cs typeface="Times New Roman" pitchFamily="18" charset="0"/>
              </a:rPr>
              <a:t>3</a:t>
            </a:r>
            <a:r>
              <a:rPr lang="en-US" sz="2800" dirty="0" smtClean="0">
                <a:latin typeface="Times New Roman" pitchFamily="18" charset="0"/>
                <a:cs typeface="Times New Roman" pitchFamily="18" charset="0"/>
              </a:rPr>
              <a:t> linguistic, genre/stylistic &amp; </a:t>
            </a:r>
            <a:r>
              <a:rPr lang="en-US" sz="2800" dirty="0">
                <a:latin typeface="Times New Roman" pitchFamily="18" charset="0"/>
                <a:cs typeface="Times New Roman" pitchFamily="18" charset="0"/>
              </a:rPr>
              <a:t>sociological approaches have provided three different definitions of discourse: discourse as the structure of language/speech</a:t>
            </a:r>
            <a:r>
              <a:rPr lang="en-US" sz="2800" dirty="0" smtClean="0">
                <a:latin typeface="Times New Roman" pitchFamily="18" charset="0"/>
                <a:cs typeface="Times New Roman" pitchFamily="18" charset="0"/>
              </a:rPr>
              <a:t>, &amp; </a:t>
            </a:r>
            <a:r>
              <a:rPr lang="en-US" sz="2800" dirty="0">
                <a:latin typeface="Times New Roman" pitchFamily="18" charset="0"/>
                <a:cs typeface="Times New Roman" pitchFamily="18" charset="0"/>
              </a:rPr>
              <a:t>discourse as </a:t>
            </a:r>
            <a:r>
              <a:rPr lang="en-US" sz="2800" dirty="0" smtClean="0">
                <a:latin typeface="Times New Roman" pitchFamily="18" charset="0"/>
                <a:cs typeface="Times New Roman" pitchFamily="18" charset="0"/>
              </a:rPr>
              <a:t>speech-thoughts, </a:t>
            </a:r>
            <a:r>
              <a:rPr lang="en-US" sz="2800" dirty="0">
                <a:latin typeface="Times New Roman" pitchFamily="18" charset="0"/>
                <a:cs typeface="Times New Roman" pitchFamily="18" charset="0"/>
              </a:rPr>
              <a:t>ideology</a:t>
            </a:r>
            <a:r>
              <a:rPr lang="en-US" sz="2800" dirty="0" smtClean="0">
                <a:latin typeface="Times New Roman" pitchFamily="18" charset="0"/>
                <a:cs typeface="Times New Roman" pitchFamily="18" charset="0"/>
              </a:rPr>
              <a:t>, &amp; </a:t>
            </a:r>
            <a:r>
              <a:rPr lang="en-US" sz="2800" dirty="0">
                <a:latin typeface="Times New Roman" pitchFamily="18" charset="0"/>
                <a:cs typeface="Times New Roman" pitchFamily="18" charset="0"/>
              </a:rPr>
              <a:t>discourse as tools for knowledge construction &amp;</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the exercise of power. </a:t>
            </a:r>
            <a:r>
              <a:rPr lang="en-US" sz="2800" dirty="0" smtClean="0">
                <a:latin typeface="Times New Roman" pitchFamily="18" charset="0"/>
                <a:cs typeface="Times New Roman" pitchFamily="18" charset="0"/>
              </a:rPr>
              <a:t/>
            </a:r>
            <a:br>
              <a:rPr lang="en-US" sz="2800" dirty="0" smtClean="0">
                <a:latin typeface="Times New Roman" pitchFamily="18" charset="0"/>
                <a:cs typeface="Times New Roman" pitchFamily="18" charset="0"/>
              </a:rPr>
            </a:br>
            <a:r>
              <a:rPr lang="en-US" sz="2800" dirty="0" smtClean="0">
                <a:latin typeface="Times New Roman" pitchFamily="18" charset="0"/>
                <a:cs typeface="Times New Roman" pitchFamily="18" charset="0"/>
              </a:rPr>
              <a:t>	These </a:t>
            </a:r>
            <a:r>
              <a:rPr lang="en-US" sz="2800" dirty="0">
                <a:latin typeface="Times New Roman" pitchFamily="18" charset="0"/>
                <a:cs typeface="Times New Roman" pitchFamily="18" charset="0"/>
              </a:rPr>
              <a:t>3</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conceptions arise on the basis of different interpretations of the nature &amp;</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role of language. These 3</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approaches are pervasive &amp;</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greatly influenced almost all literary &amp;</a:t>
            </a: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linguistic theory in the </a:t>
            </a:r>
            <a:r>
              <a:rPr lang="en-US" sz="2800" dirty="0" smtClean="0">
                <a:latin typeface="Times New Roman" pitchFamily="18" charset="0"/>
                <a:cs typeface="Times New Roman" pitchFamily="18" charset="0"/>
              </a:rPr>
              <a:t>20th </a:t>
            </a:r>
            <a:r>
              <a:rPr lang="en-US" sz="2800" dirty="0">
                <a:latin typeface="Times New Roman" pitchFamily="18" charset="0"/>
                <a:cs typeface="Times New Roman" pitchFamily="18" charset="0"/>
              </a:rPr>
              <a:t>century.</a:t>
            </a:r>
            <a:br>
              <a:rPr lang="en-US" sz="2800" dirty="0">
                <a:latin typeface="Times New Roman" pitchFamily="18" charset="0"/>
                <a:cs typeface="Times New Roman" pitchFamily="18" charset="0"/>
              </a:rPr>
            </a:b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	In </a:t>
            </a:r>
            <a:r>
              <a:rPr lang="en-US" sz="2800" dirty="0">
                <a:latin typeface="Times New Roman" pitchFamily="18" charset="0"/>
                <a:cs typeface="Times New Roman" pitchFamily="18" charset="0"/>
              </a:rPr>
              <a:t>fact, in the process of development, discourse theories tend to intertwine, creating areas of interference, common areas. Since the mid-1990s, a new branch of discourse research has emerged: Critical discourse analysis </a:t>
            </a:r>
            <a:r>
              <a:rPr lang="en-US" sz="2800" dirty="0" smtClean="0">
                <a:latin typeface="Times New Roman" pitchFamily="18" charset="0"/>
                <a:cs typeface="Times New Roman" pitchFamily="18" charset="0"/>
              </a:rPr>
              <a:t>proposed (</a:t>
            </a:r>
            <a:r>
              <a:rPr lang="en-US" sz="2800" dirty="0" err="1" smtClean="0">
                <a:latin typeface="Times New Roman" pitchFamily="18" charset="0"/>
                <a:cs typeface="Times New Roman" pitchFamily="18" charset="0"/>
              </a:rPr>
              <a:t>Fairclough</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44472330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76672"/>
            <a:ext cx="7990656" cy="5904656"/>
          </a:xfrm>
        </p:spPr>
        <p:txBody>
          <a:bodyPr>
            <a:normAutofit fontScale="90000"/>
          </a:bodyPr>
          <a:lstStyle/>
          <a:p>
            <a:pPr>
              <a:lnSpc>
                <a:spcPct val="115000"/>
              </a:lnSpc>
              <a:spcAft>
                <a:spcPts val="1000"/>
              </a:spcAft>
            </a:pPr>
            <a:r>
              <a:rPr lang="en-US" sz="3600" b="1" dirty="0">
                <a:solidFill>
                  <a:srgbClr val="7030A0"/>
                </a:solidFill>
                <a:latin typeface="Times New Roman" pitchFamily="18" charset="0"/>
                <a:ea typeface="Calibri"/>
                <a:cs typeface="Times New Roman" pitchFamily="18" charset="0"/>
              </a:rPr>
              <a:t>CONTEXT</a:t>
            </a:r>
            <a:r>
              <a:rPr lang="en-US" sz="3600" dirty="0">
                <a:latin typeface="Times New Roman" pitchFamily="18" charset="0"/>
                <a:ea typeface="Calibri"/>
                <a:cs typeface="Times New Roman" pitchFamily="18" charset="0"/>
              </a:rPr>
              <a:t/>
            </a:r>
            <a:br>
              <a:rPr lang="en-US" sz="3600" dirty="0">
                <a:latin typeface="Times New Roman" pitchFamily="18" charset="0"/>
                <a:ea typeface="Calibri"/>
                <a:cs typeface="Times New Roman" pitchFamily="18" charset="0"/>
              </a:rPr>
            </a:br>
            <a:r>
              <a:rPr lang="en-US" sz="3600" dirty="0" smtClean="0">
                <a:latin typeface="Times New Roman" pitchFamily="18" charset="0"/>
                <a:ea typeface="Calibri"/>
                <a:cs typeface="Times New Roman" pitchFamily="18" charset="0"/>
              </a:rPr>
              <a:t>* </a:t>
            </a:r>
            <a:r>
              <a:rPr lang="vi-VN" sz="3600" dirty="0" smtClean="0">
                <a:solidFill>
                  <a:srgbClr val="0070C0"/>
                </a:solidFill>
                <a:latin typeface="Times New Roman" pitchFamily="18" charset="0"/>
                <a:ea typeface="Times New Roman"/>
                <a:cs typeface="Times New Roman" pitchFamily="18" charset="0"/>
              </a:rPr>
              <a:t>In </a:t>
            </a:r>
            <a:r>
              <a:rPr lang="vi-VN" sz="3600" dirty="0">
                <a:solidFill>
                  <a:srgbClr val="0070C0"/>
                </a:solidFill>
                <a:latin typeface="Times New Roman" pitchFamily="18" charset="0"/>
                <a:ea typeface="Times New Roman"/>
                <a:cs typeface="Times New Roman" pitchFamily="18" charset="0"/>
              </a:rPr>
              <a:t>semiotics, </a:t>
            </a:r>
            <a:r>
              <a:rPr lang="vi-VN" sz="3600" b="1" dirty="0">
                <a:solidFill>
                  <a:srgbClr val="0070C0"/>
                </a:solidFill>
                <a:latin typeface="Times New Roman" pitchFamily="18" charset="0"/>
                <a:ea typeface="Times New Roman"/>
                <a:cs typeface="Times New Roman" pitchFamily="18" charset="0"/>
              </a:rPr>
              <a:t>linguistics</a:t>
            </a:r>
            <a:r>
              <a:rPr lang="vi-VN" sz="3600" dirty="0">
                <a:solidFill>
                  <a:srgbClr val="0070C0"/>
                </a:solidFill>
                <a:latin typeface="Times New Roman" pitchFamily="18" charset="0"/>
                <a:ea typeface="Times New Roman"/>
                <a:cs typeface="Times New Roman" pitchFamily="18" charset="0"/>
              </a:rPr>
              <a:t>, </a:t>
            </a:r>
            <a:r>
              <a:rPr lang="vi-VN" sz="3600" dirty="0" smtClean="0">
                <a:solidFill>
                  <a:srgbClr val="0070C0"/>
                </a:solidFill>
                <a:latin typeface="Times New Roman" pitchFamily="18" charset="0"/>
                <a:ea typeface="Times New Roman"/>
                <a:cs typeface="Times New Roman" pitchFamily="18" charset="0"/>
              </a:rPr>
              <a:t>sociology</a:t>
            </a:r>
            <a:r>
              <a:rPr lang="en-US" sz="3600" dirty="0" smtClean="0">
                <a:solidFill>
                  <a:srgbClr val="0070C0"/>
                </a:solidFill>
                <a:latin typeface="Times New Roman" pitchFamily="18" charset="0"/>
                <a:ea typeface="Times New Roman"/>
                <a:cs typeface="Times New Roman" pitchFamily="18" charset="0"/>
              </a:rPr>
              <a:t> &amp;</a:t>
            </a:r>
            <a:r>
              <a:rPr lang="vi-VN" sz="3600" dirty="0" smtClean="0">
                <a:solidFill>
                  <a:srgbClr val="0070C0"/>
                </a:solidFill>
                <a:latin typeface="Times New Roman" pitchFamily="18" charset="0"/>
                <a:ea typeface="Times New Roman"/>
                <a:cs typeface="Times New Roman" pitchFamily="18" charset="0"/>
              </a:rPr>
              <a:t> </a:t>
            </a:r>
            <a:r>
              <a:rPr lang="vi-VN" sz="3600" dirty="0">
                <a:solidFill>
                  <a:srgbClr val="0070C0"/>
                </a:solidFill>
                <a:latin typeface="Times New Roman" pitchFamily="18" charset="0"/>
                <a:ea typeface="Times New Roman"/>
                <a:cs typeface="Times New Roman" pitchFamily="18" charset="0"/>
              </a:rPr>
              <a:t>anthropology, </a:t>
            </a:r>
            <a:r>
              <a:rPr lang="vi-VN" sz="3600" b="1" dirty="0">
                <a:solidFill>
                  <a:srgbClr val="0070C0"/>
                </a:solidFill>
                <a:latin typeface="Times New Roman" pitchFamily="18" charset="0"/>
                <a:ea typeface="Times New Roman"/>
                <a:cs typeface="Times New Roman" pitchFamily="18" charset="0"/>
              </a:rPr>
              <a:t>context</a:t>
            </a:r>
            <a:r>
              <a:rPr lang="vi-VN" sz="3600" dirty="0">
                <a:solidFill>
                  <a:srgbClr val="0070C0"/>
                </a:solidFill>
                <a:latin typeface="Times New Roman" pitchFamily="18" charset="0"/>
                <a:ea typeface="Times New Roman"/>
                <a:cs typeface="Times New Roman" pitchFamily="18" charset="0"/>
              </a:rPr>
              <a:t> refers to those objects or entities which surround a focal </a:t>
            </a:r>
            <a:r>
              <a:rPr lang="vi-VN" sz="3600" dirty="0" smtClean="0">
                <a:solidFill>
                  <a:srgbClr val="0070C0"/>
                </a:solidFill>
                <a:latin typeface="Times New Roman" pitchFamily="18" charset="0"/>
                <a:ea typeface="Times New Roman"/>
                <a:cs typeface="Times New Roman" pitchFamily="18" charset="0"/>
              </a:rPr>
              <a:t>event</a:t>
            </a:r>
            <a:r>
              <a:rPr lang="en-US" sz="3600" dirty="0" smtClean="0">
                <a:solidFill>
                  <a:srgbClr val="0070C0"/>
                </a:solidFill>
                <a:latin typeface="Times New Roman" pitchFamily="18" charset="0"/>
                <a:ea typeface="Times New Roman"/>
                <a:cs typeface="Times New Roman" pitchFamily="18" charset="0"/>
              </a:rPr>
              <a:t>.</a:t>
            </a:r>
            <a:r>
              <a:rPr lang="en-US" sz="3600" dirty="0" smtClean="0">
                <a:solidFill>
                  <a:srgbClr val="202124"/>
                </a:solidFill>
                <a:latin typeface="Times New Roman" pitchFamily="18" charset="0"/>
                <a:ea typeface="Times New Roman"/>
                <a:cs typeface="Times New Roman" pitchFamily="18" charset="0"/>
              </a:rPr>
              <a:t/>
            </a:r>
            <a:br>
              <a:rPr lang="en-US" sz="3600" dirty="0" smtClean="0">
                <a:solidFill>
                  <a:srgbClr val="202124"/>
                </a:solidFill>
                <a:latin typeface="Times New Roman" pitchFamily="18" charset="0"/>
                <a:ea typeface="Times New Roman"/>
                <a:cs typeface="Times New Roman" pitchFamily="18" charset="0"/>
              </a:rPr>
            </a:br>
            <a:r>
              <a:rPr lang="en-US" sz="4000" b="1" i="1" dirty="0" smtClean="0">
                <a:solidFill>
                  <a:srgbClr val="C00000"/>
                </a:solidFill>
                <a:latin typeface="Times New Roman" pitchFamily="18" charset="0"/>
                <a:ea typeface="Times New Roman"/>
                <a:cs typeface="Times New Roman" pitchFamily="18" charset="0"/>
              </a:rPr>
              <a:t>* </a:t>
            </a:r>
            <a:r>
              <a:rPr lang="en-US" sz="4000" b="1" i="1" dirty="0">
                <a:solidFill>
                  <a:srgbClr val="C00000"/>
                </a:solidFill>
                <a:latin typeface="Times New Roman" pitchFamily="18" charset="0"/>
                <a:ea typeface="Times New Roman"/>
                <a:cs typeface="Times New Roman" pitchFamily="18" charset="0"/>
              </a:rPr>
              <a:t>I</a:t>
            </a:r>
            <a:r>
              <a:rPr lang="vi-VN" sz="4000" b="1" i="1" dirty="0" smtClean="0">
                <a:solidFill>
                  <a:srgbClr val="C00000"/>
                </a:solidFill>
                <a:latin typeface="Times New Roman" pitchFamily="18" charset="0"/>
                <a:ea typeface="Times New Roman"/>
                <a:cs typeface="Times New Roman" pitchFamily="18" charset="0"/>
              </a:rPr>
              <a:t>n </a:t>
            </a:r>
            <a:r>
              <a:rPr lang="vi-VN" sz="4000" b="1" i="1" dirty="0">
                <a:solidFill>
                  <a:srgbClr val="C00000"/>
                </a:solidFill>
                <a:latin typeface="Times New Roman" pitchFamily="18" charset="0"/>
                <a:ea typeface="Times New Roman"/>
                <a:cs typeface="Times New Roman" pitchFamily="18" charset="0"/>
              </a:rPr>
              <a:t>a communicative </a:t>
            </a:r>
            <a:r>
              <a:rPr lang="vi-VN" sz="4000" b="1" i="1" dirty="0" smtClean="0">
                <a:solidFill>
                  <a:srgbClr val="C00000"/>
                </a:solidFill>
                <a:latin typeface="Times New Roman" pitchFamily="18" charset="0"/>
                <a:ea typeface="Times New Roman"/>
                <a:cs typeface="Times New Roman" pitchFamily="18" charset="0"/>
              </a:rPr>
              <a:t>event</a:t>
            </a:r>
            <a:r>
              <a:rPr lang="vi-VN" sz="4000" b="1" i="1" dirty="0">
                <a:solidFill>
                  <a:srgbClr val="C00000"/>
                </a:solidFill>
                <a:latin typeface="Times New Roman" pitchFamily="18" charset="0"/>
                <a:ea typeface="Times New Roman"/>
                <a:cs typeface="Times New Roman" pitchFamily="18" charset="0"/>
              </a:rPr>
              <a:t> Context is "a frame that surrounds the event </a:t>
            </a:r>
            <a:r>
              <a:rPr lang="en-US" sz="4000" b="1" i="1" dirty="0" smtClean="0">
                <a:solidFill>
                  <a:srgbClr val="C00000"/>
                </a:solidFill>
                <a:latin typeface="Times New Roman" pitchFamily="18" charset="0"/>
                <a:ea typeface="Times New Roman"/>
                <a:cs typeface="Times New Roman" pitchFamily="18" charset="0"/>
              </a:rPr>
              <a:t>&amp;</a:t>
            </a:r>
            <a:r>
              <a:rPr lang="vi-VN" sz="4000" b="1" i="1" dirty="0" smtClean="0">
                <a:solidFill>
                  <a:srgbClr val="C00000"/>
                </a:solidFill>
                <a:latin typeface="Times New Roman" pitchFamily="18" charset="0"/>
                <a:ea typeface="Times New Roman"/>
                <a:cs typeface="Times New Roman" pitchFamily="18" charset="0"/>
              </a:rPr>
              <a:t> </a:t>
            </a:r>
            <a:r>
              <a:rPr lang="vi-VN" sz="4000" b="1" i="1" dirty="0">
                <a:solidFill>
                  <a:srgbClr val="C00000"/>
                </a:solidFill>
                <a:latin typeface="Times New Roman" pitchFamily="18" charset="0"/>
                <a:ea typeface="Times New Roman"/>
                <a:cs typeface="Times New Roman" pitchFamily="18" charset="0"/>
              </a:rPr>
              <a:t>provides resources for its appropriate interpretation".</a:t>
            </a:r>
            <a:r>
              <a:rPr lang="en-US" sz="4000" b="1" i="1" dirty="0">
                <a:solidFill>
                  <a:srgbClr val="C00000"/>
                </a:solidFill>
                <a:latin typeface="Times New Roman" pitchFamily="18" charset="0"/>
                <a:ea typeface="Calibri"/>
                <a:cs typeface="Times New Roman" pitchFamily="18" charset="0"/>
              </a:rPr>
              <a:t/>
            </a:r>
            <a:br>
              <a:rPr lang="en-US" sz="4000" b="1" i="1" dirty="0">
                <a:solidFill>
                  <a:srgbClr val="C00000"/>
                </a:solidFill>
                <a:latin typeface="Times New Roman" pitchFamily="18" charset="0"/>
                <a:ea typeface="Calibri"/>
                <a:cs typeface="Times New Roman" pitchFamily="18" charset="0"/>
              </a:rPr>
            </a:br>
            <a:endParaRPr lang="en-US" sz="4000" b="1" i="1"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2106200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44624"/>
            <a:ext cx="8856984" cy="6552727"/>
          </a:xfrm>
        </p:spPr>
        <p:txBody>
          <a:bodyPr>
            <a:normAutofit fontScale="90000"/>
          </a:bodyPr>
          <a:lstStyle/>
          <a:p>
            <a:pPr algn="l">
              <a:lnSpc>
                <a:spcPct val="115000"/>
              </a:lnSpc>
              <a:spcAft>
                <a:spcPts val="1000"/>
              </a:spcAft>
            </a:pPr>
            <a:r>
              <a:rPr lang="en-US" sz="4000" dirty="0" smtClean="0">
                <a:latin typeface="Times New Roman" pitchFamily="18" charset="0"/>
                <a:ea typeface="Calibri"/>
                <a:cs typeface="Times New Roman" pitchFamily="18" charset="0"/>
              </a:rPr>
              <a:t/>
            </a:r>
            <a:br>
              <a:rPr lang="en-US" sz="4000" dirty="0" smtClean="0">
                <a:latin typeface="Times New Roman" pitchFamily="18" charset="0"/>
                <a:ea typeface="Calibri"/>
                <a:cs typeface="Times New Roman" pitchFamily="18" charset="0"/>
              </a:rPr>
            </a:br>
            <a:r>
              <a:rPr lang="en-US" sz="3600" dirty="0" smtClean="0">
                <a:solidFill>
                  <a:srgbClr val="FF0000"/>
                </a:solidFill>
                <a:latin typeface="Times New Roman" pitchFamily="18" charset="0"/>
                <a:ea typeface="Calibri"/>
                <a:cs typeface="Times New Roman" pitchFamily="18" charset="0"/>
              </a:rPr>
              <a:t>                FEATURES </a:t>
            </a:r>
            <a:r>
              <a:rPr lang="en-US" sz="3600" dirty="0">
                <a:solidFill>
                  <a:srgbClr val="FF0000"/>
                </a:solidFill>
                <a:latin typeface="Times New Roman" pitchFamily="18" charset="0"/>
                <a:ea typeface="Calibri"/>
                <a:cs typeface="Times New Roman" pitchFamily="18" charset="0"/>
              </a:rPr>
              <a:t>OF CONTEXT</a:t>
            </a:r>
            <a:r>
              <a:rPr lang="en-US" sz="4000" dirty="0">
                <a:latin typeface="Times New Roman" pitchFamily="18" charset="0"/>
                <a:ea typeface="Calibri"/>
                <a:cs typeface="Times New Roman" pitchFamily="18" charset="0"/>
              </a:rPr>
              <a:t/>
            </a:r>
            <a:br>
              <a:rPr lang="en-US" sz="4000" dirty="0">
                <a:latin typeface="Times New Roman" pitchFamily="18" charset="0"/>
                <a:ea typeface="Calibri"/>
                <a:cs typeface="Times New Roman" pitchFamily="18" charset="0"/>
              </a:rPr>
            </a:br>
            <a:r>
              <a:rPr lang="en-US" sz="4000" dirty="0" smtClean="0">
                <a:latin typeface="Times New Roman" pitchFamily="18" charset="0"/>
                <a:ea typeface="Calibri"/>
                <a:cs typeface="Times New Roman" pitchFamily="18" charset="0"/>
              </a:rPr>
              <a:t>        </a:t>
            </a:r>
            <a:r>
              <a:rPr lang="en-US" sz="3100" dirty="0" err="1" smtClean="0">
                <a:latin typeface="Times New Roman" pitchFamily="18" charset="0"/>
                <a:ea typeface="Calibri"/>
                <a:cs typeface="Times New Roman" pitchFamily="18" charset="0"/>
              </a:rPr>
              <a:t>Context</a:t>
            </a:r>
            <a:r>
              <a:rPr lang="en-US" sz="3100" dirty="0" smtClean="0">
                <a:latin typeface="Times New Roman" pitchFamily="18" charset="0"/>
                <a:ea typeface="Calibri"/>
                <a:cs typeface="Times New Roman" pitchFamily="18" charset="0"/>
              </a:rPr>
              <a:t> </a:t>
            </a:r>
            <a:r>
              <a:rPr lang="en-US" sz="3100" dirty="0">
                <a:latin typeface="Times New Roman" pitchFamily="18" charset="0"/>
                <a:ea typeface="Calibri"/>
                <a:cs typeface="Times New Roman" pitchFamily="18" charset="0"/>
              </a:rPr>
              <a:t>embraces the following categories</a:t>
            </a:r>
            <a:r>
              <a:rPr lang="en-US" sz="3100" dirty="0" smtClean="0">
                <a:latin typeface="Times New Roman" pitchFamily="18" charset="0"/>
                <a:ea typeface="Calibri"/>
                <a:cs typeface="Times New Roman" pitchFamily="18" charset="0"/>
              </a:rPr>
              <a:t>:</a:t>
            </a:r>
            <a:br>
              <a:rPr lang="en-US" sz="3100" dirty="0" smtClean="0">
                <a:latin typeface="Times New Roman" pitchFamily="18" charset="0"/>
                <a:ea typeface="Calibri"/>
                <a:cs typeface="Times New Roman" pitchFamily="18" charset="0"/>
              </a:rPr>
            </a:br>
            <a:r>
              <a:rPr lang="en-US" sz="4000" dirty="0">
                <a:latin typeface="Times New Roman" pitchFamily="18" charset="0"/>
                <a:ea typeface="Calibri"/>
                <a:cs typeface="Times New Roman" pitchFamily="18" charset="0"/>
              </a:rPr>
              <a:t/>
            </a:r>
            <a:br>
              <a:rPr lang="en-US" sz="4000" dirty="0">
                <a:latin typeface="Times New Roman" pitchFamily="18" charset="0"/>
                <a:ea typeface="Calibri"/>
                <a:cs typeface="Times New Roman" pitchFamily="18" charset="0"/>
              </a:rPr>
            </a:br>
            <a:r>
              <a:rPr lang="en-US" sz="4000" dirty="0" smtClean="0">
                <a:latin typeface="Times New Roman" pitchFamily="18" charset="0"/>
                <a:ea typeface="Calibri"/>
                <a:cs typeface="Times New Roman" pitchFamily="18" charset="0"/>
              </a:rPr>
              <a:t>   </a:t>
            </a:r>
            <a:r>
              <a:rPr lang="en-US" sz="4000" dirty="0" smtClean="0">
                <a:solidFill>
                  <a:srgbClr val="FF0000"/>
                </a:solidFill>
                <a:latin typeface="Times New Roman" pitchFamily="18" charset="0"/>
                <a:ea typeface="Calibri"/>
                <a:cs typeface="Times New Roman" pitchFamily="18" charset="0"/>
              </a:rPr>
              <a:t>*</a:t>
            </a:r>
            <a:r>
              <a:rPr lang="en-US" sz="4000" dirty="0" smtClean="0">
                <a:latin typeface="Times New Roman" pitchFamily="18" charset="0"/>
                <a:ea typeface="Calibri"/>
                <a:cs typeface="Times New Roman" pitchFamily="18" charset="0"/>
              </a:rPr>
              <a:t> </a:t>
            </a:r>
            <a:r>
              <a:rPr lang="en-US" sz="4000" dirty="0" smtClean="0">
                <a:solidFill>
                  <a:schemeClr val="accent2"/>
                </a:solidFill>
                <a:latin typeface="Times New Roman" pitchFamily="18" charset="0"/>
                <a:ea typeface="Calibri"/>
                <a:cs typeface="Times New Roman" pitchFamily="18" charset="0"/>
              </a:rPr>
              <a:t>The </a:t>
            </a:r>
            <a:r>
              <a:rPr lang="en-US" sz="4000" dirty="0">
                <a:solidFill>
                  <a:schemeClr val="accent2"/>
                </a:solidFill>
                <a:latin typeface="Times New Roman" pitchFamily="18" charset="0"/>
                <a:ea typeface="Calibri"/>
                <a:cs typeface="Times New Roman" pitchFamily="18" charset="0"/>
              </a:rPr>
              <a:t>relevant features of participants</a:t>
            </a:r>
            <a:r>
              <a:rPr lang="en-US" sz="4000" dirty="0">
                <a:latin typeface="Times New Roman" pitchFamily="18" charset="0"/>
                <a:ea typeface="Calibri"/>
                <a:cs typeface="Times New Roman" pitchFamily="18" charset="0"/>
              </a:rPr>
              <a:t>: persons &amp; personalities (verbal/oral action or non-verbal action of participants).</a:t>
            </a:r>
            <a:br>
              <a:rPr lang="en-US" sz="4000" dirty="0">
                <a:latin typeface="Times New Roman" pitchFamily="18" charset="0"/>
                <a:ea typeface="Calibri"/>
                <a:cs typeface="Times New Roman" pitchFamily="18" charset="0"/>
              </a:rPr>
            </a:br>
            <a:r>
              <a:rPr lang="en-US" sz="4000" dirty="0" smtClean="0">
                <a:latin typeface="Times New Roman" pitchFamily="18" charset="0"/>
                <a:ea typeface="Calibri"/>
                <a:cs typeface="Times New Roman" pitchFamily="18" charset="0"/>
              </a:rPr>
              <a:t>  </a:t>
            </a:r>
            <a:r>
              <a:rPr lang="en-US" sz="4000" dirty="0" smtClean="0">
                <a:solidFill>
                  <a:srgbClr val="0070C0"/>
                </a:solidFill>
                <a:latin typeface="Times New Roman" pitchFamily="18" charset="0"/>
                <a:ea typeface="Calibri"/>
                <a:cs typeface="Times New Roman" pitchFamily="18" charset="0"/>
              </a:rPr>
              <a:t>* The </a:t>
            </a:r>
            <a:r>
              <a:rPr lang="en-US" sz="4000" dirty="0">
                <a:solidFill>
                  <a:srgbClr val="0070C0"/>
                </a:solidFill>
                <a:latin typeface="Times New Roman" pitchFamily="18" charset="0"/>
                <a:ea typeface="Calibri"/>
                <a:cs typeface="Times New Roman" pitchFamily="18" charset="0"/>
              </a:rPr>
              <a:t>relevant of objects</a:t>
            </a:r>
            <a:r>
              <a:rPr lang="en-US" sz="4000" dirty="0">
                <a:latin typeface="Times New Roman" pitchFamily="18" charset="0"/>
                <a:ea typeface="Calibri"/>
                <a:cs typeface="Times New Roman" pitchFamily="18" charset="0"/>
              </a:rPr>
              <a:t/>
            </a:r>
            <a:br>
              <a:rPr lang="en-US" sz="4000" dirty="0">
                <a:latin typeface="Times New Roman" pitchFamily="18" charset="0"/>
                <a:ea typeface="Calibri"/>
                <a:cs typeface="Times New Roman" pitchFamily="18" charset="0"/>
              </a:rPr>
            </a:br>
            <a:r>
              <a:rPr lang="en-US" sz="4000" dirty="0" smtClean="0">
                <a:latin typeface="Times New Roman" pitchFamily="18" charset="0"/>
                <a:ea typeface="Calibri"/>
                <a:cs typeface="Times New Roman" pitchFamily="18" charset="0"/>
              </a:rPr>
              <a:t>  </a:t>
            </a:r>
            <a:r>
              <a:rPr lang="en-US" sz="4000" dirty="0" smtClean="0">
                <a:solidFill>
                  <a:srgbClr val="C00000"/>
                </a:solidFill>
                <a:latin typeface="Times New Roman" pitchFamily="18" charset="0"/>
                <a:ea typeface="Calibri"/>
                <a:cs typeface="Times New Roman" pitchFamily="18" charset="0"/>
              </a:rPr>
              <a:t>* The </a:t>
            </a:r>
            <a:r>
              <a:rPr lang="en-US" sz="4000" dirty="0">
                <a:solidFill>
                  <a:srgbClr val="C00000"/>
                </a:solidFill>
                <a:latin typeface="Times New Roman" pitchFamily="18" charset="0"/>
                <a:ea typeface="Calibri"/>
                <a:cs typeface="Times New Roman" pitchFamily="18" charset="0"/>
              </a:rPr>
              <a:t>effect of the verbal action</a:t>
            </a:r>
            <a:r>
              <a:rPr lang="en-US" sz="3600" dirty="0">
                <a:latin typeface="Times New Roman" pitchFamily="18" charset="0"/>
                <a:ea typeface="Calibri"/>
                <a:cs typeface="Times New Roman" pitchFamily="18" charset="0"/>
              </a:rPr>
              <a:t/>
            </a:r>
            <a:br>
              <a:rPr lang="en-US" sz="3600" dirty="0">
                <a:latin typeface="Times New Roman" pitchFamily="18" charset="0"/>
                <a:ea typeface="Calibri"/>
                <a:cs typeface="Times New Roman" pitchFamily="18" charset="0"/>
              </a:rPr>
            </a:b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0022932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0"/>
            <a:ext cx="8568952" cy="6858000"/>
          </a:xfrm>
        </p:spPr>
        <p:txBody>
          <a:bodyPr>
            <a:normAutofit/>
          </a:bodyPr>
          <a:lstStyle/>
          <a:p>
            <a:pPr marL="457200" algn="l">
              <a:lnSpc>
                <a:spcPct val="115000"/>
              </a:lnSpc>
              <a:spcAft>
                <a:spcPts val="0"/>
              </a:spcAft>
            </a:pPr>
            <a:r>
              <a:rPr lang="en-US" sz="2400" b="1" dirty="0" smtClean="0">
                <a:solidFill>
                  <a:srgbClr val="202122"/>
                </a:solidFill>
                <a:latin typeface="Times New Roman" pitchFamily="18" charset="0"/>
                <a:cs typeface="Times New Roman" pitchFamily="18" charset="0"/>
              </a:rPr>
              <a:t/>
            </a:r>
            <a:br>
              <a:rPr lang="en-US" sz="2400" b="1" dirty="0" smtClean="0">
                <a:solidFill>
                  <a:srgbClr val="202122"/>
                </a:solidFill>
                <a:latin typeface="Times New Roman" pitchFamily="18" charset="0"/>
                <a:cs typeface="Times New Roman" pitchFamily="18" charset="0"/>
              </a:rPr>
            </a:br>
            <a:r>
              <a:rPr lang="en-US" sz="3200" b="1" dirty="0" smtClean="0">
                <a:solidFill>
                  <a:srgbClr val="202122"/>
                </a:solidFill>
                <a:latin typeface="Times New Roman" pitchFamily="18" charset="0"/>
                <a:cs typeface="Times New Roman" pitchFamily="18" charset="0"/>
              </a:rPr>
              <a:t>Dell </a:t>
            </a:r>
            <a:r>
              <a:rPr lang="en-US" sz="3200" b="1" dirty="0">
                <a:solidFill>
                  <a:srgbClr val="202122"/>
                </a:solidFill>
                <a:latin typeface="Times New Roman" pitchFamily="18" charset="0"/>
                <a:cs typeface="Times New Roman" pitchFamily="18" charset="0"/>
              </a:rPr>
              <a:t>Hathaway </a:t>
            </a:r>
            <a:r>
              <a:rPr lang="en-US" sz="3200" b="1" dirty="0" err="1">
                <a:solidFill>
                  <a:srgbClr val="202122"/>
                </a:solidFill>
                <a:latin typeface="Times New Roman" pitchFamily="18" charset="0"/>
                <a:cs typeface="Times New Roman" pitchFamily="18" charset="0"/>
              </a:rPr>
              <a:t>Hymes</a:t>
            </a:r>
            <a:r>
              <a:rPr lang="en-US" sz="3200" dirty="0">
                <a:solidFill>
                  <a:srgbClr val="202122"/>
                </a:solidFill>
                <a:latin typeface="Times New Roman" pitchFamily="18" charset="0"/>
                <a:cs typeface="Times New Roman" pitchFamily="18" charset="0"/>
              </a:rPr>
              <a:t> (June 7, </a:t>
            </a:r>
            <a:r>
              <a:rPr lang="en-US" sz="3200" dirty="0" smtClean="0">
                <a:solidFill>
                  <a:srgbClr val="202122"/>
                </a:solidFill>
                <a:latin typeface="Times New Roman" pitchFamily="18" charset="0"/>
                <a:cs typeface="Times New Roman" pitchFamily="18" charset="0"/>
              </a:rPr>
              <a:t>1927</a:t>
            </a:r>
            <a:r>
              <a:rPr lang="en-US" sz="3200" dirty="0" smtClean="0">
                <a:solidFill>
                  <a:srgbClr val="0B0080"/>
                </a:solidFill>
                <a:latin typeface="Times New Roman" pitchFamily="18" charset="0"/>
                <a:cs typeface="Times New Roman" pitchFamily="18" charset="0"/>
                <a:hlinkClick r:id="rId2" tooltip="Charlottesville, Virginia"/>
              </a:rPr>
              <a:t>, Virginia</a:t>
            </a:r>
            <a:r>
              <a:rPr lang="en-US" sz="3200" dirty="0" smtClean="0">
                <a:solidFill>
                  <a:srgbClr val="0B0080"/>
                </a:solidFill>
                <a:latin typeface="Times New Roman" pitchFamily="18" charset="0"/>
                <a:cs typeface="Times New Roman" pitchFamily="18" charset="0"/>
              </a:rPr>
              <a:t>, USA</a:t>
            </a:r>
            <a:r>
              <a:rPr lang="en-US" sz="3200" dirty="0" smtClean="0">
                <a:solidFill>
                  <a:srgbClr val="202122"/>
                </a:solidFill>
                <a:latin typeface="Times New Roman" pitchFamily="18" charset="0"/>
                <a:cs typeface="Times New Roman" pitchFamily="18" charset="0"/>
              </a:rPr>
              <a:t>)- </a:t>
            </a:r>
            <a:r>
              <a:rPr lang="en-US" sz="3200" dirty="0">
                <a:solidFill>
                  <a:srgbClr val="202122"/>
                </a:solidFill>
                <a:latin typeface="Times New Roman" pitchFamily="18" charset="0"/>
                <a:cs typeface="Times New Roman" pitchFamily="18" charset="0"/>
              </a:rPr>
              <a:t>a </a:t>
            </a:r>
            <a:r>
              <a:rPr lang="en-US" sz="3200" dirty="0">
                <a:solidFill>
                  <a:srgbClr val="0B0080"/>
                </a:solidFill>
                <a:latin typeface="Times New Roman" pitchFamily="18" charset="0"/>
                <a:cs typeface="Times New Roman" pitchFamily="18" charset="0"/>
                <a:hlinkClick r:id="rId3" tooltip="Linguist"/>
              </a:rPr>
              <a:t>linguist</a:t>
            </a:r>
            <a:r>
              <a:rPr lang="en-US" sz="3200" dirty="0">
                <a:solidFill>
                  <a:srgbClr val="202122"/>
                </a:solidFill>
                <a:latin typeface="Times New Roman" pitchFamily="18" charset="0"/>
                <a:cs typeface="Times New Roman" pitchFamily="18" charset="0"/>
              </a:rPr>
              <a:t>, </a:t>
            </a:r>
            <a:r>
              <a:rPr lang="en-US" sz="3200" dirty="0">
                <a:solidFill>
                  <a:srgbClr val="0B0080"/>
                </a:solidFill>
                <a:latin typeface="Times New Roman" pitchFamily="18" charset="0"/>
                <a:cs typeface="Times New Roman" pitchFamily="18" charset="0"/>
                <a:hlinkClick r:id="rId4" tooltip="Sociolinguistics"/>
              </a:rPr>
              <a:t>sociolinguist</a:t>
            </a:r>
            <a:r>
              <a:rPr lang="en-US" sz="3200" dirty="0">
                <a:solidFill>
                  <a:srgbClr val="202122"/>
                </a:solidFill>
                <a:latin typeface="Times New Roman" pitchFamily="18" charset="0"/>
                <a:cs typeface="Times New Roman" pitchFamily="18" charset="0"/>
              </a:rPr>
              <a:t>, </a:t>
            </a:r>
            <a:r>
              <a:rPr lang="en-US" sz="3200" dirty="0" smtClean="0">
                <a:solidFill>
                  <a:srgbClr val="0B0080"/>
                </a:solidFill>
                <a:latin typeface="Times New Roman" pitchFamily="18" charset="0"/>
                <a:cs typeface="Times New Roman" pitchFamily="18" charset="0"/>
                <a:hlinkClick r:id="rId5" tooltip="Anthropologist"/>
              </a:rPr>
              <a:t>anthropologist</a:t>
            </a:r>
            <a:r>
              <a:rPr lang="en-US" sz="3200" dirty="0">
                <a:solidFill>
                  <a:srgbClr val="202122"/>
                </a:solidFill>
                <a:latin typeface="Times New Roman" pitchFamily="18" charset="0"/>
                <a:cs typeface="Times New Roman" pitchFamily="18" charset="0"/>
              </a:rPr>
              <a:t> </a:t>
            </a:r>
            <a:r>
              <a:rPr lang="en-US" sz="3200" dirty="0" smtClean="0">
                <a:solidFill>
                  <a:srgbClr val="202122"/>
                </a:solidFill>
                <a:latin typeface="Times New Roman" pitchFamily="18" charset="0"/>
                <a:cs typeface="Times New Roman" pitchFamily="18" charset="0"/>
              </a:rPr>
              <a:t>&amp;</a:t>
            </a:r>
            <a:r>
              <a:rPr lang="en-US" sz="3200" dirty="0">
                <a:solidFill>
                  <a:srgbClr val="202122"/>
                </a:solidFill>
                <a:latin typeface="Times New Roman" pitchFamily="18" charset="0"/>
                <a:cs typeface="Times New Roman" pitchFamily="18" charset="0"/>
              </a:rPr>
              <a:t> </a:t>
            </a:r>
            <a:r>
              <a:rPr lang="en-US" sz="3200" dirty="0">
                <a:solidFill>
                  <a:srgbClr val="0B0080"/>
                </a:solidFill>
                <a:latin typeface="Times New Roman" pitchFamily="18" charset="0"/>
                <a:cs typeface="Times New Roman" pitchFamily="18" charset="0"/>
                <a:hlinkClick r:id="rId6" tooltip="Folkloristics"/>
              </a:rPr>
              <a:t>folklorist</a:t>
            </a:r>
            <a:r>
              <a:rPr lang="en-US" sz="3200" dirty="0">
                <a:solidFill>
                  <a:srgbClr val="202122"/>
                </a:solidFill>
                <a:latin typeface="Times New Roman" pitchFamily="18" charset="0"/>
                <a:cs typeface="Times New Roman" pitchFamily="18" charset="0"/>
              </a:rPr>
              <a:t> who established disciplinary foundations for the comparative, ethnographic study of language use.</a:t>
            </a:r>
            <a:r>
              <a:rPr lang="en-US" sz="3200" dirty="0" smtClean="0">
                <a:latin typeface="Times New Roman" pitchFamily="18" charset="0"/>
                <a:ea typeface="Calibri"/>
                <a:cs typeface="Times New Roman" pitchFamily="18" charset="0"/>
              </a:rPr>
              <a:t/>
            </a:r>
            <a:br>
              <a:rPr lang="en-US" sz="3200" dirty="0" smtClean="0">
                <a:latin typeface="Times New Roman" pitchFamily="18" charset="0"/>
                <a:ea typeface="Calibri"/>
                <a:cs typeface="Times New Roman" pitchFamily="18" charset="0"/>
              </a:rPr>
            </a:br>
            <a:r>
              <a:rPr lang="en-US" sz="2600" dirty="0">
                <a:latin typeface="Times New Roman" pitchFamily="18" charset="0"/>
                <a:ea typeface="Calibri"/>
                <a:cs typeface="Times New Roman" pitchFamily="18" charset="0"/>
              </a:rPr>
              <a:t/>
            </a:r>
            <a:br>
              <a:rPr lang="en-US" sz="2600" dirty="0">
                <a:latin typeface="Times New Roman" pitchFamily="18" charset="0"/>
                <a:ea typeface="Calibri"/>
                <a:cs typeface="Times New Roman" pitchFamily="18" charset="0"/>
              </a:rPr>
            </a:br>
            <a:endParaRPr lang="en-US" sz="2600" dirty="0">
              <a:latin typeface="Times New Roman" pitchFamily="18" charset="0"/>
              <a:cs typeface="Times New Roman" pitchFamily="18" charset="0"/>
            </a:endParaRPr>
          </a:p>
        </p:txBody>
      </p:sp>
    </p:spTree>
    <p:extLst>
      <p:ext uri="{BB962C8B-B14F-4D97-AF65-F5344CB8AC3E}">
        <p14:creationId xmlns:p14="http://schemas.microsoft.com/office/powerpoint/2010/main" val="41290242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88640"/>
            <a:ext cx="8640960" cy="6480720"/>
          </a:xfrm>
        </p:spPr>
        <p:txBody>
          <a:bodyPr>
            <a:normAutofit/>
          </a:bodyPr>
          <a:lstStyle/>
          <a:p>
            <a:r>
              <a:rPr lang="en-US" sz="2800" dirty="0" err="1">
                <a:solidFill>
                  <a:srgbClr val="000000"/>
                </a:solidFill>
                <a:latin typeface="Times New Roman"/>
                <a:ea typeface="Calibri"/>
                <a:cs typeface="Times New Roman"/>
              </a:rPr>
              <a:t>Hymes</a:t>
            </a:r>
            <a:r>
              <a:rPr lang="en-US" sz="2800" dirty="0">
                <a:solidFill>
                  <a:srgbClr val="000000"/>
                </a:solidFill>
                <a:latin typeface="Times New Roman"/>
                <a:ea typeface="Calibri"/>
                <a:cs typeface="Times New Roman"/>
              </a:rPr>
              <a:t> identifies the following listing of context </a:t>
            </a:r>
            <a:r>
              <a:rPr lang="en-US" sz="2800" dirty="0" smtClean="0">
                <a:solidFill>
                  <a:srgbClr val="000000"/>
                </a:solidFill>
                <a:latin typeface="Times New Roman"/>
                <a:ea typeface="Calibri"/>
                <a:cs typeface="Times New Roman"/>
              </a:rPr>
              <a:t>features:</a:t>
            </a:r>
            <a:br>
              <a:rPr lang="en-US" sz="2800" dirty="0" smtClean="0">
                <a:solidFill>
                  <a:srgbClr val="000000"/>
                </a:solidFill>
                <a:latin typeface="Times New Roman"/>
                <a:ea typeface="Calibri"/>
                <a:cs typeface="Times New Roman"/>
              </a:rPr>
            </a:br>
            <a:r>
              <a:rPr lang="en-US" sz="2800" b="1" dirty="0" smtClean="0">
                <a:solidFill>
                  <a:srgbClr val="C00000"/>
                </a:solidFill>
                <a:latin typeface="Times New Roman"/>
                <a:ea typeface="Calibri"/>
                <a:cs typeface="Times New Roman"/>
              </a:rPr>
              <a:t>Addressor</a:t>
            </a:r>
            <a:r>
              <a:rPr lang="en-US" sz="2800" dirty="0" smtClean="0">
                <a:solidFill>
                  <a:srgbClr val="000000"/>
                </a:solidFill>
                <a:latin typeface="Times New Roman"/>
                <a:ea typeface="Calibri"/>
                <a:cs typeface="Times New Roman"/>
              </a:rPr>
              <a:t> </a:t>
            </a:r>
            <a:r>
              <a:rPr lang="en-US" sz="2800" dirty="0">
                <a:solidFill>
                  <a:srgbClr val="000000"/>
                </a:solidFill>
                <a:latin typeface="Times New Roman"/>
                <a:ea typeface="Calibri"/>
                <a:cs typeface="Times New Roman"/>
              </a:rPr>
              <a:t>(speaker or writer</a:t>
            </a:r>
            <a:r>
              <a:rPr lang="en-US" sz="2800" dirty="0" smtClean="0">
                <a:solidFill>
                  <a:srgbClr val="000000"/>
                </a:solidFill>
                <a:latin typeface="Times New Roman"/>
                <a:ea typeface="Calibri"/>
                <a:cs typeface="Times New Roman"/>
              </a:rPr>
              <a:t>) &amp; </a:t>
            </a:r>
            <a:r>
              <a:rPr lang="en-US" sz="2800" b="1" dirty="0">
                <a:solidFill>
                  <a:srgbClr val="C00000"/>
                </a:solidFill>
                <a:latin typeface="Times New Roman"/>
                <a:ea typeface="Calibri"/>
                <a:cs typeface="Times New Roman"/>
              </a:rPr>
              <a:t>addressee</a:t>
            </a:r>
            <a:r>
              <a:rPr lang="en-US" sz="2800" dirty="0">
                <a:solidFill>
                  <a:srgbClr val="000000"/>
                </a:solidFill>
                <a:latin typeface="Times New Roman"/>
                <a:ea typeface="Calibri"/>
                <a:cs typeface="Times New Roman"/>
              </a:rPr>
              <a:t> (hearer or listener/decoder of utterance); </a:t>
            </a:r>
            <a:r>
              <a:rPr lang="en-US" sz="2800" b="1" dirty="0">
                <a:solidFill>
                  <a:srgbClr val="C00000"/>
                </a:solidFill>
                <a:latin typeface="Times New Roman"/>
                <a:ea typeface="Calibri"/>
                <a:cs typeface="Times New Roman"/>
              </a:rPr>
              <a:t>Audience</a:t>
            </a:r>
            <a:r>
              <a:rPr lang="en-US" sz="2800" dirty="0">
                <a:solidFill>
                  <a:srgbClr val="000000"/>
                </a:solidFill>
                <a:latin typeface="Times New Roman"/>
                <a:ea typeface="Calibri"/>
                <a:cs typeface="Times New Roman"/>
              </a:rPr>
              <a:t> (unintended addressees); </a:t>
            </a:r>
            <a:r>
              <a:rPr lang="en-US" sz="2800" b="1" dirty="0">
                <a:solidFill>
                  <a:srgbClr val="C00000"/>
                </a:solidFill>
                <a:latin typeface="Times New Roman"/>
                <a:ea typeface="Calibri"/>
                <a:cs typeface="Times New Roman"/>
              </a:rPr>
              <a:t>Topic</a:t>
            </a:r>
            <a:r>
              <a:rPr lang="en-US" sz="2800" dirty="0">
                <a:solidFill>
                  <a:srgbClr val="000000"/>
                </a:solidFill>
                <a:latin typeface="Times New Roman"/>
                <a:ea typeface="Calibri"/>
                <a:cs typeface="Times New Roman"/>
              </a:rPr>
              <a:t> (range of language); </a:t>
            </a:r>
            <a:r>
              <a:rPr lang="en-US" sz="2800" b="1" dirty="0">
                <a:solidFill>
                  <a:srgbClr val="C00000"/>
                </a:solidFill>
                <a:latin typeface="Times New Roman"/>
                <a:ea typeface="Calibri"/>
                <a:cs typeface="Times New Roman"/>
              </a:rPr>
              <a:t>Setting</a:t>
            </a:r>
            <a:r>
              <a:rPr lang="en-US" sz="2800" dirty="0">
                <a:solidFill>
                  <a:srgbClr val="000000"/>
                </a:solidFill>
                <a:latin typeface="Times New Roman"/>
                <a:ea typeface="Calibri"/>
                <a:cs typeface="Times New Roman"/>
              </a:rPr>
              <a:t> (place, time, posture, gesture, facial </a:t>
            </a:r>
            <a:r>
              <a:rPr lang="en-US" sz="2800" dirty="0" smtClean="0">
                <a:solidFill>
                  <a:srgbClr val="000000"/>
                </a:solidFill>
                <a:latin typeface="Times New Roman"/>
                <a:ea typeface="Calibri"/>
                <a:cs typeface="Times New Roman"/>
              </a:rPr>
              <a:t>expression; </a:t>
            </a:r>
            <a:r>
              <a:rPr lang="en-US" sz="2800" b="1" dirty="0">
                <a:solidFill>
                  <a:srgbClr val="C00000"/>
                </a:solidFill>
                <a:latin typeface="Times New Roman"/>
                <a:ea typeface="Calibri"/>
                <a:cs typeface="Times New Roman"/>
              </a:rPr>
              <a:t>Channel</a:t>
            </a:r>
            <a:r>
              <a:rPr lang="en-US" sz="2800" dirty="0">
                <a:solidFill>
                  <a:srgbClr val="000000"/>
                </a:solidFill>
                <a:latin typeface="Times New Roman"/>
                <a:ea typeface="Calibri"/>
                <a:cs typeface="Times New Roman"/>
              </a:rPr>
              <a:t> (how the contact between participants: speech, writing, signing, signal); </a:t>
            </a:r>
            <a:r>
              <a:rPr lang="en-US" sz="2800" b="1" dirty="0">
                <a:solidFill>
                  <a:srgbClr val="C00000"/>
                </a:solidFill>
                <a:latin typeface="Times New Roman"/>
                <a:ea typeface="Calibri"/>
                <a:cs typeface="Times New Roman"/>
              </a:rPr>
              <a:t>Code</a:t>
            </a:r>
            <a:r>
              <a:rPr lang="en-US" sz="2800" dirty="0">
                <a:solidFill>
                  <a:srgbClr val="000000"/>
                </a:solidFill>
                <a:latin typeface="Times New Roman"/>
                <a:ea typeface="Calibri"/>
                <a:cs typeface="Times New Roman"/>
              </a:rPr>
              <a:t> (kind of language, style of language); </a:t>
            </a:r>
            <a:r>
              <a:rPr lang="en-US" sz="2800" b="1" dirty="0">
                <a:solidFill>
                  <a:srgbClr val="C00000"/>
                </a:solidFill>
                <a:latin typeface="Times New Roman"/>
                <a:ea typeface="Calibri"/>
                <a:cs typeface="Times New Roman"/>
              </a:rPr>
              <a:t>Message-form</a:t>
            </a:r>
            <a:r>
              <a:rPr lang="en-US" sz="2800" dirty="0">
                <a:solidFill>
                  <a:srgbClr val="000000"/>
                </a:solidFill>
                <a:latin typeface="Times New Roman"/>
                <a:ea typeface="Calibri"/>
                <a:cs typeface="Times New Roman"/>
              </a:rPr>
              <a:t> (chat, debate, sermon, fairytale, love letter, lecture, radio talk, play…); </a:t>
            </a:r>
            <a:r>
              <a:rPr lang="en-US" sz="2800" b="1" dirty="0">
                <a:solidFill>
                  <a:srgbClr val="C00000"/>
                </a:solidFill>
                <a:latin typeface="Times New Roman"/>
                <a:ea typeface="Calibri"/>
                <a:cs typeface="Times New Roman"/>
              </a:rPr>
              <a:t>Event</a:t>
            </a:r>
            <a:r>
              <a:rPr lang="en-US" sz="2800" dirty="0">
                <a:solidFill>
                  <a:srgbClr val="000000"/>
                </a:solidFill>
                <a:latin typeface="Times New Roman"/>
                <a:ea typeface="Calibri"/>
                <a:cs typeface="Times New Roman"/>
              </a:rPr>
              <a:t> (nature of communication, genre: opening speech, welcoming speech, papers); </a:t>
            </a:r>
            <a:r>
              <a:rPr lang="en-US" sz="2800" b="1" dirty="0">
                <a:solidFill>
                  <a:srgbClr val="C00000"/>
                </a:solidFill>
                <a:latin typeface="Times New Roman"/>
                <a:ea typeface="Calibri"/>
                <a:cs typeface="Times New Roman"/>
              </a:rPr>
              <a:t>Key</a:t>
            </a:r>
            <a:r>
              <a:rPr lang="en-US" sz="2800" b="1" dirty="0">
                <a:solidFill>
                  <a:srgbClr val="000000"/>
                </a:solidFill>
                <a:latin typeface="Times New Roman"/>
                <a:ea typeface="Calibri"/>
                <a:cs typeface="Times New Roman"/>
              </a:rPr>
              <a:t> </a:t>
            </a:r>
            <a:r>
              <a:rPr lang="en-US" sz="2800" dirty="0">
                <a:solidFill>
                  <a:srgbClr val="000000"/>
                </a:solidFill>
                <a:latin typeface="Times New Roman"/>
                <a:ea typeface="Calibri"/>
                <a:cs typeface="Times New Roman"/>
              </a:rPr>
              <a:t>(evaluation); </a:t>
            </a:r>
            <a:r>
              <a:rPr lang="en-US" sz="2800" b="1" dirty="0">
                <a:solidFill>
                  <a:srgbClr val="C00000"/>
                </a:solidFill>
                <a:latin typeface="Times New Roman"/>
                <a:ea typeface="Calibri"/>
                <a:cs typeface="Times New Roman"/>
              </a:rPr>
              <a:t>Purpose</a:t>
            </a:r>
            <a:r>
              <a:rPr lang="en-US" sz="2800" dirty="0">
                <a:solidFill>
                  <a:srgbClr val="000000"/>
                </a:solidFill>
                <a:latin typeface="Times New Roman"/>
                <a:ea typeface="Calibri"/>
                <a:cs typeface="Times New Roman"/>
              </a:rPr>
              <a:t> (outcome the participant want to happen).</a:t>
            </a:r>
            <a:endParaRPr lang="en-US" sz="2800" dirty="0"/>
          </a:p>
        </p:txBody>
      </p:sp>
    </p:spTree>
    <p:extLst>
      <p:ext uri="{BB962C8B-B14F-4D97-AF65-F5344CB8AC3E}">
        <p14:creationId xmlns:p14="http://schemas.microsoft.com/office/powerpoint/2010/main" val="33862437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88640"/>
            <a:ext cx="8856984" cy="6264696"/>
          </a:xfrm>
        </p:spPr>
        <p:txBody>
          <a:bodyPr>
            <a:normAutofit fontScale="90000"/>
          </a:bodyPr>
          <a:lstStyle/>
          <a:p>
            <a:pPr algn="l">
              <a:lnSpc>
                <a:spcPct val="115000"/>
              </a:lnSpc>
              <a:spcAft>
                <a:spcPts val="1000"/>
              </a:spcAft>
            </a:pPr>
            <a:r>
              <a:rPr lang="en-US" sz="2800" b="1" dirty="0" smtClean="0">
                <a:latin typeface="Times New Roman" pitchFamily="18" charset="0"/>
                <a:ea typeface="Calibri"/>
                <a:cs typeface="Times New Roman" pitchFamily="18" charset="0"/>
              </a:rPr>
              <a:t>Exercise: </a:t>
            </a:r>
            <a:r>
              <a:rPr lang="en-US" sz="2800" dirty="0" smtClean="0">
                <a:solidFill>
                  <a:srgbClr val="002060"/>
                </a:solidFill>
                <a:latin typeface="Times New Roman" pitchFamily="18" charset="0"/>
                <a:ea typeface="Calibri"/>
                <a:cs typeface="Times New Roman" pitchFamily="18" charset="0"/>
              </a:rPr>
              <a:t>Analyze </a:t>
            </a:r>
            <a:r>
              <a:rPr lang="en-US" sz="2800" dirty="0">
                <a:solidFill>
                  <a:srgbClr val="002060"/>
                </a:solidFill>
                <a:latin typeface="Times New Roman" pitchFamily="18" charset="0"/>
                <a:ea typeface="Calibri"/>
                <a:cs typeface="Times New Roman" pitchFamily="18" charset="0"/>
              </a:rPr>
              <a:t>the following extract in terms of the features of context to the extent </a:t>
            </a:r>
            <a:r>
              <a:rPr lang="en-US" sz="2800" dirty="0" smtClean="0">
                <a:solidFill>
                  <a:srgbClr val="002060"/>
                </a:solidFill>
                <a:latin typeface="Times New Roman" pitchFamily="18" charset="0"/>
                <a:ea typeface="Calibri"/>
                <a:cs typeface="Times New Roman" pitchFamily="18" charset="0"/>
              </a:rPr>
              <a:t>possible </a:t>
            </a:r>
            <a:r>
              <a:rPr lang="en-US" sz="2800" dirty="0">
                <a:latin typeface="Times New Roman" pitchFamily="18" charset="0"/>
                <a:ea typeface="Calibri"/>
                <a:cs typeface="Times New Roman" pitchFamily="18" charset="0"/>
              </a:rPr>
              <a:t/>
            </a:r>
            <a:br>
              <a:rPr lang="en-US" sz="2800" dirty="0">
                <a:latin typeface="Times New Roman" pitchFamily="18" charset="0"/>
                <a:ea typeface="Calibri"/>
                <a:cs typeface="Times New Roman" pitchFamily="18" charset="0"/>
              </a:rPr>
            </a:br>
            <a:r>
              <a:rPr lang="en-US" sz="2800" dirty="0">
                <a:latin typeface="Times New Roman" pitchFamily="18" charset="0"/>
                <a:ea typeface="Calibri"/>
                <a:cs typeface="Times New Roman" pitchFamily="18" charset="0"/>
              </a:rPr>
              <a:t>  </a:t>
            </a:r>
            <a:r>
              <a:rPr lang="en-US" sz="3100" dirty="0">
                <a:latin typeface="Times New Roman" pitchFamily="18" charset="0"/>
                <a:ea typeface="Calibri"/>
                <a:cs typeface="Times New Roman" pitchFamily="18" charset="0"/>
              </a:rPr>
              <a:t> </a:t>
            </a:r>
            <a:r>
              <a:rPr lang="en-US" sz="3100" dirty="0" smtClean="0">
                <a:latin typeface="Times New Roman" pitchFamily="18" charset="0"/>
                <a:ea typeface="Calibri"/>
                <a:cs typeface="Times New Roman" pitchFamily="18" charset="0"/>
              </a:rPr>
              <a:t>    </a:t>
            </a:r>
            <a:r>
              <a:rPr lang="en-US" sz="3100" dirty="0" smtClean="0">
                <a:solidFill>
                  <a:schemeClr val="accent6">
                    <a:lumMod val="50000"/>
                  </a:schemeClr>
                </a:solidFill>
                <a:latin typeface="Times New Roman" pitchFamily="18" charset="0"/>
                <a:ea typeface="Calibri"/>
                <a:cs typeface="Times New Roman" pitchFamily="18" charset="0"/>
              </a:rPr>
              <a:t>Mr</a:t>
            </a:r>
            <a:r>
              <a:rPr lang="en-US" sz="3100" dirty="0">
                <a:solidFill>
                  <a:schemeClr val="accent6">
                    <a:lumMod val="50000"/>
                  </a:schemeClr>
                </a:solidFill>
                <a:latin typeface="Times New Roman" pitchFamily="18" charset="0"/>
                <a:ea typeface="Calibri"/>
                <a:cs typeface="Times New Roman" pitchFamily="18" charset="0"/>
              </a:rPr>
              <a:t>. President, Mr. Speaker,</a:t>
            </a:r>
            <a:br>
              <a:rPr lang="en-US" sz="3100" dirty="0">
                <a:solidFill>
                  <a:schemeClr val="accent6">
                    <a:lumMod val="50000"/>
                  </a:schemeClr>
                </a:solidFill>
                <a:latin typeface="Times New Roman" pitchFamily="18" charset="0"/>
                <a:ea typeface="Calibri"/>
                <a:cs typeface="Times New Roman" pitchFamily="18" charset="0"/>
              </a:rPr>
            </a:br>
            <a:r>
              <a:rPr lang="en-US" sz="3100" dirty="0">
                <a:solidFill>
                  <a:schemeClr val="accent6">
                    <a:lumMod val="50000"/>
                  </a:schemeClr>
                </a:solidFill>
                <a:latin typeface="Times New Roman" pitchFamily="18" charset="0"/>
                <a:ea typeface="Calibri"/>
                <a:cs typeface="Times New Roman" pitchFamily="18" charset="0"/>
              </a:rPr>
              <a:t> </a:t>
            </a:r>
            <a:r>
              <a:rPr lang="en-US" sz="3100" dirty="0" smtClean="0">
                <a:solidFill>
                  <a:schemeClr val="accent6">
                    <a:lumMod val="50000"/>
                  </a:schemeClr>
                </a:solidFill>
                <a:latin typeface="Times New Roman" pitchFamily="18" charset="0"/>
                <a:ea typeface="Calibri"/>
                <a:cs typeface="Times New Roman" pitchFamily="18" charset="0"/>
              </a:rPr>
              <a:t>      Members </a:t>
            </a:r>
            <a:r>
              <a:rPr lang="en-US" sz="3100" dirty="0">
                <a:solidFill>
                  <a:schemeClr val="accent6">
                    <a:lumMod val="50000"/>
                  </a:schemeClr>
                </a:solidFill>
                <a:latin typeface="Times New Roman" pitchFamily="18" charset="0"/>
                <a:ea typeface="Calibri"/>
                <a:cs typeface="Times New Roman" pitchFamily="18" charset="0"/>
              </a:rPr>
              <a:t>of the House and the Senate,</a:t>
            </a:r>
            <a:br>
              <a:rPr lang="en-US" sz="3100" dirty="0">
                <a:solidFill>
                  <a:schemeClr val="accent6">
                    <a:lumMod val="50000"/>
                  </a:schemeClr>
                </a:solidFill>
                <a:latin typeface="Times New Roman" pitchFamily="18" charset="0"/>
                <a:ea typeface="Calibri"/>
                <a:cs typeface="Times New Roman" pitchFamily="18" charset="0"/>
              </a:rPr>
            </a:br>
            <a:r>
              <a:rPr lang="en-US" sz="3100" dirty="0" smtClean="0">
                <a:solidFill>
                  <a:schemeClr val="accent6">
                    <a:lumMod val="50000"/>
                  </a:schemeClr>
                </a:solidFill>
                <a:latin typeface="Times New Roman" pitchFamily="18" charset="0"/>
                <a:ea typeface="Calibri"/>
                <a:cs typeface="Times New Roman" pitchFamily="18" charset="0"/>
              </a:rPr>
              <a:t>       Distinguished </a:t>
            </a:r>
            <a:r>
              <a:rPr lang="en-US" sz="3100" dirty="0">
                <a:solidFill>
                  <a:schemeClr val="accent6">
                    <a:lumMod val="50000"/>
                  </a:schemeClr>
                </a:solidFill>
                <a:latin typeface="Times New Roman" pitchFamily="18" charset="0"/>
                <a:ea typeface="Calibri"/>
                <a:cs typeface="Times New Roman" pitchFamily="18" charset="0"/>
              </a:rPr>
              <a:t>Americans here as visitors in this Chamber as I might,</a:t>
            </a:r>
            <a:br>
              <a:rPr lang="en-US" sz="3100" dirty="0">
                <a:solidFill>
                  <a:schemeClr val="accent6">
                    <a:lumMod val="50000"/>
                  </a:schemeClr>
                </a:solidFill>
                <a:latin typeface="Times New Roman" pitchFamily="18" charset="0"/>
                <a:ea typeface="Calibri"/>
                <a:cs typeface="Times New Roman" pitchFamily="18" charset="0"/>
              </a:rPr>
            </a:br>
            <a:r>
              <a:rPr lang="en-US" sz="3100" dirty="0" smtClean="0">
                <a:solidFill>
                  <a:schemeClr val="accent6">
                    <a:lumMod val="50000"/>
                  </a:schemeClr>
                </a:solidFill>
                <a:latin typeface="Times New Roman" pitchFamily="18" charset="0"/>
                <a:ea typeface="Calibri"/>
                <a:cs typeface="Times New Roman" pitchFamily="18" charset="0"/>
              </a:rPr>
              <a:t>       It’s </a:t>
            </a:r>
            <a:r>
              <a:rPr lang="en-US" sz="3100" dirty="0">
                <a:solidFill>
                  <a:schemeClr val="accent6">
                    <a:lumMod val="50000"/>
                  </a:schemeClr>
                </a:solidFill>
                <a:latin typeface="Times New Roman" pitchFamily="18" charset="0"/>
                <a:ea typeface="Calibri"/>
                <a:cs typeface="Times New Roman" pitchFamily="18" charset="0"/>
              </a:rPr>
              <a:t>nice to have a fresh excuse for giving a long speech. When presidents speak to the Congress and the nation from this podium, typically they comment on the changes and the opportunities that face the United States, but this is not an ordinary time for all the many tasks that require our attention. I believe tonight one calls on us to unite and to act, that’s our economy…</a:t>
            </a:r>
            <a:endParaRPr lang="en-US" sz="3100" dirty="0">
              <a:solidFill>
                <a:schemeClr val="accent6">
                  <a:lumMod val="50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54770534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88640"/>
            <a:ext cx="8712968" cy="6480719"/>
          </a:xfrm>
        </p:spPr>
        <p:txBody>
          <a:bodyPr>
            <a:normAutofit fontScale="90000"/>
          </a:bodyPr>
          <a:lstStyle/>
          <a:p>
            <a:pPr marL="457200" algn="l">
              <a:lnSpc>
                <a:spcPct val="115000"/>
              </a:lnSpc>
              <a:spcAft>
                <a:spcPts val="0"/>
              </a:spcAft>
            </a:pPr>
            <a:r>
              <a:rPr lang="en-US" sz="3200" dirty="0" smtClean="0">
                <a:solidFill>
                  <a:srgbClr val="C00000"/>
                </a:solidFill>
                <a:latin typeface="Times New Roman" pitchFamily="18" charset="0"/>
                <a:ea typeface="Calibri"/>
                <a:cs typeface="Times New Roman" pitchFamily="18" charset="0"/>
              </a:rPr>
              <a:t>                      CO-CONTEXT</a:t>
            </a:r>
            <a:r>
              <a:rPr lang="en-US" sz="3200" dirty="0">
                <a:solidFill>
                  <a:srgbClr val="C00000"/>
                </a:solidFill>
                <a:latin typeface="Times New Roman" pitchFamily="18" charset="0"/>
                <a:ea typeface="Calibri"/>
                <a:cs typeface="Times New Roman" pitchFamily="18" charset="0"/>
              </a:rPr>
              <a:t/>
            </a:r>
            <a:br>
              <a:rPr lang="en-US" sz="3200" dirty="0">
                <a:solidFill>
                  <a:srgbClr val="C00000"/>
                </a:solidFill>
                <a:latin typeface="Times New Roman" pitchFamily="18" charset="0"/>
                <a:ea typeface="Calibri"/>
                <a:cs typeface="Times New Roman" pitchFamily="18" charset="0"/>
              </a:rPr>
            </a:br>
            <a:r>
              <a:rPr lang="en-US" sz="3100" dirty="0" err="1" smtClean="0">
                <a:latin typeface="Times New Roman" pitchFamily="18" charset="0"/>
                <a:ea typeface="Calibri"/>
                <a:cs typeface="Times New Roman" pitchFamily="18" charset="0"/>
              </a:rPr>
              <a:t>Co-context</a:t>
            </a:r>
            <a:r>
              <a:rPr lang="en-US" sz="3100" dirty="0" smtClean="0">
                <a:latin typeface="Times New Roman" pitchFamily="18" charset="0"/>
                <a:ea typeface="Calibri"/>
                <a:cs typeface="Times New Roman" pitchFamily="18" charset="0"/>
              </a:rPr>
              <a:t>: </a:t>
            </a:r>
            <a:r>
              <a:rPr lang="en-US" sz="3100" dirty="0" smtClean="0">
                <a:solidFill>
                  <a:srgbClr val="00B050"/>
                </a:solidFill>
                <a:latin typeface="Times New Roman" pitchFamily="18" charset="0"/>
                <a:cs typeface="Times New Roman" pitchFamily="18" charset="0"/>
              </a:rPr>
              <a:t>The </a:t>
            </a:r>
            <a:r>
              <a:rPr lang="en-US" sz="3100" dirty="0">
                <a:solidFill>
                  <a:srgbClr val="00B050"/>
                </a:solidFill>
                <a:latin typeface="Times New Roman" pitchFamily="18" charset="0"/>
                <a:cs typeface="Times New Roman" pitchFamily="18" charset="0"/>
              </a:rPr>
              <a:t>words surrounding a particular word or passage within a text that provide context &amp;</a:t>
            </a:r>
            <a:r>
              <a:rPr lang="en-US" sz="3100" dirty="0" smtClean="0">
                <a:solidFill>
                  <a:srgbClr val="00B050"/>
                </a:solidFill>
                <a:latin typeface="Times New Roman" pitchFamily="18" charset="0"/>
                <a:cs typeface="Times New Roman" pitchFamily="18" charset="0"/>
              </a:rPr>
              <a:t> </a:t>
            </a:r>
            <a:r>
              <a:rPr lang="en-US" sz="3100" dirty="0">
                <a:solidFill>
                  <a:srgbClr val="00B050"/>
                </a:solidFill>
                <a:latin typeface="Times New Roman" pitchFamily="18" charset="0"/>
                <a:cs typeface="Times New Roman" pitchFamily="18" charset="0"/>
              </a:rPr>
              <a:t>help to determine </a:t>
            </a:r>
            <a:r>
              <a:rPr lang="en-US" sz="3100" dirty="0" smtClean="0">
                <a:solidFill>
                  <a:srgbClr val="00B050"/>
                </a:solidFill>
                <a:latin typeface="Times New Roman" pitchFamily="18" charset="0"/>
                <a:cs typeface="Times New Roman" pitchFamily="18" charset="0"/>
              </a:rPr>
              <a:t>meaning</a:t>
            </a:r>
            <a:r>
              <a:rPr lang="en-US" sz="3100" dirty="0" smtClean="0">
                <a:solidFill>
                  <a:srgbClr val="202124"/>
                </a:solidFill>
                <a:latin typeface="Times New Roman" pitchFamily="18" charset="0"/>
                <a:cs typeface="Times New Roman" pitchFamily="18" charset="0"/>
              </a:rPr>
              <a:t> (</a:t>
            </a:r>
            <a:r>
              <a:rPr lang="en-US" sz="3100" dirty="0" smtClean="0">
                <a:solidFill>
                  <a:srgbClr val="000000"/>
                </a:solidFill>
                <a:latin typeface="Times New Roman"/>
                <a:ea typeface="Calibri"/>
                <a:cs typeface="Times New Roman"/>
              </a:rPr>
              <a:t>the </a:t>
            </a:r>
            <a:r>
              <a:rPr lang="en-US" sz="3100" dirty="0">
                <a:solidFill>
                  <a:srgbClr val="000000"/>
                </a:solidFill>
                <a:latin typeface="Times New Roman"/>
                <a:ea typeface="Calibri"/>
                <a:cs typeface="Times New Roman"/>
              </a:rPr>
              <a:t>stretch of language</a:t>
            </a:r>
            <a:br>
              <a:rPr lang="en-US" sz="3100" dirty="0">
                <a:solidFill>
                  <a:srgbClr val="000000"/>
                </a:solidFill>
                <a:latin typeface="Times New Roman"/>
                <a:ea typeface="Calibri"/>
                <a:cs typeface="Times New Roman"/>
              </a:rPr>
            </a:br>
            <a:r>
              <a:rPr lang="en-US" sz="3100" dirty="0" err="1">
                <a:solidFill>
                  <a:srgbClr val="000000"/>
                </a:solidFill>
                <a:latin typeface="Times New Roman"/>
                <a:ea typeface="Calibri"/>
                <a:cs typeface="Times New Roman"/>
              </a:rPr>
              <a:t>occuring</a:t>
            </a:r>
            <a:r>
              <a:rPr lang="en-US" sz="3100" dirty="0">
                <a:solidFill>
                  <a:srgbClr val="000000"/>
                </a:solidFill>
                <a:latin typeface="Times New Roman"/>
                <a:ea typeface="Calibri"/>
                <a:cs typeface="Times New Roman"/>
              </a:rPr>
              <a:t> before or after the utterance needs to be </a:t>
            </a:r>
            <a:r>
              <a:rPr lang="en-US" sz="3100" dirty="0" smtClean="0">
                <a:solidFill>
                  <a:srgbClr val="000000"/>
                </a:solidFill>
                <a:latin typeface="Times New Roman"/>
                <a:ea typeface="Calibri"/>
                <a:cs typeface="Times New Roman"/>
              </a:rPr>
              <a:t>interpreted)</a:t>
            </a:r>
            <a:r>
              <a:rPr lang="en-US" sz="3100" dirty="0">
                <a:latin typeface="Times New Roman" pitchFamily="18" charset="0"/>
                <a:ea typeface="Calibri"/>
                <a:cs typeface="Times New Roman" pitchFamily="18" charset="0"/>
              </a:rPr>
              <a:t/>
            </a:r>
            <a:br>
              <a:rPr lang="en-US" sz="3100" dirty="0">
                <a:latin typeface="Times New Roman" pitchFamily="18" charset="0"/>
                <a:ea typeface="Calibri"/>
                <a:cs typeface="Times New Roman" pitchFamily="18" charset="0"/>
              </a:rPr>
            </a:br>
            <a:r>
              <a:rPr lang="en-US" sz="3100" dirty="0">
                <a:latin typeface="Times New Roman" pitchFamily="18" charset="0"/>
                <a:ea typeface="Calibri"/>
                <a:cs typeface="Times New Roman" pitchFamily="18" charset="0"/>
              </a:rPr>
              <a:t> </a:t>
            </a:r>
            <a:r>
              <a:rPr lang="en-US" sz="3100" dirty="0" smtClean="0">
                <a:latin typeface="Times New Roman" pitchFamily="18" charset="0"/>
                <a:ea typeface="Calibri"/>
                <a:cs typeface="Times New Roman" pitchFamily="18" charset="0"/>
              </a:rPr>
              <a:t>   Ex</a:t>
            </a:r>
            <a:r>
              <a:rPr lang="en-US" sz="3100" dirty="0">
                <a:latin typeface="Times New Roman" pitchFamily="18" charset="0"/>
                <a:ea typeface="Calibri"/>
                <a:cs typeface="Times New Roman" pitchFamily="18" charset="0"/>
              </a:rPr>
              <a:t>. </a:t>
            </a:r>
            <a:r>
              <a:rPr lang="en-US" sz="3100" i="1" dirty="0">
                <a:solidFill>
                  <a:srgbClr val="FF0000"/>
                </a:solidFill>
                <a:latin typeface="Times New Roman" pitchFamily="18" charset="0"/>
                <a:ea typeface="Calibri"/>
                <a:cs typeface="Times New Roman" pitchFamily="18" charset="0"/>
              </a:rPr>
              <a:t>The same evening I went ashore. The first </a:t>
            </a:r>
            <a:r>
              <a:rPr lang="en-US" sz="3100" b="1" i="1" dirty="0">
                <a:solidFill>
                  <a:srgbClr val="0070C0"/>
                </a:solidFill>
                <a:latin typeface="Times New Roman" pitchFamily="18" charset="0"/>
                <a:ea typeface="Calibri"/>
                <a:cs typeface="Times New Roman" pitchFamily="18" charset="0"/>
              </a:rPr>
              <a:t>landing</a:t>
            </a:r>
            <a:r>
              <a:rPr lang="en-US" sz="3100" i="1" dirty="0">
                <a:solidFill>
                  <a:srgbClr val="FF0000"/>
                </a:solidFill>
                <a:latin typeface="Times New Roman" pitchFamily="18" charset="0"/>
                <a:ea typeface="Calibri"/>
                <a:cs typeface="Times New Roman" pitchFamily="18" charset="0"/>
              </a:rPr>
              <a:t> in any new country is very interesting. </a:t>
            </a:r>
            <a:r>
              <a:rPr lang="en-US" sz="3100" dirty="0">
                <a:solidFill>
                  <a:srgbClr val="000000"/>
                </a:solidFill>
                <a:latin typeface="Times New Roman" pitchFamily="18" charset="0"/>
                <a:ea typeface="Calibri"/>
                <a:cs typeface="Times New Roman" pitchFamily="18" charset="0"/>
              </a:rPr>
              <a:t>(</a:t>
            </a:r>
            <a:r>
              <a:rPr lang="en-US" sz="3100" i="1" u="sng" dirty="0">
                <a:solidFill>
                  <a:srgbClr val="C00000"/>
                </a:solidFill>
                <a:latin typeface="Times New Roman" pitchFamily="18" charset="0"/>
                <a:ea typeface="Calibri"/>
                <a:cs typeface="Times New Roman" pitchFamily="18" charset="0"/>
              </a:rPr>
              <a:t>landing</a:t>
            </a:r>
            <a:r>
              <a:rPr lang="en-US" sz="3100" dirty="0">
                <a:solidFill>
                  <a:srgbClr val="000000"/>
                </a:solidFill>
                <a:latin typeface="Times New Roman" pitchFamily="18" charset="0"/>
                <a:ea typeface="Calibri"/>
                <a:cs typeface="Times New Roman" pitchFamily="18" charset="0"/>
              </a:rPr>
              <a:t> is specific meaning determined because of the previous discourse. The person went ashore, </a:t>
            </a:r>
            <a:r>
              <a:rPr lang="en-US" sz="3100" i="1" dirty="0">
                <a:solidFill>
                  <a:srgbClr val="C00000"/>
                </a:solidFill>
                <a:latin typeface="Times New Roman" pitchFamily="18" charset="0"/>
                <a:ea typeface="Calibri"/>
                <a:cs typeface="Times New Roman" pitchFamily="18" charset="0"/>
              </a:rPr>
              <a:t>travelled by ship, not by bus or plane</a:t>
            </a:r>
            <a:r>
              <a:rPr lang="en-US" sz="3100" i="1" dirty="0" smtClean="0">
                <a:solidFill>
                  <a:srgbClr val="C00000"/>
                </a:solidFill>
                <a:latin typeface="Times New Roman" pitchFamily="18" charset="0"/>
                <a:ea typeface="Calibri"/>
                <a:cs typeface="Times New Roman" pitchFamily="18" charset="0"/>
              </a:rPr>
              <a:t>.)</a:t>
            </a:r>
            <a:endParaRPr lang="en-US" sz="3100" i="1" dirty="0">
              <a:solidFill>
                <a:srgbClr val="C00000"/>
              </a:solidFill>
              <a:latin typeface="Times New Roman" pitchFamily="18" charset="0"/>
              <a:cs typeface="Times New Roman" pitchFamily="18" charset="0"/>
            </a:endParaRPr>
          </a:p>
        </p:txBody>
      </p:sp>
    </p:spTree>
    <p:extLst>
      <p:ext uri="{BB962C8B-B14F-4D97-AF65-F5344CB8AC3E}">
        <p14:creationId xmlns:p14="http://schemas.microsoft.com/office/powerpoint/2010/main" val="40881123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332656"/>
            <a:ext cx="8784976" cy="6480720"/>
          </a:xfrm>
        </p:spPr>
        <p:txBody>
          <a:bodyPr>
            <a:noAutofit/>
          </a:bodyPr>
          <a:lstStyle/>
          <a:p>
            <a:pPr>
              <a:lnSpc>
                <a:spcPct val="115000"/>
              </a:lnSpc>
              <a:spcAft>
                <a:spcPts val="1000"/>
              </a:spcAft>
            </a:pPr>
            <a:r>
              <a:rPr lang="en-US" sz="3600" b="1" dirty="0" smtClean="0">
                <a:solidFill>
                  <a:srgbClr val="7030A0"/>
                </a:solidFill>
                <a:latin typeface="Times New Roman" pitchFamily="18" charset="0"/>
                <a:ea typeface="Calibri"/>
                <a:cs typeface="Times New Roman" pitchFamily="18" charset="0"/>
              </a:rPr>
              <a:t>Principle of Local </a:t>
            </a:r>
            <a:r>
              <a:rPr lang="en-US" sz="3600" b="1" dirty="0">
                <a:solidFill>
                  <a:srgbClr val="7030A0"/>
                </a:solidFill>
                <a:latin typeface="Times New Roman" pitchFamily="18" charset="0"/>
                <a:ea typeface="Calibri"/>
                <a:cs typeface="Times New Roman" pitchFamily="18" charset="0"/>
              </a:rPr>
              <a:t>interpretation</a:t>
            </a:r>
            <a:r>
              <a:rPr lang="en-US" sz="2800" dirty="0">
                <a:latin typeface="Times New Roman" pitchFamily="18" charset="0"/>
                <a:ea typeface="Calibri"/>
                <a:cs typeface="Times New Roman" pitchFamily="18" charset="0"/>
              </a:rPr>
              <a:t/>
            </a:r>
            <a:br>
              <a:rPr lang="en-US" sz="2800" dirty="0">
                <a:latin typeface="Times New Roman" pitchFamily="18" charset="0"/>
                <a:ea typeface="Calibri"/>
                <a:cs typeface="Times New Roman" pitchFamily="18" charset="0"/>
              </a:rPr>
            </a:br>
            <a:r>
              <a:rPr lang="en-US" sz="2800" dirty="0">
                <a:latin typeface="Times New Roman" pitchFamily="18" charset="0"/>
                <a:ea typeface="Calibri"/>
                <a:cs typeface="Times New Roman" pitchFamily="18" charset="0"/>
              </a:rPr>
              <a:t>The extend of the context within which the </a:t>
            </a:r>
            <a:r>
              <a:rPr lang="en-US" sz="2800" dirty="0" smtClean="0">
                <a:latin typeface="Times New Roman" pitchFamily="18" charset="0"/>
                <a:ea typeface="Calibri"/>
                <a:cs typeface="Times New Roman" pitchFamily="18" charset="0"/>
              </a:rPr>
              <a:t>hearer </a:t>
            </a:r>
            <a:r>
              <a:rPr lang="en-US" sz="2800" dirty="0">
                <a:latin typeface="Times New Roman" pitchFamily="18" charset="0"/>
                <a:ea typeface="Calibri"/>
                <a:cs typeface="Times New Roman" pitchFamily="18" charset="0"/>
              </a:rPr>
              <a:t>will </a:t>
            </a:r>
            <a:r>
              <a:rPr lang="en-US" sz="2800" dirty="0" smtClean="0">
                <a:latin typeface="Times New Roman" pitchFamily="18" charset="0"/>
                <a:ea typeface="Calibri"/>
                <a:cs typeface="Times New Roman" pitchFamily="18" charset="0"/>
              </a:rPr>
              <a:t>interpret </a:t>
            </a:r>
            <a:r>
              <a:rPr lang="en-US" sz="2800" dirty="0">
                <a:latin typeface="Times New Roman" pitchFamily="18" charset="0"/>
                <a:ea typeface="Calibri"/>
                <a:cs typeface="Times New Roman" pitchFamily="18" charset="0"/>
              </a:rPr>
              <a:t>where they are (speaker &amp;</a:t>
            </a:r>
            <a:r>
              <a:rPr lang="en-US" sz="2800" dirty="0" smtClean="0">
                <a:latin typeface="Times New Roman" pitchFamily="18" charset="0"/>
                <a:ea typeface="Calibri"/>
                <a:cs typeface="Times New Roman" pitchFamily="18" charset="0"/>
              </a:rPr>
              <a:t> </a:t>
            </a:r>
            <a:r>
              <a:rPr lang="en-US" sz="2800" dirty="0">
                <a:latin typeface="Times New Roman" pitchFamily="18" charset="0"/>
                <a:ea typeface="Calibri"/>
                <a:cs typeface="Times New Roman" pitchFamily="18" charset="0"/>
              </a:rPr>
              <a:t>hearer)/the local setting.</a:t>
            </a:r>
            <a:br>
              <a:rPr lang="en-US" sz="2800" dirty="0">
                <a:latin typeface="Times New Roman" pitchFamily="18" charset="0"/>
                <a:ea typeface="Calibri"/>
                <a:cs typeface="Times New Roman" pitchFamily="18" charset="0"/>
              </a:rPr>
            </a:br>
            <a:r>
              <a:rPr lang="en-US" sz="2800" dirty="0">
                <a:latin typeface="Times New Roman" pitchFamily="18" charset="0"/>
                <a:ea typeface="Calibri"/>
                <a:cs typeface="Times New Roman" pitchFamily="18" charset="0"/>
              </a:rPr>
              <a:t>Ex. </a:t>
            </a:r>
            <a:r>
              <a:rPr lang="en-US" sz="2800" i="1" dirty="0">
                <a:solidFill>
                  <a:srgbClr val="FF0000"/>
                </a:solidFill>
                <a:latin typeface="Times New Roman" pitchFamily="18" charset="0"/>
                <a:ea typeface="Calibri"/>
                <a:cs typeface="Times New Roman" pitchFamily="18" charset="0"/>
              </a:rPr>
              <a:t>“A man &amp;</a:t>
            </a:r>
            <a:r>
              <a:rPr lang="en-US" sz="2800" i="1" dirty="0" smtClean="0">
                <a:solidFill>
                  <a:srgbClr val="FF0000"/>
                </a:solidFill>
                <a:latin typeface="Times New Roman" pitchFamily="18" charset="0"/>
                <a:ea typeface="Calibri"/>
                <a:cs typeface="Times New Roman" pitchFamily="18" charset="0"/>
              </a:rPr>
              <a:t> </a:t>
            </a:r>
            <a:r>
              <a:rPr lang="en-US" sz="2800" i="1" dirty="0">
                <a:solidFill>
                  <a:srgbClr val="FF0000"/>
                </a:solidFill>
                <a:latin typeface="Times New Roman" pitchFamily="18" charset="0"/>
                <a:ea typeface="Calibri"/>
                <a:cs typeface="Times New Roman" pitchFamily="18" charset="0"/>
              </a:rPr>
              <a:t>a woman sitting in the living room…the man’s </a:t>
            </a:r>
            <a:r>
              <a:rPr lang="en-US" sz="2800" i="1" dirty="0" smtClean="0">
                <a:solidFill>
                  <a:srgbClr val="FF0000"/>
                </a:solidFill>
                <a:latin typeface="Times New Roman" pitchFamily="18" charset="0"/>
                <a:ea typeface="Calibri"/>
                <a:cs typeface="Times New Roman" pitchFamily="18" charset="0"/>
              </a:rPr>
              <a:t>bored, </a:t>
            </a:r>
            <a:r>
              <a:rPr lang="en-US" sz="2800" i="1" dirty="0">
                <a:solidFill>
                  <a:srgbClr val="FF0000"/>
                </a:solidFill>
                <a:latin typeface="Times New Roman" pitchFamily="18" charset="0"/>
                <a:ea typeface="Calibri"/>
                <a:cs typeface="Times New Roman" pitchFamily="18" charset="0"/>
              </a:rPr>
              <a:t>goes to the </a:t>
            </a:r>
            <a:r>
              <a:rPr lang="en-US" sz="2800" i="1" dirty="0" smtClean="0">
                <a:solidFill>
                  <a:srgbClr val="FF0000"/>
                </a:solidFill>
                <a:latin typeface="Times New Roman" pitchFamily="18" charset="0"/>
                <a:ea typeface="Calibri"/>
                <a:cs typeface="Times New Roman" pitchFamily="18" charset="0"/>
              </a:rPr>
              <a:t>window, </a:t>
            </a:r>
            <a:r>
              <a:rPr lang="en-US" sz="2800" i="1" dirty="0">
                <a:solidFill>
                  <a:srgbClr val="FF0000"/>
                </a:solidFill>
                <a:latin typeface="Times New Roman" pitchFamily="18" charset="0"/>
                <a:ea typeface="Calibri"/>
                <a:cs typeface="Times New Roman" pitchFamily="18" charset="0"/>
              </a:rPr>
              <a:t>looks out the window…and goes out to a club, has a drink, talks to the barman</a:t>
            </a:r>
            <a:r>
              <a:rPr lang="en-US" sz="2800" i="1" dirty="0" smtClean="0">
                <a:solidFill>
                  <a:srgbClr val="FF0000"/>
                </a:solidFill>
                <a:latin typeface="Times New Roman" pitchFamily="18" charset="0"/>
                <a:ea typeface="Calibri"/>
                <a:cs typeface="Times New Roman" pitchFamily="18" charset="0"/>
              </a:rPr>
              <a:t>.” </a:t>
            </a:r>
            <a:br>
              <a:rPr lang="en-US" sz="2800" i="1" dirty="0" smtClean="0">
                <a:solidFill>
                  <a:srgbClr val="FF0000"/>
                </a:solidFill>
                <a:latin typeface="Times New Roman" pitchFamily="18" charset="0"/>
                <a:ea typeface="Calibri"/>
                <a:cs typeface="Times New Roman" pitchFamily="18" charset="0"/>
              </a:rPr>
            </a:br>
            <a:r>
              <a:rPr lang="en-US" sz="2800" i="1" dirty="0" smtClean="0">
                <a:solidFill>
                  <a:srgbClr val="FF0000"/>
                </a:solidFill>
                <a:latin typeface="Times New Roman" pitchFamily="18" charset="0"/>
                <a:ea typeface="Calibri"/>
                <a:cs typeface="Times New Roman" pitchFamily="18" charset="0"/>
              </a:rPr>
              <a:t>&gt; </a:t>
            </a:r>
            <a:r>
              <a:rPr lang="en-US" sz="2800" dirty="0" smtClean="0">
                <a:solidFill>
                  <a:srgbClr val="1E1C11"/>
                </a:solidFill>
                <a:latin typeface="Times New Roman" pitchFamily="18" charset="0"/>
                <a:ea typeface="Calibri"/>
                <a:cs typeface="Times New Roman" pitchFamily="18" charset="0"/>
              </a:rPr>
              <a:t>(</a:t>
            </a:r>
            <a:r>
              <a:rPr lang="en-US" sz="2800" dirty="0">
                <a:solidFill>
                  <a:srgbClr val="1E1C11"/>
                </a:solidFill>
                <a:latin typeface="Times New Roman" pitchFamily="18" charset="0"/>
                <a:ea typeface="Calibri"/>
                <a:cs typeface="Times New Roman" pitchFamily="18" charset="0"/>
              </a:rPr>
              <a:t>Hearer assumes that the entities(man &amp;woman) will remain &amp;</a:t>
            </a:r>
            <a:r>
              <a:rPr lang="en-US" sz="2800" dirty="0" smtClean="0">
                <a:solidFill>
                  <a:srgbClr val="1E1C11"/>
                </a:solidFill>
                <a:latin typeface="Times New Roman" pitchFamily="18" charset="0"/>
                <a:ea typeface="Calibri"/>
                <a:cs typeface="Times New Roman" pitchFamily="18" charset="0"/>
              </a:rPr>
              <a:t> </a:t>
            </a:r>
            <a:r>
              <a:rPr lang="en-US" sz="2800" dirty="0">
                <a:solidFill>
                  <a:srgbClr val="1E1C11"/>
                </a:solidFill>
                <a:latin typeface="Times New Roman" pitchFamily="18" charset="0"/>
                <a:ea typeface="Calibri"/>
                <a:cs typeface="Times New Roman" pitchFamily="18" charset="0"/>
              </a:rPr>
              <a:t>local setting will stay constant. The hearer interpreted that ‘the window’ is </a:t>
            </a:r>
            <a:r>
              <a:rPr lang="en-US" sz="2800" dirty="0" smtClean="0">
                <a:solidFill>
                  <a:srgbClr val="1E1C11"/>
                </a:solidFill>
                <a:latin typeface="Times New Roman" pitchFamily="18" charset="0"/>
                <a:ea typeface="Calibri"/>
                <a:cs typeface="Times New Roman" pitchFamily="18" charset="0"/>
              </a:rPr>
              <a:t>of &amp; in </a:t>
            </a:r>
            <a:r>
              <a:rPr lang="en-US" sz="2800" dirty="0">
                <a:solidFill>
                  <a:srgbClr val="1E1C11"/>
                </a:solidFill>
                <a:latin typeface="Times New Roman" pitchFamily="18" charset="0"/>
                <a:ea typeface="Calibri"/>
                <a:cs typeface="Times New Roman" pitchFamily="18" charset="0"/>
              </a:rPr>
              <a:t>the living </a:t>
            </a:r>
            <a:r>
              <a:rPr lang="en-US" sz="2800" dirty="0" smtClean="0">
                <a:solidFill>
                  <a:srgbClr val="1E1C11"/>
                </a:solidFill>
                <a:latin typeface="Times New Roman" pitchFamily="18" charset="0"/>
                <a:ea typeface="Calibri"/>
                <a:cs typeface="Times New Roman" pitchFamily="18" charset="0"/>
              </a:rPr>
              <a:t>room, </a:t>
            </a:r>
            <a:r>
              <a:rPr lang="en-US" sz="2800" dirty="0">
                <a:solidFill>
                  <a:srgbClr val="1E1C11"/>
                </a:solidFill>
                <a:latin typeface="Times New Roman" pitchFamily="18" charset="0"/>
                <a:ea typeface="Calibri"/>
                <a:cs typeface="Times New Roman" pitchFamily="18" charset="0"/>
              </a:rPr>
              <a:t>the club is near to the living room)</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0561677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99392"/>
            <a:ext cx="8784976" cy="6696743"/>
          </a:xfrm>
        </p:spPr>
        <p:txBody>
          <a:bodyPr>
            <a:noAutofit/>
          </a:bodyPr>
          <a:lstStyle/>
          <a:p>
            <a:pPr>
              <a:lnSpc>
                <a:spcPct val="115000"/>
              </a:lnSpc>
              <a:spcAft>
                <a:spcPts val="1000"/>
              </a:spcAft>
            </a:pPr>
            <a:r>
              <a:rPr lang="en-US" sz="2800" b="1" dirty="0" smtClean="0">
                <a:solidFill>
                  <a:srgbClr val="7030A0"/>
                </a:solidFill>
                <a:latin typeface="Times New Roman" pitchFamily="18" charset="0"/>
                <a:ea typeface="Calibri"/>
                <a:cs typeface="Times New Roman" pitchFamily="18" charset="0"/>
              </a:rPr>
              <a:t>PRINCIPLE OF ANALOGY</a:t>
            </a:r>
            <a:r>
              <a:rPr lang="en-US" sz="2800" dirty="0" smtClean="0">
                <a:solidFill>
                  <a:srgbClr val="212529"/>
                </a:solidFill>
                <a:latin typeface="Times New Roman" pitchFamily="18" charset="0"/>
                <a:ea typeface="Calibri"/>
                <a:cs typeface="Times New Roman" pitchFamily="18" charset="0"/>
              </a:rPr>
              <a:t/>
            </a:r>
            <a:br>
              <a:rPr lang="en-US" sz="2800" dirty="0" smtClean="0">
                <a:solidFill>
                  <a:srgbClr val="212529"/>
                </a:solidFill>
                <a:latin typeface="Times New Roman" pitchFamily="18" charset="0"/>
                <a:ea typeface="Calibri"/>
                <a:cs typeface="Times New Roman" pitchFamily="18" charset="0"/>
              </a:rPr>
            </a:br>
            <a:r>
              <a:rPr lang="en-US" sz="2800" dirty="0" smtClean="0">
                <a:solidFill>
                  <a:srgbClr val="212529"/>
                </a:solidFill>
                <a:latin typeface="Times New Roman" pitchFamily="18" charset="0"/>
                <a:ea typeface="Calibri"/>
                <a:cs typeface="Times New Roman" pitchFamily="18" charset="0"/>
              </a:rPr>
              <a:t/>
            </a:r>
            <a:br>
              <a:rPr lang="en-US" sz="2800" dirty="0" smtClean="0">
                <a:solidFill>
                  <a:srgbClr val="212529"/>
                </a:solidFill>
                <a:latin typeface="Times New Roman" pitchFamily="18" charset="0"/>
                <a:ea typeface="Calibri"/>
                <a:cs typeface="Times New Roman" pitchFamily="18" charset="0"/>
              </a:rPr>
            </a:br>
            <a:r>
              <a:rPr lang="en-US" sz="3200" dirty="0" smtClean="0">
                <a:solidFill>
                  <a:srgbClr val="212529"/>
                </a:solidFill>
                <a:latin typeface="Times New Roman" pitchFamily="18" charset="0"/>
                <a:ea typeface="Calibri"/>
                <a:cs typeface="Times New Roman" pitchFamily="18" charset="0"/>
              </a:rPr>
              <a:t>An</a:t>
            </a:r>
            <a:r>
              <a:rPr lang="en-US" sz="3200" dirty="0">
                <a:solidFill>
                  <a:srgbClr val="212529"/>
                </a:solidFill>
                <a:latin typeface="Times New Roman" pitchFamily="18" charset="0"/>
                <a:ea typeface="Calibri"/>
                <a:cs typeface="Times New Roman" pitchFamily="18" charset="0"/>
              </a:rPr>
              <a:t> </a:t>
            </a:r>
            <a:r>
              <a:rPr lang="en-US" sz="3200" b="1" dirty="0">
                <a:latin typeface="Times New Roman" pitchFamily="18" charset="0"/>
                <a:ea typeface="Calibri"/>
                <a:cs typeface="Times New Roman" pitchFamily="18" charset="0"/>
              </a:rPr>
              <a:t>Analogy</a:t>
            </a:r>
            <a:r>
              <a:rPr lang="en-US" sz="3200" dirty="0">
                <a:latin typeface="Times New Roman" pitchFamily="18" charset="0"/>
                <a:ea typeface="Calibri"/>
                <a:cs typeface="Times New Roman" pitchFamily="18" charset="0"/>
              </a:rPr>
              <a:t> is a relation of similarity between two or more things, so that an inference (reasoning from premise to conclusion) is drawn on the basis of that similarity. </a:t>
            </a:r>
            <a:br>
              <a:rPr lang="en-US" sz="3200" dirty="0">
                <a:latin typeface="Times New Roman" pitchFamily="18" charset="0"/>
                <a:ea typeface="Calibri"/>
                <a:cs typeface="Times New Roman" pitchFamily="18" charset="0"/>
              </a:rPr>
            </a:b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27831146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88640"/>
            <a:ext cx="8640960" cy="5976663"/>
          </a:xfrm>
        </p:spPr>
        <p:txBody>
          <a:bodyPr>
            <a:normAutofit/>
          </a:bodyPr>
          <a:lstStyle/>
          <a:p>
            <a:r>
              <a:rPr lang="en-US" sz="3200" dirty="0">
                <a:solidFill>
                  <a:srgbClr val="212529"/>
                </a:solidFill>
                <a:latin typeface="Times New Roman"/>
                <a:ea typeface="Calibri"/>
                <a:cs typeface="Times New Roman"/>
              </a:rPr>
              <a:t>The principle of analogy enables the hearer or listener to </a:t>
            </a:r>
            <a:r>
              <a:rPr lang="en-US" sz="3200" dirty="0">
                <a:solidFill>
                  <a:srgbClr val="C00000"/>
                </a:solidFill>
                <a:latin typeface="Times New Roman"/>
                <a:ea typeface="Calibri"/>
                <a:cs typeface="Times New Roman"/>
              </a:rPr>
              <a:t>interpret discourse in light of his past experience &amp; background knowledge</a:t>
            </a:r>
            <a:r>
              <a:rPr lang="en-US" sz="3200" dirty="0" smtClean="0">
                <a:solidFill>
                  <a:srgbClr val="C00000"/>
                </a:solidFill>
                <a:latin typeface="Times New Roman"/>
                <a:ea typeface="Calibri"/>
                <a:cs typeface="Times New Roman"/>
              </a:rPr>
              <a:t>.</a:t>
            </a:r>
            <a:r>
              <a:rPr lang="en-US" sz="3200" dirty="0" smtClean="0">
                <a:solidFill>
                  <a:srgbClr val="212529"/>
                </a:solidFill>
                <a:latin typeface="Times New Roman"/>
                <a:ea typeface="Calibri"/>
                <a:cs typeface="Times New Roman"/>
              </a:rPr>
              <a:t/>
            </a:r>
            <a:br>
              <a:rPr lang="en-US" sz="3200" dirty="0" smtClean="0">
                <a:solidFill>
                  <a:srgbClr val="212529"/>
                </a:solidFill>
                <a:latin typeface="Times New Roman"/>
                <a:ea typeface="Calibri"/>
                <a:cs typeface="Times New Roman"/>
              </a:rPr>
            </a:br>
            <a:r>
              <a:rPr lang="en-US" sz="3200" dirty="0">
                <a:solidFill>
                  <a:srgbClr val="212529"/>
                </a:solidFill>
                <a:latin typeface="Times New Roman"/>
                <a:ea typeface="Calibri"/>
                <a:cs typeface="Times New Roman"/>
              </a:rPr>
              <a:t> </a:t>
            </a:r>
            <a:r>
              <a:rPr lang="en-US" sz="3200" dirty="0" smtClean="0">
                <a:solidFill>
                  <a:srgbClr val="212529"/>
                </a:solidFill>
                <a:latin typeface="Times New Roman"/>
                <a:ea typeface="Calibri"/>
                <a:cs typeface="Times New Roman"/>
              </a:rPr>
              <a:t/>
            </a:r>
            <a:br>
              <a:rPr lang="en-US" sz="3200" dirty="0" smtClean="0">
                <a:solidFill>
                  <a:srgbClr val="212529"/>
                </a:solidFill>
                <a:latin typeface="Times New Roman"/>
                <a:ea typeface="Calibri"/>
                <a:cs typeface="Times New Roman"/>
              </a:rPr>
            </a:br>
            <a:r>
              <a:rPr lang="en-US" sz="3200" dirty="0">
                <a:solidFill>
                  <a:srgbClr val="212529"/>
                </a:solidFill>
                <a:latin typeface="Times New Roman"/>
                <a:ea typeface="Calibri"/>
                <a:cs typeface="Times New Roman"/>
              </a:rPr>
              <a:t> </a:t>
            </a:r>
            <a:r>
              <a:rPr lang="en-US" sz="3200" dirty="0" smtClean="0">
                <a:solidFill>
                  <a:srgbClr val="212529"/>
                </a:solidFill>
                <a:latin typeface="Times New Roman"/>
                <a:ea typeface="Calibri"/>
                <a:cs typeface="Times New Roman"/>
              </a:rPr>
              <a:t>&gt; </a:t>
            </a:r>
            <a:r>
              <a:rPr lang="en-US" sz="3200" dirty="0">
                <a:solidFill>
                  <a:srgbClr val="212529"/>
                </a:solidFill>
                <a:latin typeface="Times New Roman"/>
                <a:ea typeface="Calibri"/>
                <a:cs typeface="Times New Roman"/>
              </a:rPr>
              <a:t>When the hearer encounters a new situation he </a:t>
            </a:r>
            <a:r>
              <a:rPr lang="en-US" sz="3200" dirty="0">
                <a:solidFill>
                  <a:srgbClr val="C00000"/>
                </a:solidFill>
                <a:latin typeface="Times New Roman"/>
                <a:ea typeface="Calibri"/>
                <a:cs typeface="Times New Roman"/>
              </a:rPr>
              <a:t>selects from his memory a type of experience he has generalized before &amp; relates it to his background knowledge in order to interpret</a:t>
            </a:r>
            <a:r>
              <a:rPr lang="en-US" sz="3200" dirty="0">
                <a:solidFill>
                  <a:srgbClr val="212529"/>
                </a:solidFill>
                <a:latin typeface="Times New Roman"/>
                <a:ea typeface="Calibri"/>
                <a:cs typeface="Times New Roman"/>
              </a:rPr>
              <a:t> </a:t>
            </a:r>
            <a:r>
              <a:rPr lang="en-US" sz="3200" dirty="0" smtClean="0">
                <a:solidFill>
                  <a:srgbClr val="212529"/>
                </a:solidFill>
                <a:latin typeface="Times New Roman"/>
                <a:ea typeface="Calibri"/>
                <a:cs typeface="Times New Roman"/>
              </a:rPr>
              <a:t/>
            </a:r>
            <a:br>
              <a:rPr lang="en-US" sz="3200" dirty="0" smtClean="0">
                <a:solidFill>
                  <a:srgbClr val="212529"/>
                </a:solidFill>
                <a:latin typeface="Times New Roman"/>
                <a:ea typeface="Calibri"/>
                <a:cs typeface="Times New Roman"/>
              </a:rPr>
            </a:br>
            <a:r>
              <a:rPr lang="en-US" sz="3200" dirty="0" smtClean="0">
                <a:solidFill>
                  <a:srgbClr val="212529"/>
                </a:solidFill>
                <a:latin typeface="Times New Roman"/>
                <a:ea typeface="Calibri"/>
                <a:cs typeface="Times New Roman"/>
              </a:rPr>
              <a:t/>
            </a:r>
            <a:br>
              <a:rPr lang="en-US" sz="3200" dirty="0" smtClean="0">
                <a:solidFill>
                  <a:srgbClr val="212529"/>
                </a:solidFill>
                <a:latin typeface="Times New Roman"/>
                <a:ea typeface="Calibri"/>
                <a:cs typeface="Times New Roman"/>
              </a:rPr>
            </a:br>
            <a:r>
              <a:rPr lang="en-US" sz="3200" b="1" dirty="0" smtClean="0">
                <a:solidFill>
                  <a:srgbClr val="7030A0"/>
                </a:solidFill>
                <a:latin typeface="Times New Roman"/>
                <a:ea typeface="Calibri"/>
                <a:cs typeface="Times New Roman"/>
              </a:rPr>
              <a:t>&gt;&gt; </a:t>
            </a:r>
            <a:r>
              <a:rPr lang="en-US" sz="3200" dirty="0">
                <a:solidFill>
                  <a:srgbClr val="212529"/>
                </a:solidFill>
                <a:latin typeface="Times New Roman"/>
                <a:ea typeface="Calibri"/>
                <a:cs typeface="Times New Roman"/>
              </a:rPr>
              <a:t>Analogy with previous similar discourse. </a:t>
            </a:r>
            <a:endParaRPr lang="en-US" sz="3200" dirty="0"/>
          </a:p>
        </p:txBody>
      </p:sp>
    </p:spTree>
    <p:extLst>
      <p:ext uri="{BB962C8B-B14F-4D97-AF65-F5344CB8AC3E}">
        <p14:creationId xmlns:p14="http://schemas.microsoft.com/office/powerpoint/2010/main" val="42073381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88640"/>
            <a:ext cx="8856984" cy="6480719"/>
          </a:xfrm>
        </p:spPr>
        <p:txBody>
          <a:bodyPr>
            <a:normAutofit fontScale="90000"/>
          </a:bodyPr>
          <a:lstStyle/>
          <a:p>
            <a:pPr algn="l">
              <a:lnSpc>
                <a:spcPct val="115000"/>
              </a:lnSpc>
              <a:spcAft>
                <a:spcPts val="1000"/>
              </a:spcAft>
            </a:pPr>
            <a:r>
              <a:rPr lang="en-US" sz="3600" dirty="0" smtClean="0">
                <a:latin typeface="Times New Roman"/>
                <a:ea typeface="Times New Roman"/>
                <a:cs typeface="Times New Roman"/>
              </a:rPr>
              <a:t>          </a:t>
            </a:r>
            <a:br>
              <a:rPr lang="en-US" sz="3600" dirty="0" smtClean="0">
                <a:latin typeface="Times New Roman"/>
                <a:ea typeface="Times New Roman"/>
                <a:cs typeface="Times New Roman"/>
              </a:rPr>
            </a:br>
            <a:r>
              <a:rPr lang="en-US" sz="3600" dirty="0" smtClean="0">
                <a:latin typeface="Times New Roman"/>
                <a:ea typeface="Times New Roman"/>
                <a:cs typeface="Times New Roman"/>
              </a:rPr>
              <a:t>         </a:t>
            </a:r>
            <a:r>
              <a:rPr lang="en-US" sz="3600" b="1" dirty="0" smtClean="0">
                <a:solidFill>
                  <a:schemeClr val="accent6">
                    <a:lumMod val="50000"/>
                  </a:schemeClr>
                </a:solidFill>
                <a:latin typeface="Times New Roman"/>
                <a:ea typeface="Times New Roman"/>
                <a:cs typeface="Times New Roman"/>
              </a:rPr>
              <a:t>Some </a:t>
            </a:r>
            <a:r>
              <a:rPr lang="en-US" sz="3600" b="1" dirty="0">
                <a:solidFill>
                  <a:schemeClr val="accent6">
                    <a:lumMod val="50000"/>
                  </a:schemeClr>
                </a:solidFill>
                <a:latin typeface="Times New Roman"/>
                <a:ea typeface="Times New Roman"/>
                <a:cs typeface="Times New Roman"/>
              </a:rPr>
              <a:t>principles of discourse analysis</a:t>
            </a:r>
            <a:r>
              <a:rPr lang="en-US" sz="3600" b="1" dirty="0">
                <a:solidFill>
                  <a:schemeClr val="accent6">
                    <a:lumMod val="50000"/>
                  </a:schemeClr>
                </a:solidFill>
                <a:latin typeface="Times New Roman"/>
                <a:ea typeface="Calibri"/>
                <a:cs typeface="Times New Roman"/>
              </a:rPr>
              <a:t/>
            </a:r>
            <a:br>
              <a:rPr lang="en-US" sz="3600" b="1" dirty="0">
                <a:solidFill>
                  <a:schemeClr val="accent6">
                    <a:lumMod val="50000"/>
                  </a:schemeClr>
                </a:solidFill>
                <a:latin typeface="Times New Roman"/>
                <a:ea typeface="Calibri"/>
                <a:cs typeface="Times New Roman"/>
              </a:rPr>
            </a:br>
            <a:r>
              <a:rPr lang="en-US" sz="3600" dirty="0" smtClean="0">
                <a:latin typeface="Times New Roman"/>
                <a:ea typeface="Calibri"/>
                <a:cs typeface="Times New Roman"/>
              </a:rPr>
              <a:t>	</a:t>
            </a:r>
            <a:r>
              <a:rPr lang="en-US" sz="3100" b="1" dirty="0" smtClean="0">
                <a:solidFill>
                  <a:schemeClr val="accent6">
                    <a:lumMod val="50000"/>
                  </a:schemeClr>
                </a:solidFill>
                <a:latin typeface="Times New Roman"/>
                <a:ea typeface="Calibri"/>
                <a:cs typeface="Times New Roman"/>
              </a:rPr>
              <a:t>1.</a:t>
            </a:r>
            <a:r>
              <a:rPr lang="en-US" sz="3100" dirty="0" smtClean="0">
                <a:solidFill>
                  <a:srgbClr val="00B050"/>
                </a:solidFill>
                <a:latin typeface="Times New Roman"/>
                <a:ea typeface="Calibri"/>
                <a:cs typeface="Times New Roman"/>
              </a:rPr>
              <a:t> </a:t>
            </a:r>
            <a:r>
              <a:rPr lang="en-US" sz="3100" b="1" dirty="0" smtClean="0">
                <a:solidFill>
                  <a:srgbClr val="002060"/>
                </a:solidFill>
                <a:latin typeface="Times New Roman"/>
                <a:ea typeface="Times New Roman"/>
                <a:cs typeface="Times New Roman"/>
              </a:rPr>
              <a:t>Conducting discourse analysis </a:t>
            </a:r>
            <a:r>
              <a:rPr lang="en-US" sz="3100" b="1" dirty="0">
                <a:solidFill>
                  <a:srgbClr val="002060"/>
                </a:solidFill>
                <a:latin typeface="Times New Roman"/>
                <a:ea typeface="Times New Roman"/>
                <a:cs typeface="Times New Roman"/>
              </a:rPr>
              <a:t>must focus </a:t>
            </a:r>
            <a:r>
              <a:rPr lang="en-US" sz="3100" b="1" dirty="0" smtClean="0">
                <a:solidFill>
                  <a:srgbClr val="002060"/>
                </a:solidFill>
                <a:latin typeface="Times New Roman"/>
                <a:ea typeface="Times New Roman"/>
                <a:cs typeface="Times New Roman"/>
              </a:rPr>
              <a:t>on:</a:t>
            </a:r>
            <a:r>
              <a:rPr lang="en-US" sz="3100" dirty="0" smtClean="0">
                <a:solidFill>
                  <a:srgbClr val="00B050"/>
                </a:solidFill>
                <a:latin typeface="Times New Roman"/>
                <a:ea typeface="Times New Roman"/>
                <a:cs typeface="Times New Roman"/>
              </a:rPr>
              <a:t/>
            </a:r>
            <a:br>
              <a:rPr lang="en-US" sz="3100" dirty="0" smtClean="0">
                <a:solidFill>
                  <a:srgbClr val="00B050"/>
                </a:solidFill>
                <a:latin typeface="Times New Roman"/>
                <a:ea typeface="Times New Roman"/>
                <a:cs typeface="Times New Roman"/>
              </a:rPr>
            </a:br>
            <a:r>
              <a:rPr lang="en-US" sz="3100" dirty="0" smtClean="0">
                <a:solidFill>
                  <a:schemeClr val="accent6">
                    <a:lumMod val="75000"/>
                  </a:schemeClr>
                </a:solidFill>
                <a:latin typeface="Times New Roman"/>
                <a:ea typeface="Times New Roman"/>
                <a:cs typeface="Times New Roman"/>
              </a:rPr>
              <a:t>+ The </a:t>
            </a:r>
            <a:r>
              <a:rPr lang="en-US" sz="3100" dirty="0">
                <a:solidFill>
                  <a:schemeClr val="accent6">
                    <a:lumMod val="75000"/>
                  </a:schemeClr>
                </a:solidFill>
                <a:latin typeface="Times New Roman"/>
                <a:ea typeface="Times New Roman"/>
                <a:cs typeface="Times New Roman"/>
              </a:rPr>
              <a:t>purposes &amp;</a:t>
            </a:r>
            <a:r>
              <a:rPr lang="en-US" sz="3100" dirty="0" smtClean="0">
                <a:solidFill>
                  <a:schemeClr val="accent6">
                    <a:lumMod val="75000"/>
                  </a:schemeClr>
                </a:solidFill>
                <a:latin typeface="Times New Roman"/>
                <a:ea typeface="Times New Roman"/>
                <a:cs typeface="Times New Roman"/>
              </a:rPr>
              <a:t> </a:t>
            </a:r>
            <a:r>
              <a:rPr lang="en-US" sz="3100" dirty="0">
                <a:solidFill>
                  <a:schemeClr val="accent6">
                    <a:lumMod val="75000"/>
                  </a:schemeClr>
                </a:solidFill>
                <a:latin typeface="Times New Roman"/>
                <a:ea typeface="Times New Roman"/>
                <a:cs typeface="Times New Roman"/>
              </a:rPr>
              <a:t>effects of different types of language;</a:t>
            </a:r>
            <a:r>
              <a:rPr lang="en-US" sz="3100" dirty="0">
                <a:solidFill>
                  <a:srgbClr val="00B050"/>
                </a:solidFill>
                <a:latin typeface="Times New Roman"/>
                <a:ea typeface="Times New Roman"/>
                <a:cs typeface="Times New Roman"/>
              </a:rPr>
              <a:t> </a:t>
            </a:r>
            <a:r>
              <a:rPr lang="en-US" sz="3100" dirty="0" smtClean="0">
                <a:solidFill>
                  <a:srgbClr val="00B050"/>
                </a:solidFill>
                <a:latin typeface="Times New Roman"/>
                <a:ea typeface="Times New Roman"/>
                <a:cs typeface="Times New Roman"/>
              </a:rPr>
              <a:t>    </a:t>
            </a:r>
            <a:br>
              <a:rPr lang="en-US" sz="3100" dirty="0" smtClean="0">
                <a:solidFill>
                  <a:srgbClr val="00B050"/>
                </a:solidFill>
                <a:latin typeface="Times New Roman"/>
                <a:ea typeface="Times New Roman"/>
                <a:cs typeface="Times New Roman"/>
              </a:rPr>
            </a:br>
            <a:r>
              <a:rPr lang="en-US" sz="3100" dirty="0" smtClean="0">
                <a:solidFill>
                  <a:srgbClr val="00B050"/>
                </a:solidFill>
                <a:latin typeface="Times New Roman"/>
                <a:ea typeface="Times New Roman"/>
                <a:cs typeface="Times New Roman"/>
              </a:rPr>
              <a:t>+ </a:t>
            </a:r>
            <a:r>
              <a:rPr lang="en-US" sz="3100" dirty="0" smtClean="0">
                <a:solidFill>
                  <a:srgbClr val="002060"/>
                </a:solidFill>
                <a:latin typeface="Times New Roman"/>
                <a:ea typeface="Times New Roman"/>
                <a:cs typeface="Times New Roman"/>
              </a:rPr>
              <a:t>Cultural </a:t>
            </a:r>
            <a:r>
              <a:rPr lang="en-US" sz="3100" dirty="0">
                <a:solidFill>
                  <a:srgbClr val="002060"/>
                </a:solidFill>
                <a:latin typeface="Times New Roman"/>
                <a:ea typeface="Times New Roman"/>
                <a:cs typeface="Times New Roman"/>
              </a:rPr>
              <a:t>rules &amp;</a:t>
            </a:r>
            <a:r>
              <a:rPr lang="en-US" sz="3100" dirty="0" smtClean="0">
                <a:solidFill>
                  <a:srgbClr val="002060"/>
                </a:solidFill>
                <a:latin typeface="Times New Roman"/>
                <a:ea typeface="Times New Roman"/>
                <a:cs typeface="Times New Roman"/>
              </a:rPr>
              <a:t> </a:t>
            </a:r>
            <a:r>
              <a:rPr lang="en-US" sz="3100" dirty="0">
                <a:solidFill>
                  <a:srgbClr val="002060"/>
                </a:solidFill>
                <a:latin typeface="Times New Roman"/>
                <a:ea typeface="Times New Roman"/>
                <a:cs typeface="Times New Roman"/>
              </a:rPr>
              <a:t>conventions in communication;</a:t>
            </a:r>
            <a:r>
              <a:rPr lang="en-US" sz="3100" dirty="0">
                <a:solidFill>
                  <a:srgbClr val="00B050"/>
                </a:solidFill>
                <a:latin typeface="Times New Roman"/>
                <a:ea typeface="Times New Roman"/>
                <a:cs typeface="Times New Roman"/>
              </a:rPr>
              <a:t> </a:t>
            </a:r>
            <a:r>
              <a:rPr lang="en-US" sz="3100" dirty="0" smtClean="0">
                <a:solidFill>
                  <a:srgbClr val="00B050"/>
                </a:solidFill>
                <a:latin typeface="Times New Roman"/>
                <a:ea typeface="Times New Roman"/>
                <a:cs typeface="Times New Roman"/>
              </a:rPr>
              <a:t/>
            </a:r>
            <a:br>
              <a:rPr lang="en-US" sz="3100" dirty="0" smtClean="0">
                <a:solidFill>
                  <a:srgbClr val="00B050"/>
                </a:solidFill>
                <a:latin typeface="Times New Roman"/>
                <a:ea typeface="Times New Roman"/>
                <a:cs typeface="Times New Roman"/>
              </a:rPr>
            </a:br>
            <a:r>
              <a:rPr lang="en-US" sz="3100" dirty="0" smtClean="0">
                <a:solidFill>
                  <a:srgbClr val="00B050"/>
                </a:solidFill>
                <a:latin typeface="Times New Roman"/>
                <a:ea typeface="Times New Roman"/>
                <a:cs typeface="Times New Roman"/>
              </a:rPr>
              <a:t>+ How </a:t>
            </a:r>
            <a:r>
              <a:rPr lang="en-US" sz="3100" dirty="0">
                <a:solidFill>
                  <a:srgbClr val="00B050"/>
                </a:solidFill>
                <a:latin typeface="Times New Roman"/>
                <a:ea typeface="Times New Roman"/>
                <a:cs typeface="Times New Roman"/>
              </a:rPr>
              <a:t>values, beliefs &amp;</a:t>
            </a:r>
            <a:r>
              <a:rPr lang="en-US" sz="3100" dirty="0" smtClean="0">
                <a:solidFill>
                  <a:srgbClr val="00B050"/>
                </a:solidFill>
                <a:latin typeface="Times New Roman"/>
                <a:ea typeface="Times New Roman"/>
                <a:cs typeface="Times New Roman"/>
              </a:rPr>
              <a:t> </a:t>
            </a:r>
            <a:r>
              <a:rPr lang="en-US" sz="3100" dirty="0">
                <a:solidFill>
                  <a:srgbClr val="00B050"/>
                </a:solidFill>
                <a:latin typeface="Times New Roman"/>
                <a:ea typeface="Times New Roman"/>
                <a:cs typeface="Times New Roman"/>
              </a:rPr>
              <a:t>assumptions are communicated; </a:t>
            </a:r>
            <a:br>
              <a:rPr lang="en-US" sz="3100" dirty="0">
                <a:solidFill>
                  <a:srgbClr val="00B050"/>
                </a:solidFill>
                <a:latin typeface="Times New Roman"/>
                <a:ea typeface="Times New Roman"/>
                <a:cs typeface="Times New Roman"/>
              </a:rPr>
            </a:br>
            <a:r>
              <a:rPr lang="en-US" sz="3100" dirty="0" smtClean="0">
                <a:solidFill>
                  <a:srgbClr val="002060"/>
                </a:solidFill>
                <a:latin typeface="Times New Roman"/>
                <a:ea typeface="Times New Roman"/>
                <a:cs typeface="Times New Roman"/>
              </a:rPr>
              <a:t>+ How </a:t>
            </a:r>
            <a:r>
              <a:rPr lang="en-US" sz="3100" dirty="0">
                <a:solidFill>
                  <a:srgbClr val="002060"/>
                </a:solidFill>
                <a:latin typeface="Times New Roman"/>
                <a:ea typeface="Times New Roman"/>
                <a:cs typeface="Times New Roman"/>
              </a:rPr>
              <a:t>language use relates to its social, political &amp;</a:t>
            </a:r>
            <a:r>
              <a:rPr lang="en-US" sz="3100" dirty="0" smtClean="0">
                <a:solidFill>
                  <a:srgbClr val="002060"/>
                </a:solidFill>
                <a:latin typeface="Times New Roman"/>
                <a:ea typeface="Times New Roman"/>
                <a:cs typeface="Times New Roman"/>
              </a:rPr>
              <a:t> </a:t>
            </a:r>
            <a:r>
              <a:rPr lang="en-US" sz="3100" dirty="0">
                <a:solidFill>
                  <a:srgbClr val="002060"/>
                </a:solidFill>
                <a:latin typeface="Times New Roman"/>
                <a:ea typeface="Times New Roman"/>
                <a:cs typeface="Times New Roman"/>
              </a:rPr>
              <a:t>historical </a:t>
            </a:r>
            <a:r>
              <a:rPr lang="en-US" sz="3100" dirty="0" smtClean="0">
                <a:solidFill>
                  <a:srgbClr val="002060"/>
                </a:solidFill>
                <a:latin typeface="Times New Roman"/>
                <a:ea typeface="Times New Roman"/>
                <a:cs typeface="Times New Roman"/>
              </a:rPr>
              <a:t>context</a:t>
            </a:r>
            <a:r>
              <a:rPr lang="en-US" sz="3600" dirty="0" smtClean="0">
                <a:latin typeface="Times New Roman"/>
                <a:ea typeface="Calibri"/>
                <a:cs typeface="Times New Roman"/>
              </a:rPr>
              <a:t> </a:t>
            </a:r>
            <a:br>
              <a:rPr lang="en-US" sz="3600" dirty="0" smtClean="0">
                <a:latin typeface="Times New Roman"/>
                <a:ea typeface="Calibri"/>
                <a:cs typeface="Times New Roman"/>
              </a:rPr>
            </a:br>
            <a:r>
              <a:rPr lang="en-US" sz="3600" dirty="0" smtClean="0">
                <a:latin typeface="Times New Roman"/>
                <a:ea typeface="Calibri"/>
                <a:cs typeface="Times New Roman"/>
              </a:rPr>
              <a:t>	</a:t>
            </a:r>
            <a:r>
              <a:rPr lang="en-US" sz="3100" b="1" dirty="0" smtClean="0">
                <a:solidFill>
                  <a:schemeClr val="accent6">
                    <a:lumMod val="50000"/>
                  </a:schemeClr>
                </a:solidFill>
                <a:latin typeface="Times New Roman"/>
                <a:ea typeface="Times New Roman"/>
                <a:cs typeface="Times New Roman"/>
              </a:rPr>
              <a:t>2</a:t>
            </a:r>
            <a:r>
              <a:rPr lang="en-US" sz="3100" b="1" dirty="0">
                <a:solidFill>
                  <a:schemeClr val="accent6">
                    <a:lumMod val="50000"/>
                  </a:schemeClr>
                </a:solidFill>
                <a:latin typeface="Times New Roman"/>
                <a:ea typeface="Times New Roman"/>
                <a:cs typeface="Times New Roman"/>
              </a:rPr>
              <a:t>. </a:t>
            </a:r>
            <a:r>
              <a:rPr lang="en-US" sz="3100" b="1" dirty="0">
                <a:solidFill>
                  <a:srgbClr val="002060"/>
                </a:solidFill>
                <a:latin typeface="Times New Roman"/>
                <a:ea typeface="Times New Roman"/>
                <a:cs typeface="Times New Roman"/>
              </a:rPr>
              <a:t>Using qualitative research method</a:t>
            </a:r>
            <a:r>
              <a:rPr lang="en-US" sz="3100" dirty="0">
                <a:solidFill>
                  <a:schemeClr val="accent6">
                    <a:lumMod val="50000"/>
                  </a:schemeClr>
                </a:solidFill>
                <a:latin typeface="Times New Roman"/>
                <a:ea typeface="Times New Roman"/>
                <a:cs typeface="Times New Roman"/>
              </a:rPr>
              <a:t> in humanities &amp;</a:t>
            </a:r>
            <a:r>
              <a:rPr lang="en-US" sz="3100" dirty="0" smtClean="0">
                <a:solidFill>
                  <a:schemeClr val="accent6">
                    <a:lumMod val="50000"/>
                  </a:schemeClr>
                </a:solidFill>
                <a:latin typeface="Times New Roman"/>
                <a:ea typeface="Times New Roman"/>
                <a:cs typeface="Times New Roman"/>
              </a:rPr>
              <a:t> </a:t>
            </a:r>
            <a:r>
              <a:rPr lang="en-US" sz="3100" dirty="0">
                <a:solidFill>
                  <a:schemeClr val="accent6">
                    <a:lumMod val="50000"/>
                  </a:schemeClr>
                </a:solidFill>
                <a:latin typeface="Times New Roman"/>
                <a:ea typeface="Times New Roman"/>
                <a:cs typeface="Times New Roman"/>
              </a:rPr>
              <a:t>social science disciplines, including linguistics, sociology, anthropology, </a:t>
            </a:r>
            <a:r>
              <a:rPr lang="en-US" sz="3100" dirty="0" smtClean="0">
                <a:solidFill>
                  <a:schemeClr val="accent6">
                    <a:lumMod val="50000"/>
                  </a:schemeClr>
                </a:solidFill>
                <a:latin typeface="Times New Roman"/>
                <a:ea typeface="Times New Roman"/>
                <a:cs typeface="Times New Roman"/>
              </a:rPr>
              <a:t>psychology &amp; </a:t>
            </a:r>
            <a:r>
              <a:rPr lang="en-US" sz="3100" dirty="0">
                <a:solidFill>
                  <a:schemeClr val="accent6">
                    <a:lumMod val="50000"/>
                  </a:schemeClr>
                </a:solidFill>
                <a:latin typeface="Times New Roman"/>
                <a:ea typeface="Times New Roman"/>
                <a:cs typeface="Times New Roman"/>
              </a:rPr>
              <a:t>cultural studies.</a:t>
            </a:r>
            <a:r>
              <a:rPr lang="en-US" dirty="0">
                <a:latin typeface="Times New Roman"/>
                <a:ea typeface="Calibri"/>
                <a:cs typeface="Times New Roman"/>
              </a:rPr>
              <a:t/>
            </a:r>
            <a:br>
              <a:rPr lang="en-US" dirty="0">
                <a:latin typeface="Times New Roman"/>
                <a:ea typeface="Calibri"/>
                <a:cs typeface="Times New Roman"/>
              </a:rPr>
            </a:br>
            <a:endParaRPr lang="en-US" dirty="0"/>
          </a:p>
        </p:txBody>
      </p:sp>
    </p:spTree>
    <p:extLst>
      <p:ext uri="{BB962C8B-B14F-4D97-AF65-F5344CB8AC3E}">
        <p14:creationId xmlns:p14="http://schemas.microsoft.com/office/powerpoint/2010/main" val="354063938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04664"/>
            <a:ext cx="7772400" cy="6120679"/>
          </a:xfrm>
        </p:spPr>
        <p:txBody>
          <a:bodyPr/>
          <a:lstStyle/>
          <a:p>
            <a:r>
              <a:rPr lang="en-US" sz="3200" dirty="0">
                <a:solidFill>
                  <a:srgbClr val="C00000"/>
                </a:solidFill>
                <a:latin typeface="Times New Roman"/>
                <a:ea typeface="Calibri"/>
                <a:cs typeface="Times New Roman"/>
              </a:rPr>
              <a:t>SUMMARY</a:t>
            </a:r>
            <a:br>
              <a:rPr lang="en-US" sz="3200" dirty="0">
                <a:solidFill>
                  <a:srgbClr val="C00000"/>
                </a:solidFill>
                <a:latin typeface="Times New Roman"/>
                <a:ea typeface="Calibri"/>
                <a:cs typeface="Times New Roman"/>
              </a:rPr>
            </a:br>
            <a:r>
              <a:rPr lang="en-US" sz="3200" dirty="0">
                <a:solidFill>
                  <a:srgbClr val="C00000"/>
                </a:solidFill>
                <a:latin typeface="Times New Roman"/>
                <a:ea typeface="Calibri"/>
                <a:cs typeface="Times New Roman"/>
              </a:rPr>
              <a:t>  </a:t>
            </a:r>
            <a:r>
              <a:rPr lang="en-US" sz="2800" dirty="0">
                <a:solidFill>
                  <a:srgbClr val="C00000"/>
                </a:solidFill>
                <a:latin typeface="Times New Roman"/>
                <a:ea typeface="Calibri"/>
                <a:cs typeface="Times New Roman"/>
              </a:rPr>
              <a:t>* </a:t>
            </a:r>
            <a:r>
              <a:rPr lang="en-US" sz="2800" dirty="0">
                <a:solidFill>
                  <a:srgbClr val="002060"/>
                </a:solidFill>
                <a:latin typeface="Times New Roman"/>
                <a:ea typeface="Calibri"/>
                <a:cs typeface="Times New Roman"/>
              </a:rPr>
              <a:t>The distinction between context &amp; co-text: Co-text restricted to the linguistic factors; Context refers to those that are outside language.</a:t>
            </a:r>
            <a:br>
              <a:rPr lang="en-US" sz="2800" dirty="0">
                <a:solidFill>
                  <a:srgbClr val="002060"/>
                </a:solidFill>
                <a:latin typeface="Times New Roman"/>
                <a:ea typeface="Calibri"/>
                <a:cs typeface="Times New Roman"/>
              </a:rPr>
            </a:br>
            <a:r>
              <a:rPr lang="en-US" sz="2800" dirty="0">
                <a:solidFill>
                  <a:srgbClr val="000000"/>
                </a:solidFill>
                <a:latin typeface="Times New Roman"/>
                <a:ea typeface="Calibri"/>
                <a:cs typeface="Times New Roman"/>
              </a:rPr>
              <a:t/>
            </a:r>
            <a:br>
              <a:rPr lang="en-US" sz="2800" dirty="0">
                <a:solidFill>
                  <a:srgbClr val="000000"/>
                </a:solidFill>
                <a:latin typeface="Times New Roman"/>
                <a:ea typeface="Calibri"/>
                <a:cs typeface="Times New Roman"/>
              </a:rPr>
            </a:br>
            <a:r>
              <a:rPr lang="en-US" sz="2800" dirty="0">
                <a:solidFill>
                  <a:srgbClr val="000000"/>
                </a:solidFill>
                <a:latin typeface="Times New Roman"/>
                <a:ea typeface="Calibri"/>
                <a:cs typeface="Times New Roman"/>
              </a:rPr>
              <a:t>  </a:t>
            </a:r>
            <a:r>
              <a:rPr lang="en-US" sz="2800" dirty="0">
                <a:solidFill>
                  <a:srgbClr val="00B050"/>
                </a:solidFill>
                <a:latin typeface="Times New Roman"/>
                <a:ea typeface="Calibri"/>
                <a:cs typeface="Times New Roman"/>
              </a:rPr>
              <a:t>*</a:t>
            </a:r>
            <a:r>
              <a:rPr lang="en-US" sz="2800" dirty="0">
                <a:solidFill>
                  <a:srgbClr val="000000"/>
                </a:solidFill>
                <a:latin typeface="Times New Roman"/>
                <a:ea typeface="Calibri"/>
                <a:cs typeface="Times New Roman"/>
              </a:rPr>
              <a:t> </a:t>
            </a:r>
            <a:r>
              <a:rPr lang="en-US" sz="2800" dirty="0">
                <a:solidFill>
                  <a:srgbClr val="00B050"/>
                </a:solidFill>
                <a:latin typeface="Times New Roman"/>
                <a:ea typeface="Calibri"/>
                <a:cs typeface="Times New Roman"/>
              </a:rPr>
              <a:t>Features of context (by Hypes)</a:t>
            </a:r>
            <a:r>
              <a:rPr lang="en-US" sz="2800" dirty="0">
                <a:solidFill>
                  <a:srgbClr val="000000"/>
                </a:solidFill>
                <a:latin typeface="Times New Roman"/>
                <a:ea typeface="Calibri"/>
                <a:cs typeface="Times New Roman"/>
              </a:rPr>
              <a:t/>
            </a:r>
            <a:br>
              <a:rPr lang="en-US" sz="2800" dirty="0">
                <a:solidFill>
                  <a:srgbClr val="000000"/>
                </a:solidFill>
                <a:latin typeface="Times New Roman"/>
                <a:ea typeface="Calibri"/>
                <a:cs typeface="Times New Roman"/>
              </a:rPr>
            </a:br>
            <a:r>
              <a:rPr lang="en-US" sz="2800" dirty="0">
                <a:solidFill>
                  <a:srgbClr val="000000"/>
                </a:solidFill>
                <a:latin typeface="Times New Roman"/>
                <a:ea typeface="Calibri"/>
                <a:cs typeface="Times New Roman"/>
              </a:rPr>
              <a:t/>
            </a:r>
            <a:br>
              <a:rPr lang="en-US" sz="2800" dirty="0">
                <a:solidFill>
                  <a:srgbClr val="000000"/>
                </a:solidFill>
                <a:latin typeface="Times New Roman"/>
                <a:ea typeface="Calibri"/>
                <a:cs typeface="Times New Roman"/>
              </a:rPr>
            </a:br>
            <a:r>
              <a:rPr lang="en-US" sz="2800" dirty="0">
                <a:solidFill>
                  <a:srgbClr val="000000"/>
                </a:solidFill>
                <a:latin typeface="Times New Roman"/>
                <a:ea typeface="Calibri"/>
                <a:cs typeface="Times New Roman"/>
              </a:rPr>
              <a:t>  </a:t>
            </a:r>
            <a:r>
              <a:rPr lang="en-US" sz="2800" dirty="0">
                <a:solidFill>
                  <a:srgbClr val="FF0000"/>
                </a:solidFill>
                <a:latin typeface="Times New Roman"/>
                <a:ea typeface="Calibri"/>
                <a:cs typeface="Times New Roman"/>
              </a:rPr>
              <a:t>* The 2 principles of Local interpretation &amp; Analogy</a:t>
            </a:r>
            <a:r>
              <a:rPr lang="en-US" sz="3200" dirty="0">
                <a:solidFill>
                  <a:srgbClr val="000000"/>
                </a:solidFill>
                <a:latin typeface="Times New Roman"/>
                <a:ea typeface="Calibri"/>
                <a:cs typeface="Times New Roman"/>
              </a:rPr>
              <a:t/>
            </a:r>
            <a:br>
              <a:rPr lang="en-US" sz="3200" dirty="0">
                <a:solidFill>
                  <a:srgbClr val="000000"/>
                </a:solidFill>
                <a:latin typeface="Times New Roman"/>
                <a:ea typeface="Calibri"/>
                <a:cs typeface="Times New Roman"/>
              </a:rPr>
            </a:br>
            <a:endParaRPr lang="en-US" dirty="0"/>
          </a:p>
        </p:txBody>
      </p:sp>
    </p:spTree>
    <p:extLst>
      <p:ext uri="{BB962C8B-B14F-4D97-AF65-F5344CB8AC3E}">
        <p14:creationId xmlns:p14="http://schemas.microsoft.com/office/powerpoint/2010/main" val="332878551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88640"/>
            <a:ext cx="8784976" cy="6480719"/>
          </a:xfrm>
        </p:spPr>
        <p:txBody>
          <a:bodyPr/>
          <a:lstStyle/>
          <a:p>
            <a:pPr algn="l"/>
            <a:r>
              <a:rPr lang="en-US" sz="4000" b="1" dirty="0" smtClean="0">
                <a:solidFill>
                  <a:schemeClr val="accent6">
                    <a:lumMod val="50000"/>
                  </a:schemeClr>
                </a:solidFill>
                <a:latin typeface="Times New Roman" pitchFamily="18" charset="0"/>
                <a:cs typeface="Times New Roman" pitchFamily="18" charset="0"/>
              </a:rPr>
              <a:t>          Revision of chapter IV</a:t>
            </a:r>
            <a:r>
              <a:rPr lang="en-US" dirty="0" smtClean="0"/>
              <a:t/>
            </a:r>
            <a:br>
              <a:rPr lang="en-US" dirty="0" smtClean="0"/>
            </a:br>
            <a:r>
              <a:rPr lang="en-US" dirty="0" smtClean="0"/>
              <a:t>	</a:t>
            </a:r>
            <a:r>
              <a:rPr lang="en-US" sz="3200" dirty="0" smtClean="0">
                <a:solidFill>
                  <a:srgbClr val="002060"/>
                </a:solidFill>
                <a:latin typeface="Times New Roman" pitchFamily="18" charset="0"/>
                <a:cs typeface="Times New Roman" pitchFamily="18" charset="0"/>
              </a:rPr>
              <a:t>1. Present the principles of discourse analysis</a:t>
            </a:r>
            <a:br>
              <a:rPr lang="en-US" sz="3200" dirty="0" smtClean="0">
                <a:solidFill>
                  <a:srgbClr val="002060"/>
                </a:solidFill>
                <a:latin typeface="Times New Roman" pitchFamily="18" charset="0"/>
                <a:cs typeface="Times New Roman" pitchFamily="18" charset="0"/>
              </a:rPr>
            </a:br>
            <a:r>
              <a:rPr lang="en-US" sz="3200" dirty="0" smtClean="0">
                <a:solidFill>
                  <a:srgbClr val="002060"/>
                </a:solidFill>
                <a:latin typeface="Times New Roman" pitchFamily="18" charset="0"/>
                <a:cs typeface="Times New Roman" pitchFamily="18" charset="0"/>
              </a:rPr>
              <a:t>	2. Present 4 steps to interpret discourse</a:t>
            </a:r>
            <a:br>
              <a:rPr lang="en-US" sz="3200" dirty="0" smtClean="0">
                <a:solidFill>
                  <a:srgbClr val="002060"/>
                </a:solidFill>
                <a:latin typeface="Times New Roman" pitchFamily="18" charset="0"/>
                <a:cs typeface="Times New Roman" pitchFamily="18" charset="0"/>
              </a:rPr>
            </a:br>
            <a:r>
              <a:rPr lang="en-US" sz="3200" dirty="0" smtClean="0">
                <a:solidFill>
                  <a:srgbClr val="002060"/>
                </a:solidFill>
                <a:latin typeface="Times New Roman" pitchFamily="18" charset="0"/>
                <a:cs typeface="Times New Roman" pitchFamily="18" charset="0"/>
              </a:rPr>
              <a:t>	3. Present 3 approaches to discourse analysis</a:t>
            </a:r>
            <a:r>
              <a:rPr lang="en-US" sz="3200" smtClean="0">
                <a:solidFill>
                  <a:srgbClr val="002060"/>
                </a:solidFill>
                <a:latin typeface="Times New Roman" pitchFamily="18" charset="0"/>
                <a:cs typeface="Times New Roman" pitchFamily="18" charset="0"/>
              </a:rPr>
              <a:t>: Linguistic</a:t>
            </a:r>
            <a:r>
              <a:rPr lang="en-US" sz="3200" dirty="0" smtClean="0">
                <a:solidFill>
                  <a:srgbClr val="002060"/>
                </a:solidFill>
                <a:latin typeface="Times New Roman" pitchFamily="18" charset="0"/>
                <a:cs typeface="Times New Roman" pitchFamily="18" charset="0"/>
              </a:rPr>
              <a:t>, Genre and Sociological</a:t>
            </a:r>
            <a:r>
              <a:rPr lang="en-US" dirty="0" smtClean="0"/>
              <a:t> </a:t>
            </a:r>
            <a:endParaRPr lang="en-US" dirty="0"/>
          </a:p>
        </p:txBody>
      </p:sp>
    </p:spTree>
    <p:extLst>
      <p:ext uri="{BB962C8B-B14F-4D97-AF65-F5344CB8AC3E}">
        <p14:creationId xmlns:p14="http://schemas.microsoft.com/office/powerpoint/2010/main" val="3735583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88640"/>
            <a:ext cx="8856984" cy="6408711"/>
          </a:xfrm>
        </p:spPr>
        <p:txBody>
          <a:bodyPr>
            <a:normAutofit/>
          </a:bodyPr>
          <a:lstStyle/>
          <a:p>
            <a:pPr algn="l">
              <a:lnSpc>
                <a:spcPct val="115000"/>
              </a:lnSpc>
              <a:spcAft>
                <a:spcPts val="1000"/>
              </a:spcAft>
            </a:pPr>
            <a:r>
              <a:rPr lang="en-US" sz="2800" b="1" dirty="0">
                <a:solidFill>
                  <a:srgbClr val="FF0000"/>
                </a:solidFill>
                <a:latin typeface="Times New Roman"/>
                <a:ea typeface="Times New Roman"/>
                <a:cs typeface="Times New Roman"/>
              </a:rPr>
              <a:t>	</a:t>
            </a:r>
            <a:r>
              <a:rPr lang="en-US" sz="2800" b="1" dirty="0" smtClean="0">
                <a:solidFill>
                  <a:srgbClr val="FF0000"/>
                </a:solidFill>
                <a:latin typeface="Times New Roman"/>
                <a:ea typeface="Times New Roman"/>
                <a:cs typeface="Times New Roman"/>
              </a:rPr>
              <a:t>3</a:t>
            </a:r>
            <a:r>
              <a:rPr lang="en-US" sz="2800" b="1" dirty="0">
                <a:solidFill>
                  <a:srgbClr val="FF0000"/>
                </a:solidFill>
                <a:latin typeface="Times New Roman"/>
                <a:ea typeface="Times New Roman"/>
                <a:cs typeface="Times New Roman"/>
              </a:rPr>
              <a:t>. </a:t>
            </a:r>
            <a:r>
              <a:rPr lang="en-US" sz="2800" b="1" dirty="0">
                <a:solidFill>
                  <a:srgbClr val="002060"/>
                </a:solidFill>
                <a:latin typeface="Times New Roman"/>
                <a:ea typeface="Times New Roman"/>
                <a:cs typeface="Times New Roman"/>
              </a:rPr>
              <a:t>In </a:t>
            </a:r>
            <a:r>
              <a:rPr lang="en-US" sz="2800" dirty="0" smtClean="0">
                <a:solidFill>
                  <a:srgbClr val="002060"/>
                </a:solidFill>
                <a:latin typeface="Times New Roman"/>
                <a:ea typeface="Times New Roman"/>
                <a:cs typeface="Times New Roman"/>
              </a:rPr>
              <a:t>conducting </a:t>
            </a:r>
            <a:r>
              <a:rPr lang="en-US" sz="2800" dirty="0">
                <a:solidFill>
                  <a:srgbClr val="002060"/>
                </a:solidFill>
                <a:latin typeface="Times New Roman"/>
                <a:ea typeface="Times New Roman"/>
                <a:cs typeface="Times New Roman"/>
              </a:rPr>
              <a:t>discourse analysis must </a:t>
            </a:r>
            <a:r>
              <a:rPr lang="en-US" sz="2800" b="1" dirty="0">
                <a:solidFill>
                  <a:srgbClr val="002060"/>
                </a:solidFill>
                <a:latin typeface="Times New Roman"/>
                <a:ea typeface="Times New Roman"/>
                <a:cs typeface="Times New Roman"/>
              </a:rPr>
              <a:t>examine how language functions &amp; how meaning is created in different social contexts.</a:t>
            </a:r>
            <a:r>
              <a:rPr lang="en-US" sz="2800" dirty="0">
                <a:solidFill>
                  <a:srgbClr val="FF0000"/>
                </a:solidFill>
                <a:latin typeface="Times New Roman"/>
                <a:ea typeface="Times New Roman"/>
                <a:cs typeface="Times New Roman"/>
              </a:rPr>
              <a:t> </a:t>
            </a:r>
            <a:r>
              <a:rPr lang="en-US" sz="2800" dirty="0" smtClean="0">
                <a:solidFill>
                  <a:srgbClr val="FF0000"/>
                </a:solidFill>
                <a:latin typeface="Times New Roman"/>
                <a:ea typeface="Times New Roman"/>
                <a:cs typeface="Times New Roman"/>
              </a:rPr>
              <a:t/>
            </a:r>
            <a:br>
              <a:rPr lang="en-US" sz="2800" dirty="0" smtClean="0">
                <a:solidFill>
                  <a:srgbClr val="FF0000"/>
                </a:solidFill>
                <a:latin typeface="Times New Roman"/>
                <a:ea typeface="Times New Roman"/>
                <a:cs typeface="Times New Roman"/>
              </a:rPr>
            </a:br>
            <a:r>
              <a:rPr lang="en-US" sz="2800" dirty="0">
                <a:solidFill>
                  <a:srgbClr val="FF0000"/>
                </a:solidFill>
                <a:latin typeface="Times New Roman"/>
                <a:ea typeface="Times New Roman"/>
                <a:cs typeface="Times New Roman"/>
              </a:rPr>
              <a:t> </a:t>
            </a:r>
            <a:r>
              <a:rPr lang="en-US" sz="2800" dirty="0" smtClean="0">
                <a:solidFill>
                  <a:srgbClr val="FF0000"/>
                </a:solidFill>
                <a:latin typeface="Times New Roman"/>
                <a:ea typeface="Times New Roman"/>
                <a:cs typeface="Times New Roman"/>
              </a:rPr>
              <a:t>         </a:t>
            </a:r>
            <a:r>
              <a:rPr lang="en-US" sz="2800" dirty="0" smtClean="0">
                <a:solidFill>
                  <a:schemeClr val="accent6">
                    <a:lumMod val="50000"/>
                  </a:schemeClr>
                </a:solidFill>
                <a:latin typeface="Times New Roman"/>
                <a:ea typeface="Times New Roman"/>
                <a:cs typeface="Times New Roman"/>
              </a:rPr>
              <a:t>It </a:t>
            </a:r>
            <a:r>
              <a:rPr lang="en-US" sz="2800" dirty="0">
                <a:solidFill>
                  <a:schemeClr val="accent6">
                    <a:lumMod val="50000"/>
                  </a:schemeClr>
                </a:solidFill>
                <a:latin typeface="Times New Roman"/>
                <a:ea typeface="Times New Roman"/>
                <a:cs typeface="Times New Roman"/>
              </a:rPr>
              <a:t>can be applied to any instance of written or oral language, as well as non-verbal aspects of communication such as tone &amp;</a:t>
            </a:r>
            <a:r>
              <a:rPr lang="en-US" sz="2800" dirty="0" smtClean="0">
                <a:solidFill>
                  <a:schemeClr val="accent6">
                    <a:lumMod val="50000"/>
                  </a:schemeClr>
                </a:solidFill>
                <a:latin typeface="Times New Roman"/>
                <a:ea typeface="Times New Roman"/>
                <a:cs typeface="Times New Roman"/>
              </a:rPr>
              <a:t> </a:t>
            </a:r>
            <a:r>
              <a:rPr lang="en-US" sz="2800" dirty="0">
                <a:solidFill>
                  <a:schemeClr val="accent6">
                    <a:lumMod val="50000"/>
                  </a:schemeClr>
                </a:solidFill>
                <a:latin typeface="Times New Roman"/>
                <a:ea typeface="Times New Roman"/>
                <a:cs typeface="Times New Roman"/>
              </a:rPr>
              <a:t>gestures.</a:t>
            </a:r>
            <a:r>
              <a:rPr lang="en-US" sz="2800" dirty="0">
                <a:latin typeface="Times New Roman"/>
                <a:ea typeface="Calibri"/>
                <a:cs typeface="Times New Roman"/>
              </a:rPr>
              <a:t/>
            </a:r>
            <a:br>
              <a:rPr lang="en-US" sz="2800" dirty="0">
                <a:latin typeface="Times New Roman"/>
                <a:ea typeface="Calibri"/>
                <a:cs typeface="Times New Roman"/>
              </a:rPr>
            </a:br>
            <a:r>
              <a:rPr lang="en-US" sz="2800" dirty="0" smtClean="0">
                <a:latin typeface="Times New Roman"/>
                <a:ea typeface="Calibri"/>
                <a:cs typeface="Times New Roman"/>
              </a:rPr>
              <a:t>	</a:t>
            </a:r>
            <a:br>
              <a:rPr lang="en-US" sz="2800" dirty="0" smtClean="0">
                <a:latin typeface="Times New Roman"/>
                <a:ea typeface="Calibri"/>
                <a:cs typeface="Times New Roman"/>
              </a:rPr>
            </a:br>
            <a:r>
              <a:rPr lang="en-US" sz="2800" dirty="0">
                <a:latin typeface="Times New Roman"/>
                <a:ea typeface="Calibri"/>
                <a:cs typeface="Times New Roman"/>
              </a:rPr>
              <a:t> </a:t>
            </a:r>
            <a:r>
              <a:rPr lang="en-US" sz="2800" dirty="0" smtClean="0">
                <a:latin typeface="Times New Roman"/>
                <a:ea typeface="Calibri"/>
                <a:cs typeface="Times New Roman"/>
              </a:rPr>
              <a:t>        </a:t>
            </a:r>
            <a:r>
              <a:rPr lang="en-US" sz="2800" b="1" dirty="0" smtClean="0">
                <a:solidFill>
                  <a:srgbClr val="00B050"/>
                </a:solidFill>
                <a:latin typeface="Times New Roman"/>
                <a:ea typeface="Times New Roman"/>
              </a:rPr>
              <a:t>4</a:t>
            </a:r>
            <a:r>
              <a:rPr lang="en-US" sz="2800" b="1" dirty="0">
                <a:solidFill>
                  <a:srgbClr val="00B050"/>
                </a:solidFill>
                <a:latin typeface="Times New Roman"/>
                <a:ea typeface="Times New Roman"/>
              </a:rPr>
              <a:t>.</a:t>
            </a:r>
            <a:r>
              <a:rPr lang="en-US" sz="2800" dirty="0">
                <a:solidFill>
                  <a:srgbClr val="00B050"/>
                </a:solidFill>
                <a:latin typeface="Times New Roman"/>
                <a:ea typeface="Times New Roman"/>
              </a:rPr>
              <a:t> </a:t>
            </a:r>
            <a:r>
              <a:rPr lang="en-US" sz="2800" b="1" dirty="0">
                <a:solidFill>
                  <a:srgbClr val="002060"/>
                </a:solidFill>
                <a:latin typeface="Times New Roman"/>
                <a:ea typeface="Times New Roman"/>
              </a:rPr>
              <a:t>Emphasizing the contextual meaning of language</a:t>
            </a:r>
            <a:r>
              <a:rPr lang="en-US" sz="2800" dirty="0">
                <a:solidFill>
                  <a:srgbClr val="00B050"/>
                </a:solidFill>
                <a:latin typeface="Times New Roman"/>
                <a:ea typeface="Times New Roman"/>
              </a:rPr>
              <a:t>; Focusing on the </a:t>
            </a:r>
            <a:r>
              <a:rPr lang="en-US" sz="2800" dirty="0">
                <a:solidFill>
                  <a:srgbClr val="002060"/>
                </a:solidFill>
                <a:latin typeface="Times New Roman"/>
                <a:ea typeface="Times New Roman"/>
              </a:rPr>
              <a:t>social aspects of communication</a:t>
            </a:r>
            <a:r>
              <a:rPr lang="en-US" sz="2800" dirty="0">
                <a:solidFill>
                  <a:srgbClr val="00B050"/>
                </a:solidFill>
                <a:latin typeface="Times New Roman"/>
                <a:ea typeface="Times New Roman"/>
              </a:rPr>
              <a:t> &amp; </a:t>
            </a:r>
            <a:r>
              <a:rPr lang="en-US" sz="2800" b="1" dirty="0">
                <a:solidFill>
                  <a:srgbClr val="002060"/>
                </a:solidFill>
                <a:latin typeface="Times New Roman"/>
                <a:ea typeface="Times New Roman"/>
              </a:rPr>
              <a:t>the ways people use language to achieve specific effects</a:t>
            </a:r>
            <a:r>
              <a:rPr lang="en-US" sz="2800" dirty="0">
                <a:solidFill>
                  <a:srgbClr val="00B050"/>
                </a:solidFill>
                <a:latin typeface="Times New Roman"/>
                <a:ea typeface="Times New Roman"/>
              </a:rPr>
              <a:t> (e.g. to build trust, to create doubt, to evoke emotions, or to manage conflict).</a:t>
            </a:r>
            <a:endParaRPr lang="en-US" sz="2800" dirty="0">
              <a:solidFill>
                <a:srgbClr val="00B050"/>
              </a:solidFill>
            </a:endParaRPr>
          </a:p>
        </p:txBody>
      </p:sp>
    </p:spTree>
    <p:extLst>
      <p:ext uri="{BB962C8B-B14F-4D97-AF65-F5344CB8AC3E}">
        <p14:creationId xmlns:p14="http://schemas.microsoft.com/office/powerpoint/2010/main" val="11524803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88640"/>
            <a:ext cx="8784976" cy="6408711"/>
          </a:xfrm>
        </p:spPr>
        <p:txBody>
          <a:bodyPr/>
          <a:lstStyle/>
          <a:p>
            <a:r>
              <a:rPr lang="en-US" sz="3600" b="1" dirty="0">
                <a:solidFill>
                  <a:srgbClr val="FF0000"/>
                </a:solidFill>
                <a:latin typeface="Times New Roman"/>
                <a:ea typeface="Times New Roman"/>
              </a:rPr>
              <a:t>5.</a:t>
            </a:r>
            <a:r>
              <a:rPr lang="en-US" sz="3600" dirty="0">
                <a:solidFill>
                  <a:srgbClr val="FF0000"/>
                </a:solidFill>
                <a:latin typeface="Times New Roman"/>
                <a:ea typeface="Times New Roman"/>
              </a:rPr>
              <a:t> </a:t>
            </a:r>
            <a:r>
              <a:rPr lang="en-US" sz="3600" b="1" dirty="0">
                <a:solidFill>
                  <a:srgbClr val="002060"/>
                </a:solidFill>
                <a:latin typeface="Times New Roman"/>
                <a:ea typeface="Times New Roman"/>
              </a:rPr>
              <a:t>Analyzing discourse on multiple levels</a:t>
            </a:r>
            <a:r>
              <a:rPr lang="en-US" sz="3600" dirty="0">
                <a:solidFill>
                  <a:srgbClr val="FF0000"/>
                </a:solidFill>
                <a:latin typeface="Times New Roman"/>
                <a:ea typeface="Times New Roman"/>
              </a:rPr>
              <a:t> </a:t>
            </a:r>
            <a:r>
              <a:rPr lang="en-US" sz="3600" dirty="0">
                <a:solidFill>
                  <a:schemeClr val="accent6">
                    <a:lumMod val="50000"/>
                  </a:schemeClr>
                </a:solidFill>
                <a:latin typeface="Times New Roman"/>
                <a:ea typeface="Times New Roman"/>
              </a:rPr>
              <a:t>since discourse analysis is used to study larger chunks of language, such as entire conversations, texts, or collections of texts:</a:t>
            </a:r>
            <a:r>
              <a:rPr lang="en-US" sz="3600" dirty="0">
                <a:solidFill>
                  <a:srgbClr val="FF0000"/>
                </a:solidFill>
                <a:latin typeface="Times New Roman"/>
                <a:ea typeface="Times New Roman"/>
              </a:rPr>
              <a:t> </a:t>
            </a:r>
            <a:r>
              <a:rPr lang="en-US" sz="3600" b="1" i="1" dirty="0">
                <a:solidFill>
                  <a:srgbClr val="002060"/>
                </a:solidFill>
                <a:latin typeface="Times New Roman"/>
                <a:ea typeface="Times New Roman"/>
              </a:rPr>
              <a:t>Level of  communication, Vocabulary, Grammar, Structure, Genre, Non-verbal</a:t>
            </a:r>
            <a:r>
              <a:rPr lang="en-US" sz="3600" i="1" dirty="0">
                <a:solidFill>
                  <a:srgbClr val="002060"/>
                </a:solidFill>
                <a:latin typeface="Times New Roman"/>
                <a:ea typeface="Times New Roman"/>
              </a:rPr>
              <a:t>.</a:t>
            </a:r>
            <a:endParaRPr lang="en-US" sz="3600" i="1" dirty="0">
              <a:solidFill>
                <a:srgbClr val="002060"/>
              </a:solidFill>
            </a:endParaRPr>
          </a:p>
        </p:txBody>
      </p:sp>
    </p:spTree>
    <p:extLst>
      <p:ext uri="{BB962C8B-B14F-4D97-AF65-F5344CB8AC3E}">
        <p14:creationId xmlns:p14="http://schemas.microsoft.com/office/powerpoint/2010/main" val="2006315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260648"/>
            <a:ext cx="8784976" cy="6408711"/>
          </a:xfrm>
        </p:spPr>
        <p:txBody>
          <a:bodyPr>
            <a:normAutofit fontScale="90000"/>
          </a:bodyPr>
          <a:lstStyle/>
          <a:p>
            <a:pPr algn="l">
              <a:lnSpc>
                <a:spcPct val="115000"/>
              </a:lnSpc>
              <a:spcAft>
                <a:spcPts val="1000"/>
              </a:spcAft>
            </a:pPr>
            <a:r>
              <a:rPr lang="en-US" sz="2800" b="1" dirty="0" smtClean="0">
                <a:solidFill>
                  <a:srgbClr val="FF0000"/>
                </a:solidFill>
                <a:latin typeface="Times New Roman"/>
                <a:ea typeface="Times New Roman"/>
                <a:cs typeface="Times New Roman"/>
              </a:rPr>
              <a:t>	6</a:t>
            </a:r>
            <a:r>
              <a:rPr lang="en-US" sz="2800" b="1" dirty="0">
                <a:solidFill>
                  <a:srgbClr val="FF0000"/>
                </a:solidFill>
                <a:latin typeface="Times New Roman"/>
                <a:ea typeface="Times New Roman"/>
                <a:cs typeface="Times New Roman"/>
              </a:rPr>
              <a:t>.</a:t>
            </a:r>
            <a:r>
              <a:rPr lang="en-US" sz="2800" dirty="0">
                <a:solidFill>
                  <a:srgbClr val="FF0000"/>
                </a:solidFill>
                <a:latin typeface="Times New Roman"/>
                <a:ea typeface="Times New Roman"/>
                <a:cs typeface="Times New Roman"/>
              </a:rPr>
              <a:t> </a:t>
            </a:r>
            <a:r>
              <a:rPr lang="en-US" sz="3600" b="1" dirty="0" smtClean="0">
                <a:solidFill>
                  <a:srgbClr val="002060"/>
                </a:solidFill>
                <a:latin typeface="Times New Roman"/>
                <a:ea typeface="Times New Roman"/>
                <a:cs typeface="Times New Roman"/>
              </a:rPr>
              <a:t>Following 4 steps:</a:t>
            </a:r>
            <a:r>
              <a:rPr lang="en-US" sz="2800" b="1" dirty="0">
                <a:solidFill>
                  <a:srgbClr val="002060"/>
                </a:solidFill>
                <a:latin typeface="Times New Roman"/>
                <a:ea typeface="Calibri"/>
                <a:cs typeface="Times New Roman"/>
              </a:rPr>
              <a:t/>
            </a:r>
            <a:br>
              <a:rPr lang="en-US" sz="2800" b="1" dirty="0">
                <a:solidFill>
                  <a:srgbClr val="002060"/>
                </a:solidFill>
                <a:latin typeface="Times New Roman"/>
                <a:ea typeface="Calibri"/>
                <a:cs typeface="Times New Roman"/>
              </a:rPr>
            </a:br>
            <a:r>
              <a:rPr lang="en-US" sz="2800" dirty="0">
                <a:latin typeface="Times New Roman"/>
                <a:ea typeface="Calibri"/>
                <a:cs typeface="Times New Roman"/>
              </a:rPr>
              <a:t>	</a:t>
            </a:r>
            <a:r>
              <a:rPr lang="en-US" sz="2800" b="1" u="sng" dirty="0" smtClean="0">
                <a:solidFill>
                  <a:srgbClr val="002060"/>
                </a:solidFill>
                <a:latin typeface="Times New Roman"/>
                <a:ea typeface="Times New Roman"/>
                <a:cs typeface="Times New Roman"/>
              </a:rPr>
              <a:t>Step </a:t>
            </a:r>
            <a:r>
              <a:rPr lang="en-US" sz="2800" b="1" u="sng" dirty="0">
                <a:solidFill>
                  <a:srgbClr val="002060"/>
                </a:solidFill>
                <a:latin typeface="Times New Roman"/>
                <a:ea typeface="Times New Roman"/>
                <a:cs typeface="Times New Roman"/>
              </a:rPr>
              <a:t>1</a:t>
            </a:r>
            <a:r>
              <a:rPr lang="en-US" sz="2800" b="1" dirty="0">
                <a:solidFill>
                  <a:srgbClr val="002060"/>
                </a:solidFill>
                <a:latin typeface="Times New Roman"/>
                <a:ea typeface="Times New Roman"/>
                <a:cs typeface="Times New Roman"/>
              </a:rPr>
              <a:t>: Define the research question &amp;</a:t>
            </a:r>
            <a:r>
              <a:rPr lang="en-US" sz="2800" b="1" dirty="0" smtClean="0">
                <a:solidFill>
                  <a:srgbClr val="002060"/>
                </a:solidFill>
                <a:latin typeface="Times New Roman"/>
                <a:ea typeface="Times New Roman"/>
                <a:cs typeface="Times New Roman"/>
              </a:rPr>
              <a:t> </a:t>
            </a:r>
            <a:r>
              <a:rPr lang="en-US" sz="2800" b="1" dirty="0">
                <a:solidFill>
                  <a:srgbClr val="002060"/>
                </a:solidFill>
                <a:latin typeface="Times New Roman"/>
                <a:ea typeface="Times New Roman"/>
                <a:cs typeface="Times New Roman"/>
              </a:rPr>
              <a:t>select the content of analysis</a:t>
            </a:r>
            <a:r>
              <a:rPr lang="en-US" sz="2800" dirty="0">
                <a:solidFill>
                  <a:srgbClr val="002060"/>
                </a:solidFill>
                <a:latin typeface="Times New Roman"/>
                <a:ea typeface="Calibri"/>
                <a:cs typeface="Times New Roman"/>
              </a:rPr>
              <a:t/>
            </a:r>
            <a:br>
              <a:rPr lang="en-US" sz="2800" dirty="0">
                <a:solidFill>
                  <a:srgbClr val="002060"/>
                </a:solidFill>
                <a:latin typeface="Times New Roman"/>
                <a:ea typeface="Calibri"/>
                <a:cs typeface="Times New Roman"/>
              </a:rPr>
            </a:br>
            <a:r>
              <a:rPr lang="en-US" sz="2800" dirty="0" smtClean="0">
                <a:solidFill>
                  <a:srgbClr val="002060"/>
                </a:solidFill>
                <a:latin typeface="Times New Roman"/>
                <a:ea typeface="Calibri"/>
                <a:cs typeface="Times New Roman"/>
              </a:rPr>
              <a:t>	</a:t>
            </a:r>
            <a:r>
              <a:rPr lang="en-US" sz="2800" dirty="0" smtClean="0">
                <a:solidFill>
                  <a:srgbClr val="002060"/>
                </a:solidFill>
                <a:latin typeface="Times New Roman"/>
                <a:ea typeface="Times New Roman"/>
                <a:cs typeface="Times New Roman"/>
              </a:rPr>
              <a:t>To </a:t>
            </a:r>
            <a:r>
              <a:rPr lang="en-US" sz="2800" dirty="0">
                <a:solidFill>
                  <a:srgbClr val="002060"/>
                </a:solidFill>
                <a:latin typeface="Times New Roman"/>
                <a:ea typeface="Times New Roman"/>
                <a:cs typeface="Times New Roman"/>
              </a:rPr>
              <a:t>do discourse analysis, begin with a clearly defined research question; developing the question, selecting a range of material that is appropriate to answer it.</a:t>
            </a:r>
            <a:r>
              <a:rPr lang="en-US" sz="2800" dirty="0">
                <a:latin typeface="Times New Roman"/>
                <a:ea typeface="Calibri"/>
                <a:cs typeface="Times New Roman"/>
              </a:rPr>
              <a:t/>
            </a:r>
            <a:br>
              <a:rPr lang="en-US" sz="2800" dirty="0">
                <a:latin typeface="Times New Roman"/>
                <a:ea typeface="Calibri"/>
                <a:cs typeface="Times New Roman"/>
              </a:rPr>
            </a:br>
            <a:r>
              <a:rPr lang="en-US" sz="2800" b="1" dirty="0">
                <a:solidFill>
                  <a:srgbClr val="FF0000"/>
                </a:solidFill>
                <a:latin typeface="Times New Roman"/>
                <a:ea typeface="Times New Roman"/>
                <a:cs typeface="Times New Roman"/>
              </a:rPr>
              <a:t>   	</a:t>
            </a:r>
            <a:r>
              <a:rPr lang="en-US" sz="2800" b="1" u="sng" dirty="0">
                <a:solidFill>
                  <a:srgbClr val="C00000"/>
                </a:solidFill>
                <a:latin typeface="Times New Roman"/>
                <a:ea typeface="Times New Roman"/>
                <a:cs typeface="Times New Roman"/>
              </a:rPr>
              <a:t>Step 2:</a:t>
            </a:r>
            <a:r>
              <a:rPr lang="en-US" sz="2800" b="1" dirty="0">
                <a:solidFill>
                  <a:srgbClr val="C00000"/>
                </a:solidFill>
                <a:latin typeface="Times New Roman"/>
                <a:ea typeface="Times New Roman"/>
                <a:cs typeface="Times New Roman"/>
              </a:rPr>
              <a:t> Gather information &amp;</a:t>
            </a:r>
            <a:r>
              <a:rPr lang="en-US" sz="2800" b="1" dirty="0" smtClean="0">
                <a:solidFill>
                  <a:srgbClr val="C00000"/>
                </a:solidFill>
                <a:latin typeface="Times New Roman"/>
                <a:ea typeface="Times New Roman"/>
                <a:cs typeface="Times New Roman"/>
              </a:rPr>
              <a:t> </a:t>
            </a:r>
            <a:r>
              <a:rPr lang="en-US" sz="2800" b="1" dirty="0">
                <a:solidFill>
                  <a:srgbClr val="C00000"/>
                </a:solidFill>
                <a:latin typeface="Times New Roman"/>
                <a:ea typeface="Times New Roman"/>
                <a:cs typeface="Times New Roman"/>
              </a:rPr>
              <a:t>theory on the context</a:t>
            </a:r>
            <a:r>
              <a:rPr lang="en-US" sz="2800" dirty="0">
                <a:solidFill>
                  <a:srgbClr val="C00000"/>
                </a:solidFill>
                <a:latin typeface="Times New Roman"/>
                <a:ea typeface="Calibri"/>
                <a:cs typeface="Times New Roman"/>
              </a:rPr>
              <a:t/>
            </a:r>
            <a:br>
              <a:rPr lang="en-US" sz="2800" dirty="0">
                <a:solidFill>
                  <a:srgbClr val="C00000"/>
                </a:solidFill>
                <a:latin typeface="Times New Roman"/>
                <a:ea typeface="Calibri"/>
                <a:cs typeface="Times New Roman"/>
              </a:rPr>
            </a:br>
            <a:r>
              <a:rPr lang="en-US" sz="2800" dirty="0">
                <a:solidFill>
                  <a:srgbClr val="C00000"/>
                </a:solidFill>
                <a:latin typeface="Times New Roman"/>
                <a:ea typeface="Times New Roman"/>
              </a:rPr>
              <a:t> Must establish the social &amp;</a:t>
            </a:r>
            <a:r>
              <a:rPr lang="en-US" sz="2800" dirty="0" smtClean="0">
                <a:solidFill>
                  <a:srgbClr val="C00000"/>
                </a:solidFill>
                <a:latin typeface="Times New Roman"/>
                <a:ea typeface="Times New Roman"/>
              </a:rPr>
              <a:t> </a:t>
            </a:r>
            <a:r>
              <a:rPr lang="en-US" sz="2800" dirty="0">
                <a:solidFill>
                  <a:srgbClr val="C00000"/>
                </a:solidFill>
                <a:latin typeface="Times New Roman"/>
                <a:ea typeface="Times New Roman"/>
              </a:rPr>
              <a:t>historical context in which the material was produced &amp;</a:t>
            </a:r>
            <a:r>
              <a:rPr lang="en-US" sz="2800" dirty="0" smtClean="0">
                <a:solidFill>
                  <a:srgbClr val="C00000"/>
                </a:solidFill>
                <a:latin typeface="Times New Roman"/>
                <a:ea typeface="Times New Roman"/>
              </a:rPr>
              <a:t> </a:t>
            </a:r>
            <a:r>
              <a:rPr lang="en-US" sz="2800" dirty="0">
                <a:solidFill>
                  <a:srgbClr val="C00000"/>
                </a:solidFill>
                <a:latin typeface="Times New Roman"/>
                <a:ea typeface="Times New Roman"/>
              </a:rPr>
              <a:t>intended to be received. </a:t>
            </a:r>
            <a:r>
              <a:rPr lang="en-US" sz="2800" i="1" dirty="0">
                <a:solidFill>
                  <a:schemeClr val="accent5">
                    <a:lumMod val="50000"/>
                  </a:schemeClr>
                </a:solidFill>
                <a:latin typeface="Times New Roman"/>
                <a:ea typeface="Times New Roman"/>
              </a:rPr>
              <a:t>(Gathering factual details of when &amp;</a:t>
            </a:r>
            <a:r>
              <a:rPr lang="en-US" sz="2800" i="1" dirty="0" smtClean="0">
                <a:solidFill>
                  <a:schemeClr val="accent5">
                    <a:lumMod val="50000"/>
                  </a:schemeClr>
                </a:solidFill>
                <a:latin typeface="Times New Roman"/>
                <a:ea typeface="Times New Roman"/>
              </a:rPr>
              <a:t> </a:t>
            </a:r>
            <a:r>
              <a:rPr lang="en-US" sz="2800" i="1" dirty="0">
                <a:solidFill>
                  <a:schemeClr val="accent5">
                    <a:lumMod val="50000"/>
                  </a:schemeClr>
                </a:solidFill>
                <a:latin typeface="Times New Roman"/>
                <a:ea typeface="Times New Roman"/>
              </a:rPr>
              <a:t>where the content was created, who the author is, who published it, &amp;</a:t>
            </a:r>
            <a:r>
              <a:rPr lang="en-US" sz="2800" i="1" dirty="0" smtClean="0">
                <a:solidFill>
                  <a:schemeClr val="accent5">
                    <a:lumMod val="50000"/>
                  </a:schemeClr>
                </a:solidFill>
                <a:latin typeface="Times New Roman"/>
                <a:ea typeface="Times New Roman"/>
              </a:rPr>
              <a:t> </a:t>
            </a:r>
            <a:r>
              <a:rPr lang="en-US" sz="2800" i="1" dirty="0">
                <a:solidFill>
                  <a:schemeClr val="accent5">
                    <a:lumMod val="50000"/>
                  </a:schemeClr>
                </a:solidFill>
                <a:latin typeface="Times New Roman"/>
                <a:ea typeface="Times New Roman"/>
              </a:rPr>
              <a:t>whom it was disseminated to</a:t>
            </a:r>
            <a:r>
              <a:rPr lang="en-US" sz="2800" i="1" dirty="0" smtClean="0">
                <a:solidFill>
                  <a:schemeClr val="accent5">
                    <a:lumMod val="50000"/>
                  </a:schemeClr>
                </a:solidFill>
                <a:latin typeface="Times New Roman"/>
                <a:ea typeface="Times New Roman"/>
              </a:rPr>
              <a:t>.)</a:t>
            </a:r>
            <a:r>
              <a:rPr lang="en-US" sz="2800" dirty="0" smtClean="0">
                <a:solidFill>
                  <a:srgbClr val="C00000"/>
                </a:solidFill>
                <a:latin typeface="Times New Roman"/>
                <a:ea typeface="Times New Roman"/>
              </a:rPr>
              <a:t/>
            </a:r>
            <a:br>
              <a:rPr lang="en-US" sz="2800" dirty="0" smtClean="0">
                <a:solidFill>
                  <a:srgbClr val="C00000"/>
                </a:solidFill>
                <a:latin typeface="Times New Roman"/>
                <a:ea typeface="Times New Roman"/>
              </a:rPr>
            </a:br>
            <a:r>
              <a:rPr lang="en-US" sz="2800" dirty="0" smtClean="0">
                <a:solidFill>
                  <a:srgbClr val="C00000"/>
                </a:solidFill>
                <a:latin typeface="Times New Roman"/>
                <a:ea typeface="Times New Roman"/>
              </a:rPr>
              <a:t>          </a:t>
            </a:r>
            <a:r>
              <a:rPr lang="en-US" sz="2800" dirty="0" smtClean="0">
                <a:solidFill>
                  <a:srgbClr val="002060"/>
                </a:solidFill>
                <a:latin typeface="Times New Roman"/>
                <a:ea typeface="Times New Roman"/>
              </a:rPr>
              <a:t>Conduct </a:t>
            </a:r>
            <a:r>
              <a:rPr lang="en-US" sz="2800" dirty="0">
                <a:solidFill>
                  <a:srgbClr val="002060"/>
                </a:solidFill>
                <a:latin typeface="Times New Roman"/>
                <a:ea typeface="Times New Roman"/>
              </a:rPr>
              <a:t>a literature review on the topic &amp;</a:t>
            </a:r>
            <a:r>
              <a:rPr lang="en-US" sz="2800" dirty="0" smtClean="0">
                <a:solidFill>
                  <a:srgbClr val="002060"/>
                </a:solidFill>
                <a:latin typeface="Times New Roman"/>
                <a:ea typeface="Times New Roman"/>
              </a:rPr>
              <a:t> </a:t>
            </a:r>
            <a:r>
              <a:rPr lang="en-US" sz="2800" dirty="0">
                <a:solidFill>
                  <a:srgbClr val="002060"/>
                </a:solidFill>
                <a:latin typeface="Times New Roman"/>
                <a:ea typeface="Times New Roman"/>
              </a:rPr>
              <a:t>construct a theoretical framework to guide the analysis.</a:t>
            </a:r>
            <a:endParaRPr lang="en-US" sz="2800" dirty="0">
              <a:solidFill>
                <a:srgbClr val="002060"/>
              </a:solidFill>
            </a:endParaRPr>
          </a:p>
        </p:txBody>
      </p:sp>
    </p:spTree>
    <p:extLst>
      <p:ext uri="{BB962C8B-B14F-4D97-AF65-F5344CB8AC3E}">
        <p14:creationId xmlns:p14="http://schemas.microsoft.com/office/powerpoint/2010/main" val="42621066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88640"/>
            <a:ext cx="8928992" cy="6480719"/>
          </a:xfrm>
        </p:spPr>
        <p:txBody>
          <a:bodyPr>
            <a:normAutofit/>
          </a:bodyPr>
          <a:lstStyle/>
          <a:p>
            <a:pPr algn="l">
              <a:lnSpc>
                <a:spcPct val="115000"/>
              </a:lnSpc>
              <a:spcBef>
                <a:spcPts val="1200"/>
              </a:spcBef>
              <a:spcAft>
                <a:spcPts val="600"/>
              </a:spcAft>
            </a:pPr>
            <a:r>
              <a:rPr lang="en-US" sz="2800" b="1" dirty="0" smtClean="0">
                <a:solidFill>
                  <a:srgbClr val="FF0000"/>
                </a:solidFill>
                <a:latin typeface="Times New Roman"/>
                <a:ea typeface="Times New Roman"/>
                <a:cs typeface="Times New Roman"/>
              </a:rPr>
              <a:t>      </a:t>
            </a:r>
            <a:r>
              <a:rPr lang="en-US" sz="2800" b="1" u="sng" dirty="0" smtClean="0">
                <a:solidFill>
                  <a:srgbClr val="FF0000"/>
                </a:solidFill>
                <a:latin typeface="Times New Roman"/>
                <a:ea typeface="Times New Roman"/>
                <a:cs typeface="Times New Roman"/>
              </a:rPr>
              <a:t>Step </a:t>
            </a:r>
            <a:r>
              <a:rPr lang="en-US" sz="2800" b="1" u="sng" dirty="0">
                <a:solidFill>
                  <a:srgbClr val="FF0000"/>
                </a:solidFill>
                <a:latin typeface="Times New Roman"/>
                <a:ea typeface="Times New Roman"/>
                <a:cs typeface="Times New Roman"/>
              </a:rPr>
              <a:t>3:</a:t>
            </a:r>
            <a:r>
              <a:rPr lang="en-US" sz="2800" b="1" dirty="0">
                <a:solidFill>
                  <a:srgbClr val="FF0000"/>
                </a:solidFill>
                <a:latin typeface="Times New Roman"/>
                <a:ea typeface="Times New Roman"/>
                <a:cs typeface="Times New Roman"/>
              </a:rPr>
              <a:t> </a:t>
            </a:r>
            <a:r>
              <a:rPr lang="en-US" sz="2800" b="1" dirty="0">
                <a:solidFill>
                  <a:srgbClr val="002060"/>
                </a:solidFill>
                <a:latin typeface="Times New Roman"/>
                <a:ea typeface="Times New Roman"/>
                <a:cs typeface="Times New Roman"/>
              </a:rPr>
              <a:t>Analyze the content for themes &amp;</a:t>
            </a:r>
            <a:r>
              <a:rPr lang="en-US" sz="2800" b="1" dirty="0" smtClean="0">
                <a:solidFill>
                  <a:srgbClr val="002060"/>
                </a:solidFill>
                <a:latin typeface="Times New Roman"/>
                <a:ea typeface="Times New Roman"/>
                <a:cs typeface="Times New Roman"/>
              </a:rPr>
              <a:t> </a:t>
            </a:r>
            <a:r>
              <a:rPr lang="en-US" sz="2800" b="1" dirty="0">
                <a:solidFill>
                  <a:srgbClr val="002060"/>
                </a:solidFill>
                <a:latin typeface="Times New Roman"/>
                <a:ea typeface="Times New Roman"/>
                <a:cs typeface="Times New Roman"/>
              </a:rPr>
              <a:t>patterns</a:t>
            </a:r>
            <a:r>
              <a:rPr lang="en-US" sz="2800" dirty="0">
                <a:latin typeface="Times New Roman"/>
                <a:ea typeface="Calibri"/>
                <a:cs typeface="Times New Roman"/>
              </a:rPr>
              <a:t/>
            </a:r>
            <a:br>
              <a:rPr lang="en-US" sz="2800" dirty="0">
                <a:latin typeface="Times New Roman"/>
                <a:ea typeface="Calibri"/>
                <a:cs typeface="Times New Roman"/>
              </a:rPr>
            </a:br>
            <a:r>
              <a:rPr lang="en-US" sz="2800" dirty="0" smtClean="0">
                <a:latin typeface="Times New Roman"/>
                <a:ea typeface="Calibri"/>
                <a:cs typeface="Times New Roman"/>
              </a:rPr>
              <a:t>	</a:t>
            </a:r>
            <a:r>
              <a:rPr lang="en-US" sz="2800" dirty="0" smtClean="0">
                <a:solidFill>
                  <a:srgbClr val="7030A0"/>
                </a:solidFill>
                <a:latin typeface="Times New Roman"/>
                <a:ea typeface="Times New Roman"/>
                <a:cs typeface="Times New Roman"/>
              </a:rPr>
              <a:t>Examining </a:t>
            </a:r>
            <a:r>
              <a:rPr lang="en-US" sz="2800" dirty="0">
                <a:solidFill>
                  <a:srgbClr val="7030A0"/>
                </a:solidFill>
                <a:latin typeface="Times New Roman"/>
                <a:ea typeface="Times New Roman"/>
                <a:cs typeface="Times New Roman"/>
              </a:rPr>
              <a:t>various elements of the </a:t>
            </a:r>
            <a:r>
              <a:rPr lang="en-US" sz="2800" dirty="0" smtClean="0">
                <a:solidFill>
                  <a:srgbClr val="7030A0"/>
                </a:solidFill>
                <a:latin typeface="Times New Roman"/>
                <a:ea typeface="Times New Roman"/>
                <a:cs typeface="Times New Roman"/>
              </a:rPr>
              <a:t>material: </a:t>
            </a:r>
            <a:r>
              <a:rPr lang="en-US" sz="2800" dirty="0">
                <a:solidFill>
                  <a:srgbClr val="7030A0"/>
                </a:solidFill>
                <a:latin typeface="Times New Roman"/>
                <a:ea typeface="Times New Roman"/>
                <a:cs typeface="Times New Roman"/>
              </a:rPr>
              <a:t>words, sentences, paragraphs</a:t>
            </a:r>
            <a:r>
              <a:rPr lang="en-US" sz="2800" dirty="0" smtClean="0">
                <a:solidFill>
                  <a:srgbClr val="7030A0"/>
                </a:solidFill>
                <a:latin typeface="Times New Roman"/>
                <a:ea typeface="Times New Roman"/>
                <a:cs typeface="Times New Roman"/>
              </a:rPr>
              <a:t>, &amp; </a:t>
            </a:r>
            <a:r>
              <a:rPr lang="en-US" sz="2800" dirty="0">
                <a:solidFill>
                  <a:srgbClr val="7030A0"/>
                </a:solidFill>
                <a:latin typeface="Times New Roman"/>
                <a:ea typeface="Times New Roman"/>
                <a:cs typeface="Times New Roman"/>
              </a:rPr>
              <a:t>overall </a:t>
            </a:r>
            <a:r>
              <a:rPr lang="en-US" sz="2800" dirty="0" smtClean="0">
                <a:solidFill>
                  <a:srgbClr val="7030A0"/>
                </a:solidFill>
                <a:latin typeface="Times New Roman"/>
                <a:ea typeface="Times New Roman"/>
                <a:cs typeface="Times New Roman"/>
              </a:rPr>
              <a:t>structure, &amp; </a:t>
            </a:r>
            <a:r>
              <a:rPr lang="en-US" sz="2800" dirty="0">
                <a:solidFill>
                  <a:srgbClr val="7030A0"/>
                </a:solidFill>
                <a:latin typeface="Times New Roman"/>
                <a:ea typeface="Times New Roman"/>
                <a:cs typeface="Times New Roman"/>
              </a:rPr>
              <a:t>relating them to attributes, themes, &amp;</a:t>
            </a:r>
            <a:r>
              <a:rPr lang="en-US" sz="2800" dirty="0" smtClean="0">
                <a:solidFill>
                  <a:srgbClr val="7030A0"/>
                </a:solidFill>
                <a:latin typeface="Times New Roman"/>
                <a:ea typeface="Times New Roman"/>
                <a:cs typeface="Times New Roman"/>
              </a:rPr>
              <a:t> </a:t>
            </a:r>
            <a:r>
              <a:rPr lang="en-US" sz="2800" dirty="0">
                <a:solidFill>
                  <a:srgbClr val="7030A0"/>
                </a:solidFill>
                <a:latin typeface="Times New Roman"/>
                <a:ea typeface="Times New Roman"/>
                <a:cs typeface="Times New Roman"/>
              </a:rPr>
              <a:t>patterns relevant to your research </a:t>
            </a:r>
            <a:r>
              <a:rPr lang="en-US" sz="2800" dirty="0" smtClean="0">
                <a:solidFill>
                  <a:srgbClr val="7030A0"/>
                </a:solidFill>
                <a:latin typeface="Times New Roman"/>
                <a:ea typeface="Times New Roman"/>
                <a:cs typeface="Times New Roman"/>
              </a:rPr>
              <a:t>question.</a:t>
            </a:r>
            <a:r>
              <a:rPr lang="en-US" sz="2800" dirty="0" smtClean="0">
                <a:latin typeface="Times New Roman"/>
                <a:ea typeface="Times New Roman"/>
                <a:cs typeface="Times New Roman"/>
              </a:rPr>
              <a:t/>
            </a:r>
            <a:br>
              <a:rPr lang="en-US" sz="2800" dirty="0" smtClean="0">
                <a:latin typeface="Times New Roman"/>
                <a:ea typeface="Times New Roman"/>
                <a:cs typeface="Times New Roman"/>
              </a:rPr>
            </a:br>
            <a:r>
              <a:rPr lang="en-US" sz="2800" dirty="0">
                <a:latin typeface="Times New Roman"/>
                <a:ea typeface="Times New Roman"/>
                <a:cs typeface="Times New Roman"/>
              </a:rPr>
              <a:t> </a:t>
            </a:r>
            <a:r>
              <a:rPr lang="en-US" sz="2800" dirty="0" smtClean="0">
                <a:latin typeface="Times New Roman"/>
                <a:ea typeface="Times New Roman"/>
                <a:cs typeface="Times New Roman"/>
              </a:rPr>
              <a:t>    </a:t>
            </a:r>
            <a:r>
              <a:rPr lang="en-US" sz="2800" b="1" u="sng" dirty="0" smtClean="0">
                <a:solidFill>
                  <a:srgbClr val="FF0000"/>
                </a:solidFill>
                <a:latin typeface="Times New Roman"/>
                <a:ea typeface="Times New Roman"/>
                <a:cs typeface="Times New Roman"/>
              </a:rPr>
              <a:t>Step </a:t>
            </a:r>
            <a:r>
              <a:rPr lang="en-US" sz="2800" b="1" u="sng" dirty="0">
                <a:solidFill>
                  <a:srgbClr val="FF0000"/>
                </a:solidFill>
                <a:latin typeface="Times New Roman"/>
                <a:ea typeface="Times New Roman"/>
                <a:cs typeface="Times New Roman"/>
              </a:rPr>
              <a:t>4:</a:t>
            </a:r>
            <a:r>
              <a:rPr lang="en-US" sz="2800" b="1" dirty="0">
                <a:solidFill>
                  <a:srgbClr val="FF0000"/>
                </a:solidFill>
                <a:latin typeface="Times New Roman"/>
                <a:ea typeface="Times New Roman"/>
                <a:cs typeface="Times New Roman"/>
              </a:rPr>
              <a:t> </a:t>
            </a:r>
            <a:r>
              <a:rPr lang="en-US" sz="2800" b="1" dirty="0">
                <a:solidFill>
                  <a:srgbClr val="002060"/>
                </a:solidFill>
                <a:latin typeface="Times New Roman"/>
                <a:ea typeface="Times New Roman"/>
                <a:cs typeface="Times New Roman"/>
              </a:rPr>
              <a:t>Review your results &amp;</a:t>
            </a:r>
            <a:r>
              <a:rPr lang="en-US" sz="2800" b="1" dirty="0" smtClean="0">
                <a:solidFill>
                  <a:srgbClr val="002060"/>
                </a:solidFill>
                <a:latin typeface="Times New Roman"/>
                <a:ea typeface="Times New Roman"/>
                <a:cs typeface="Times New Roman"/>
              </a:rPr>
              <a:t> </a:t>
            </a:r>
            <a:r>
              <a:rPr lang="en-US" sz="2800" b="1" dirty="0">
                <a:solidFill>
                  <a:srgbClr val="002060"/>
                </a:solidFill>
                <a:latin typeface="Times New Roman"/>
                <a:ea typeface="Times New Roman"/>
                <a:cs typeface="Times New Roman"/>
              </a:rPr>
              <a:t>draw conclusions</a:t>
            </a:r>
            <a:r>
              <a:rPr lang="en-US" sz="2800" dirty="0">
                <a:latin typeface="Times New Roman"/>
                <a:ea typeface="Calibri"/>
                <a:cs typeface="Times New Roman"/>
              </a:rPr>
              <a:t/>
            </a:r>
            <a:br>
              <a:rPr lang="en-US" sz="2800" dirty="0">
                <a:latin typeface="Times New Roman"/>
                <a:ea typeface="Calibri"/>
                <a:cs typeface="Times New Roman"/>
              </a:rPr>
            </a:br>
            <a:r>
              <a:rPr lang="en-US" sz="2800" dirty="0" smtClean="0">
                <a:latin typeface="Times New Roman"/>
                <a:ea typeface="Calibri"/>
                <a:cs typeface="Times New Roman"/>
              </a:rPr>
              <a:t>	</a:t>
            </a:r>
            <a:r>
              <a:rPr lang="en-US" sz="2800" dirty="0" smtClean="0">
                <a:solidFill>
                  <a:srgbClr val="C00000"/>
                </a:solidFill>
                <a:latin typeface="Times New Roman"/>
                <a:ea typeface="Times New Roman"/>
              </a:rPr>
              <a:t>Having </a:t>
            </a:r>
            <a:r>
              <a:rPr lang="en-US" sz="2800" dirty="0">
                <a:solidFill>
                  <a:srgbClr val="C00000"/>
                </a:solidFill>
                <a:latin typeface="Times New Roman"/>
                <a:ea typeface="Times New Roman"/>
              </a:rPr>
              <a:t>assigned particular attributes to elements of the material, reflect on the results to examine the </a:t>
            </a:r>
            <a:r>
              <a:rPr lang="en-US" sz="2800" dirty="0" smtClean="0">
                <a:solidFill>
                  <a:srgbClr val="C00000"/>
                </a:solidFill>
                <a:latin typeface="Times New Roman"/>
                <a:ea typeface="Times New Roman"/>
              </a:rPr>
              <a:t>function &amp; </a:t>
            </a:r>
            <a:r>
              <a:rPr lang="en-US" sz="2800" dirty="0">
                <a:solidFill>
                  <a:srgbClr val="C00000"/>
                </a:solidFill>
                <a:latin typeface="Times New Roman"/>
                <a:ea typeface="Times New Roman"/>
              </a:rPr>
              <a:t>meaning of the language used; Considering the analysis in relation to the broader context that was established earlier to draw conclusions that answer the research question.</a:t>
            </a:r>
            <a:endParaRPr lang="en-US" sz="2800" dirty="0">
              <a:solidFill>
                <a:srgbClr val="C00000"/>
              </a:solidFill>
            </a:endParaRPr>
          </a:p>
        </p:txBody>
      </p:sp>
    </p:spTree>
    <p:extLst>
      <p:ext uri="{BB962C8B-B14F-4D97-AF65-F5344CB8AC3E}">
        <p14:creationId xmlns:p14="http://schemas.microsoft.com/office/powerpoint/2010/main" val="21040560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9512" y="188640"/>
            <a:ext cx="8856984" cy="6480719"/>
          </a:xfrm>
        </p:spPr>
        <p:txBody>
          <a:bodyPr>
            <a:normAutofit fontScale="90000"/>
          </a:bodyPr>
          <a:lstStyle/>
          <a:p>
            <a:pPr algn="l"/>
            <a:r>
              <a:rPr lang="en-US" dirty="0" smtClean="0"/>
              <a:t/>
            </a:r>
            <a:br>
              <a:rPr lang="en-US" dirty="0" smtClean="0"/>
            </a:br>
            <a:r>
              <a:rPr lang="en-US" dirty="0" smtClean="0"/>
              <a:t>    </a:t>
            </a:r>
            <a:r>
              <a:rPr lang="en-US" b="1" dirty="0" smtClean="0">
                <a:solidFill>
                  <a:srgbClr val="C00000"/>
                </a:solidFill>
              </a:rPr>
              <a:t>2.</a:t>
            </a:r>
            <a:r>
              <a:rPr lang="en-US" dirty="0" smtClean="0"/>
              <a:t> </a:t>
            </a:r>
            <a:r>
              <a:rPr lang="en-US" b="1" dirty="0" smtClean="0">
                <a:solidFill>
                  <a:srgbClr val="C00000"/>
                </a:solidFill>
                <a:latin typeface="Times New Roman" pitchFamily="18" charset="0"/>
                <a:cs typeface="Times New Roman" pitchFamily="18" charset="0"/>
              </a:rPr>
              <a:t>Approaches </a:t>
            </a:r>
            <a:r>
              <a:rPr lang="en-US" b="1" dirty="0">
                <a:solidFill>
                  <a:srgbClr val="C00000"/>
                </a:solidFill>
                <a:latin typeface="Times New Roman" pitchFamily="18" charset="0"/>
                <a:cs typeface="Times New Roman" pitchFamily="18" charset="0"/>
              </a:rPr>
              <a:t>to discourse analysis</a:t>
            </a:r>
            <a:r>
              <a:rPr lang="en-US" dirty="0"/>
              <a:t>. </a:t>
            </a:r>
            <a:r>
              <a:rPr lang="en-US" dirty="0" smtClean="0"/>
              <a:t>    	</a:t>
            </a:r>
            <a:br>
              <a:rPr lang="en-US" dirty="0" smtClean="0"/>
            </a:br>
            <a:r>
              <a:rPr lang="en-US" dirty="0"/>
              <a:t> </a:t>
            </a:r>
            <a:r>
              <a:rPr lang="en-US" dirty="0" smtClean="0"/>
              <a:t>    </a:t>
            </a:r>
            <a:r>
              <a:rPr lang="en-US" sz="4000" dirty="0" smtClean="0">
                <a:latin typeface="Times New Roman" pitchFamily="18" charset="0"/>
                <a:cs typeface="Times New Roman" pitchFamily="18" charset="0"/>
              </a:rPr>
              <a:t>According </a:t>
            </a:r>
            <a:r>
              <a:rPr lang="en-US" sz="4000" dirty="0">
                <a:latin typeface="Times New Roman" pitchFamily="18" charset="0"/>
                <a:cs typeface="Times New Roman" pitchFamily="18" charset="0"/>
              </a:rPr>
              <a:t>to Sara Mills in </a:t>
            </a:r>
            <a:r>
              <a:rPr lang="en-US" sz="4000" dirty="0" smtClean="0">
                <a:latin typeface="Times New Roman" pitchFamily="18" charset="0"/>
                <a:cs typeface="Times New Roman" pitchFamily="18" charset="0"/>
              </a:rPr>
              <a:t> </a:t>
            </a:r>
            <a:r>
              <a:rPr lang="en-US" sz="4000" i="1" dirty="0">
                <a:latin typeface="Times New Roman" pitchFamily="18" charset="0"/>
                <a:cs typeface="Times New Roman" pitchFamily="18" charset="0"/>
              </a:rPr>
              <a:t>Discourse</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Routledge</a:t>
            </a:r>
            <a:r>
              <a:rPr lang="en-US" sz="4000" dirty="0">
                <a:latin typeface="Times New Roman" pitchFamily="18" charset="0"/>
                <a:cs typeface="Times New Roman" pitchFamily="18" charset="0"/>
              </a:rPr>
              <a:t>, London and New York, 1997, </a:t>
            </a:r>
            <a:r>
              <a:rPr lang="en-US" sz="4000" i="1" dirty="0">
                <a:latin typeface="Times New Roman" pitchFamily="18" charset="0"/>
                <a:cs typeface="Times New Roman" pitchFamily="18" charset="0"/>
              </a:rPr>
              <a:t>Introduction</a:t>
            </a:r>
            <a:r>
              <a:rPr lang="en-US" sz="4000" dirty="0">
                <a:latin typeface="Times New Roman" pitchFamily="18" charset="0"/>
                <a:cs typeface="Times New Roman" pitchFamily="18" charset="0"/>
              </a:rPr>
              <a:t>, there are </a:t>
            </a:r>
            <a:r>
              <a:rPr lang="en-US" sz="4000" i="1" dirty="0">
                <a:solidFill>
                  <a:srgbClr val="C00000"/>
                </a:solidFill>
                <a:latin typeface="Times New Roman" pitchFamily="18" charset="0"/>
                <a:cs typeface="Times New Roman" pitchFamily="18" charset="0"/>
              </a:rPr>
              <a:t>3 main approaches to discourse analysis.</a:t>
            </a:r>
            <a:r>
              <a:rPr lang="en-US" sz="4000" dirty="0">
                <a:latin typeface="Times New Roman" pitchFamily="18" charset="0"/>
                <a:cs typeface="Times New Roman" pitchFamily="18" charset="0"/>
              </a:rPr>
              <a:t> </a:t>
            </a:r>
            <a:r>
              <a:rPr lang="en-US" sz="4000" dirty="0" smtClean="0">
                <a:latin typeface="Times New Roman" pitchFamily="18" charset="0"/>
                <a:cs typeface="Times New Roman" pitchFamily="18" charset="0"/>
              </a:rPr>
              <a:t/>
            </a:r>
            <a:br>
              <a:rPr lang="en-US" sz="4000" dirty="0" smtClean="0">
                <a:latin typeface="Times New Roman" pitchFamily="18" charset="0"/>
                <a:cs typeface="Times New Roman" pitchFamily="18" charset="0"/>
              </a:rPr>
            </a:br>
            <a:r>
              <a:rPr lang="en-US" sz="4000" dirty="0">
                <a:latin typeface="Times New Roman" pitchFamily="18" charset="0"/>
                <a:cs typeface="Times New Roman" pitchFamily="18" charset="0"/>
              </a:rPr>
              <a:t> </a:t>
            </a:r>
            <a:r>
              <a:rPr lang="en-US" sz="4000" dirty="0" smtClean="0">
                <a:latin typeface="Times New Roman" pitchFamily="18" charset="0"/>
                <a:cs typeface="Times New Roman" pitchFamily="18" charset="0"/>
              </a:rPr>
              <a:t>    She </a:t>
            </a:r>
            <a:r>
              <a:rPr lang="en-US" sz="4000" dirty="0">
                <a:latin typeface="Times New Roman" pitchFamily="18" charset="0"/>
                <a:cs typeface="Times New Roman" pitchFamily="18" charset="0"/>
              </a:rPr>
              <a:t>introduces </a:t>
            </a:r>
            <a:r>
              <a:rPr lang="en-US" sz="4000" dirty="0" smtClean="0">
                <a:latin typeface="Times New Roman" pitchFamily="18" charset="0"/>
                <a:cs typeface="Times New Roman" pitchFamily="18" charset="0"/>
              </a:rPr>
              <a:t>thought </a:t>
            </a:r>
            <a:r>
              <a:rPr lang="en-US" sz="4000" dirty="0">
                <a:latin typeface="Times New Roman" pitchFamily="18" charset="0"/>
                <a:cs typeface="Times New Roman" pitchFamily="18" charset="0"/>
              </a:rPr>
              <a:t>&amp;</a:t>
            </a:r>
            <a:r>
              <a:rPr lang="en-US" sz="4000" dirty="0" smtClean="0">
                <a:latin typeface="Times New Roman" pitchFamily="18" charset="0"/>
                <a:cs typeface="Times New Roman" pitchFamily="18" charset="0"/>
              </a:rPr>
              <a:t> </a:t>
            </a:r>
            <a:r>
              <a:rPr lang="en-US" sz="4000" dirty="0">
                <a:latin typeface="Times New Roman" pitchFamily="18" charset="0"/>
                <a:cs typeface="Times New Roman" pitchFamily="18" charset="0"/>
              </a:rPr>
              <a:t>theoretical perspectives in the study of discourse analysis.</a:t>
            </a:r>
            <a:r>
              <a:rPr lang="en-US" dirty="0"/>
              <a:t/>
            </a:r>
            <a:br>
              <a:rPr lang="en-US" dirty="0"/>
            </a:br>
            <a:r>
              <a:rPr lang="en-US" dirty="0">
                <a:solidFill>
                  <a:srgbClr val="70757A"/>
                </a:solidFill>
                <a:latin typeface="arial"/>
              </a:rPr>
              <a:t/>
            </a:r>
            <a:br>
              <a:rPr lang="en-US" dirty="0">
                <a:solidFill>
                  <a:srgbClr val="70757A"/>
                </a:solidFill>
                <a:latin typeface="arial"/>
              </a:rPr>
            </a:br>
            <a:endParaRPr lang="en-US" dirty="0"/>
          </a:p>
        </p:txBody>
      </p:sp>
    </p:spTree>
    <p:extLst>
      <p:ext uri="{BB962C8B-B14F-4D97-AF65-F5344CB8AC3E}">
        <p14:creationId xmlns:p14="http://schemas.microsoft.com/office/powerpoint/2010/main" val="3426121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7504" y="116632"/>
            <a:ext cx="8856984" cy="6624735"/>
          </a:xfrm>
        </p:spPr>
        <p:txBody>
          <a:bodyPr>
            <a:normAutofit fontScale="90000"/>
          </a:bodyPr>
          <a:lstStyle/>
          <a:p>
            <a:pPr algn="l"/>
            <a:r>
              <a:rPr lang="en-US" sz="3200" dirty="0" smtClean="0">
                <a:latin typeface="Times New Roman" pitchFamily="18" charset="0"/>
                <a:cs typeface="Times New Roman" pitchFamily="18" charset="0"/>
              </a:rPr>
              <a:t>     </a:t>
            </a:r>
            <a:r>
              <a:rPr lang="en-US" sz="3200" b="1" dirty="0" smtClean="0">
                <a:solidFill>
                  <a:srgbClr val="C00000"/>
                </a:solidFill>
                <a:latin typeface="Times New Roman" pitchFamily="18" charset="0"/>
                <a:cs typeface="Times New Roman" pitchFamily="18" charset="0"/>
              </a:rPr>
              <a:t>1</a:t>
            </a:r>
            <a:r>
              <a:rPr lang="en-US" sz="3200" b="1" dirty="0">
                <a:solidFill>
                  <a:srgbClr val="C00000"/>
                </a:solidFill>
                <a:latin typeface="Times New Roman" pitchFamily="18" charset="0"/>
                <a:cs typeface="Times New Roman" pitchFamily="18" charset="0"/>
              </a:rPr>
              <a:t>. Linguistic approach.</a:t>
            </a:r>
            <a:r>
              <a:rPr lang="en-US" sz="3200" dirty="0">
                <a:latin typeface="Times New Roman" pitchFamily="18" charset="0"/>
                <a:cs typeface="Times New Roman" pitchFamily="18" charset="0"/>
              </a:rPr>
              <a:t/>
            </a:r>
            <a:br>
              <a:rPr lang="en-US" sz="3200" dirty="0">
                <a:latin typeface="Times New Roman" pitchFamily="18" charset="0"/>
                <a:cs typeface="Times New Roman" pitchFamily="18" charset="0"/>
              </a:rPr>
            </a:br>
            <a:r>
              <a:rPr lang="en-US" sz="3200" dirty="0" smtClean="0">
                <a:latin typeface="Times New Roman" pitchFamily="18" charset="0"/>
                <a:cs typeface="Times New Roman" pitchFamily="18" charset="0"/>
              </a:rPr>
              <a:t>   According to </a:t>
            </a:r>
            <a:r>
              <a:rPr lang="en-US" sz="3200" dirty="0">
                <a:latin typeface="Times New Roman" pitchFamily="18" charset="0"/>
                <a:cs typeface="Times New Roman" pitchFamily="18" charset="0"/>
              </a:rPr>
              <a:t>F.de </a:t>
            </a:r>
            <a:r>
              <a:rPr lang="en-US" sz="3200" dirty="0" err="1" smtClean="0">
                <a:latin typeface="Times New Roman" pitchFamily="18" charset="0"/>
                <a:cs typeface="Times New Roman" pitchFamily="18" charset="0"/>
              </a:rPr>
              <a:t>Saussurethe</a:t>
            </a:r>
            <a:r>
              <a:rPr lang="en-US" sz="3200" dirty="0" smtClean="0">
                <a:latin typeface="Times New Roman" pitchFamily="18" charset="0"/>
                <a:cs typeface="Times New Roman" pitchFamily="18" charset="0"/>
              </a:rPr>
              <a:t>:  The </a:t>
            </a:r>
            <a:r>
              <a:rPr lang="en-US" sz="3200" dirty="0">
                <a:latin typeface="Times New Roman" pitchFamily="18" charset="0"/>
                <a:cs typeface="Times New Roman" pitchFamily="18" charset="0"/>
              </a:rPr>
              <a:t>nature of language as a stationary, closed </a:t>
            </a:r>
            <a:r>
              <a:rPr lang="en-US" sz="3200" dirty="0" smtClean="0">
                <a:latin typeface="Times New Roman" pitchFamily="18" charset="0"/>
                <a:cs typeface="Times New Roman" pitchFamily="18" charset="0"/>
              </a:rPr>
              <a:t>system; </a:t>
            </a:r>
            <a:r>
              <a:rPr lang="en-US" sz="3200" dirty="0" err="1" smtClean="0">
                <a:latin typeface="Times New Roman" pitchFamily="18" charset="0"/>
                <a:cs typeface="Times New Roman" pitchFamily="18" charset="0"/>
              </a:rPr>
              <a:t>distintion</a:t>
            </a:r>
            <a:r>
              <a:rPr lang="en-US" sz="3200" dirty="0" smtClean="0">
                <a:latin typeface="Times New Roman" pitchFamily="18" charset="0"/>
                <a:cs typeface="Times New Roman" pitchFamily="18" charset="0"/>
              </a:rPr>
              <a:t> of </a:t>
            </a:r>
            <a:r>
              <a:rPr lang="en-US" sz="3200" dirty="0">
                <a:latin typeface="Times New Roman" pitchFamily="18" charset="0"/>
                <a:cs typeface="Times New Roman" pitchFamily="18" charset="0"/>
              </a:rPr>
              <a:t>language &amp;</a:t>
            </a:r>
            <a:r>
              <a:rPr lang="en-US" sz="3200" dirty="0" smtClean="0">
                <a:latin typeface="Times New Roman" pitchFamily="18" charset="0"/>
                <a:cs typeface="Times New Roman" pitchFamily="18" charset="0"/>
              </a:rPr>
              <a:t> </a:t>
            </a:r>
            <a:r>
              <a:rPr lang="en-US" sz="3200" dirty="0">
                <a:latin typeface="Times New Roman" pitchFamily="18" charset="0"/>
                <a:cs typeface="Times New Roman" pitchFamily="18" charset="0"/>
              </a:rPr>
              <a:t>speech.</a:t>
            </a:r>
            <a:br>
              <a:rPr lang="en-US" sz="3200" dirty="0">
                <a:latin typeface="Times New Roman" pitchFamily="18" charset="0"/>
                <a:cs typeface="Times New Roman" pitchFamily="18" charset="0"/>
              </a:rPr>
            </a:br>
            <a:r>
              <a:rPr lang="en-US" sz="3200" dirty="0">
                <a:latin typeface="Times New Roman" pitchFamily="18" charset="0"/>
                <a:cs typeface="Times New Roman" pitchFamily="18" charset="0"/>
              </a:rPr>
              <a:t>    </a:t>
            </a:r>
            <a:r>
              <a:rPr lang="en-US" sz="3200" i="1" dirty="0" smtClean="0">
                <a:solidFill>
                  <a:srgbClr val="C00000"/>
                </a:solidFill>
                <a:latin typeface="Times New Roman" pitchFamily="18" charset="0"/>
                <a:cs typeface="Times New Roman" pitchFamily="18" charset="0"/>
              </a:rPr>
              <a:t>+ Language </a:t>
            </a:r>
            <a:r>
              <a:rPr lang="en-US" sz="3200" i="1" dirty="0">
                <a:solidFill>
                  <a:srgbClr val="C00000"/>
                </a:solidFill>
                <a:latin typeface="Times New Roman" pitchFamily="18" charset="0"/>
                <a:cs typeface="Times New Roman" pitchFamily="18" charset="0"/>
              </a:rPr>
              <a:t>is a system, an abstract mental structure, in general, while speech is the manipulation of language in specific situations, by specific individuals; </a:t>
            </a:r>
            <a:r>
              <a:rPr lang="en-US" sz="3200" i="1" dirty="0" smtClean="0">
                <a:solidFill>
                  <a:srgbClr val="C00000"/>
                </a:solidFill>
                <a:latin typeface="Times New Roman" pitchFamily="18" charset="0"/>
                <a:cs typeface="Times New Roman" pitchFamily="18" charset="0"/>
              </a:rPr>
              <a:t/>
            </a:r>
            <a:br>
              <a:rPr lang="en-US" sz="3200" i="1" dirty="0" smtClean="0">
                <a:solidFill>
                  <a:srgbClr val="C00000"/>
                </a:solidFill>
                <a:latin typeface="Times New Roman" pitchFamily="18" charset="0"/>
                <a:cs typeface="Times New Roman" pitchFamily="18" charset="0"/>
              </a:rPr>
            </a:br>
            <a:r>
              <a:rPr lang="en-US" sz="3200" i="1" dirty="0">
                <a:solidFill>
                  <a:srgbClr val="C00000"/>
                </a:solidFill>
                <a:latin typeface="Times New Roman" pitchFamily="18" charset="0"/>
                <a:cs typeface="Times New Roman" pitchFamily="18" charset="0"/>
              </a:rPr>
              <a:t> </a:t>
            </a:r>
            <a:r>
              <a:rPr lang="en-US" sz="3200" i="1" dirty="0" smtClean="0">
                <a:solidFill>
                  <a:srgbClr val="C00000"/>
                </a:solidFill>
                <a:latin typeface="Times New Roman" pitchFamily="18" charset="0"/>
                <a:cs typeface="Times New Roman" pitchFamily="18" charset="0"/>
              </a:rPr>
              <a:t>   + Language </a:t>
            </a:r>
            <a:r>
              <a:rPr lang="en-US" sz="3200" i="1" dirty="0">
                <a:solidFill>
                  <a:srgbClr val="C00000"/>
                </a:solidFill>
                <a:latin typeface="Times New Roman" pitchFamily="18" charset="0"/>
                <a:cs typeface="Times New Roman" pitchFamily="18" charset="0"/>
              </a:rPr>
              <a:t>is a social substance, belonging to the community while speech belongs to the individual. </a:t>
            </a:r>
            <a:r>
              <a:rPr lang="en-US" sz="3200" i="1" dirty="0" smtClean="0">
                <a:solidFill>
                  <a:srgbClr val="C00000"/>
                </a:solidFill>
                <a:latin typeface="Times New Roman" pitchFamily="18" charset="0"/>
                <a:cs typeface="Times New Roman" pitchFamily="18" charset="0"/>
              </a:rPr>
              <a:t>         </a:t>
            </a:r>
            <a:br>
              <a:rPr lang="en-US" sz="3200" i="1" dirty="0" smtClean="0">
                <a:solidFill>
                  <a:srgbClr val="C00000"/>
                </a:solidFill>
                <a:latin typeface="Times New Roman" pitchFamily="18" charset="0"/>
                <a:cs typeface="Times New Roman" pitchFamily="18" charset="0"/>
              </a:rPr>
            </a:br>
            <a:r>
              <a:rPr lang="en-US" sz="3200" i="1" dirty="0">
                <a:solidFill>
                  <a:srgbClr val="C00000"/>
                </a:solidFill>
                <a:latin typeface="Times New Roman" pitchFamily="18" charset="0"/>
                <a:cs typeface="Times New Roman" pitchFamily="18" charset="0"/>
              </a:rPr>
              <a:t> </a:t>
            </a:r>
            <a:r>
              <a:rPr lang="en-US" sz="3200" i="1" dirty="0" smtClean="0">
                <a:solidFill>
                  <a:srgbClr val="C00000"/>
                </a:solidFill>
                <a:latin typeface="Times New Roman" pitchFamily="18" charset="0"/>
                <a:cs typeface="Times New Roman" pitchFamily="18" charset="0"/>
              </a:rPr>
              <a:t>   + Languages </a:t>
            </a:r>
            <a:r>
              <a:rPr lang="en-US" sz="3200" i="1" dirty="0">
                <a:solidFill>
                  <a:srgbClr val="C00000"/>
                </a:solidFill>
                <a:latin typeface="Times New Roman" pitchFamily="18" charset="0"/>
                <a:cs typeface="Times New Roman" pitchFamily="18" charset="0"/>
              </a:rPr>
              <a:t>​​are a priori &amp;</a:t>
            </a:r>
            <a:r>
              <a:rPr lang="en-US" sz="3200" i="1" dirty="0" smtClean="0">
                <a:solidFill>
                  <a:srgbClr val="C00000"/>
                </a:solidFill>
                <a:latin typeface="Times New Roman" pitchFamily="18" charset="0"/>
                <a:cs typeface="Times New Roman" pitchFamily="18" charset="0"/>
              </a:rPr>
              <a:t> </a:t>
            </a:r>
            <a:r>
              <a:rPr lang="en-US" sz="3200" i="1" dirty="0">
                <a:solidFill>
                  <a:srgbClr val="C00000"/>
                </a:solidFill>
                <a:latin typeface="Times New Roman" pitchFamily="18" charset="0"/>
                <a:cs typeface="Times New Roman" pitchFamily="18" charset="0"/>
              </a:rPr>
              <a:t>immutable constructs while speech is the generative plane.</a:t>
            </a: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
            </a:r>
            <a:br>
              <a:rPr lang="en-US" sz="3200" dirty="0" smtClean="0">
                <a:latin typeface="Times New Roman" pitchFamily="18" charset="0"/>
                <a:cs typeface="Times New Roman" pitchFamily="18" charset="0"/>
              </a:rPr>
            </a:br>
            <a:r>
              <a:rPr lang="en-US" sz="3200" dirty="0">
                <a:latin typeface="Times New Roman" pitchFamily="18" charset="0"/>
                <a:cs typeface="Times New Roman" pitchFamily="18" charset="0"/>
              </a:rPr>
              <a:t> </a:t>
            </a:r>
            <a:r>
              <a:rPr lang="en-US" sz="3200" dirty="0" smtClean="0">
                <a:latin typeface="Times New Roman" pitchFamily="18" charset="0"/>
                <a:cs typeface="Times New Roman" pitchFamily="18" charset="0"/>
              </a:rPr>
              <a:t>  </a:t>
            </a:r>
            <a:r>
              <a:rPr lang="en-US" sz="3200" dirty="0" smtClean="0">
                <a:solidFill>
                  <a:schemeClr val="tx2"/>
                </a:solidFill>
                <a:latin typeface="Times New Roman" pitchFamily="18" charset="0"/>
                <a:cs typeface="Times New Roman" pitchFamily="18" charset="0"/>
              </a:rPr>
              <a:t>&gt; The </a:t>
            </a:r>
            <a:r>
              <a:rPr lang="en-US" sz="3200" dirty="0">
                <a:solidFill>
                  <a:schemeClr val="tx2"/>
                </a:solidFill>
                <a:latin typeface="Times New Roman" pitchFamily="18" charset="0"/>
                <a:cs typeface="Times New Roman" pitchFamily="18" charset="0"/>
              </a:rPr>
              <a:t>object of research in linguistics is language, a product of society that accumulates in each person's brain, not </a:t>
            </a:r>
            <a:r>
              <a:rPr lang="en-US" sz="3200" dirty="0" smtClean="0">
                <a:solidFill>
                  <a:schemeClr val="tx2"/>
                </a:solidFill>
                <a:latin typeface="Times New Roman" pitchFamily="18" charset="0"/>
                <a:cs typeface="Times New Roman" pitchFamily="18" charset="0"/>
              </a:rPr>
              <a:t>utterances.</a:t>
            </a:r>
            <a:endParaRPr lang="en-US" sz="3200" dirty="0">
              <a:solidFill>
                <a:schemeClr val="tx2"/>
              </a:solidFill>
              <a:latin typeface="Times New Roman" pitchFamily="18" charset="0"/>
              <a:cs typeface="Times New Roman" pitchFamily="18" charset="0"/>
            </a:endParaRPr>
          </a:p>
        </p:txBody>
      </p:sp>
    </p:spTree>
    <p:extLst>
      <p:ext uri="{BB962C8B-B14F-4D97-AF65-F5344CB8AC3E}">
        <p14:creationId xmlns:p14="http://schemas.microsoft.com/office/powerpoint/2010/main" val="10738478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734</TotalTime>
  <Words>247</Words>
  <Application>Microsoft Office PowerPoint</Application>
  <PresentationFormat>On-screen Show (4:3)</PresentationFormat>
  <Paragraphs>31</Paragraphs>
  <Slides>31</Slides>
  <Notes>0</Notes>
  <HiddenSlides>0</HiddenSlides>
  <MMClips>0</MMClips>
  <ScaleCrop>false</ScaleCrop>
  <HeadingPairs>
    <vt:vector size="4" baseType="variant">
      <vt:variant>
        <vt:lpstr>Theme</vt:lpstr>
      </vt:variant>
      <vt:variant>
        <vt:i4>1</vt:i4>
      </vt:variant>
      <vt:variant>
        <vt:lpstr>Slide Titles</vt:lpstr>
      </vt:variant>
      <vt:variant>
        <vt:i4>31</vt:i4>
      </vt:variant>
    </vt:vector>
  </HeadingPairs>
  <TitlesOfParts>
    <vt:vector size="32" baseType="lpstr">
      <vt:lpstr>Office Theme</vt:lpstr>
      <vt:lpstr>                        CHAPTER IV.     1. Principles of discourse analysis and Interpreting discourse          2. Approaches to Discourse Analysis          3. Context &amp; the role of context in the interpretation of discourse</vt:lpstr>
      <vt:lpstr>   1. Principles of discourse analysis and interpreting discourse     Discourse Analysis: A research method for studying written or spoken language in relation to its social context.         &gt; It aims to understand how language is used in real life situations.</vt:lpstr>
      <vt:lpstr>                    Some principles of discourse analysis  1. Conducting discourse analysis must focus on: + The purposes &amp; effects of different types of language;      + Cultural rules &amp; conventions in communication;  + How values, beliefs &amp; assumptions are communicated;  + How language use relates to its social, political &amp; historical context   2. Using qualitative research method in humanities &amp; social science disciplines, including linguistics, sociology, anthropology, psychology &amp; cultural studies. </vt:lpstr>
      <vt:lpstr> 3. In conducting discourse analysis must examine how language functions &amp; how meaning is created in different social contexts.            It can be applied to any instance of written or oral language, as well as non-verbal aspects of communication such as tone &amp; gestures.            4. Emphasizing the contextual meaning of language; Focusing on the social aspects of communication &amp; the ways people use language to achieve specific effects (e.g. to build trust, to create doubt, to evoke emotions, or to manage conflict).</vt:lpstr>
      <vt:lpstr>5. Analyzing discourse on multiple levels since discourse analysis is used to study larger chunks of language, such as entire conversations, texts, or collections of texts: Level of  communication, Vocabulary, Grammar, Structure, Genre, Non-verbal.</vt:lpstr>
      <vt:lpstr> 6. Following 4 steps:  Step 1: Define the research question &amp; select the content of analysis  To do discourse analysis, begin with a clearly defined research question; developing the question, selecting a range of material that is appropriate to answer it.     Step 2: Gather information &amp; theory on the context  Must establish the social &amp; historical context in which the material was produced &amp; intended to be received. (Gathering factual details of when &amp; where the content was created, who the author is, who published it, &amp; whom it was disseminated to.)           Conduct a literature review on the topic &amp; construct a theoretical framework to guide the analysis.</vt:lpstr>
      <vt:lpstr>      Step 3: Analyze the content for themes &amp; patterns  Examining various elements of the material: words, sentences, paragraphs, &amp; overall structure, &amp; relating them to attributes, themes, &amp; patterns relevant to your research question.      Step 4: Review your results &amp; draw conclusions  Having assigned particular attributes to elements of the material, reflect on the results to examine the function &amp; meaning of the language used; Considering the analysis in relation to the broader context that was established earlier to draw conclusions that answer the research question.</vt:lpstr>
      <vt:lpstr>     2. Approaches to discourse analysis.            According to Sara Mills in  Discourse, Routledge, London and New York, 1997, Introduction, there are 3 main approaches to discourse analysis.       She introduces thought &amp; theoretical perspectives in the study of discourse analysis.  </vt:lpstr>
      <vt:lpstr>     1. Linguistic approach.    According to F.de Saussurethe:  The nature of language as a stationary, closed system; distintion of language &amp; speech.     + Language is a system, an abstract mental structure, in general, while speech is the manipulation of language in specific situations, by specific individuals;      + Language is a social substance, belonging to the community while speech belongs to the individual.               + Languages ​​are a priori &amp; immutable constructs while speech is the generative plane.     &gt; The object of research in linguistics is language, a product of society that accumulates in each person's brain, not utterances.</vt:lpstr>
      <vt:lpstr>  &gt; Distintion between discourse &amp; text: text - a static linguistic structure, &amp; discourse - a dynamic speech structure.     &gt; Discourse analysis focuses on the structure of spoken language that occurs naturally in discourses such as dialogue, interviews, commentary, &amp; speech.     Text analysis focuses on the structures of written language, in texts such as essays, notices, road signs, &amp; book chapters.</vt:lpstr>
      <vt:lpstr> * Discourse analysis: a methodological approach to language analysis above the sentence level, including criteria: connectivity, reflection, etc.;                 * Discourse analysis is approach to oral &amp; written linguistic documents on the sentence (discourse/text) from its realistic multifaceted, including linguistic aspects &amp; situational contexts, with relevant aspects expressed in the concept of the domain with very rich &amp; diverse content;          * Discourse analysis aims to highlight the close relationship between the linguistic structure inside the text &amp; the elements outside the text.</vt:lpstr>
      <vt:lpstr>   The linguistic approach is based on structuralism: focusing on discovering the static, invariable structure of discourses &amp; texts. </vt:lpstr>
      <vt:lpstr>       2. The Genre/ Stylistic approach    Bakhtin's views: the genre/stylistic approach to discourse analysis is developed on the basis of opposition to Saussure's views on language:     attention to language in life, in communication, the field of communication.      * The study of "the life of speech", "the flow of words", in other words, language as a diverse, living, historical entity rather than a historical entity; language is not a closed &amp; abstract system.</vt:lpstr>
      <vt:lpstr> * Discourse is a language in a living whole, specifically, a language in use, in a social context.       * Discourse is the common territory of the speaker &amp; the listener, the area of ​​contact between us &amp; the other.    * Studying linguistic genre through discourse: the limitless &amp; ever-changing variety of linguistic genres of speech in practice &amp; in history.      * Complicated discourse genres: novels, plays, political treatises, science, etc.</vt:lpstr>
      <vt:lpstr>     Thus, if the utterance has bold personal nuances, expressing the styles of different speaking subjects, then the discourse genre represents the linguistic style of each era, with community &amp; social character, which precedes &amp; governs the utterances of individuals.      &gt; Language study: the study of discourse in communication, in diverse &amp; vivid real life.</vt:lpstr>
      <vt:lpstr>              3. Sociological approach        M. Foucault's conception of discourse:     First, discourse is considered to be all statements in general; all utterances or texts that have some meaning &amp; effect in the real world.  Second, discourse - a group of specific discourses, conventionally defined in some way &amp; having a general coherence or effect, "grouped together by some institutional pressure".</vt:lpstr>
      <vt:lpstr> Third, discourse - a practice that generates a multitude of statements &amp; governs their operation, the rules &amp; structures that produce particular utterances &amp; texts: a system of "thoughts, opinions, concepts, ways of thinking &amp; behaving, which are formed in a particular social context", which have a general effect on the way of thinking &amp; speech of each group of people as well as of each individual.</vt:lpstr>
      <vt:lpstr> Discourses strongly influenced by institutions &amp; powers.           People's utterances &amp; thoughts are not the free expression of individual thoughts, but are shaped&amp; locked into a pre-existing framework.         Example. The discourse on femininity, which was produced &amp; circulated in medieval Vietnam, is a system of ideas, concepts,&amp; norms of behavior formed in the context of the feudal state institution of masculinity: femininity as is humility, endurance, dependence, weakness (compassion &amp; four virtues), in any text one finds a familiar formula for describing women: praising the virtues, sacrifice, tolerance, dependence...</vt:lpstr>
      <vt:lpstr> According to Foucault: both knowledge &amp; power can only be created, realized, operated &amp; distributed by &amp; in the discourse:            Power, being "the constitutive condition of all speech", which not only forbids people to speak but also allows people to speak;          Knowledge - the product created by discourses; “the set of general discursive structures within which a culture defines its ideas”</vt:lpstr>
      <vt:lpstr>                           Sub-conclusion  These 3 linguistic, genre/stylistic &amp; sociological approaches have provided three different definitions of discourse: discourse as the structure of language/speech, &amp; discourse as speech-thoughts, ideology, &amp; discourse as tools for knowledge construction &amp; the exercise of power.   These 3 conceptions arise on the basis of different interpretations of the nature &amp; role of language. These 3 approaches are pervasive &amp; greatly influenced almost all literary &amp; linguistic theory in the 20th century.   In fact, in the process of development, discourse theories tend to intertwine, creating areas of interference, common areas. Since the mid-1990s, a new branch of discourse research has emerged: Critical discourse analysis proposed (Fairclough).</vt:lpstr>
      <vt:lpstr>CONTEXT * In semiotics, linguistics, sociology &amp; anthropology, context refers to those objects or entities which surround a focal event. * In a communicative event Context is "a frame that surrounds the event &amp; provides resources for its appropriate interpretation". </vt:lpstr>
      <vt:lpstr>                 FEATURES OF CONTEXT         Context embraces the following categories:     * The relevant features of participants: persons &amp; personalities (verbal/oral action or non-verbal action of participants).   * The relevant of objects   * The effect of the verbal action </vt:lpstr>
      <vt:lpstr> Dell Hathaway Hymes (June 7, 1927, Virginia, USA)- a linguist, sociolinguist, anthropologist &amp; folklorist who established disciplinary foundations for the comparative, ethnographic study of language use.  </vt:lpstr>
      <vt:lpstr>Hymes identifies the following listing of context features: Addressor (speaker or writer) &amp; addressee (hearer or listener/decoder of utterance); Audience (unintended addressees); Topic (range of language); Setting (place, time, posture, gesture, facial expression; Channel (how the contact between participants: speech, writing, signing, signal); Code (kind of language, style of language); Message-form (chat, debate, sermon, fairytale, love letter, lecture, radio talk, play…); Event (nature of communication, genre: opening speech, welcoming speech, papers); Key (evaluation); Purpose (outcome the participant want to happen).</vt:lpstr>
      <vt:lpstr>Exercise: Analyze the following extract in terms of the features of context to the extent possible         Mr. President, Mr. Speaker,        Members of the House and the Senate,        Distinguished Americans here as visitors in this Chamber as I might,        It’s nice to have a fresh excuse for giving a long speech. When presidents speak to the Congress and the nation from this podium, typically they comment on the changes and the opportunities that face the United States, but this is not an ordinary time for all the many tasks that require our attention. I believe tonight one calls on us to unite and to act, that’s our economy…</vt:lpstr>
      <vt:lpstr>                      CO-CONTEXT Co-context: The words surrounding a particular word or passage within a text that provide context &amp; help to determine meaning (the stretch of language occuring before or after the utterance needs to be interpreted)     Ex. The same evening I went ashore. The first landing in any new country is very interesting. (landing is specific meaning determined because of the previous discourse. The person went ashore, travelled by ship, not by bus or plane.)</vt:lpstr>
      <vt:lpstr>Principle of Local interpretation The extend of the context within which the hearer will interpret where they are (speaker &amp; hearer)/the local setting. Ex. “A man &amp; a woman sitting in the living room…the man’s bored, goes to the window, looks out the window…and goes out to a club, has a drink, talks to the barman.”  &gt; (Hearer assumes that the entities(man &amp;woman) will remain &amp; local setting will stay constant. The hearer interpreted that ‘the window’ is of &amp; in the living room, the club is near to the living room)</vt:lpstr>
      <vt:lpstr>PRINCIPLE OF ANALOGY  An Analogy is a relation of similarity between two or more things, so that an inference (reasoning from premise to conclusion) is drawn on the basis of that similarity.  </vt:lpstr>
      <vt:lpstr>The principle of analogy enables the hearer or listener to interpret discourse in light of his past experience &amp; background knowledge.    &gt; When the hearer encounters a new situation he selects from his memory a type of experience he has generalized before &amp; relates it to his background knowledge in order to interpret   &gt;&gt; Analogy with previous similar discourse. </vt:lpstr>
      <vt:lpstr>SUMMARY   * The distinction between context &amp; co-text: Co-text restricted to the linguistic factors; Context refers to those that are outside language.    * Features of context (by Hypes)    * The 2 principles of Local interpretation &amp; Analogy </vt:lpstr>
      <vt:lpstr>          Revision of chapter IV  1. Present the principles of discourse analysis  2. Present 4 steps to interpret discourse  3. Present 3 approaches to discourse analysis: Linguistic, Genre and Sociological </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AutoBVT</dc:creator>
  <cp:lastModifiedBy>HDHT</cp:lastModifiedBy>
  <cp:revision>101</cp:revision>
  <dcterms:created xsi:type="dcterms:W3CDTF">2020-09-14T12:45:49Z</dcterms:created>
  <dcterms:modified xsi:type="dcterms:W3CDTF">2022-04-13T13:38:26Z</dcterms:modified>
</cp:coreProperties>
</file>