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84" r:id="rId4"/>
    <p:sldId id="269" r:id="rId5"/>
    <p:sldId id="279" r:id="rId6"/>
    <p:sldId id="285" r:id="rId7"/>
    <p:sldId id="270" r:id="rId8"/>
    <p:sldId id="271" r:id="rId9"/>
    <p:sldId id="277" r:id="rId10"/>
    <p:sldId id="278" r:id="rId11"/>
    <p:sldId id="272" r:id="rId12"/>
    <p:sldId id="273" r:id="rId13"/>
    <p:sldId id="281" r:id="rId14"/>
    <p:sldId id="286" r:id="rId15"/>
    <p:sldId id="276" r:id="rId16"/>
    <p:sldId id="287" r:id="rId17"/>
    <p:sldId id="288" r:id="rId18"/>
    <p:sldId id="282" r:id="rId19"/>
    <p:sldId id="283" r:id="rId20"/>
    <p:sldId id="289" r:id="rId21"/>
    <p:sldId id="257" r:id="rId22"/>
    <p:sldId id="258" r:id="rId23"/>
    <p:sldId id="264" r:id="rId24"/>
    <p:sldId id="261" r:id="rId25"/>
    <p:sldId id="262" r:id="rId26"/>
    <p:sldId id="265" r:id="rId27"/>
    <p:sldId id="267"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109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C24A75-86FE-4906-B794-BDC4E0C207EC}" type="datetimeFigureOut">
              <a:rPr lang="en-US" smtClean="0"/>
              <a:t>4/13/2022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537054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24A75-86FE-4906-B794-BDC4E0C207EC}" type="datetimeFigureOut">
              <a:rPr lang="en-US" smtClean="0"/>
              <a:t>4/13/2022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3216800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24A75-86FE-4906-B794-BDC4E0C207EC}" type="datetimeFigureOut">
              <a:rPr lang="en-US" smtClean="0"/>
              <a:t>4/13/2022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4247093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24A75-86FE-4906-B794-BDC4E0C207EC}" type="datetimeFigureOut">
              <a:rPr lang="en-US" smtClean="0"/>
              <a:t>4/13/2022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1649185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C24A75-86FE-4906-B794-BDC4E0C207EC}" type="datetimeFigureOut">
              <a:rPr lang="en-US" smtClean="0"/>
              <a:t>4/13/2022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88514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C24A75-86FE-4906-B794-BDC4E0C207EC}" type="datetimeFigureOut">
              <a:rPr lang="en-US" smtClean="0"/>
              <a:t>4/13/2022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3597816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C24A75-86FE-4906-B794-BDC4E0C207EC}" type="datetimeFigureOut">
              <a:rPr lang="en-US" smtClean="0"/>
              <a:t>4/13/2022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4038648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C24A75-86FE-4906-B794-BDC4E0C207EC}" type="datetimeFigureOut">
              <a:rPr lang="en-US" smtClean="0"/>
              <a:t>4/13/2022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4076165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C24A75-86FE-4906-B794-BDC4E0C207EC}" type="datetimeFigureOut">
              <a:rPr lang="en-US" smtClean="0"/>
              <a:t>4/13/2022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849277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C24A75-86FE-4906-B794-BDC4E0C207EC}" type="datetimeFigureOut">
              <a:rPr lang="en-US" smtClean="0"/>
              <a:t>4/13/2022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2701525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C24A75-86FE-4906-B794-BDC4E0C207EC}" type="datetimeFigureOut">
              <a:rPr lang="en-US" smtClean="0"/>
              <a:t>4/13/2022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3472485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C24A75-86FE-4906-B794-BDC4E0C207EC}" type="datetimeFigureOut">
              <a:rPr lang="en-US" smtClean="0"/>
              <a:t>4/13/2022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C70B21-09D1-4DA2-9FD4-E8DA4DFE7DA8}" type="slidenum">
              <a:rPr lang="en-US" smtClean="0"/>
              <a:t>‹#›</a:t>
            </a:fld>
            <a:endParaRPr lang="en-US"/>
          </a:p>
        </p:txBody>
      </p:sp>
    </p:spTree>
    <p:extLst>
      <p:ext uri="{BB962C8B-B14F-4D97-AF65-F5344CB8AC3E}">
        <p14:creationId xmlns:p14="http://schemas.microsoft.com/office/powerpoint/2010/main" val="2770382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verywellmind.com/9-things-to-do-if-you-feel-hopeless-5081877" TargetMode="External"/><Relationship Id="rId2" Type="http://schemas.openxmlformats.org/officeDocument/2006/relationships/hyperlink" Target="https://www.verywellmind.com/five-stages-of-grief-4175361" TargetMode="External"/><Relationship Id="rId1" Type="http://schemas.openxmlformats.org/officeDocument/2006/relationships/slideLayout" Target="../slideLayouts/slideLayout1.xml"/><Relationship Id="rId5" Type="http://schemas.openxmlformats.org/officeDocument/2006/relationships/hyperlink" Target="https://www.verywellmind.com/what-is-morality-5076160" TargetMode="External"/><Relationship Id="rId4" Type="http://schemas.openxmlformats.org/officeDocument/2006/relationships/hyperlink" Target="https://www.verywellmind.com/expectation-vs-reality-trap-4570968"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thoughtco.com/utterance-speech-1692576" TargetMode="External"/><Relationship Id="rId2" Type="http://schemas.openxmlformats.org/officeDocument/2006/relationships/hyperlink" Target="https://www.thoughtco.com/what-is-conversation-analysis-ca-1689923"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784976" cy="6480720"/>
          </a:xfrm>
        </p:spPr>
        <p:txBody>
          <a:bodyPr>
            <a:normAutofit fontScale="90000"/>
          </a:bodyPr>
          <a:lstStyle/>
          <a:p>
            <a:r>
              <a:rPr lang="en-US" sz="2800" b="1" dirty="0" smtClean="0">
                <a:solidFill>
                  <a:schemeClr val="accent6">
                    <a:lumMod val="50000"/>
                  </a:schemeClr>
                </a:solidFill>
                <a:latin typeface="Bodoni MT" pitchFamily="18" charset="0"/>
                <a:cs typeface="Times New Roman" pitchFamily="18" charset="0"/>
              </a:rPr>
              <a:t/>
            </a:r>
            <a:br>
              <a:rPr lang="en-US" sz="2800" b="1" dirty="0" smtClean="0">
                <a:solidFill>
                  <a:schemeClr val="accent6">
                    <a:lumMod val="50000"/>
                  </a:schemeClr>
                </a:solidFill>
                <a:latin typeface="Bodoni MT" pitchFamily="18" charset="0"/>
                <a:cs typeface="Times New Roman" pitchFamily="18" charset="0"/>
              </a:rPr>
            </a:br>
            <a:r>
              <a:rPr lang="en-US" sz="2800" b="1" dirty="0" smtClean="0">
                <a:solidFill>
                  <a:schemeClr val="accent6">
                    <a:lumMod val="50000"/>
                  </a:schemeClr>
                </a:solidFill>
                <a:latin typeface="Bodoni MT" pitchFamily="18" charset="0"/>
                <a:cs typeface="Times New Roman" pitchFamily="18" charset="0"/>
              </a:rPr>
              <a:t>CHAPTER III</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4000" b="1" dirty="0" smtClean="0">
                <a:solidFill>
                  <a:srgbClr val="002060"/>
                </a:solidFill>
                <a:latin typeface="Times New Roman" pitchFamily="18" charset="0"/>
                <a:cs typeface="Times New Roman" pitchFamily="18" charset="0"/>
              </a:rPr>
              <a:t>Conversation Analysis</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r>
              <a:rPr lang="en-US" sz="3600" b="1" dirty="0" smtClean="0">
                <a:solidFill>
                  <a:srgbClr val="00B050"/>
                </a:solidFill>
                <a:latin typeface="Times New Roman" pitchFamily="18" charset="0"/>
                <a:cs typeface="Times New Roman" pitchFamily="18" charset="0"/>
              </a:rPr>
              <a:t>1. Spoken interaction:</a:t>
            </a:r>
            <a:r>
              <a:rPr lang="en-US" sz="3600" dirty="0" smtClean="0">
                <a:latin typeface="Times New Roman" pitchFamily="18" charset="0"/>
                <a:cs typeface="Times New Roman" pitchFamily="18" charset="0"/>
              </a:rPr>
              <a:t> </a:t>
            </a:r>
            <a:r>
              <a:rPr lang="en-US" sz="3600" i="1" dirty="0" smtClean="0">
                <a:solidFill>
                  <a:srgbClr val="C00000"/>
                </a:solidFill>
                <a:latin typeface="Times New Roman" pitchFamily="18" charset="0"/>
                <a:cs typeface="Times New Roman" pitchFamily="18" charset="0"/>
              </a:rPr>
              <a:t>Transactional interaction; Classroom discourse; Interpersonal interaction; Adjacency pairs</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b="1" dirty="0" smtClean="0">
                <a:solidFill>
                  <a:schemeClr val="accent6">
                    <a:lumMod val="50000"/>
                  </a:schemeClr>
                </a:solidFill>
                <a:latin typeface="Times New Roman" pitchFamily="18" charset="0"/>
                <a:cs typeface="Times New Roman" pitchFamily="18" charset="0"/>
              </a:rPr>
              <a:t>2. Negotiation of meaning:</a:t>
            </a:r>
            <a:r>
              <a:rPr lang="en-US" sz="3600" dirty="0" smtClean="0">
                <a:latin typeface="Times New Roman" pitchFamily="18" charset="0"/>
                <a:cs typeface="Times New Roman" pitchFamily="18" charset="0"/>
              </a:rPr>
              <a:t> </a:t>
            </a:r>
            <a:r>
              <a:rPr lang="en-US" sz="3600" i="1" dirty="0" smtClean="0">
                <a:solidFill>
                  <a:srgbClr val="00B050"/>
                </a:solidFill>
                <a:latin typeface="Times New Roman" pitchFamily="18" charset="0"/>
                <a:cs typeface="Times New Roman" pitchFamily="18" charset="0"/>
              </a:rPr>
              <a:t>Turn taking; Topic management</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sz="4000" b="1" dirty="0">
              <a:solidFill>
                <a:schemeClr val="accent6">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055093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16632"/>
            <a:ext cx="8784976" cy="6624735"/>
          </a:xfrm>
        </p:spPr>
        <p:txBody>
          <a:bodyPr/>
          <a:lstStyle/>
          <a:p>
            <a:pPr algn="l"/>
            <a:r>
              <a:rPr lang="en-US" sz="2800" dirty="0">
                <a:solidFill>
                  <a:srgbClr val="202124"/>
                </a:solidFill>
                <a:latin typeface="Times New Roman" pitchFamily="18" charset="0"/>
                <a:cs typeface="Times New Roman" pitchFamily="18" charset="0"/>
              </a:rPr>
              <a:t> </a:t>
            </a:r>
            <a:r>
              <a:rPr lang="en-US" sz="2800" dirty="0" smtClean="0">
                <a:solidFill>
                  <a:srgbClr val="202124"/>
                </a:solidFill>
                <a:latin typeface="Times New Roman" pitchFamily="18" charset="0"/>
                <a:cs typeface="Times New Roman" pitchFamily="18" charset="0"/>
              </a:rPr>
              <a:t>   </a:t>
            </a:r>
            <a:r>
              <a:rPr lang="en-US" sz="3600" dirty="0" smtClean="0">
                <a:solidFill>
                  <a:srgbClr val="202124"/>
                </a:solidFill>
                <a:latin typeface="Times New Roman" pitchFamily="18" charset="0"/>
                <a:cs typeface="Times New Roman" pitchFamily="18" charset="0"/>
              </a:rPr>
              <a:t>A </a:t>
            </a:r>
            <a:r>
              <a:rPr lang="en-US" sz="3600" b="1" dirty="0">
                <a:solidFill>
                  <a:srgbClr val="0070C0"/>
                </a:solidFill>
                <a:latin typeface="Times New Roman" pitchFamily="18" charset="0"/>
                <a:cs typeface="Times New Roman" pitchFamily="18" charset="0"/>
              </a:rPr>
              <a:t>reference </a:t>
            </a:r>
            <a:r>
              <a:rPr lang="en-US" sz="3600" b="1" dirty="0" smtClean="0">
                <a:solidFill>
                  <a:srgbClr val="0070C0"/>
                </a:solidFill>
                <a:latin typeface="Times New Roman" pitchFamily="18" charset="0"/>
                <a:cs typeface="Times New Roman" pitchFamily="18" charset="0"/>
              </a:rPr>
              <a:t>transaction</a:t>
            </a:r>
            <a:r>
              <a:rPr lang="en-US" sz="3600" dirty="0">
                <a:solidFill>
                  <a:srgbClr val="202124"/>
                </a:solidFill>
                <a:latin typeface="Times New Roman" pitchFamily="18" charset="0"/>
                <a:cs typeface="Times New Roman" pitchFamily="18" charset="0"/>
              </a:rPr>
              <a:t>: an information contact which involves the knowledge, use, recommendations, interpretation, or instruction in the use of one or more information </a:t>
            </a:r>
            <a:r>
              <a:rPr lang="en-US" sz="3600" dirty="0" smtClean="0">
                <a:solidFill>
                  <a:srgbClr val="202124"/>
                </a:solidFill>
                <a:latin typeface="Times New Roman" pitchFamily="18" charset="0"/>
                <a:cs typeface="Times New Roman" pitchFamily="18" charset="0"/>
              </a:rPr>
              <a:t>sources.</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20407288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88640"/>
            <a:ext cx="8928992" cy="6480719"/>
          </a:xfrm>
        </p:spPr>
        <p:txBody>
          <a:bodyPr>
            <a:normAutofit fontScale="90000"/>
          </a:bodyPr>
          <a:lstStyle/>
          <a:p>
            <a:r>
              <a:rPr lang="en-US" sz="4000" smtClean="0">
                <a:solidFill>
                  <a:srgbClr val="000000"/>
                </a:solidFill>
                <a:latin typeface="Times New Roman"/>
                <a:ea typeface="Calibri"/>
                <a:cs typeface="Times New Roman"/>
              </a:rPr>
              <a:t/>
            </a:r>
            <a:br>
              <a:rPr lang="en-US" sz="4000" smtClean="0">
                <a:solidFill>
                  <a:srgbClr val="000000"/>
                </a:solidFill>
                <a:latin typeface="Times New Roman"/>
                <a:ea typeface="Calibri"/>
                <a:cs typeface="Times New Roman"/>
              </a:rPr>
            </a:br>
            <a:r>
              <a:rPr lang="en-US" sz="4000" smtClean="0">
                <a:solidFill>
                  <a:srgbClr val="000000"/>
                </a:solidFill>
                <a:latin typeface="Times New Roman"/>
                <a:ea typeface="Calibri"/>
                <a:cs typeface="Times New Roman"/>
              </a:rPr>
              <a:t>* </a:t>
            </a:r>
            <a:r>
              <a:rPr lang="en-US" sz="4000" b="1" smtClean="0">
                <a:solidFill>
                  <a:srgbClr val="984807"/>
                </a:solidFill>
                <a:latin typeface="Times New Roman"/>
                <a:ea typeface="Calibri"/>
                <a:cs typeface="Times New Roman"/>
              </a:rPr>
              <a:t>Interactional </a:t>
            </a:r>
            <a:r>
              <a:rPr lang="en-US" sz="4000" b="1" dirty="0" smtClean="0">
                <a:solidFill>
                  <a:srgbClr val="984807"/>
                </a:solidFill>
                <a:latin typeface="Times New Roman"/>
                <a:ea typeface="Calibri"/>
                <a:cs typeface="Times New Roman"/>
              </a:rPr>
              <a:t>function</a:t>
            </a:r>
            <a:r>
              <a:rPr lang="en-US" sz="4000" b="1" dirty="0">
                <a:solidFill>
                  <a:schemeClr val="accent6">
                    <a:lumMod val="50000"/>
                  </a:schemeClr>
                </a:solidFill>
                <a:latin typeface="Times New Roman"/>
                <a:ea typeface="Calibri"/>
                <a:cs typeface="Times New Roman"/>
              </a:rPr>
              <a:t>/</a:t>
            </a:r>
            <a:r>
              <a:rPr lang="en-US" sz="3600" b="1" i="1" dirty="0" smtClean="0">
                <a:solidFill>
                  <a:schemeClr val="accent6">
                    <a:lumMod val="50000"/>
                  </a:schemeClr>
                </a:solidFill>
                <a:latin typeface="Times New Roman"/>
                <a:cs typeface="Times New Roman"/>
              </a:rPr>
              <a:t>Interpersonal Interaction</a:t>
            </a:r>
            <a:r>
              <a:rPr lang="en-US" sz="3600" i="1" dirty="0" smtClean="0">
                <a:solidFill>
                  <a:srgbClr val="282829"/>
                </a:solidFill>
                <a:latin typeface="Times New Roman"/>
                <a:cs typeface="Times New Roman"/>
              </a:rPr>
              <a:t/>
            </a:r>
            <a:br>
              <a:rPr lang="en-US" sz="3600" i="1" dirty="0" smtClean="0">
                <a:solidFill>
                  <a:srgbClr val="282829"/>
                </a:solidFill>
                <a:latin typeface="Times New Roman"/>
                <a:cs typeface="Times New Roman"/>
              </a:rPr>
            </a:br>
            <a:r>
              <a:rPr lang="en-US" sz="3600" i="1" dirty="0" smtClean="0">
                <a:solidFill>
                  <a:srgbClr val="282829"/>
                </a:solidFill>
                <a:latin typeface="Times New Roman"/>
                <a:cs typeface="Times New Roman"/>
              </a:rPr>
              <a:t/>
            </a:r>
            <a:br>
              <a:rPr lang="en-US" sz="3600" i="1" dirty="0" smtClean="0">
                <a:solidFill>
                  <a:srgbClr val="282829"/>
                </a:solidFill>
                <a:latin typeface="Times New Roman"/>
                <a:cs typeface="Times New Roman"/>
              </a:rPr>
            </a:br>
            <a:r>
              <a:rPr lang="en-US" sz="3100" b="1" i="1" dirty="0" smtClean="0">
                <a:solidFill>
                  <a:srgbClr val="282829"/>
                </a:solidFill>
                <a:latin typeface="Times New Roman" pitchFamily="18" charset="0"/>
                <a:cs typeface="Times New Roman" pitchFamily="18" charset="0"/>
              </a:rPr>
              <a:t>&gt; </a:t>
            </a:r>
            <a:r>
              <a:rPr lang="en-US" sz="3100" i="1" dirty="0" smtClean="0">
                <a:solidFill>
                  <a:srgbClr val="282829"/>
                </a:solidFill>
                <a:latin typeface="Times New Roman" pitchFamily="18" charset="0"/>
                <a:cs typeface="Times New Roman" pitchFamily="18" charset="0"/>
              </a:rPr>
              <a:t>A </a:t>
            </a:r>
            <a:r>
              <a:rPr lang="en-US" sz="3100" i="1" dirty="0">
                <a:solidFill>
                  <a:srgbClr val="282829"/>
                </a:solidFill>
                <a:latin typeface="Times New Roman" pitchFamily="18" charset="0"/>
                <a:cs typeface="Times New Roman" pitchFamily="18" charset="0"/>
              </a:rPr>
              <a:t>communication process that involves the exchange of information, feelings and meaning by means of verbal and non-verbal messages, between two or more persons</a:t>
            </a:r>
            <a:r>
              <a:rPr lang="en-US" sz="3100" i="1" dirty="0" smtClean="0">
                <a:solidFill>
                  <a:srgbClr val="282829"/>
                </a:solidFill>
                <a:latin typeface="Times New Roman" pitchFamily="18" charset="0"/>
                <a:cs typeface="Times New Roman" pitchFamily="18" charset="0"/>
              </a:rPr>
              <a:t>.</a:t>
            </a:r>
            <a:br>
              <a:rPr lang="en-US" sz="3100" i="1" dirty="0" smtClean="0">
                <a:solidFill>
                  <a:srgbClr val="282829"/>
                </a:solidFill>
                <a:latin typeface="Times New Roman" pitchFamily="18" charset="0"/>
                <a:cs typeface="Times New Roman" pitchFamily="18" charset="0"/>
              </a:rPr>
            </a:br>
            <a:r>
              <a:rPr lang="en-US" sz="3100" i="1" dirty="0" smtClean="0">
                <a:solidFill>
                  <a:srgbClr val="282829"/>
                </a:solidFill>
                <a:latin typeface="Times New Roman" pitchFamily="18" charset="0"/>
                <a:cs typeface="Times New Roman" pitchFamily="18" charset="0"/>
              </a:rPr>
              <a:t/>
            </a:r>
            <a:br>
              <a:rPr lang="en-US" sz="3100" i="1" dirty="0" smtClean="0">
                <a:solidFill>
                  <a:srgbClr val="282829"/>
                </a:solidFill>
                <a:latin typeface="Times New Roman" pitchFamily="18" charset="0"/>
                <a:cs typeface="Times New Roman" pitchFamily="18" charset="0"/>
              </a:rPr>
            </a:br>
            <a:r>
              <a:rPr lang="en-US" sz="3100" b="1" i="1" dirty="0" smtClean="0">
                <a:solidFill>
                  <a:srgbClr val="282829"/>
                </a:solidFill>
                <a:latin typeface="Times New Roman" pitchFamily="18" charset="0"/>
                <a:cs typeface="Times New Roman" pitchFamily="18" charset="0"/>
              </a:rPr>
              <a:t>&gt;</a:t>
            </a:r>
            <a:r>
              <a:rPr lang="en-US" sz="3100" i="1" dirty="0" smtClean="0">
                <a:solidFill>
                  <a:srgbClr val="282829"/>
                </a:solidFill>
                <a:latin typeface="Times New Roman" pitchFamily="18" charset="0"/>
                <a:cs typeface="Times New Roman" pitchFamily="18" charset="0"/>
              </a:rPr>
              <a:t> </a:t>
            </a:r>
            <a:r>
              <a:rPr lang="en-US" sz="3100" i="1" dirty="0" smtClean="0">
                <a:solidFill>
                  <a:srgbClr val="00B050"/>
                </a:solidFill>
                <a:latin typeface="Times New Roman" pitchFamily="18" charset="0"/>
                <a:ea typeface="Calibri"/>
                <a:cs typeface="Times New Roman" pitchFamily="18" charset="0"/>
              </a:rPr>
              <a:t>Conveying </a:t>
            </a:r>
            <a:r>
              <a:rPr lang="en-US" sz="3100" i="1" dirty="0">
                <a:solidFill>
                  <a:srgbClr val="00B050"/>
                </a:solidFill>
                <a:latin typeface="Times New Roman" pitchFamily="18" charset="0"/>
                <a:ea typeface="Calibri"/>
                <a:cs typeface="Times New Roman" pitchFamily="18" charset="0"/>
              </a:rPr>
              <a:t>personal attitudes or establishing &amp; maintaining  social relations/rapport</a:t>
            </a:r>
            <a:r>
              <a:rPr lang="en-US" sz="3100" dirty="0">
                <a:solidFill>
                  <a:srgbClr val="000000"/>
                </a:solidFill>
                <a:latin typeface="Times New Roman" pitchFamily="18" charset="0"/>
                <a:ea typeface="Calibri"/>
                <a:cs typeface="Times New Roman" pitchFamily="18" charset="0"/>
              </a:rPr>
              <a:t>.</a:t>
            </a:r>
            <a:br>
              <a:rPr lang="en-US" sz="3100" dirty="0">
                <a:solidFill>
                  <a:srgbClr val="000000"/>
                </a:solidFill>
                <a:latin typeface="Times New Roman" pitchFamily="18" charset="0"/>
                <a:ea typeface="Calibri"/>
                <a:cs typeface="Times New Roman" pitchFamily="18" charset="0"/>
              </a:rPr>
            </a:br>
            <a:r>
              <a:rPr lang="en-US" sz="3200" dirty="0">
                <a:solidFill>
                  <a:srgbClr val="000000"/>
                </a:solidFill>
                <a:ea typeface="Calibri"/>
                <a:cs typeface="Times New Roman"/>
              </a:rPr>
              <a:t/>
            </a:r>
            <a:br>
              <a:rPr lang="en-US" sz="3200" dirty="0">
                <a:solidFill>
                  <a:srgbClr val="000000"/>
                </a:solidFill>
                <a:ea typeface="Calibri"/>
                <a:cs typeface="Times New Roman"/>
              </a:rPr>
            </a:br>
            <a:r>
              <a:rPr lang="en-US" sz="3200" dirty="0">
                <a:solidFill>
                  <a:srgbClr val="000000"/>
                </a:solidFill>
                <a:ea typeface="Calibri"/>
                <a:cs typeface="Times New Roman"/>
              </a:rPr>
              <a:t>* </a:t>
            </a:r>
            <a:r>
              <a:rPr lang="en-US" sz="4000" b="1" dirty="0">
                <a:solidFill>
                  <a:srgbClr val="984807"/>
                </a:solidFill>
                <a:latin typeface="Times New Roman"/>
                <a:ea typeface="Calibri"/>
                <a:cs typeface="Times New Roman"/>
              </a:rPr>
              <a:t>Interaction</a:t>
            </a:r>
            <a:r>
              <a:rPr lang="en-US" sz="4000" dirty="0">
                <a:solidFill>
                  <a:srgbClr val="000000"/>
                </a:solidFill>
                <a:latin typeface="Times New Roman"/>
                <a:ea typeface="Calibri"/>
                <a:cs typeface="Times New Roman"/>
              </a:rPr>
              <a:t>: </a:t>
            </a:r>
            <a:r>
              <a:rPr lang="en-US" sz="3200" dirty="0">
                <a:solidFill>
                  <a:srgbClr val="1F497D"/>
                </a:solidFill>
                <a:latin typeface="Times New Roman"/>
                <a:ea typeface="Calibri"/>
                <a:cs typeface="Times New Roman"/>
              </a:rPr>
              <a:t>expressive, emotive, interpersonal, socio-expressive</a:t>
            </a:r>
            <a:r>
              <a:rPr lang="en-US" sz="2800" dirty="0">
                <a:solidFill>
                  <a:srgbClr val="000000"/>
                </a:solidFill>
                <a:latin typeface="Times New Roman"/>
                <a:ea typeface="Calibri"/>
                <a:cs typeface="Times New Roman"/>
              </a:rPr>
              <a:t/>
            </a:r>
            <a:br>
              <a:rPr lang="en-US" sz="2800" dirty="0">
                <a:solidFill>
                  <a:srgbClr val="000000"/>
                </a:solidFill>
                <a:latin typeface="Times New Roman"/>
                <a:ea typeface="Calibri"/>
                <a:cs typeface="Times New Roman"/>
              </a:rPr>
            </a:br>
            <a:r>
              <a:rPr lang="en-US" sz="2800" b="1" dirty="0">
                <a:solidFill>
                  <a:srgbClr val="C00000"/>
                </a:solidFill>
                <a:latin typeface="Times New Roman"/>
                <a:ea typeface="Calibri"/>
                <a:cs typeface="Times New Roman"/>
              </a:rPr>
              <a:t>Spoken language is primarily interactional purposes</a:t>
            </a:r>
            <a:r>
              <a:rPr lang="en-US" sz="2800" dirty="0">
                <a:solidFill>
                  <a:srgbClr val="000000"/>
                </a:solidFill>
                <a:latin typeface="Times New Roman"/>
                <a:ea typeface="Calibri"/>
                <a:cs typeface="Times New Roman"/>
              </a:rPr>
              <a:t/>
            </a:r>
            <a:br>
              <a:rPr lang="en-US" sz="2800" dirty="0">
                <a:solidFill>
                  <a:srgbClr val="000000"/>
                </a:solidFill>
                <a:latin typeface="Times New Roman"/>
                <a:ea typeface="Calibri"/>
                <a:cs typeface="Times New Roman"/>
              </a:rPr>
            </a:br>
            <a:endParaRPr lang="en-US" dirty="0"/>
          </a:p>
        </p:txBody>
      </p:sp>
    </p:spTree>
    <p:extLst>
      <p:ext uri="{BB962C8B-B14F-4D97-AF65-F5344CB8AC3E}">
        <p14:creationId xmlns:p14="http://schemas.microsoft.com/office/powerpoint/2010/main" val="3846669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784976" cy="6480719"/>
          </a:xfrm>
        </p:spPr>
        <p:txBody>
          <a:bodyPr>
            <a:normAutofit/>
          </a:bodyPr>
          <a:lstStyle/>
          <a:p>
            <a:pPr algn="l"/>
            <a:r>
              <a:rPr lang="en-US" sz="3200" dirty="0" smtClean="0">
                <a:solidFill>
                  <a:srgbClr val="202124"/>
                </a:solidFill>
                <a:latin typeface="Times New Roman" pitchFamily="18" charset="0"/>
                <a:cs typeface="Times New Roman" pitchFamily="18" charset="0"/>
              </a:rPr>
              <a:t>   </a:t>
            </a:r>
            <a:r>
              <a:rPr lang="en-US" sz="3200" dirty="0" smtClean="0">
                <a:solidFill>
                  <a:srgbClr val="0070C0"/>
                </a:solidFill>
                <a:latin typeface="Times New Roman" pitchFamily="18" charset="0"/>
                <a:cs typeface="Times New Roman" pitchFamily="18" charset="0"/>
              </a:rPr>
              <a:t>Expressive interaction</a:t>
            </a:r>
            <a:r>
              <a:rPr lang="en-US" sz="3200" dirty="0">
                <a:solidFill>
                  <a:schemeClr val="accent6">
                    <a:lumMod val="75000"/>
                  </a:schemeClr>
                </a:solidFill>
                <a:latin typeface="Times New Roman" pitchFamily="18" charset="0"/>
                <a:cs typeface="Times New Roman" pitchFamily="18" charset="0"/>
              </a:rPr>
              <a:t>: </a:t>
            </a:r>
            <a:r>
              <a:rPr lang="en-US" sz="3200" b="1" i="1" dirty="0">
                <a:solidFill>
                  <a:schemeClr val="accent6">
                    <a:lumMod val="75000"/>
                  </a:schemeClr>
                </a:solidFill>
                <a:latin typeface="Times New Roman" pitchFamily="18" charset="0"/>
                <a:cs typeface="Times New Roman" pitchFamily="18" charset="0"/>
              </a:rPr>
              <a:t>a branch of human interaction that focuses on expressive communication between actors performing in a particular context</a:t>
            </a:r>
            <a:r>
              <a:rPr lang="en-US" sz="3200" dirty="0">
                <a:solidFill>
                  <a:schemeClr val="accent6">
                    <a:lumMod val="75000"/>
                  </a:schemeClr>
                </a:solidFill>
                <a:latin typeface="Times New Roman" pitchFamily="18" charset="0"/>
                <a:cs typeface="Times New Roman" pitchFamily="18" charset="0"/>
              </a:rPr>
              <a:t> (e.g., culture, environment). </a:t>
            </a:r>
            <a:r>
              <a:rPr lang="en-US" sz="3200" dirty="0" smtClean="0">
                <a:solidFill>
                  <a:schemeClr val="accent6">
                    <a:lumMod val="75000"/>
                  </a:schemeClr>
                </a:solidFill>
                <a:latin typeface="Times New Roman" pitchFamily="18" charset="0"/>
                <a:cs typeface="Times New Roman" pitchFamily="18" charset="0"/>
              </a:rPr>
              <a:t>   Expression </a:t>
            </a:r>
            <a:r>
              <a:rPr lang="en-US" sz="3200" dirty="0">
                <a:solidFill>
                  <a:schemeClr val="accent6">
                    <a:lumMod val="75000"/>
                  </a:schemeClr>
                </a:solidFill>
                <a:latin typeface="Times New Roman" pitchFamily="18" charset="0"/>
                <a:cs typeface="Times New Roman" pitchFamily="18" charset="0"/>
              </a:rPr>
              <a:t>thereby refers to a quality of communication that is capable of evoking responses in </a:t>
            </a:r>
            <a:r>
              <a:rPr lang="en-US" sz="3200" dirty="0" smtClean="0">
                <a:solidFill>
                  <a:schemeClr val="accent6">
                    <a:lumMod val="75000"/>
                  </a:schemeClr>
                </a:solidFill>
                <a:latin typeface="Times New Roman" pitchFamily="18" charset="0"/>
                <a:cs typeface="Times New Roman" pitchFamily="18" charset="0"/>
              </a:rPr>
              <a:t>return</a:t>
            </a:r>
            <a:br>
              <a:rPr lang="en-US" sz="3200" dirty="0" smtClean="0">
                <a:solidFill>
                  <a:schemeClr val="accent6">
                    <a:lumMod val="75000"/>
                  </a:schemeClr>
                </a:solidFill>
                <a:latin typeface="Times New Roman" pitchFamily="18" charset="0"/>
                <a:cs typeface="Times New Roman" pitchFamily="18" charset="0"/>
              </a:rPr>
            </a:br>
            <a:r>
              <a:rPr lang="en-US" sz="3200" dirty="0" smtClean="0">
                <a:solidFill>
                  <a:schemeClr val="accent6">
                    <a:lumMod val="75000"/>
                  </a:schemeClr>
                </a:solidFill>
                <a:latin typeface="Times New Roman" pitchFamily="18" charset="0"/>
                <a:cs typeface="Times New Roman" pitchFamily="18" charset="0"/>
              </a:rPr>
              <a:t>    </a:t>
            </a:r>
            <a:r>
              <a:rPr lang="en-US" sz="2800" dirty="0" smtClean="0">
                <a:solidFill>
                  <a:srgbClr val="202124"/>
                </a:solidFill>
                <a:latin typeface="Times New Roman"/>
                <a:cs typeface="Times New Roman"/>
              </a:rPr>
              <a:t>* </a:t>
            </a:r>
            <a:r>
              <a:rPr lang="en-US" sz="3200" b="1" dirty="0" smtClean="0">
                <a:solidFill>
                  <a:srgbClr val="202124"/>
                </a:solidFill>
                <a:latin typeface="Times New Roman"/>
                <a:cs typeface="Times New Roman"/>
              </a:rPr>
              <a:t>3</a:t>
            </a:r>
            <a:r>
              <a:rPr lang="en-US" sz="2800" dirty="0" smtClean="0">
                <a:solidFill>
                  <a:srgbClr val="202124"/>
                </a:solidFill>
                <a:latin typeface="Times New Roman"/>
                <a:cs typeface="Times New Roman"/>
              </a:rPr>
              <a:t> </a:t>
            </a:r>
            <a:r>
              <a:rPr lang="en-US" sz="2800" dirty="0">
                <a:solidFill>
                  <a:srgbClr val="202124"/>
                </a:solidFill>
                <a:latin typeface="Times New Roman"/>
                <a:cs typeface="Times New Roman"/>
              </a:rPr>
              <a:t>domains of expressive interaction- </a:t>
            </a:r>
            <a:r>
              <a:rPr lang="en-US" sz="2800" b="1" i="1" dirty="0">
                <a:solidFill>
                  <a:srgbClr val="984807"/>
                </a:solidFill>
                <a:latin typeface="Times New Roman"/>
                <a:cs typeface="Times New Roman"/>
              </a:rPr>
              <a:t>companionship, sexual/evocative expression, and supportive communication</a:t>
            </a:r>
            <a:r>
              <a:rPr lang="en-US" sz="2800" dirty="0">
                <a:solidFill>
                  <a:srgbClr val="202124"/>
                </a:solidFill>
                <a:latin typeface="Times New Roman"/>
                <a:cs typeface="Times New Roman"/>
              </a:rPr>
              <a:t> in predicting relationship satisfaction &amp; commitment.</a:t>
            </a:r>
            <a:endParaRPr lang="en-US" sz="3200" dirty="0">
              <a:solidFill>
                <a:schemeClr val="accent6">
                  <a:lumMod val="7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298082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784976" cy="6408711"/>
          </a:xfrm>
        </p:spPr>
        <p:txBody>
          <a:bodyPr>
            <a:normAutofit/>
          </a:bodyPr>
          <a:lstStyle/>
          <a:p>
            <a:pPr algn="l"/>
            <a:r>
              <a:rPr lang="en-US" sz="3200" dirty="0" smtClean="0">
                <a:solidFill>
                  <a:srgbClr val="202124"/>
                </a:solidFill>
                <a:latin typeface="Times New Roman" pitchFamily="18" charset="0"/>
                <a:cs typeface="Times New Roman" pitchFamily="18" charset="0"/>
              </a:rPr>
              <a:t>     </a:t>
            </a:r>
            <a:r>
              <a:rPr lang="en-US" sz="3200" b="1" dirty="0" smtClean="0">
                <a:solidFill>
                  <a:srgbClr val="0070C0"/>
                </a:solidFill>
                <a:latin typeface="Times New Roman" pitchFamily="18" charset="0"/>
                <a:cs typeface="Times New Roman" pitchFamily="18" charset="0"/>
              </a:rPr>
              <a:t>The emotive/emotional </a:t>
            </a:r>
            <a:r>
              <a:rPr lang="en-US" sz="3200" b="1" dirty="0">
                <a:solidFill>
                  <a:srgbClr val="0070C0"/>
                </a:solidFill>
                <a:latin typeface="Times New Roman" pitchFamily="18" charset="0"/>
                <a:cs typeface="Times New Roman" pitchFamily="18" charset="0"/>
              </a:rPr>
              <a:t>interaction</a:t>
            </a:r>
            <a:r>
              <a:rPr lang="en-US" sz="3200" dirty="0">
                <a:solidFill>
                  <a:srgbClr val="202124"/>
                </a:solidFill>
                <a:latin typeface="Times New Roman" pitchFamily="18" charset="0"/>
                <a:cs typeface="Times New Roman" pitchFamily="18" charset="0"/>
              </a:rPr>
              <a:t> mechanism </a:t>
            </a:r>
            <a:r>
              <a:rPr lang="en-US" sz="3200" b="1" i="1" dirty="0">
                <a:solidFill>
                  <a:srgbClr val="FF0000"/>
                </a:solidFill>
                <a:latin typeface="Times New Roman" pitchFamily="18" charset="0"/>
                <a:cs typeface="Times New Roman" pitchFamily="18" charset="0"/>
              </a:rPr>
              <a:t>describes the way emotions affect each other</a:t>
            </a:r>
            <a:r>
              <a:rPr lang="en-US" sz="3200" dirty="0">
                <a:solidFill>
                  <a:srgbClr val="202124"/>
                </a:solidFill>
                <a:latin typeface="Times New Roman" pitchFamily="18" charset="0"/>
                <a:cs typeface="Times New Roman" pitchFamily="18" charset="0"/>
              </a:rPr>
              <a:t>. Emotions can have an augmenting or diminishing effect over other emotions. When an emotion is excited, this one could affect another emotion behavior, and this affection is what we call emotional interaction.</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35994649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16632"/>
            <a:ext cx="8784976" cy="6624735"/>
          </a:xfrm>
        </p:spPr>
        <p:txBody>
          <a:bodyPr/>
          <a:lstStyle/>
          <a:p>
            <a:r>
              <a:rPr lang="en-US" sz="3600" b="1" dirty="0">
                <a:solidFill>
                  <a:srgbClr val="984807"/>
                </a:solidFill>
                <a:latin typeface="Times New Roman"/>
                <a:cs typeface="Times New Roman"/>
              </a:rPr>
              <a:t>Types of </a:t>
            </a:r>
            <a:r>
              <a:rPr lang="en-US" sz="3600" b="1" dirty="0" smtClean="0">
                <a:solidFill>
                  <a:srgbClr val="984807"/>
                </a:solidFill>
                <a:latin typeface="Times New Roman"/>
                <a:cs typeface="Times New Roman"/>
              </a:rPr>
              <a:t>Emotions</a:t>
            </a:r>
            <a:r>
              <a:rPr lang="en-US" sz="3600" b="1" dirty="0">
                <a:solidFill>
                  <a:srgbClr val="212121"/>
                </a:solidFill>
                <a:latin typeface="Times New Roman"/>
                <a:cs typeface="Times New Roman"/>
              </a:rPr>
              <a:t/>
            </a:r>
            <a:br>
              <a:rPr lang="en-US" sz="3600" b="1" dirty="0">
                <a:solidFill>
                  <a:srgbClr val="212121"/>
                </a:solidFill>
                <a:latin typeface="Times New Roman"/>
                <a:cs typeface="Times New Roman"/>
              </a:rPr>
            </a:br>
            <a:r>
              <a:rPr lang="en-US" sz="2400" i="1" dirty="0" smtClean="0">
                <a:solidFill>
                  <a:srgbClr val="002060"/>
                </a:solidFill>
                <a:latin typeface="Times New Roman"/>
                <a:cs typeface="Times New Roman"/>
              </a:rPr>
              <a:t>According to Paul </a:t>
            </a:r>
            <a:r>
              <a:rPr lang="en-US" sz="2400" i="1" dirty="0" err="1">
                <a:solidFill>
                  <a:srgbClr val="002060"/>
                </a:solidFill>
                <a:latin typeface="Times New Roman"/>
                <a:cs typeface="Times New Roman"/>
              </a:rPr>
              <a:t>Eckman</a:t>
            </a:r>
            <a:r>
              <a:rPr lang="en-US" sz="2400" i="1" dirty="0">
                <a:solidFill>
                  <a:srgbClr val="002060"/>
                </a:solidFill>
                <a:latin typeface="Times New Roman"/>
                <a:cs typeface="Times New Roman"/>
              </a:rPr>
              <a:t>:  six universal emotions:</a:t>
            </a:r>
            <a:r>
              <a:rPr lang="en-US" sz="2400" dirty="0">
                <a:solidFill>
                  <a:srgbClr val="212121"/>
                </a:solidFill>
                <a:latin typeface="Times New Roman"/>
                <a:cs typeface="Times New Roman"/>
              </a:rPr>
              <a:t/>
            </a:r>
            <a:br>
              <a:rPr lang="en-US" sz="2400" dirty="0">
                <a:solidFill>
                  <a:srgbClr val="212121"/>
                </a:solidFill>
                <a:latin typeface="Times New Roman"/>
                <a:cs typeface="Times New Roman"/>
              </a:rPr>
            </a:br>
            <a:r>
              <a:rPr lang="en-US" sz="2400" dirty="0">
                <a:solidFill>
                  <a:srgbClr val="212121"/>
                </a:solidFill>
                <a:latin typeface="Times New Roman"/>
                <a:cs typeface="Times New Roman"/>
              </a:rPr>
              <a:t>   </a:t>
            </a:r>
            <a:r>
              <a:rPr lang="en-US" sz="2400" b="1" dirty="0">
                <a:solidFill>
                  <a:srgbClr val="0070C0"/>
                </a:solidFill>
                <a:latin typeface="Times New Roman"/>
                <a:cs typeface="Times New Roman"/>
              </a:rPr>
              <a:t>Happiness</a:t>
            </a:r>
            <a:r>
              <a:rPr lang="en-US" sz="2400" dirty="0">
                <a:solidFill>
                  <a:srgbClr val="212121"/>
                </a:solidFill>
                <a:latin typeface="Times New Roman"/>
                <a:cs typeface="Times New Roman"/>
              </a:rPr>
              <a:t>: a pleasant emotion where people feel a greater sense of well-being&amp; satisfaction.</a:t>
            </a:r>
            <a:br>
              <a:rPr lang="en-US" sz="2400" dirty="0">
                <a:solidFill>
                  <a:srgbClr val="212121"/>
                </a:solidFill>
                <a:latin typeface="Times New Roman"/>
                <a:cs typeface="Times New Roman"/>
              </a:rPr>
            </a:br>
            <a:r>
              <a:rPr lang="en-US" sz="2400" dirty="0">
                <a:solidFill>
                  <a:srgbClr val="212121"/>
                </a:solidFill>
                <a:latin typeface="Times New Roman"/>
                <a:cs typeface="Times New Roman"/>
              </a:rPr>
              <a:t>   </a:t>
            </a:r>
            <a:r>
              <a:rPr lang="en-US" sz="2400" b="1" dirty="0">
                <a:solidFill>
                  <a:srgbClr val="002060"/>
                </a:solidFill>
                <a:latin typeface="Times New Roman"/>
                <a:cs typeface="Times New Roman"/>
              </a:rPr>
              <a:t>Sadness</a:t>
            </a:r>
            <a:r>
              <a:rPr lang="en-US" sz="2400" dirty="0">
                <a:solidFill>
                  <a:srgbClr val="002060"/>
                </a:solidFill>
                <a:latin typeface="Times New Roman"/>
                <a:cs typeface="Times New Roman"/>
              </a:rPr>
              <a:t>:</a:t>
            </a:r>
            <a:r>
              <a:rPr lang="en-US" sz="2400" dirty="0">
                <a:solidFill>
                  <a:srgbClr val="212121"/>
                </a:solidFill>
                <a:latin typeface="Times New Roman"/>
                <a:cs typeface="Times New Roman"/>
              </a:rPr>
              <a:t> sadness include </a:t>
            </a:r>
            <a:r>
              <a:rPr lang="en-US" sz="2400" u="sng" dirty="0">
                <a:solidFill>
                  <a:srgbClr val="1A55AD"/>
                </a:solidFill>
                <a:latin typeface="Times New Roman"/>
                <a:cs typeface="Times New Roman"/>
                <a:hlinkClick r:id="rId2"/>
              </a:rPr>
              <a:t>grief</a:t>
            </a:r>
            <a:r>
              <a:rPr lang="en-US" sz="2400" dirty="0">
                <a:solidFill>
                  <a:srgbClr val="212121"/>
                </a:solidFill>
                <a:latin typeface="Times New Roman"/>
                <a:cs typeface="Times New Roman"/>
              </a:rPr>
              <a:t>, </a:t>
            </a:r>
            <a:r>
              <a:rPr lang="en-US" sz="2400" u="sng" dirty="0">
                <a:solidFill>
                  <a:srgbClr val="1A55AD"/>
                </a:solidFill>
                <a:latin typeface="Times New Roman"/>
                <a:cs typeface="Times New Roman"/>
                <a:hlinkClick r:id="rId3"/>
              </a:rPr>
              <a:t>hopelessness</a:t>
            </a:r>
            <a:r>
              <a:rPr lang="en-US" sz="2400" dirty="0">
                <a:solidFill>
                  <a:srgbClr val="212121"/>
                </a:solidFill>
                <a:latin typeface="Times New Roman"/>
                <a:cs typeface="Times New Roman"/>
              </a:rPr>
              <a:t>, and </a:t>
            </a:r>
            <a:r>
              <a:rPr lang="en-US" sz="2400" u="sng" dirty="0">
                <a:solidFill>
                  <a:srgbClr val="1A55AD"/>
                </a:solidFill>
                <a:latin typeface="Times New Roman"/>
                <a:cs typeface="Times New Roman"/>
                <a:hlinkClick r:id="rId4"/>
              </a:rPr>
              <a:t>disappointment</a:t>
            </a:r>
            <a:r>
              <a:rPr lang="en-US" sz="2400" dirty="0">
                <a:solidFill>
                  <a:srgbClr val="212121"/>
                </a:solidFill>
                <a:latin typeface="Times New Roman"/>
                <a:cs typeface="Times New Roman"/>
              </a:rPr>
              <a:t>.</a:t>
            </a:r>
            <a:br>
              <a:rPr lang="en-US" sz="2400" dirty="0">
                <a:solidFill>
                  <a:srgbClr val="212121"/>
                </a:solidFill>
                <a:latin typeface="Times New Roman"/>
                <a:cs typeface="Times New Roman"/>
              </a:rPr>
            </a:br>
            <a:r>
              <a:rPr lang="en-US" sz="2400" dirty="0">
                <a:solidFill>
                  <a:srgbClr val="212121"/>
                </a:solidFill>
                <a:latin typeface="Times New Roman"/>
                <a:cs typeface="Times New Roman"/>
              </a:rPr>
              <a:t>   </a:t>
            </a:r>
            <a:r>
              <a:rPr lang="en-US" sz="2400" b="1" dirty="0">
                <a:solidFill>
                  <a:srgbClr val="FF0000"/>
                </a:solidFill>
                <a:latin typeface="Times New Roman"/>
                <a:cs typeface="Times New Roman"/>
              </a:rPr>
              <a:t>Fear</a:t>
            </a:r>
            <a:r>
              <a:rPr lang="en-US" sz="2400" dirty="0">
                <a:solidFill>
                  <a:srgbClr val="FF0000"/>
                </a:solidFill>
                <a:latin typeface="Times New Roman"/>
                <a:cs typeface="Times New Roman"/>
              </a:rPr>
              <a:t>:</a:t>
            </a:r>
            <a:r>
              <a:rPr lang="en-US" sz="2400" dirty="0">
                <a:solidFill>
                  <a:srgbClr val="212121"/>
                </a:solidFill>
                <a:latin typeface="Times New Roman"/>
                <a:cs typeface="Times New Roman"/>
              </a:rPr>
              <a:t> Fear can increase your heart rate, cause racing thoughts, or trigger the fight-or-flight response. It can be a reaction to actual threats or perceived threats.</a:t>
            </a:r>
            <a:br>
              <a:rPr lang="en-US" sz="2400" dirty="0">
                <a:solidFill>
                  <a:srgbClr val="212121"/>
                </a:solidFill>
                <a:latin typeface="Times New Roman"/>
                <a:cs typeface="Times New Roman"/>
              </a:rPr>
            </a:br>
            <a:r>
              <a:rPr lang="en-US" sz="2400" dirty="0">
                <a:solidFill>
                  <a:srgbClr val="212121"/>
                </a:solidFill>
                <a:latin typeface="Times New Roman"/>
                <a:cs typeface="Times New Roman"/>
              </a:rPr>
              <a:t>   </a:t>
            </a:r>
            <a:r>
              <a:rPr lang="en-US" sz="2400" b="1" dirty="0">
                <a:solidFill>
                  <a:srgbClr val="E46C0A"/>
                </a:solidFill>
                <a:latin typeface="Times New Roman"/>
                <a:cs typeface="Times New Roman"/>
              </a:rPr>
              <a:t>Disgust</a:t>
            </a:r>
            <a:r>
              <a:rPr lang="en-US" sz="2400" dirty="0">
                <a:solidFill>
                  <a:srgbClr val="E46C0A"/>
                </a:solidFill>
                <a:latin typeface="Times New Roman"/>
                <a:cs typeface="Times New Roman"/>
              </a:rPr>
              <a:t>:</a:t>
            </a:r>
            <a:r>
              <a:rPr lang="en-US" sz="2400" dirty="0">
                <a:solidFill>
                  <a:srgbClr val="212121"/>
                </a:solidFill>
                <a:latin typeface="Times New Roman"/>
                <a:cs typeface="Times New Roman"/>
              </a:rPr>
              <a:t> Disgust can be triggered by a physical thing, such as rotting food, blood, or poor hygiene. Moral disgust may occur when someone sees another person doing </a:t>
            </a:r>
            <a:r>
              <a:rPr lang="en-US" sz="2400" u="sng" dirty="0">
                <a:solidFill>
                  <a:srgbClr val="1A55AD"/>
                </a:solidFill>
                <a:latin typeface="Times New Roman"/>
                <a:cs typeface="Times New Roman"/>
                <a:hlinkClick r:id="rId5"/>
              </a:rPr>
              <a:t>something they find immoral</a:t>
            </a:r>
            <a:r>
              <a:rPr lang="en-US" sz="2400" dirty="0">
                <a:solidFill>
                  <a:srgbClr val="212121"/>
                </a:solidFill>
                <a:latin typeface="Times New Roman"/>
                <a:cs typeface="Times New Roman"/>
              </a:rPr>
              <a:t> or distasteful.</a:t>
            </a:r>
            <a:r>
              <a:rPr lang="en-US" sz="2400" baseline="30000" dirty="0">
                <a:solidFill>
                  <a:srgbClr val="212121"/>
                </a:solidFill>
                <a:latin typeface="Times New Roman"/>
                <a:cs typeface="Times New Roman"/>
              </a:rPr>
              <a:t/>
            </a:r>
            <a:br>
              <a:rPr lang="en-US" sz="2400" baseline="30000" dirty="0">
                <a:solidFill>
                  <a:srgbClr val="212121"/>
                </a:solidFill>
                <a:latin typeface="Times New Roman"/>
                <a:cs typeface="Times New Roman"/>
              </a:rPr>
            </a:br>
            <a:r>
              <a:rPr lang="en-US" sz="2400" baseline="30000" dirty="0">
                <a:solidFill>
                  <a:srgbClr val="212121"/>
                </a:solidFill>
                <a:latin typeface="Times New Roman"/>
                <a:cs typeface="Times New Roman"/>
              </a:rPr>
              <a:t>   </a:t>
            </a:r>
            <a:r>
              <a:rPr lang="en-US" sz="2400" b="1" dirty="0">
                <a:solidFill>
                  <a:srgbClr val="FF0000"/>
                </a:solidFill>
                <a:latin typeface="Times New Roman"/>
                <a:cs typeface="Times New Roman"/>
              </a:rPr>
              <a:t>Anger</a:t>
            </a:r>
            <a:r>
              <a:rPr lang="en-US" sz="2400" dirty="0">
                <a:solidFill>
                  <a:srgbClr val="FF0000"/>
                </a:solidFill>
                <a:latin typeface="Times New Roman"/>
                <a:cs typeface="Times New Roman"/>
              </a:rPr>
              <a:t>:</a:t>
            </a:r>
            <a:r>
              <a:rPr lang="en-US" sz="2400" dirty="0">
                <a:solidFill>
                  <a:srgbClr val="212121"/>
                </a:solidFill>
                <a:latin typeface="Times New Roman"/>
                <a:cs typeface="Times New Roman"/>
              </a:rPr>
              <a:t> Anger can be expressed with facial expressions like frowning, yelling, or violent behavior.</a:t>
            </a:r>
            <a:br>
              <a:rPr lang="en-US" sz="2400" dirty="0">
                <a:solidFill>
                  <a:srgbClr val="212121"/>
                </a:solidFill>
                <a:latin typeface="Times New Roman"/>
                <a:cs typeface="Times New Roman"/>
              </a:rPr>
            </a:br>
            <a:r>
              <a:rPr lang="en-US" sz="2400" dirty="0">
                <a:solidFill>
                  <a:srgbClr val="212121"/>
                </a:solidFill>
                <a:latin typeface="Times New Roman"/>
                <a:cs typeface="Times New Roman"/>
              </a:rPr>
              <a:t>  </a:t>
            </a:r>
            <a:r>
              <a:rPr lang="en-US" sz="2400" b="1" dirty="0">
                <a:solidFill>
                  <a:srgbClr val="00B050"/>
                </a:solidFill>
                <a:latin typeface="Times New Roman"/>
                <a:cs typeface="Times New Roman"/>
              </a:rPr>
              <a:t>Surprise</a:t>
            </a:r>
            <a:r>
              <a:rPr lang="en-US" sz="2400" dirty="0">
                <a:solidFill>
                  <a:srgbClr val="00B050"/>
                </a:solidFill>
                <a:latin typeface="Times New Roman"/>
                <a:cs typeface="Times New Roman"/>
              </a:rPr>
              <a:t>:</a:t>
            </a:r>
            <a:r>
              <a:rPr lang="en-US" sz="2400" dirty="0">
                <a:solidFill>
                  <a:srgbClr val="212121"/>
                </a:solidFill>
                <a:latin typeface="Times New Roman"/>
                <a:cs typeface="Times New Roman"/>
              </a:rPr>
              <a:t> Surprise can be pleasant or unpleasant. Surprise, like fear, can trigger the fight-or-flight response.</a:t>
            </a:r>
            <a:endParaRPr lang="en-US" dirty="0"/>
          </a:p>
        </p:txBody>
      </p:sp>
    </p:spTree>
    <p:extLst>
      <p:ext uri="{BB962C8B-B14F-4D97-AF65-F5344CB8AC3E}">
        <p14:creationId xmlns:p14="http://schemas.microsoft.com/office/powerpoint/2010/main" val="23382750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260648"/>
            <a:ext cx="8856984" cy="6336703"/>
          </a:xfrm>
        </p:spPr>
        <p:txBody>
          <a:bodyPr>
            <a:normAutofit/>
          </a:bodyPr>
          <a:lstStyle/>
          <a:p>
            <a:pPr algn="l"/>
            <a:r>
              <a:rPr lang="en-US" sz="2800" b="1" dirty="0" smtClean="0">
                <a:solidFill>
                  <a:srgbClr val="002060"/>
                </a:solidFill>
                <a:latin typeface="Times New Roman" pitchFamily="18" charset="0"/>
                <a:cs typeface="Times New Roman" pitchFamily="18" charset="0"/>
              </a:rPr>
              <a:t>    Social interaction</a:t>
            </a:r>
            <a:r>
              <a:rPr lang="en-US" sz="2800" dirty="0">
                <a:solidFill>
                  <a:srgbClr val="002060"/>
                </a:solidFill>
                <a:latin typeface="Times New Roman" pitchFamily="18" charset="0"/>
                <a:cs typeface="Times New Roman" pitchFamily="18" charset="0"/>
              </a:rPr>
              <a:t>:</a:t>
            </a:r>
            <a:r>
              <a:rPr lang="en-US" sz="2800" dirty="0" smtClean="0">
                <a:solidFill>
                  <a:srgbClr val="002060"/>
                </a:solidFill>
                <a:latin typeface="Times New Roman" pitchFamily="18" charset="0"/>
                <a:cs typeface="Times New Roman" pitchFamily="18" charset="0"/>
              </a:rPr>
              <a:t> </a:t>
            </a:r>
            <a:r>
              <a:rPr lang="en-US" sz="2800" dirty="0">
                <a:solidFill>
                  <a:srgbClr val="002060"/>
                </a:solidFill>
                <a:latin typeface="Times New Roman" pitchFamily="18" charset="0"/>
                <a:cs typeface="Times New Roman" pitchFamily="18" charset="0"/>
              </a:rPr>
              <a:t>T</a:t>
            </a:r>
            <a:r>
              <a:rPr lang="en-US" sz="2800" dirty="0" smtClean="0">
                <a:solidFill>
                  <a:srgbClr val="002060"/>
                </a:solidFill>
                <a:latin typeface="Times New Roman" pitchFamily="18" charset="0"/>
                <a:cs typeface="Times New Roman" pitchFamily="18" charset="0"/>
              </a:rPr>
              <a:t>he </a:t>
            </a:r>
            <a:r>
              <a:rPr lang="en-US" sz="2800" dirty="0">
                <a:solidFill>
                  <a:srgbClr val="002060"/>
                </a:solidFill>
                <a:latin typeface="Times New Roman" pitchFamily="18" charset="0"/>
                <a:cs typeface="Times New Roman" pitchFamily="18" charset="0"/>
              </a:rPr>
              <a:t>process by which we act &amp;</a:t>
            </a:r>
            <a:r>
              <a:rPr lang="en-US" sz="2800" dirty="0" smtClean="0">
                <a:solidFill>
                  <a:srgbClr val="002060"/>
                </a:solidFill>
                <a:latin typeface="Times New Roman" pitchFamily="18" charset="0"/>
                <a:cs typeface="Times New Roman" pitchFamily="18" charset="0"/>
              </a:rPr>
              <a:t> </a:t>
            </a:r>
            <a:r>
              <a:rPr lang="en-US" sz="2800" dirty="0">
                <a:solidFill>
                  <a:srgbClr val="002060"/>
                </a:solidFill>
                <a:latin typeface="Times New Roman" pitchFamily="18" charset="0"/>
                <a:cs typeface="Times New Roman" pitchFamily="18" charset="0"/>
              </a:rPr>
              <a:t>react to those around us. In a nutshell, social interaction includes those acts people perform toward each </a:t>
            </a:r>
            <a:r>
              <a:rPr lang="en-US" sz="2800" dirty="0" smtClean="0">
                <a:solidFill>
                  <a:srgbClr val="002060"/>
                </a:solidFill>
                <a:latin typeface="Times New Roman" pitchFamily="18" charset="0"/>
                <a:cs typeface="Times New Roman" pitchFamily="18" charset="0"/>
              </a:rPr>
              <a:t>other &amp; </a:t>
            </a:r>
            <a:r>
              <a:rPr lang="en-US" sz="2800" dirty="0">
                <a:solidFill>
                  <a:srgbClr val="002060"/>
                </a:solidFill>
                <a:latin typeface="Times New Roman" pitchFamily="18" charset="0"/>
                <a:cs typeface="Times New Roman" pitchFamily="18" charset="0"/>
              </a:rPr>
              <a:t>the responses they give in </a:t>
            </a:r>
            <a:r>
              <a:rPr lang="en-US" sz="2800" dirty="0" smtClean="0">
                <a:solidFill>
                  <a:srgbClr val="002060"/>
                </a:solidFill>
                <a:latin typeface="Times New Roman" pitchFamily="18" charset="0"/>
                <a:cs typeface="Times New Roman" pitchFamily="18" charset="0"/>
              </a:rPr>
              <a:t>return.</a:t>
            </a:r>
            <a:br>
              <a:rPr lang="en-US" sz="2800" dirty="0" smtClean="0">
                <a:solidFill>
                  <a:srgbClr val="002060"/>
                </a:solidFill>
                <a:latin typeface="Times New Roman" pitchFamily="18" charset="0"/>
                <a:cs typeface="Times New Roman" pitchFamily="18" charset="0"/>
              </a:rPr>
            </a:br>
            <a:r>
              <a:rPr lang="en-US" sz="2800" dirty="0" smtClean="0">
                <a:solidFill>
                  <a:srgbClr val="002060"/>
                </a:solidFill>
                <a:latin typeface="Times New Roman" pitchFamily="18" charset="0"/>
                <a:cs typeface="Times New Roman" pitchFamily="18" charset="0"/>
              </a:rPr>
              <a:t>    </a:t>
            </a:r>
            <a:br>
              <a:rPr lang="en-US" sz="2800" dirty="0" smtClean="0">
                <a:solidFill>
                  <a:srgbClr val="002060"/>
                </a:solidFill>
                <a:latin typeface="Times New Roman" pitchFamily="18" charset="0"/>
                <a:cs typeface="Times New Roman" pitchFamily="18" charset="0"/>
              </a:rPr>
            </a:b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    </a:t>
            </a:r>
            <a:r>
              <a:rPr lang="en-US" sz="2800" dirty="0" smtClean="0">
                <a:solidFill>
                  <a:schemeClr val="accent6">
                    <a:lumMod val="50000"/>
                  </a:schemeClr>
                </a:solidFill>
                <a:latin typeface="Times New Roman" pitchFamily="18" charset="0"/>
                <a:cs typeface="Times New Roman" pitchFamily="18" charset="0"/>
              </a:rPr>
              <a:t>Social </a:t>
            </a:r>
            <a:r>
              <a:rPr lang="en-US" sz="2800" dirty="0">
                <a:solidFill>
                  <a:schemeClr val="accent6">
                    <a:lumMod val="50000"/>
                  </a:schemeClr>
                </a:solidFill>
                <a:latin typeface="Times New Roman" pitchFamily="18" charset="0"/>
                <a:cs typeface="Times New Roman" pitchFamily="18" charset="0"/>
              </a:rPr>
              <a:t>interactions include a large number of </a:t>
            </a:r>
            <a:r>
              <a:rPr lang="en-US" sz="2800" dirty="0" smtClean="0">
                <a:solidFill>
                  <a:schemeClr val="accent6">
                    <a:lumMod val="50000"/>
                  </a:schemeClr>
                </a:solidFill>
                <a:latin typeface="Times New Roman" pitchFamily="18" charset="0"/>
                <a:cs typeface="Times New Roman" pitchFamily="18" charset="0"/>
              </a:rPr>
              <a:t>behaviors. In </a:t>
            </a:r>
            <a:r>
              <a:rPr lang="en-US" sz="2800" dirty="0">
                <a:solidFill>
                  <a:schemeClr val="accent6">
                    <a:lumMod val="50000"/>
                  </a:schemeClr>
                </a:solidFill>
                <a:latin typeface="Times New Roman" pitchFamily="18" charset="0"/>
                <a:cs typeface="Times New Roman" pitchFamily="18" charset="0"/>
              </a:rPr>
              <a:t>sociology, interaction </a:t>
            </a:r>
            <a:r>
              <a:rPr lang="en-US" sz="2800" dirty="0" smtClean="0">
                <a:solidFill>
                  <a:schemeClr val="accent6">
                    <a:lumMod val="50000"/>
                  </a:schemeClr>
                </a:solidFill>
                <a:latin typeface="Times New Roman" pitchFamily="18" charset="0"/>
                <a:cs typeface="Times New Roman" pitchFamily="18" charset="0"/>
              </a:rPr>
              <a:t>is </a:t>
            </a:r>
            <a:r>
              <a:rPr lang="en-US" sz="2800" dirty="0">
                <a:solidFill>
                  <a:schemeClr val="accent6">
                    <a:lumMod val="50000"/>
                  </a:schemeClr>
                </a:solidFill>
                <a:latin typeface="Times New Roman" pitchFamily="18" charset="0"/>
                <a:cs typeface="Times New Roman" pitchFamily="18" charset="0"/>
              </a:rPr>
              <a:t>divided into 5</a:t>
            </a:r>
            <a:r>
              <a:rPr lang="en-US" sz="2800" dirty="0" smtClean="0">
                <a:solidFill>
                  <a:schemeClr val="accent6">
                    <a:lumMod val="50000"/>
                  </a:schemeClr>
                </a:solidFill>
                <a:latin typeface="Times New Roman" pitchFamily="18" charset="0"/>
                <a:cs typeface="Times New Roman" pitchFamily="18" charset="0"/>
              </a:rPr>
              <a:t> categories: </a:t>
            </a:r>
            <a:r>
              <a:rPr lang="en-US" sz="2800" b="1" i="1" dirty="0">
                <a:solidFill>
                  <a:srgbClr val="0070C0"/>
                </a:solidFill>
                <a:latin typeface="Times New Roman" pitchFamily="18" charset="0"/>
                <a:cs typeface="Times New Roman" pitchFamily="18" charset="0"/>
              </a:rPr>
              <a:t>exchange, competition, cooperation, conflict and coercion.</a:t>
            </a:r>
            <a:r>
              <a:rPr lang="en-US" sz="2800" dirty="0">
                <a:solidFill>
                  <a:schemeClr val="accent6">
                    <a:lumMod val="50000"/>
                  </a:schemeClr>
                </a:solidFill>
                <a:latin typeface="Times New Roman" pitchFamily="18" charset="0"/>
                <a:cs typeface="Times New Roman" pitchFamily="18" charset="0"/>
              </a:rPr>
              <a:t> </a:t>
            </a:r>
          </a:p>
        </p:txBody>
      </p:sp>
    </p:spTree>
    <p:extLst>
      <p:ext uri="{BB962C8B-B14F-4D97-AF65-F5344CB8AC3E}">
        <p14:creationId xmlns:p14="http://schemas.microsoft.com/office/powerpoint/2010/main" val="36897360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424936" cy="6480719"/>
          </a:xfrm>
        </p:spPr>
        <p:txBody>
          <a:bodyPr/>
          <a:lstStyle/>
          <a:p>
            <a:r>
              <a:rPr lang="en-US" sz="3200" b="1" dirty="0">
                <a:solidFill>
                  <a:srgbClr val="C00000"/>
                </a:solidFill>
                <a:latin typeface="Times New Roman"/>
                <a:cs typeface="Times New Roman"/>
              </a:rPr>
              <a:t>Interpersonal interaction</a:t>
            </a:r>
            <a:r>
              <a:rPr lang="en-US" sz="3200" dirty="0">
                <a:solidFill>
                  <a:srgbClr val="202124"/>
                </a:solidFill>
                <a:latin typeface="Times New Roman"/>
                <a:cs typeface="Times New Roman"/>
              </a:rPr>
              <a:t>: a communication process that involves the exchange of information, feelings &amp; meaning by means of verbal &amp; non-verbal messages, between two or more persons.</a:t>
            </a:r>
            <a:br>
              <a:rPr lang="en-US" sz="3200" dirty="0">
                <a:solidFill>
                  <a:srgbClr val="202124"/>
                </a:solidFill>
                <a:latin typeface="Times New Roman"/>
                <a:cs typeface="Times New Roman"/>
              </a:rPr>
            </a:br>
            <a:r>
              <a:rPr lang="en-US" sz="3200" dirty="0">
                <a:solidFill>
                  <a:srgbClr val="202124"/>
                </a:solidFill>
                <a:latin typeface="Times New Roman"/>
                <a:cs typeface="Times New Roman"/>
              </a:rPr>
              <a:t/>
            </a:r>
            <a:br>
              <a:rPr lang="en-US" sz="3200" dirty="0">
                <a:solidFill>
                  <a:srgbClr val="202124"/>
                </a:solidFill>
                <a:latin typeface="Times New Roman"/>
                <a:cs typeface="Times New Roman"/>
              </a:rPr>
            </a:br>
            <a:r>
              <a:rPr lang="en-US" sz="3200" dirty="0">
                <a:solidFill>
                  <a:srgbClr val="202124"/>
                </a:solidFill>
                <a:latin typeface="Times New Roman"/>
                <a:cs typeface="Times New Roman"/>
              </a:rPr>
              <a:t>   * Four types of interpersonal interaction - </a:t>
            </a:r>
            <a:r>
              <a:rPr lang="en-US" sz="3200" b="1" i="1" dirty="0">
                <a:solidFill>
                  <a:srgbClr val="984807"/>
                </a:solidFill>
                <a:latin typeface="Times New Roman"/>
                <a:cs typeface="Times New Roman"/>
              </a:rPr>
              <a:t>oral, verbal, nonverbal</a:t>
            </a:r>
            <a:r>
              <a:rPr lang="en-US" sz="3200" b="1" i="1" dirty="0" smtClean="0">
                <a:solidFill>
                  <a:srgbClr val="984807"/>
                </a:solidFill>
                <a:latin typeface="Times New Roman"/>
                <a:cs typeface="Times New Roman"/>
              </a:rPr>
              <a:t>, &amp; </a:t>
            </a:r>
            <a:r>
              <a:rPr lang="en-US" sz="3200" b="1" i="1" dirty="0">
                <a:solidFill>
                  <a:srgbClr val="984807"/>
                </a:solidFill>
                <a:latin typeface="Times New Roman"/>
                <a:cs typeface="Times New Roman"/>
              </a:rPr>
              <a:t>listening</a:t>
            </a:r>
            <a:endParaRPr lang="en-US" dirty="0"/>
          </a:p>
        </p:txBody>
      </p:sp>
    </p:spTree>
    <p:extLst>
      <p:ext uri="{BB962C8B-B14F-4D97-AF65-F5344CB8AC3E}">
        <p14:creationId xmlns:p14="http://schemas.microsoft.com/office/powerpoint/2010/main" val="23602906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712968" cy="6480719"/>
          </a:xfrm>
        </p:spPr>
        <p:txBody>
          <a:bodyPr/>
          <a:lstStyle/>
          <a:p>
            <a:r>
              <a:rPr lang="en-US" sz="3600" b="1" dirty="0" smtClean="0">
                <a:solidFill>
                  <a:srgbClr val="984807"/>
                </a:solidFill>
                <a:latin typeface="Times New Roman"/>
                <a:ea typeface="Calibri"/>
                <a:cs typeface="Times New Roman"/>
              </a:rPr>
              <a:t>2. Negotiation of meaning</a:t>
            </a:r>
            <a:r>
              <a:rPr lang="en-US" sz="2800" dirty="0" smtClean="0">
                <a:solidFill>
                  <a:srgbClr val="984807"/>
                </a:solidFill>
                <a:latin typeface="Times New Roman"/>
                <a:ea typeface="Calibri"/>
                <a:cs typeface="Times New Roman"/>
              </a:rPr>
              <a:t/>
            </a:r>
            <a:br>
              <a:rPr lang="en-US" sz="2800" dirty="0" smtClean="0">
                <a:solidFill>
                  <a:srgbClr val="984807"/>
                </a:solidFill>
                <a:latin typeface="Times New Roman"/>
                <a:ea typeface="Calibri"/>
                <a:cs typeface="Times New Roman"/>
              </a:rPr>
            </a:br>
            <a:r>
              <a:rPr lang="en-US" sz="2800" dirty="0" smtClean="0">
                <a:solidFill>
                  <a:srgbClr val="984807"/>
                </a:solidFill>
                <a:latin typeface="Times New Roman"/>
                <a:ea typeface="Calibri"/>
                <a:cs typeface="Times New Roman"/>
              </a:rPr>
              <a:t/>
            </a:r>
            <a:br>
              <a:rPr lang="en-US" sz="2800" dirty="0" smtClean="0">
                <a:solidFill>
                  <a:srgbClr val="984807"/>
                </a:solidFill>
                <a:latin typeface="Times New Roman"/>
                <a:ea typeface="Calibri"/>
                <a:cs typeface="Times New Roman"/>
              </a:rPr>
            </a:br>
            <a:r>
              <a:rPr lang="en-US" sz="2800" dirty="0" smtClean="0">
                <a:solidFill>
                  <a:srgbClr val="984807"/>
                </a:solidFill>
                <a:latin typeface="Times New Roman"/>
                <a:ea typeface="Calibri"/>
                <a:cs typeface="Times New Roman"/>
              </a:rPr>
              <a:t>* </a:t>
            </a:r>
            <a:r>
              <a:rPr lang="en-US" sz="2800" dirty="0">
                <a:solidFill>
                  <a:srgbClr val="984807"/>
                </a:solidFill>
                <a:latin typeface="Times New Roman"/>
                <a:ea typeface="Calibri"/>
                <a:cs typeface="Times New Roman"/>
              </a:rPr>
              <a:t>Turn-taking, Adjacency pair are 2 most important mechanisms – the object of intensive investigation</a:t>
            </a:r>
            <a:br>
              <a:rPr lang="en-US" sz="2800" dirty="0">
                <a:solidFill>
                  <a:srgbClr val="984807"/>
                </a:solidFill>
                <a:latin typeface="Times New Roman"/>
                <a:ea typeface="Calibri"/>
                <a:cs typeface="Times New Roman"/>
              </a:rPr>
            </a:br>
            <a:r>
              <a:rPr lang="en-US" sz="2800" dirty="0">
                <a:solidFill>
                  <a:srgbClr val="984807"/>
                </a:solidFill>
                <a:latin typeface="Times New Roman"/>
                <a:ea typeface="Calibri"/>
                <a:cs typeface="Times New Roman"/>
              </a:rPr>
              <a:t/>
            </a:r>
            <a:br>
              <a:rPr lang="en-US" sz="2800" dirty="0">
                <a:solidFill>
                  <a:srgbClr val="984807"/>
                </a:solidFill>
                <a:latin typeface="Times New Roman"/>
                <a:ea typeface="Calibri"/>
                <a:cs typeface="Times New Roman"/>
              </a:rPr>
            </a:br>
            <a:r>
              <a:rPr lang="en-US" sz="2800" dirty="0">
                <a:solidFill>
                  <a:srgbClr val="984807"/>
                </a:solidFill>
                <a:latin typeface="Times New Roman"/>
                <a:ea typeface="Calibri"/>
                <a:cs typeface="Times New Roman"/>
              </a:rPr>
              <a:t>         </a:t>
            </a:r>
            <a:r>
              <a:rPr lang="en-US" sz="3200" b="1" i="1" dirty="0">
                <a:solidFill>
                  <a:srgbClr val="0070C0"/>
                </a:solidFill>
                <a:latin typeface="Times New Roman"/>
                <a:ea typeface="Calibri"/>
                <a:cs typeface="Times New Roman"/>
              </a:rPr>
              <a:t>Turn-taking</a:t>
            </a:r>
            <a:r>
              <a:rPr lang="en-US" sz="2800" dirty="0">
                <a:solidFill>
                  <a:srgbClr val="002060"/>
                </a:solidFill>
                <a:latin typeface="Times New Roman"/>
                <a:ea typeface="Calibri"/>
                <a:cs typeface="Times New Roman"/>
              </a:rPr>
              <a:t> begins when an interlocutor starts solo talking &amp; ends when a different interlocutor starts solo</a:t>
            </a:r>
            <a:r>
              <a:rPr lang="en-US" sz="2800" dirty="0">
                <a:solidFill>
                  <a:srgbClr val="000000"/>
                </a:solidFill>
                <a:latin typeface="Times New Roman"/>
                <a:ea typeface="Calibri"/>
                <a:cs typeface="Times New Roman"/>
              </a:rPr>
              <a:t> talking. </a:t>
            </a:r>
            <a:br>
              <a:rPr lang="en-US" sz="2800" dirty="0">
                <a:solidFill>
                  <a:srgbClr val="000000"/>
                </a:solidFill>
                <a:latin typeface="Times New Roman"/>
                <a:ea typeface="Calibri"/>
                <a:cs typeface="Times New Roman"/>
              </a:rPr>
            </a:br>
            <a:r>
              <a:rPr lang="en-US" sz="2800" dirty="0">
                <a:solidFill>
                  <a:srgbClr val="000000"/>
                </a:solidFill>
                <a:latin typeface="Times New Roman"/>
                <a:ea typeface="Calibri"/>
                <a:cs typeface="Times New Roman"/>
              </a:rPr>
              <a:t/>
            </a:r>
            <a:br>
              <a:rPr lang="en-US" sz="2800" dirty="0">
                <a:solidFill>
                  <a:srgbClr val="000000"/>
                </a:solidFill>
                <a:latin typeface="Times New Roman"/>
                <a:ea typeface="Calibri"/>
                <a:cs typeface="Times New Roman"/>
              </a:rPr>
            </a:br>
            <a:r>
              <a:rPr lang="en-US" sz="2800" dirty="0">
                <a:solidFill>
                  <a:srgbClr val="000000"/>
                </a:solidFill>
                <a:latin typeface="Times New Roman"/>
                <a:ea typeface="Calibri"/>
                <a:cs typeface="Times New Roman"/>
              </a:rPr>
              <a:t>     </a:t>
            </a:r>
            <a:r>
              <a:rPr lang="en-US" sz="2800" b="1" i="1" dirty="0">
                <a:solidFill>
                  <a:srgbClr val="E46C0A"/>
                </a:solidFill>
                <a:latin typeface="Times New Roman"/>
                <a:ea typeface="Calibri"/>
                <a:cs typeface="Times New Roman"/>
              </a:rPr>
              <a:t>&gt;</a:t>
            </a:r>
            <a:r>
              <a:rPr lang="en-US" sz="2800" b="1" i="1" dirty="0">
                <a:solidFill>
                  <a:srgbClr val="000000"/>
                </a:solidFill>
                <a:latin typeface="Times New Roman"/>
                <a:ea typeface="Calibri"/>
                <a:cs typeface="Times New Roman"/>
              </a:rPr>
              <a:t> </a:t>
            </a:r>
            <a:r>
              <a:rPr lang="en-US" sz="2800" i="1" dirty="0">
                <a:solidFill>
                  <a:srgbClr val="E46C0A"/>
                </a:solidFill>
                <a:latin typeface="Times New Roman"/>
                <a:cs typeface="Times New Roman"/>
              </a:rPr>
              <a:t>Turn-taking occurs in a conversation </a:t>
            </a:r>
            <a:r>
              <a:rPr lang="en-US" sz="2800" b="1" i="1" dirty="0">
                <a:solidFill>
                  <a:srgbClr val="E46C0A"/>
                </a:solidFill>
                <a:latin typeface="Times New Roman"/>
                <a:cs typeface="Times New Roman"/>
              </a:rPr>
              <a:t>when one person listens while the other person speaks</a:t>
            </a:r>
            <a:r>
              <a:rPr lang="en-US" sz="2800" i="1" dirty="0">
                <a:solidFill>
                  <a:srgbClr val="E46C0A"/>
                </a:solidFill>
                <a:latin typeface="Times New Roman"/>
                <a:cs typeface="Times New Roman"/>
              </a:rPr>
              <a:t>. As a conversation progresses, the listener &amp; speaker roles are exchanged back &amp; forth (a circle of discussion).</a:t>
            </a:r>
            <a:endParaRPr lang="en-US" dirty="0"/>
          </a:p>
        </p:txBody>
      </p:sp>
    </p:spTree>
    <p:extLst>
      <p:ext uri="{BB962C8B-B14F-4D97-AF65-F5344CB8AC3E}">
        <p14:creationId xmlns:p14="http://schemas.microsoft.com/office/powerpoint/2010/main" val="20185244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88640"/>
            <a:ext cx="8928992" cy="6480719"/>
          </a:xfrm>
        </p:spPr>
        <p:txBody>
          <a:bodyPr>
            <a:normAutofit fontScale="90000"/>
          </a:bodyPr>
          <a:lstStyle/>
          <a:p>
            <a:pPr algn="l"/>
            <a:r>
              <a:rPr lang="en-US" sz="2700" dirty="0" smtClean="0">
                <a:solidFill>
                  <a:srgbClr val="444444"/>
                </a:solidFill>
                <a:latin typeface="Times New Roman" pitchFamily="18" charset="0"/>
                <a:cs typeface="Times New Roman" pitchFamily="18" charset="0"/>
              </a:rPr>
              <a:t/>
            </a:r>
            <a:br>
              <a:rPr lang="en-US" sz="2700" dirty="0" smtClean="0">
                <a:solidFill>
                  <a:srgbClr val="444444"/>
                </a:solidFill>
                <a:latin typeface="Times New Roman" pitchFamily="18" charset="0"/>
                <a:cs typeface="Times New Roman" pitchFamily="18" charset="0"/>
              </a:rPr>
            </a:br>
            <a:r>
              <a:rPr lang="en-US" sz="2700" dirty="0">
                <a:solidFill>
                  <a:srgbClr val="444444"/>
                </a:solidFill>
                <a:latin typeface="Times New Roman" pitchFamily="18" charset="0"/>
                <a:cs typeface="Times New Roman" pitchFamily="18" charset="0"/>
              </a:rPr>
              <a:t/>
            </a:r>
            <a:br>
              <a:rPr lang="en-US" sz="2700" dirty="0">
                <a:solidFill>
                  <a:srgbClr val="444444"/>
                </a:solidFill>
                <a:latin typeface="Times New Roman" pitchFamily="18" charset="0"/>
                <a:cs typeface="Times New Roman" pitchFamily="18" charset="0"/>
              </a:rPr>
            </a:br>
            <a:r>
              <a:rPr lang="en-US" sz="2700" dirty="0" smtClean="0">
                <a:solidFill>
                  <a:srgbClr val="444444"/>
                </a:solidFill>
                <a:latin typeface="Times New Roman" pitchFamily="18" charset="0"/>
                <a:cs typeface="Times New Roman" pitchFamily="18" charset="0"/>
              </a:rPr>
              <a:t/>
            </a:r>
            <a:br>
              <a:rPr lang="en-US" sz="2700" dirty="0" smtClean="0">
                <a:solidFill>
                  <a:srgbClr val="444444"/>
                </a:solidFill>
                <a:latin typeface="Times New Roman" pitchFamily="18" charset="0"/>
                <a:cs typeface="Times New Roman" pitchFamily="18" charset="0"/>
              </a:rPr>
            </a:br>
            <a:r>
              <a:rPr lang="en-US" sz="2700" dirty="0" smtClean="0">
                <a:solidFill>
                  <a:srgbClr val="444444"/>
                </a:solidFill>
                <a:latin typeface="Times New Roman" pitchFamily="18" charset="0"/>
                <a:cs typeface="Times New Roman" pitchFamily="18" charset="0"/>
              </a:rPr>
              <a:t/>
            </a:r>
            <a:br>
              <a:rPr lang="en-US" sz="2700" dirty="0" smtClean="0">
                <a:solidFill>
                  <a:srgbClr val="444444"/>
                </a:solidFill>
                <a:latin typeface="Times New Roman" pitchFamily="18" charset="0"/>
                <a:cs typeface="Times New Roman" pitchFamily="18" charset="0"/>
              </a:rPr>
            </a:br>
            <a:r>
              <a:rPr lang="en-US" sz="2700" dirty="0">
                <a:solidFill>
                  <a:srgbClr val="444444"/>
                </a:solidFill>
                <a:latin typeface="Times New Roman" pitchFamily="18" charset="0"/>
                <a:cs typeface="Times New Roman" pitchFamily="18" charset="0"/>
              </a:rPr>
              <a:t/>
            </a:r>
            <a:br>
              <a:rPr lang="en-US" sz="2700" dirty="0">
                <a:solidFill>
                  <a:srgbClr val="444444"/>
                </a:solidFill>
                <a:latin typeface="Times New Roman" pitchFamily="18" charset="0"/>
                <a:cs typeface="Times New Roman" pitchFamily="18" charset="0"/>
              </a:rPr>
            </a:br>
            <a:r>
              <a:rPr lang="en-US" sz="2700" dirty="0" smtClean="0">
                <a:solidFill>
                  <a:srgbClr val="444444"/>
                </a:solidFill>
                <a:latin typeface="Times New Roman" pitchFamily="18" charset="0"/>
                <a:cs typeface="Times New Roman" pitchFamily="18" charset="0"/>
              </a:rPr>
              <a:t/>
            </a:r>
            <a:br>
              <a:rPr lang="en-US" sz="2700" dirty="0" smtClean="0">
                <a:solidFill>
                  <a:srgbClr val="444444"/>
                </a:solidFill>
                <a:latin typeface="Times New Roman" pitchFamily="18" charset="0"/>
                <a:cs typeface="Times New Roman" pitchFamily="18" charset="0"/>
              </a:rPr>
            </a:br>
            <a:r>
              <a:rPr lang="en-US" sz="2700" dirty="0">
                <a:solidFill>
                  <a:srgbClr val="444444"/>
                </a:solidFill>
                <a:latin typeface="Times New Roman" pitchFamily="18" charset="0"/>
                <a:cs typeface="Times New Roman" pitchFamily="18" charset="0"/>
              </a:rPr>
              <a:t> </a:t>
            </a:r>
            <a:r>
              <a:rPr lang="en-US" sz="2700" dirty="0" smtClean="0">
                <a:solidFill>
                  <a:srgbClr val="444444"/>
                </a:solidFill>
                <a:latin typeface="Times New Roman" pitchFamily="18" charset="0"/>
                <a:cs typeface="Times New Roman" pitchFamily="18" charset="0"/>
              </a:rPr>
              <a:t>    </a:t>
            </a:r>
            <a:br>
              <a:rPr lang="en-US" sz="2700" dirty="0" smtClean="0">
                <a:solidFill>
                  <a:srgbClr val="444444"/>
                </a:solidFill>
                <a:latin typeface="Times New Roman" pitchFamily="18" charset="0"/>
                <a:cs typeface="Times New Roman" pitchFamily="18" charset="0"/>
              </a:rPr>
            </a:br>
            <a:r>
              <a:rPr lang="en-US" sz="2700" dirty="0">
                <a:solidFill>
                  <a:srgbClr val="444444"/>
                </a:solidFill>
                <a:latin typeface="Times New Roman" pitchFamily="18" charset="0"/>
                <a:cs typeface="Times New Roman" pitchFamily="18" charset="0"/>
              </a:rPr>
              <a:t> </a:t>
            </a:r>
            <a:r>
              <a:rPr lang="en-US" sz="2700" dirty="0" smtClean="0">
                <a:solidFill>
                  <a:srgbClr val="444444"/>
                </a:solidFill>
                <a:latin typeface="Times New Roman" pitchFamily="18" charset="0"/>
                <a:cs typeface="Times New Roman" pitchFamily="18" charset="0"/>
              </a:rPr>
              <a:t>   </a:t>
            </a:r>
            <a:r>
              <a:rPr lang="en-US" sz="3600" dirty="0" smtClean="0">
                <a:solidFill>
                  <a:srgbClr val="444444"/>
                </a:solidFill>
                <a:latin typeface="Times New Roman" pitchFamily="18" charset="0"/>
                <a:cs typeface="Times New Roman" pitchFamily="18" charset="0"/>
              </a:rPr>
              <a:t> </a:t>
            </a:r>
            <a:r>
              <a:rPr lang="en-US" sz="4000" b="1" dirty="0" smtClean="0">
                <a:solidFill>
                  <a:srgbClr val="FF0000"/>
                </a:solidFill>
                <a:latin typeface="Times New Roman" pitchFamily="18" charset="0"/>
                <a:cs typeface="Times New Roman" pitchFamily="18" charset="0"/>
              </a:rPr>
              <a:t>Topic </a:t>
            </a:r>
            <a:r>
              <a:rPr lang="en-US" sz="4000" b="1" dirty="0">
                <a:solidFill>
                  <a:srgbClr val="FF0000"/>
                </a:solidFill>
                <a:latin typeface="Times New Roman" pitchFamily="18" charset="0"/>
                <a:cs typeface="Times New Roman" pitchFamily="18" charset="0"/>
              </a:rPr>
              <a:t>management</a:t>
            </a:r>
            <a:r>
              <a:rPr lang="en-US" sz="3600" dirty="0">
                <a:solidFill>
                  <a:srgbClr val="202124"/>
                </a:solidFill>
                <a:latin typeface="Times New Roman" pitchFamily="18" charset="0"/>
                <a:cs typeface="Times New Roman" pitchFamily="18" charset="0"/>
              </a:rPr>
              <a:t> </a:t>
            </a:r>
            <a:r>
              <a:rPr lang="en-US" sz="3600" dirty="0" smtClean="0">
                <a:solidFill>
                  <a:srgbClr val="202124"/>
                </a:solidFill>
                <a:latin typeface="Times New Roman" pitchFamily="18" charset="0"/>
                <a:cs typeface="Times New Roman" pitchFamily="18" charset="0"/>
              </a:rPr>
              <a:t>refers to </a:t>
            </a:r>
            <a:r>
              <a:rPr lang="en-US" sz="3600" b="1" i="1" dirty="0" smtClean="0">
                <a:solidFill>
                  <a:schemeClr val="accent6">
                    <a:lumMod val="75000"/>
                  </a:schemeClr>
                </a:solidFill>
                <a:latin typeface="Times New Roman" pitchFamily="18" charset="0"/>
                <a:cs typeface="Times New Roman" pitchFamily="18" charset="0"/>
              </a:rPr>
              <a:t>the related topic subjects discussed by the speakers during the turn taking</a:t>
            </a:r>
            <a:r>
              <a:rPr lang="en-US" sz="3600" dirty="0" smtClean="0">
                <a:solidFill>
                  <a:srgbClr val="202124"/>
                </a:solidFill>
                <a:latin typeface="Times New Roman" pitchFamily="18" charset="0"/>
                <a:cs typeface="Times New Roman" pitchFamily="18" charset="0"/>
              </a:rPr>
              <a:t>.</a:t>
            </a:r>
            <a:r>
              <a:rPr lang="en-US" sz="3600" dirty="0" smtClean="0">
                <a:solidFill>
                  <a:srgbClr val="444444"/>
                </a:solidFill>
                <a:latin typeface="Times New Roman" pitchFamily="18" charset="0"/>
                <a:cs typeface="Times New Roman" pitchFamily="18" charset="0"/>
              </a:rPr>
              <a:t/>
            </a:r>
            <a:br>
              <a:rPr lang="en-US" sz="3600" dirty="0" smtClean="0">
                <a:solidFill>
                  <a:srgbClr val="444444"/>
                </a:solidFill>
                <a:latin typeface="Times New Roman" pitchFamily="18" charset="0"/>
                <a:cs typeface="Times New Roman" pitchFamily="18" charset="0"/>
              </a:rPr>
            </a:br>
            <a:r>
              <a:rPr lang="en-US" sz="3600" dirty="0">
                <a:solidFill>
                  <a:srgbClr val="444444"/>
                </a:solidFill>
                <a:latin typeface="Times New Roman" pitchFamily="18" charset="0"/>
                <a:cs typeface="Times New Roman" pitchFamily="18" charset="0"/>
              </a:rPr>
              <a:t> </a:t>
            </a:r>
            <a:r>
              <a:rPr lang="en-US" sz="3600" dirty="0" smtClean="0">
                <a:solidFill>
                  <a:srgbClr val="444444"/>
                </a:solidFill>
                <a:latin typeface="Times New Roman" pitchFamily="18" charset="0"/>
                <a:cs typeface="Times New Roman" pitchFamily="18" charset="0"/>
              </a:rPr>
              <a:t>  * Topic Management </a:t>
            </a:r>
            <a:r>
              <a:rPr lang="en-US" sz="3600" dirty="0">
                <a:solidFill>
                  <a:srgbClr val="444444"/>
                </a:solidFill>
                <a:latin typeface="Times New Roman" pitchFamily="18" charset="0"/>
                <a:cs typeface="Times New Roman" pitchFamily="18" charset="0"/>
              </a:rPr>
              <a:t>are usually relevant to the current topic or will attempt to initiate new </a:t>
            </a:r>
            <a:r>
              <a:rPr lang="en-US" sz="3600" dirty="0" smtClean="0">
                <a:solidFill>
                  <a:srgbClr val="444444"/>
                </a:solidFill>
                <a:latin typeface="Times New Roman" pitchFamily="18" charset="0"/>
                <a:cs typeface="Times New Roman" pitchFamily="18" charset="0"/>
              </a:rPr>
              <a:t>topics. </a:t>
            </a:r>
            <a:br>
              <a:rPr lang="en-US" sz="3600" dirty="0" smtClean="0">
                <a:solidFill>
                  <a:srgbClr val="444444"/>
                </a:solidFill>
                <a:latin typeface="Times New Roman" pitchFamily="18" charset="0"/>
                <a:cs typeface="Times New Roman" pitchFamily="18" charset="0"/>
              </a:rPr>
            </a:br>
            <a:r>
              <a:rPr lang="en-US" sz="3600" dirty="0">
                <a:solidFill>
                  <a:srgbClr val="444444"/>
                </a:solidFill>
                <a:latin typeface="Times New Roman" pitchFamily="18" charset="0"/>
                <a:cs typeface="Times New Roman" pitchFamily="18" charset="0"/>
              </a:rPr>
              <a:t> </a:t>
            </a:r>
            <a:r>
              <a:rPr lang="en-US" sz="3600" dirty="0" smtClean="0">
                <a:solidFill>
                  <a:srgbClr val="444444"/>
                </a:solidFill>
                <a:latin typeface="Times New Roman" pitchFamily="18" charset="0"/>
                <a:cs typeface="Times New Roman" pitchFamily="18" charset="0"/>
              </a:rPr>
              <a:t>   </a:t>
            </a:r>
            <a:r>
              <a:rPr lang="en-US" sz="3600" b="1" dirty="0" smtClean="0">
                <a:solidFill>
                  <a:srgbClr val="444444"/>
                </a:solidFill>
                <a:latin typeface="Times New Roman" pitchFamily="18" charset="0"/>
                <a:cs typeface="Times New Roman" pitchFamily="18" charset="0"/>
              </a:rPr>
              <a:t>In </a:t>
            </a:r>
            <a:r>
              <a:rPr lang="en-US" sz="3600" b="1" dirty="0">
                <a:solidFill>
                  <a:srgbClr val="444444"/>
                </a:solidFill>
                <a:latin typeface="Times New Roman" pitchFamily="18" charset="0"/>
                <a:cs typeface="Times New Roman" pitchFamily="18" charset="0"/>
              </a:rPr>
              <a:t>formal situations</a:t>
            </a:r>
            <a:r>
              <a:rPr lang="en-US" sz="3600" dirty="0">
                <a:solidFill>
                  <a:srgbClr val="444444"/>
                </a:solidFill>
                <a:latin typeface="Times New Roman" pitchFamily="18" charset="0"/>
                <a:cs typeface="Times New Roman" pitchFamily="18" charset="0"/>
              </a:rPr>
              <a:t> there may be a predetermined topic or set of topics that is discussed in a systematic way. (e.g. a meeting, interview or lecture</a:t>
            </a:r>
            <a:r>
              <a:rPr lang="en-US" sz="3600" dirty="0" smtClean="0">
                <a:solidFill>
                  <a:srgbClr val="444444"/>
                </a:solidFill>
                <a:latin typeface="Times New Roman" pitchFamily="18" charset="0"/>
                <a:cs typeface="Times New Roman" pitchFamily="18" charset="0"/>
              </a:rPr>
              <a:t>). </a:t>
            </a:r>
            <a:br>
              <a:rPr lang="en-US" sz="3600" dirty="0" smtClean="0">
                <a:solidFill>
                  <a:srgbClr val="444444"/>
                </a:solidFill>
                <a:latin typeface="Times New Roman" pitchFamily="18" charset="0"/>
                <a:cs typeface="Times New Roman" pitchFamily="18" charset="0"/>
              </a:rPr>
            </a:br>
            <a:r>
              <a:rPr lang="en-US" sz="3600" dirty="0">
                <a:solidFill>
                  <a:srgbClr val="444444"/>
                </a:solidFill>
                <a:latin typeface="Times New Roman" pitchFamily="18" charset="0"/>
                <a:cs typeface="Times New Roman" pitchFamily="18" charset="0"/>
              </a:rPr>
              <a:t> </a:t>
            </a:r>
            <a:r>
              <a:rPr lang="en-US" sz="3600" dirty="0" smtClean="0">
                <a:solidFill>
                  <a:srgbClr val="444444"/>
                </a:solidFill>
                <a:latin typeface="Times New Roman" pitchFamily="18" charset="0"/>
                <a:cs typeface="Times New Roman" pitchFamily="18" charset="0"/>
              </a:rPr>
              <a:t>    </a:t>
            </a:r>
            <a:r>
              <a:rPr lang="en-US" sz="3600" b="1" dirty="0" smtClean="0">
                <a:solidFill>
                  <a:srgbClr val="444444"/>
                </a:solidFill>
                <a:latin typeface="Times New Roman" pitchFamily="18" charset="0"/>
                <a:cs typeface="Times New Roman" pitchFamily="18" charset="0"/>
              </a:rPr>
              <a:t>In </a:t>
            </a:r>
            <a:r>
              <a:rPr lang="en-US" sz="3600" b="1" dirty="0">
                <a:solidFill>
                  <a:srgbClr val="444444"/>
                </a:solidFill>
                <a:latin typeface="Times New Roman" pitchFamily="18" charset="0"/>
                <a:cs typeface="Times New Roman" pitchFamily="18" charset="0"/>
              </a:rPr>
              <a:t>informal interactions</a:t>
            </a:r>
            <a:r>
              <a:rPr lang="en-US" sz="3600" dirty="0">
                <a:solidFill>
                  <a:srgbClr val="444444"/>
                </a:solidFill>
                <a:latin typeface="Times New Roman" pitchFamily="18" charset="0"/>
                <a:cs typeface="Times New Roman" pitchFamily="18" charset="0"/>
              </a:rPr>
              <a:t>, conversations will drift from topic to topic. The main topic (the reason for the exchange) may not come first.</a:t>
            </a:r>
            <a:r>
              <a:rPr lang="en-US" sz="2700" dirty="0">
                <a:solidFill>
                  <a:srgbClr val="444444"/>
                </a:solidFill>
                <a:latin typeface="Times New Roman" pitchFamily="18" charset="0"/>
                <a:cs typeface="Times New Roman" pitchFamily="18" charset="0"/>
              </a:rPr>
              <a:t/>
            </a:r>
            <a:br>
              <a:rPr lang="en-US" sz="2700" dirty="0">
                <a:solidFill>
                  <a:srgbClr val="444444"/>
                </a:solidFill>
                <a:latin typeface="Times New Roman" pitchFamily="18" charset="0"/>
                <a:cs typeface="Times New Roman" pitchFamily="18" charset="0"/>
              </a:rPr>
            </a:br>
            <a:r>
              <a:rPr lang="en-US" sz="2700" dirty="0">
                <a:solidFill>
                  <a:srgbClr val="444444"/>
                </a:solidFill>
                <a:latin typeface="Times New Roman" pitchFamily="18" charset="0"/>
                <a:cs typeface="Times New Roman" pitchFamily="18" charset="0"/>
              </a:rPr>
              <a:t/>
            </a:r>
            <a:br>
              <a:rPr lang="en-US" sz="2700" dirty="0">
                <a:solidFill>
                  <a:srgbClr val="444444"/>
                </a:solidFill>
                <a:latin typeface="Times New Roman" pitchFamily="18" charset="0"/>
                <a:cs typeface="Times New Roman" pitchFamily="18" charset="0"/>
              </a:rPr>
            </a:br>
            <a:r>
              <a:rPr lang="en-US" sz="2700" dirty="0" smtClean="0">
                <a:solidFill>
                  <a:srgbClr val="444444"/>
                </a:solidFill>
                <a:latin typeface="Times New Roman" pitchFamily="18" charset="0"/>
                <a:cs typeface="Times New Roman" pitchFamily="18" charset="0"/>
              </a:rPr>
              <a:t>   </a:t>
            </a:r>
            <a:r>
              <a:rPr lang="en-US" dirty="0">
                <a:solidFill>
                  <a:srgbClr val="444444"/>
                </a:solidFill>
                <a:latin typeface="Open Sans"/>
              </a:rPr>
              <a:t/>
            </a:r>
            <a:br>
              <a:rPr lang="en-US" dirty="0">
                <a:solidFill>
                  <a:srgbClr val="444444"/>
                </a:solidFill>
                <a:latin typeface="Open Sans"/>
              </a:rPr>
            </a:br>
            <a:r>
              <a:rPr lang="en-US" dirty="0">
                <a:solidFill>
                  <a:srgbClr val="444444"/>
                </a:solidFill>
                <a:latin typeface="Open Sans"/>
              </a:rPr>
              <a:t/>
            </a:r>
            <a:br>
              <a:rPr lang="en-US" dirty="0">
                <a:solidFill>
                  <a:srgbClr val="444444"/>
                </a:solidFill>
                <a:latin typeface="Open Sans"/>
              </a:rPr>
            </a:br>
            <a:r>
              <a:rPr lang="en-US" dirty="0"/>
              <a:t/>
            </a:r>
            <a:br>
              <a:rPr lang="en-US" dirty="0"/>
            </a:br>
            <a:endParaRPr lang="en-US" dirty="0"/>
          </a:p>
        </p:txBody>
      </p:sp>
    </p:spTree>
    <p:extLst>
      <p:ext uri="{BB962C8B-B14F-4D97-AF65-F5344CB8AC3E}">
        <p14:creationId xmlns:p14="http://schemas.microsoft.com/office/powerpoint/2010/main" val="32467602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88640"/>
            <a:ext cx="8928992" cy="6480719"/>
          </a:xfrm>
        </p:spPr>
        <p:txBody>
          <a:bodyPr>
            <a:normAutofit fontScale="90000"/>
          </a:bodyPr>
          <a:lstStyle/>
          <a:p>
            <a:pPr algn="l"/>
            <a:r>
              <a:rPr lang="en-US" sz="2800" dirty="0" smtClean="0">
                <a:solidFill>
                  <a:srgbClr val="000000"/>
                </a:solidFill>
                <a:latin typeface="Times New Roman" pitchFamily="18" charset="0"/>
                <a:cs typeface="Times New Roman" pitchFamily="18" charset="0"/>
              </a:rPr>
              <a:t>      </a:t>
            </a:r>
            <a:r>
              <a:rPr lang="en-US" sz="2400" dirty="0">
                <a:solidFill>
                  <a:srgbClr val="202124"/>
                </a:solidFill>
                <a:latin typeface="Times New Roman"/>
                <a:cs typeface="Times New Roman"/>
              </a:rPr>
              <a:t>* Topic plays a very </a:t>
            </a:r>
            <a:r>
              <a:rPr lang="en-US" sz="2400" b="1" dirty="0">
                <a:solidFill>
                  <a:srgbClr val="202124"/>
                </a:solidFill>
                <a:latin typeface="Times New Roman"/>
                <a:cs typeface="Times New Roman"/>
              </a:rPr>
              <a:t>important role in practicing the speaking skill</a:t>
            </a:r>
            <a:r>
              <a:rPr lang="en-US" sz="2400" dirty="0">
                <a:solidFill>
                  <a:srgbClr val="202124"/>
                </a:solidFill>
                <a:latin typeface="Times New Roman"/>
                <a:cs typeface="Times New Roman"/>
              </a:rPr>
              <a:t> in any learned language because </a:t>
            </a:r>
            <a:r>
              <a:rPr lang="en-US" sz="2400" b="1" dirty="0">
                <a:solidFill>
                  <a:srgbClr val="202124"/>
                </a:solidFill>
                <a:latin typeface="Times New Roman"/>
                <a:cs typeface="Times New Roman"/>
              </a:rPr>
              <a:t>one cannot control a communication without managing the related topic</a:t>
            </a:r>
            <a:r>
              <a:rPr lang="en-US" sz="2400" dirty="0">
                <a:solidFill>
                  <a:srgbClr val="202124"/>
                </a:solidFill>
                <a:latin typeface="Times New Roman"/>
                <a:cs typeface="Times New Roman"/>
              </a:rPr>
              <a:t>. Topic introduction, shifting, &amp; maintenance are essential elements for providing conversational coherence &amp; continuity.</a:t>
            </a:r>
            <a:r>
              <a:rPr lang="en-US" sz="2800" dirty="0" smtClean="0">
                <a:solidFill>
                  <a:srgbClr val="000000"/>
                </a:solidFill>
                <a:latin typeface="Times New Roman" pitchFamily="18" charset="0"/>
                <a:cs typeface="Times New Roman" pitchFamily="18" charset="0"/>
              </a:rPr>
              <a:t/>
            </a:r>
            <a:br>
              <a:rPr lang="en-US" sz="2800" dirty="0" smtClean="0">
                <a:solidFill>
                  <a:srgbClr val="000000"/>
                </a:solidFill>
                <a:latin typeface="Times New Roman" pitchFamily="18" charset="0"/>
                <a:cs typeface="Times New Roman" pitchFamily="18" charset="0"/>
              </a:rPr>
            </a:br>
            <a:r>
              <a:rPr lang="en-US" sz="2800" dirty="0">
                <a:solidFill>
                  <a:srgbClr val="000000"/>
                </a:solidFill>
                <a:latin typeface="Times New Roman" pitchFamily="18" charset="0"/>
                <a:cs typeface="Times New Roman" pitchFamily="18" charset="0"/>
              </a:rPr>
              <a:t> </a:t>
            </a:r>
            <a:r>
              <a:rPr lang="en-US" sz="2800" dirty="0" smtClean="0">
                <a:solidFill>
                  <a:srgbClr val="000000"/>
                </a:solidFill>
                <a:latin typeface="Times New Roman" pitchFamily="18" charset="0"/>
                <a:cs typeface="Times New Roman" pitchFamily="18" charset="0"/>
              </a:rPr>
              <a:t>    </a:t>
            </a:r>
            <a:br>
              <a:rPr lang="en-US" sz="2800" dirty="0" smtClean="0">
                <a:solidFill>
                  <a:srgbClr val="000000"/>
                </a:solidFill>
                <a:latin typeface="Times New Roman" pitchFamily="18" charset="0"/>
                <a:cs typeface="Times New Roman" pitchFamily="18" charset="0"/>
              </a:rPr>
            </a:br>
            <a:r>
              <a:rPr lang="en-US" sz="2800" dirty="0">
                <a:solidFill>
                  <a:srgbClr val="000000"/>
                </a:solidFill>
                <a:latin typeface="Times New Roman" pitchFamily="18" charset="0"/>
                <a:cs typeface="Times New Roman" pitchFamily="18" charset="0"/>
              </a:rPr>
              <a:t> </a:t>
            </a:r>
            <a:r>
              <a:rPr lang="en-US" sz="2800" dirty="0" smtClean="0">
                <a:solidFill>
                  <a:srgbClr val="000000"/>
                </a:solidFill>
                <a:latin typeface="Times New Roman" pitchFamily="18" charset="0"/>
                <a:cs typeface="Times New Roman" pitchFamily="18" charset="0"/>
              </a:rPr>
              <a:t>    In </a:t>
            </a:r>
            <a:r>
              <a:rPr lang="en-US" sz="2800" dirty="0">
                <a:solidFill>
                  <a:srgbClr val="000000"/>
                </a:solidFill>
                <a:latin typeface="Times New Roman" pitchFamily="18" charset="0"/>
                <a:cs typeface="Times New Roman" pitchFamily="18" charset="0"/>
              </a:rPr>
              <a:t>doing the conversation, how the speaker maintain the topic is related to the social culture where the speaker appears. The speaker should not talk about topic thought as a taboo by the society. There is an effort to maintain the topic so it won’t change easily before another speaker follows the previous topic. </a:t>
            </a:r>
            <a:r>
              <a:rPr lang="en-US" sz="2800" dirty="0" smtClean="0">
                <a:solidFill>
                  <a:srgbClr val="000000"/>
                </a:solidFill>
                <a:latin typeface="Times New Roman" pitchFamily="18" charset="0"/>
                <a:cs typeface="Times New Roman" pitchFamily="18" charset="0"/>
              </a:rPr>
              <a:t/>
            </a:r>
            <a:br>
              <a:rPr lang="en-US" sz="2800" dirty="0" smtClean="0">
                <a:solidFill>
                  <a:srgbClr val="000000"/>
                </a:solidFill>
                <a:latin typeface="Times New Roman" pitchFamily="18" charset="0"/>
                <a:cs typeface="Times New Roman" pitchFamily="18" charset="0"/>
              </a:rPr>
            </a:br>
            <a:r>
              <a:rPr lang="en-US" sz="2800" dirty="0">
                <a:solidFill>
                  <a:srgbClr val="000000"/>
                </a:solidFill>
                <a:latin typeface="Times New Roman" pitchFamily="18" charset="0"/>
                <a:cs typeface="Times New Roman" pitchFamily="18" charset="0"/>
              </a:rPr>
              <a:t> </a:t>
            </a:r>
            <a:r>
              <a:rPr lang="en-US" sz="2800" dirty="0" smtClean="0">
                <a:solidFill>
                  <a:srgbClr val="000000"/>
                </a:solidFill>
                <a:latin typeface="Times New Roman" pitchFamily="18" charset="0"/>
                <a:cs typeface="Times New Roman" pitchFamily="18" charset="0"/>
              </a:rPr>
              <a:t/>
            </a:r>
            <a:br>
              <a:rPr lang="en-US" sz="2800" dirty="0" smtClean="0">
                <a:solidFill>
                  <a:srgbClr val="000000"/>
                </a:solidFill>
                <a:latin typeface="Times New Roman" pitchFamily="18" charset="0"/>
                <a:cs typeface="Times New Roman" pitchFamily="18" charset="0"/>
              </a:rPr>
            </a:br>
            <a:r>
              <a:rPr lang="en-US" sz="2800" dirty="0">
                <a:solidFill>
                  <a:srgbClr val="000000"/>
                </a:solidFill>
                <a:latin typeface="Times New Roman" pitchFamily="18" charset="0"/>
                <a:cs typeface="Times New Roman" pitchFamily="18" charset="0"/>
              </a:rPr>
              <a:t> </a:t>
            </a:r>
            <a:r>
              <a:rPr lang="en-US" sz="2800" dirty="0" smtClean="0">
                <a:solidFill>
                  <a:srgbClr val="000000"/>
                </a:solidFill>
                <a:latin typeface="Times New Roman" pitchFamily="18" charset="0"/>
                <a:cs typeface="Times New Roman" pitchFamily="18" charset="0"/>
              </a:rPr>
              <a:t> </a:t>
            </a:r>
            <a:r>
              <a:rPr lang="en-US" sz="2800" i="1" dirty="0" smtClean="0">
                <a:solidFill>
                  <a:schemeClr val="accent6">
                    <a:lumMod val="50000"/>
                  </a:schemeClr>
                </a:solidFill>
                <a:latin typeface="Times New Roman" pitchFamily="18" charset="0"/>
                <a:cs typeface="Times New Roman" pitchFamily="18" charset="0"/>
              </a:rPr>
              <a:t>&gt; Topic </a:t>
            </a:r>
            <a:r>
              <a:rPr lang="en-US" sz="2800" i="1" dirty="0">
                <a:solidFill>
                  <a:schemeClr val="accent6">
                    <a:lumMod val="50000"/>
                  </a:schemeClr>
                </a:solidFill>
                <a:latin typeface="Times New Roman" pitchFamily="18" charset="0"/>
                <a:cs typeface="Times New Roman" pitchFamily="18" charset="0"/>
              </a:rPr>
              <a:t>management also includes an awareness of how speakers deal with changes in a topic, how they maintain a topic, &amp;</a:t>
            </a:r>
            <a:r>
              <a:rPr lang="en-US" sz="2800" i="1" dirty="0" smtClean="0">
                <a:solidFill>
                  <a:schemeClr val="accent6">
                    <a:lumMod val="50000"/>
                  </a:schemeClr>
                </a:solidFill>
                <a:latin typeface="Times New Roman" pitchFamily="18" charset="0"/>
                <a:cs typeface="Times New Roman" pitchFamily="18" charset="0"/>
              </a:rPr>
              <a:t> </a:t>
            </a:r>
            <a:r>
              <a:rPr lang="en-US" sz="2800" i="1" dirty="0">
                <a:solidFill>
                  <a:schemeClr val="accent6">
                    <a:lumMod val="50000"/>
                  </a:schemeClr>
                </a:solidFill>
                <a:latin typeface="Times New Roman" pitchFamily="18" charset="0"/>
                <a:cs typeface="Times New Roman" pitchFamily="18" charset="0"/>
              </a:rPr>
              <a:t>how they repair the interaction when a misunderstanding </a:t>
            </a:r>
            <a:r>
              <a:rPr lang="en-US" sz="2800" i="1" dirty="0" smtClean="0">
                <a:solidFill>
                  <a:schemeClr val="accent6">
                    <a:lumMod val="50000"/>
                  </a:schemeClr>
                </a:solidFill>
                <a:latin typeface="Times New Roman" pitchFamily="18" charset="0"/>
                <a:cs typeface="Times New Roman" pitchFamily="18" charset="0"/>
              </a:rPr>
              <a:t>occurs.</a:t>
            </a:r>
            <a:endParaRPr lang="en-US" sz="2800" i="1" dirty="0">
              <a:solidFill>
                <a:schemeClr val="accent6">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467422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4624"/>
            <a:ext cx="9144000" cy="6813376"/>
          </a:xfrm>
        </p:spPr>
        <p:txBody>
          <a:bodyPr>
            <a:normAutofit fontScale="90000"/>
          </a:bodyPr>
          <a:lstStyle/>
          <a:p>
            <a:pPr algn="l"/>
            <a:r>
              <a:rPr lang="en-US" sz="2700" b="1" dirty="0" smtClean="0">
                <a:solidFill>
                  <a:srgbClr val="C00000"/>
                </a:solidFill>
                <a:latin typeface="Times New Roman"/>
                <a:ea typeface="Calibri"/>
                <a:cs typeface="Times New Roman"/>
              </a:rPr>
              <a:t/>
            </a:r>
            <a:br>
              <a:rPr lang="en-US" sz="2700" b="1" dirty="0" smtClean="0">
                <a:solidFill>
                  <a:srgbClr val="C00000"/>
                </a:solidFill>
                <a:latin typeface="Times New Roman"/>
                <a:ea typeface="Calibri"/>
                <a:cs typeface="Times New Roman"/>
              </a:rPr>
            </a:br>
            <a:r>
              <a:rPr lang="en-US" sz="2700" b="1" dirty="0">
                <a:solidFill>
                  <a:srgbClr val="C00000"/>
                </a:solidFill>
                <a:latin typeface="Times New Roman"/>
                <a:ea typeface="Calibri"/>
                <a:cs typeface="Times New Roman"/>
              </a:rPr>
              <a:t> </a:t>
            </a:r>
            <a:r>
              <a:rPr lang="en-US" sz="2700" b="1" dirty="0" smtClean="0">
                <a:solidFill>
                  <a:srgbClr val="C00000"/>
                </a:solidFill>
                <a:latin typeface="Times New Roman"/>
                <a:ea typeface="Calibri"/>
                <a:cs typeface="Times New Roman"/>
              </a:rPr>
              <a:t>                    CONVERSATION ANALYSIS (CA)</a:t>
            </a:r>
            <a:r>
              <a:rPr lang="en-US" sz="2700" b="1" dirty="0">
                <a:solidFill>
                  <a:srgbClr val="C00000"/>
                </a:solidFill>
                <a:latin typeface="Times New Roman"/>
                <a:ea typeface="Calibri"/>
                <a:cs typeface="Times New Roman"/>
              </a:rPr>
              <a:t/>
            </a:r>
            <a:br>
              <a:rPr lang="en-US" sz="2700" b="1" dirty="0">
                <a:solidFill>
                  <a:srgbClr val="C00000"/>
                </a:solidFill>
                <a:latin typeface="Times New Roman"/>
                <a:ea typeface="Calibri"/>
                <a:cs typeface="Times New Roman"/>
              </a:rPr>
            </a:br>
            <a:r>
              <a:rPr lang="en-US" sz="2700" b="1" dirty="0">
                <a:solidFill>
                  <a:srgbClr val="C00000"/>
                </a:solidFill>
                <a:latin typeface="Times New Roman"/>
                <a:ea typeface="Calibri"/>
                <a:cs typeface="Times New Roman"/>
              </a:rPr>
              <a:t/>
            </a:r>
            <a:br>
              <a:rPr lang="en-US" sz="2700" b="1" dirty="0">
                <a:solidFill>
                  <a:srgbClr val="C00000"/>
                </a:solidFill>
                <a:latin typeface="Times New Roman"/>
                <a:ea typeface="Calibri"/>
                <a:cs typeface="Times New Roman"/>
              </a:rPr>
            </a:br>
            <a:r>
              <a:rPr lang="en-US" sz="2700" b="1" dirty="0" smtClean="0">
                <a:solidFill>
                  <a:srgbClr val="C00000"/>
                </a:solidFill>
                <a:latin typeface="Times New Roman"/>
                <a:ea typeface="Calibri"/>
                <a:cs typeface="Times New Roman"/>
              </a:rPr>
              <a:t>     * </a:t>
            </a:r>
            <a:r>
              <a:rPr lang="en-US" sz="3200" b="1" i="1" dirty="0" smtClean="0">
                <a:solidFill>
                  <a:srgbClr val="202122"/>
                </a:solidFill>
                <a:latin typeface="Times New Roman"/>
                <a:ea typeface="Times New Roman"/>
              </a:rPr>
              <a:t>Conversation </a:t>
            </a:r>
            <a:r>
              <a:rPr lang="en-US" sz="3200" b="1" i="1" dirty="0">
                <a:solidFill>
                  <a:srgbClr val="202122"/>
                </a:solidFill>
                <a:latin typeface="Times New Roman"/>
                <a:ea typeface="Times New Roman"/>
              </a:rPr>
              <a:t>is </a:t>
            </a:r>
            <a:r>
              <a:rPr lang="en-US" sz="3200" b="1" i="1" dirty="0">
                <a:solidFill>
                  <a:srgbClr val="FF0000"/>
                </a:solidFill>
                <a:latin typeface="Times New Roman"/>
                <a:ea typeface="Times New Roman"/>
              </a:rPr>
              <a:t>an activity in which 2 or more people take turns at speaking.</a:t>
            </a:r>
            <a:r>
              <a:rPr lang="en-US" sz="3200" b="1" i="1" dirty="0">
                <a:solidFill>
                  <a:srgbClr val="000000"/>
                </a:solidFill>
                <a:latin typeface="Times New Roman"/>
                <a:ea typeface="Times New Roman"/>
              </a:rPr>
              <a:t/>
            </a:r>
            <a:br>
              <a:rPr lang="en-US" sz="3200" b="1" i="1" dirty="0">
                <a:solidFill>
                  <a:srgbClr val="000000"/>
                </a:solidFill>
                <a:latin typeface="Times New Roman"/>
                <a:ea typeface="Times New Roman"/>
              </a:rPr>
            </a:br>
            <a:r>
              <a:rPr lang="en-US" sz="3200" b="1" i="1" dirty="0" smtClean="0">
                <a:solidFill>
                  <a:srgbClr val="000000"/>
                </a:solidFill>
                <a:latin typeface="Times New Roman"/>
                <a:ea typeface="Times New Roman"/>
              </a:rPr>
              <a:t>     </a:t>
            </a:r>
            <a:br>
              <a:rPr lang="en-US" sz="3200" b="1" i="1" dirty="0" smtClean="0">
                <a:solidFill>
                  <a:srgbClr val="000000"/>
                </a:solidFill>
                <a:latin typeface="Times New Roman"/>
                <a:ea typeface="Times New Roman"/>
              </a:rPr>
            </a:br>
            <a:r>
              <a:rPr lang="en-US" sz="3200" b="1" i="1" dirty="0">
                <a:solidFill>
                  <a:srgbClr val="000000"/>
                </a:solidFill>
                <a:latin typeface="Times New Roman"/>
                <a:ea typeface="Times New Roman"/>
              </a:rPr>
              <a:t> </a:t>
            </a:r>
            <a:r>
              <a:rPr lang="en-US" sz="3200" b="1" i="1" dirty="0" smtClean="0">
                <a:solidFill>
                  <a:srgbClr val="000000"/>
                </a:solidFill>
                <a:latin typeface="Times New Roman"/>
                <a:ea typeface="Times New Roman"/>
              </a:rPr>
              <a:t>   * </a:t>
            </a:r>
            <a:r>
              <a:rPr lang="en-US" sz="3200" b="1" i="1" dirty="0" smtClean="0">
                <a:solidFill>
                  <a:srgbClr val="202122"/>
                </a:solidFill>
                <a:latin typeface="Times New Roman"/>
                <a:ea typeface="Times New Roman"/>
              </a:rPr>
              <a:t>The </a:t>
            </a:r>
            <a:r>
              <a:rPr lang="en-US" sz="3200" b="1" i="1" dirty="0">
                <a:solidFill>
                  <a:srgbClr val="FF0000"/>
                </a:solidFill>
                <a:latin typeface="Times New Roman"/>
                <a:ea typeface="Times New Roman"/>
              </a:rPr>
              <a:t>rule</a:t>
            </a:r>
            <a:r>
              <a:rPr lang="en-US" sz="3200" b="1" i="1" dirty="0">
                <a:solidFill>
                  <a:srgbClr val="202122"/>
                </a:solidFill>
                <a:latin typeface="Times New Roman"/>
                <a:ea typeface="Times New Roman"/>
              </a:rPr>
              <a:t> of conversation: </a:t>
            </a:r>
            <a:r>
              <a:rPr lang="en-US" sz="3200" b="1" i="1" dirty="0">
                <a:solidFill>
                  <a:srgbClr val="FF0000"/>
                </a:solidFill>
                <a:latin typeface="Times New Roman"/>
                <a:ea typeface="Times New Roman"/>
              </a:rPr>
              <a:t>A stops until B has finished</a:t>
            </a:r>
            <a:r>
              <a:rPr lang="en-US" sz="3200" b="1" i="1" dirty="0" smtClean="0">
                <a:solidFill>
                  <a:srgbClr val="202122"/>
                </a:solidFill>
                <a:latin typeface="Times New Roman"/>
                <a:ea typeface="Times New Roman"/>
              </a:rPr>
              <a:t>.</a:t>
            </a:r>
            <a:r>
              <a:rPr lang="en-US" sz="3200" dirty="0">
                <a:solidFill>
                  <a:srgbClr val="000000"/>
                </a:solidFill>
                <a:latin typeface="Times New Roman"/>
                <a:ea typeface="Times New Roman"/>
                <a:cs typeface="Times New Roman"/>
              </a:rPr>
              <a:t/>
            </a:r>
            <a:br>
              <a:rPr lang="en-US" sz="3200" dirty="0">
                <a:solidFill>
                  <a:srgbClr val="000000"/>
                </a:solidFill>
                <a:latin typeface="Times New Roman"/>
                <a:ea typeface="Times New Roman"/>
                <a:cs typeface="Times New Roman"/>
              </a:rPr>
            </a:br>
            <a:r>
              <a:rPr lang="en-US" sz="3200" dirty="0" smtClean="0">
                <a:solidFill>
                  <a:schemeClr val="accent6">
                    <a:lumMod val="50000"/>
                  </a:schemeClr>
                </a:solidFill>
                <a:latin typeface="Times New Roman"/>
                <a:ea typeface="Calibri"/>
                <a:cs typeface="Times New Roman"/>
              </a:rPr>
              <a:t>     </a:t>
            </a:r>
            <a:br>
              <a:rPr lang="en-US" sz="3200" dirty="0" smtClean="0">
                <a:solidFill>
                  <a:schemeClr val="accent6">
                    <a:lumMod val="50000"/>
                  </a:schemeClr>
                </a:solidFill>
                <a:latin typeface="Times New Roman"/>
                <a:ea typeface="Calibri"/>
                <a:cs typeface="Times New Roman"/>
              </a:rPr>
            </a:br>
            <a:r>
              <a:rPr lang="en-US" sz="3200" dirty="0">
                <a:solidFill>
                  <a:schemeClr val="accent6">
                    <a:lumMod val="50000"/>
                  </a:schemeClr>
                </a:solidFill>
                <a:latin typeface="Times New Roman"/>
                <a:ea typeface="Calibri"/>
                <a:cs typeface="Times New Roman"/>
              </a:rPr>
              <a:t> </a:t>
            </a:r>
            <a:r>
              <a:rPr lang="en-US" sz="3200" dirty="0" smtClean="0">
                <a:solidFill>
                  <a:schemeClr val="accent6">
                    <a:lumMod val="50000"/>
                  </a:schemeClr>
                </a:solidFill>
                <a:latin typeface="Times New Roman"/>
                <a:ea typeface="Calibri"/>
                <a:cs typeface="Times New Roman"/>
              </a:rPr>
              <a:t>   * CA </a:t>
            </a:r>
            <a:r>
              <a:rPr lang="en-US" sz="3200" dirty="0">
                <a:solidFill>
                  <a:schemeClr val="accent6">
                    <a:lumMod val="50000"/>
                  </a:schemeClr>
                </a:solidFill>
                <a:latin typeface="Times New Roman"/>
                <a:ea typeface="Calibri"/>
                <a:cs typeface="Times New Roman"/>
              </a:rPr>
              <a:t>is an object of investigation, rule-governed talk;</a:t>
            </a:r>
            <a:br>
              <a:rPr lang="en-US" sz="3200" dirty="0">
                <a:solidFill>
                  <a:schemeClr val="accent6">
                    <a:lumMod val="50000"/>
                  </a:schemeClr>
                </a:solidFill>
                <a:latin typeface="Times New Roman"/>
                <a:ea typeface="Calibri"/>
                <a:cs typeface="Times New Roman"/>
              </a:rPr>
            </a:br>
            <a:r>
              <a:rPr lang="en-US" sz="3200" dirty="0" smtClean="0">
                <a:solidFill>
                  <a:schemeClr val="accent6">
                    <a:lumMod val="50000"/>
                  </a:schemeClr>
                </a:solidFill>
                <a:latin typeface="Times New Roman"/>
                <a:ea typeface="Calibri"/>
                <a:cs typeface="Times New Roman"/>
              </a:rPr>
              <a:t>     </a:t>
            </a:r>
            <a:br>
              <a:rPr lang="en-US" sz="3200" dirty="0" smtClean="0">
                <a:solidFill>
                  <a:schemeClr val="accent6">
                    <a:lumMod val="50000"/>
                  </a:schemeClr>
                </a:solidFill>
                <a:latin typeface="Times New Roman"/>
                <a:ea typeface="Calibri"/>
                <a:cs typeface="Times New Roman"/>
              </a:rPr>
            </a:br>
            <a:r>
              <a:rPr lang="en-US" sz="3200" dirty="0">
                <a:solidFill>
                  <a:schemeClr val="accent6">
                    <a:lumMod val="50000"/>
                  </a:schemeClr>
                </a:solidFill>
                <a:latin typeface="Times New Roman"/>
                <a:ea typeface="Calibri"/>
                <a:cs typeface="Times New Roman"/>
              </a:rPr>
              <a:t> </a:t>
            </a:r>
            <a:r>
              <a:rPr lang="en-US" sz="3200" dirty="0" smtClean="0">
                <a:solidFill>
                  <a:schemeClr val="accent6">
                    <a:lumMod val="50000"/>
                  </a:schemeClr>
                </a:solidFill>
                <a:latin typeface="Times New Roman"/>
                <a:ea typeface="Calibri"/>
                <a:cs typeface="Times New Roman"/>
              </a:rPr>
              <a:t>    * Analysis </a:t>
            </a:r>
            <a:r>
              <a:rPr lang="en-US" sz="3200" dirty="0">
                <a:solidFill>
                  <a:schemeClr val="accent6">
                    <a:lumMod val="50000"/>
                  </a:schemeClr>
                </a:solidFill>
                <a:latin typeface="Times New Roman"/>
                <a:ea typeface="Calibri"/>
                <a:cs typeface="Times New Roman"/>
              </a:rPr>
              <a:t>of conversation produced a number of concepts: </a:t>
            </a:r>
            <a:r>
              <a:rPr lang="en-US" sz="3200" dirty="0" smtClean="0">
                <a:solidFill>
                  <a:schemeClr val="accent6">
                    <a:lumMod val="50000"/>
                  </a:schemeClr>
                </a:solidFill>
                <a:latin typeface="Times New Roman"/>
                <a:ea typeface="Calibri"/>
                <a:cs typeface="Times New Roman"/>
              </a:rPr>
              <a:t> </a:t>
            </a:r>
            <a:r>
              <a:rPr lang="en-US" sz="3200" b="1" i="1" dirty="0" smtClean="0">
                <a:solidFill>
                  <a:srgbClr val="0070C0"/>
                </a:solidFill>
                <a:latin typeface="Times New Roman"/>
                <a:ea typeface="Calibri"/>
                <a:cs typeface="Times New Roman"/>
              </a:rPr>
              <a:t>face </a:t>
            </a:r>
            <a:r>
              <a:rPr lang="en-US" sz="3200" b="1" i="1" dirty="0">
                <a:solidFill>
                  <a:srgbClr val="0070C0"/>
                </a:solidFill>
                <a:latin typeface="Times New Roman"/>
                <a:ea typeface="Calibri"/>
                <a:cs typeface="Times New Roman"/>
              </a:rPr>
              <a:t>politeness, turn-taking, adjacency pair</a:t>
            </a:r>
            <a:r>
              <a:rPr lang="en-US" sz="3200" b="1" i="1" dirty="0" smtClean="0">
                <a:solidFill>
                  <a:srgbClr val="0070C0"/>
                </a:solidFill>
                <a:latin typeface="Times New Roman"/>
                <a:ea typeface="Calibri"/>
                <a:cs typeface="Times New Roman"/>
              </a:rPr>
              <a:t>.</a:t>
            </a:r>
            <a:r>
              <a:rPr lang="en-US" sz="2800" dirty="0" smtClean="0">
                <a:solidFill>
                  <a:srgbClr val="00B050"/>
                </a:solidFill>
                <a:latin typeface="Times New Roman"/>
                <a:ea typeface="Calibri"/>
                <a:cs typeface="Times New Roman"/>
              </a:rPr>
              <a:t/>
            </a:r>
            <a:br>
              <a:rPr lang="en-US" sz="2800" dirty="0" smtClean="0">
                <a:solidFill>
                  <a:srgbClr val="00B050"/>
                </a:solidFill>
                <a:latin typeface="Times New Roman"/>
                <a:ea typeface="Calibri"/>
                <a:cs typeface="Times New Roman"/>
              </a:rPr>
            </a:br>
            <a:r>
              <a:rPr lang="en-US" sz="2800" dirty="0" smtClean="0">
                <a:solidFill>
                  <a:srgbClr val="00B050"/>
                </a:solidFill>
                <a:latin typeface="Times New Roman"/>
                <a:ea typeface="Calibri"/>
                <a:cs typeface="Times New Roman"/>
              </a:rPr>
              <a:t>    </a:t>
            </a:r>
            <a:r>
              <a:rPr lang="en-US" sz="2200" dirty="0">
                <a:solidFill>
                  <a:srgbClr val="000000"/>
                </a:solidFill>
                <a:latin typeface="Times New Roman"/>
                <a:ea typeface="Calibri"/>
                <a:cs typeface="Times New Roman"/>
              </a:rPr>
              <a:t/>
            </a:r>
            <a:br>
              <a:rPr lang="en-US" sz="2200" dirty="0">
                <a:solidFill>
                  <a:srgbClr val="000000"/>
                </a:solidFill>
                <a:latin typeface="Times New Roman"/>
                <a:ea typeface="Calibri"/>
                <a:cs typeface="Times New Roman"/>
              </a:rPr>
            </a:br>
            <a:r>
              <a:rPr lang="en-US" sz="2800" dirty="0">
                <a:solidFill>
                  <a:srgbClr val="000000"/>
                </a:solidFill>
                <a:latin typeface="Times New Roman"/>
                <a:ea typeface="Calibri"/>
                <a:cs typeface="Times New Roman"/>
              </a:rPr>
              <a:t/>
            </a:r>
            <a:br>
              <a:rPr lang="en-US" sz="2800" dirty="0">
                <a:solidFill>
                  <a:srgbClr val="000000"/>
                </a:solidFill>
                <a:latin typeface="Times New Roman"/>
                <a:ea typeface="Calibri"/>
                <a:cs typeface="Times New Roman"/>
              </a:rPr>
            </a:br>
            <a:endParaRPr lang="en-US" sz="2800" dirty="0"/>
          </a:p>
        </p:txBody>
      </p:sp>
    </p:spTree>
    <p:extLst>
      <p:ext uri="{BB962C8B-B14F-4D97-AF65-F5344CB8AC3E}">
        <p14:creationId xmlns:p14="http://schemas.microsoft.com/office/powerpoint/2010/main" val="19774214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88640"/>
            <a:ext cx="9108504" cy="6624736"/>
          </a:xfrm>
        </p:spPr>
        <p:txBody>
          <a:bodyPr>
            <a:normAutofit fontScale="90000"/>
          </a:bodyPr>
          <a:lstStyle/>
          <a:p>
            <a:pPr algn="l"/>
            <a:r>
              <a:rPr lang="en-US" sz="3200" dirty="0">
                <a:solidFill>
                  <a:srgbClr val="4D5156"/>
                </a:solidFill>
                <a:latin typeface="Times New Roman" pitchFamily="18" charset="0"/>
                <a:cs typeface="Times New Roman" pitchFamily="18" charset="0"/>
              </a:rPr>
              <a:t> </a:t>
            </a:r>
            <a:r>
              <a:rPr lang="en-US" sz="3200" dirty="0" smtClean="0">
                <a:solidFill>
                  <a:srgbClr val="4D5156"/>
                </a:solidFill>
                <a:latin typeface="Times New Roman" pitchFamily="18" charset="0"/>
                <a:cs typeface="Times New Roman" pitchFamily="18" charset="0"/>
              </a:rPr>
              <a:t>                    </a:t>
            </a:r>
            <a:r>
              <a:rPr lang="en-US" sz="3600" b="1" dirty="0" smtClean="0">
                <a:solidFill>
                  <a:srgbClr val="0070C0"/>
                </a:solidFill>
                <a:latin typeface="Times New Roman" pitchFamily="18" charset="0"/>
                <a:cs typeface="Times New Roman" pitchFamily="18" charset="0"/>
              </a:rPr>
              <a:t>Classroom Discourse</a:t>
            </a:r>
            <a:r>
              <a:rPr lang="en-US" sz="3200" dirty="0" smtClean="0">
                <a:solidFill>
                  <a:srgbClr val="4D5156"/>
                </a:solidFill>
                <a:latin typeface="Times New Roman" pitchFamily="18" charset="0"/>
                <a:cs typeface="Times New Roman" pitchFamily="18" charset="0"/>
              </a:rPr>
              <a:t/>
            </a:r>
            <a:br>
              <a:rPr lang="en-US" sz="3200" dirty="0" smtClean="0">
                <a:solidFill>
                  <a:srgbClr val="4D5156"/>
                </a:solidFill>
                <a:latin typeface="Times New Roman" pitchFamily="18" charset="0"/>
                <a:cs typeface="Times New Roman" pitchFamily="18" charset="0"/>
              </a:rPr>
            </a:br>
            <a:r>
              <a:rPr lang="en-US" sz="3200" dirty="0">
                <a:solidFill>
                  <a:srgbClr val="4D5156"/>
                </a:solidFill>
                <a:latin typeface="Times New Roman" pitchFamily="18" charset="0"/>
                <a:cs typeface="Times New Roman" pitchFamily="18" charset="0"/>
              </a:rPr>
              <a:t> </a:t>
            </a:r>
            <a:r>
              <a:rPr lang="en-US" sz="3200" dirty="0" smtClean="0">
                <a:solidFill>
                  <a:srgbClr val="4D5156"/>
                </a:solidFill>
                <a:latin typeface="Times New Roman" pitchFamily="18" charset="0"/>
                <a:cs typeface="Times New Roman" pitchFamily="18" charset="0"/>
              </a:rPr>
              <a:t>  * </a:t>
            </a:r>
            <a:r>
              <a:rPr lang="en-US" sz="3100" b="1" dirty="0" smtClean="0">
                <a:solidFill>
                  <a:schemeClr val="accent6">
                    <a:lumMod val="50000"/>
                  </a:schemeClr>
                </a:solidFill>
                <a:latin typeface="Times New Roman" pitchFamily="18" charset="0"/>
                <a:cs typeface="Times New Roman" pitchFamily="18" charset="0"/>
              </a:rPr>
              <a:t>Definition:</a:t>
            </a:r>
            <a:r>
              <a:rPr lang="en-US" sz="3200" b="1" dirty="0" smtClean="0">
                <a:solidFill>
                  <a:srgbClr val="5F6368"/>
                </a:solidFill>
                <a:latin typeface="Times New Roman" pitchFamily="18" charset="0"/>
                <a:cs typeface="Times New Roman" pitchFamily="18" charset="0"/>
              </a:rPr>
              <a:t> It</a:t>
            </a:r>
            <a:r>
              <a:rPr lang="en-US" sz="3200" dirty="0">
                <a:solidFill>
                  <a:srgbClr val="4D5156"/>
                </a:solidFill>
                <a:latin typeface="Times New Roman" pitchFamily="18" charset="0"/>
                <a:cs typeface="Times New Roman" pitchFamily="18" charset="0"/>
              </a:rPr>
              <a:t> refers to the language that teachers </a:t>
            </a:r>
            <a:r>
              <a:rPr lang="en-US" sz="3200" dirty="0" smtClean="0">
                <a:solidFill>
                  <a:srgbClr val="4D5156"/>
                </a:solidFill>
                <a:latin typeface="Times New Roman" pitchFamily="18" charset="0"/>
                <a:cs typeface="Times New Roman" pitchFamily="18" charset="0"/>
              </a:rPr>
              <a:t>&amp; </a:t>
            </a:r>
            <a:r>
              <a:rPr lang="en-US" sz="3200" dirty="0">
                <a:solidFill>
                  <a:srgbClr val="4D5156"/>
                </a:solidFill>
                <a:latin typeface="Times New Roman" pitchFamily="18" charset="0"/>
                <a:cs typeface="Times New Roman" pitchFamily="18" charset="0"/>
              </a:rPr>
              <a:t>students use to communicate with each other in the </a:t>
            </a:r>
            <a:r>
              <a:rPr lang="en-US" sz="3200" dirty="0" smtClean="0">
                <a:solidFill>
                  <a:srgbClr val="4D5156"/>
                </a:solidFill>
                <a:latin typeface="Times New Roman" pitchFamily="18" charset="0"/>
                <a:cs typeface="Times New Roman" pitchFamily="18" charset="0"/>
              </a:rPr>
              <a:t>classroom. (</a:t>
            </a:r>
            <a:r>
              <a:rPr lang="en-US" sz="3100" dirty="0" smtClean="0">
                <a:solidFill>
                  <a:srgbClr val="202124"/>
                </a:solidFill>
                <a:latin typeface="Times New Roman" pitchFamily="18" charset="0"/>
                <a:cs typeface="Times New Roman" pitchFamily="18" charset="0"/>
              </a:rPr>
              <a:t>Classroom </a:t>
            </a:r>
            <a:r>
              <a:rPr lang="en-US" sz="3100" dirty="0">
                <a:solidFill>
                  <a:srgbClr val="202124"/>
                </a:solidFill>
                <a:latin typeface="Times New Roman" pitchFamily="18" charset="0"/>
                <a:cs typeface="Times New Roman" pitchFamily="18" charset="0"/>
              </a:rPr>
              <a:t>discourse is an interaction between teachers &amp;</a:t>
            </a:r>
            <a:r>
              <a:rPr lang="en-US" sz="3100" dirty="0" smtClean="0">
                <a:solidFill>
                  <a:srgbClr val="202124"/>
                </a:solidFill>
                <a:latin typeface="Times New Roman" pitchFamily="18" charset="0"/>
                <a:cs typeface="Times New Roman" pitchFamily="18" charset="0"/>
              </a:rPr>
              <a:t> </a:t>
            </a:r>
            <a:r>
              <a:rPr lang="en-US" sz="3100" dirty="0">
                <a:solidFill>
                  <a:srgbClr val="202124"/>
                </a:solidFill>
                <a:latin typeface="Times New Roman" pitchFamily="18" charset="0"/>
                <a:cs typeface="Times New Roman" pitchFamily="18" charset="0"/>
              </a:rPr>
              <a:t>learners &amp;</a:t>
            </a:r>
            <a:r>
              <a:rPr lang="en-US" sz="3100" dirty="0" smtClean="0">
                <a:solidFill>
                  <a:srgbClr val="202124"/>
                </a:solidFill>
                <a:latin typeface="Times New Roman" pitchFamily="18" charset="0"/>
                <a:cs typeface="Times New Roman" pitchFamily="18" charset="0"/>
              </a:rPr>
              <a:t> </a:t>
            </a:r>
            <a:r>
              <a:rPr lang="en-US" sz="3100" dirty="0">
                <a:solidFill>
                  <a:srgbClr val="202124"/>
                </a:solidFill>
                <a:latin typeface="Times New Roman" pitchFamily="18" charset="0"/>
                <a:cs typeface="Times New Roman" pitchFamily="18" charset="0"/>
              </a:rPr>
              <a:t>between learners &amp;</a:t>
            </a:r>
            <a:r>
              <a:rPr lang="en-US" sz="3100" dirty="0" smtClean="0">
                <a:solidFill>
                  <a:srgbClr val="202124"/>
                </a:solidFill>
                <a:latin typeface="Times New Roman" pitchFamily="18" charset="0"/>
                <a:cs typeface="Times New Roman" pitchFamily="18" charset="0"/>
              </a:rPr>
              <a:t> </a:t>
            </a:r>
            <a:r>
              <a:rPr lang="en-US" sz="3100" dirty="0">
                <a:solidFill>
                  <a:srgbClr val="202124"/>
                </a:solidFill>
                <a:latin typeface="Times New Roman" pitchFamily="18" charset="0"/>
                <a:cs typeface="Times New Roman" pitchFamily="18" charset="0"/>
              </a:rPr>
              <a:t>learners</a:t>
            </a:r>
            <a:r>
              <a:rPr lang="en-US" sz="3100" dirty="0" smtClean="0">
                <a:solidFill>
                  <a:srgbClr val="202124"/>
                </a:solidFill>
                <a:latin typeface="Times New Roman" pitchFamily="18" charset="0"/>
                <a:cs typeface="Times New Roman" pitchFamily="18" charset="0"/>
              </a:rPr>
              <a:t>.) </a:t>
            </a:r>
            <a:br>
              <a:rPr lang="en-US" sz="3100" dirty="0" smtClean="0">
                <a:solidFill>
                  <a:srgbClr val="202124"/>
                </a:solidFill>
                <a:latin typeface="Times New Roman" pitchFamily="18" charset="0"/>
                <a:cs typeface="Times New Roman" pitchFamily="18" charset="0"/>
              </a:rPr>
            </a:br>
            <a:r>
              <a:rPr lang="en-US" sz="3100" dirty="0">
                <a:solidFill>
                  <a:srgbClr val="202124"/>
                </a:solidFill>
                <a:latin typeface="Times New Roman" pitchFamily="18" charset="0"/>
                <a:cs typeface="Times New Roman" pitchFamily="18" charset="0"/>
              </a:rPr>
              <a:t> </a:t>
            </a:r>
            <a:r>
              <a:rPr lang="en-US" sz="3100" dirty="0" smtClean="0">
                <a:solidFill>
                  <a:srgbClr val="202124"/>
                </a:solidFill>
                <a:latin typeface="Times New Roman" pitchFamily="18" charset="0"/>
                <a:cs typeface="Times New Roman" pitchFamily="18" charset="0"/>
              </a:rPr>
              <a:t>   * </a:t>
            </a:r>
            <a:r>
              <a:rPr lang="en-US" sz="3100" b="1" dirty="0" smtClean="0">
                <a:solidFill>
                  <a:schemeClr val="accent6">
                    <a:lumMod val="50000"/>
                  </a:schemeClr>
                </a:solidFill>
                <a:latin typeface="Times New Roman" pitchFamily="18" charset="0"/>
                <a:cs typeface="Times New Roman" pitchFamily="18" charset="0"/>
              </a:rPr>
              <a:t>The nature of classroom discourse</a:t>
            </a:r>
            <a:r>
              <a:rPr lang="en-US" sz="2400" b="1" dirty="0">
                <a:solidFill>
                  <a:schemeClr val="accent6">
                    <a:lumMod val="50000"/>
                  </a:schemeClr>
                </a:solidFill>
                <a:latin typeface="Times New Roman" pitchFamily="18" charset="0"/>
                <a:cs typeface="Times New Roman" pitchFamily="18" charset="0"/>
              </a:rPr>
              <a:t>:</a:t>
            </a:r>
            <a:r>
              <a:rPr lang="en-US" sz="3100" dirty="0" smtClean="0">
                <a:solidFill>
                  <a:srgbClr val="202124"/>
                </a:solidFill>
                <a:latin typeface="Times New Roman" pitchFamily="18" charset="0"/>
                <a:cs typeface="Times New Roman" pitchFamily="18" charset="0"/>
              </a:rPr>
              <a:t> </a:t>
            </a:r>
            <a:r>
              <a:rPr lang="en-US" sz="3100" dirty="0">
                <a:solidFill>
                  <a:srgbClr val="202124"/>
                </a:solidFill>
                <a:latin typeface="Times New Roman" pitchFamily="18" charset="0"/>
                <a:cs typeface="Times New Roman" pitchFamily="18" charset="0"/>
              </a:rPr>
              <a:t>brings </a:t>
            </a:r>
            <a:r>
              <a:rPr lang="en-US" sz="3100" dirty="0" smtClean="0">
                <a:solidFill>
                  <a:srgbClr val="202124"/>
                </a:solidFill>
                <a:latin typeface="Times New Roman" pitchFamily="18" charset="0"/>
                <a:cs typeface="Times New Roman" pitchFamily="18" charset="0"/>
              </a:rPr>
              <a:t>clarity, its </a:t>
            </a:r>
            <a:r>
              <a:rPr lang="en-US" sz="3100" dirty="0">
                <a:solidFill>
                  <a:srgbClr val="202124"/>
                </a:solidFill>
                <a:latin typeface="Times New Roman" pitchFamily="18" charset="0"/>
                <a:cs typeface="Times New Roman" pitchFamily="18" charset="0"/>
              </a:rPr>
              <a:t>distinctiveness in the speech. </a:t>
            </a:r>
            <a:r>
              <a:rPr lang="en-US" sz="3100" dirty="0" smtClean="0">
                <a:solidFill>
                  <a:srgbClr val="202124"/>
                </a:solidFill>
                <a:latin typeface="Times New Roman" pitchFamily="18" charset="0"/>
                <a:cs typeface="Times New Roman" pitchFamily="18" charset="0"/>
              </a:rPr>
              <a:t>During </a:t>
            </a:r>
            <a:r>
              <a:rPr lang="en-US" sz="3100" dirty="0">
                <a:solidFill>
                  <a:srgbClr val="202124"/>
                </a:solidFill>
                <a:latin typeface="Times New Roman" pitchFamily="18" charset="0"/>
                <a:cs typeface="Times New Roman" pitchFamily="18" charset="0"/>
              </a:rPr>
              <a:t>interaction teachers have the scope to identify the talent, intelligence &amp;</a:t>
            </a:r>
            <a:r>
              <a:rPr lang="en-US" sz="3100" dirty="0" smtClean="0">
                <a:solidFill>
                  <a:srgbClr val="202124"/>
                </a:solidFill>
                <a:latin typeface="Times New Roman" pitchFamily="18" charset="0"/>
                <a:cs typeface="Times New Roman" pitchFamily="18" charset="0"/>
              </a:rPr>
              <a:t> </a:t>
            </a:r>
            <a:r>
              <a:rPr lang="en-US" sz="3100" dirty="0">
                <a:solidFill>
                  <a:srgbClr val="202124"/>
                </a:solidFill>
                <a:latin typeface="Times New Roman" pitchFamily="18" charset="0"/>
                <a:cs typeface="Times New Roman" pitchFamily="18" charset="0"/>
              </a:rPr>
              <a:t>excellence of the pupils</a:t>
            </a:r>
            <a:r>
              <a:rPr lang="en-US" sz="3100" dirty="0" smtClean="0">
                <a:solidFill>
                  <a:srgbClr val="202124"/>
                </a:solidFill>
                <a:latin typeface="Times New Roman" pitchFamily="18" charset="0"/>
                <a:cs typeface="Times New Roman" pitchFamily="18" charset="0"/>
              </a:rPr>
              <a:t>.</a:t>
            </a:r>
            <a:br>
              <a:rPr lang="en-US" sz="3100" dirty="0" smtClean="0">
                <a:solidFill>
                  <a:srgbClr val="202124"/>
                </a:solidFill>
                <a:latin typeface="Times New Roman" pitchFamily="18" charset="0"/>
                <a:cs typeface="Times New Roman" pitchFamily="18" charset="0"/>
              </a:rPr>
            </a:br>
            <a:r>
              <a:rPr lang="en-US" sz="3100" dirty="0" smtClean="0">
                <a:solidFill>
                  <a:srgbClr val="202124"/>
                </a:solidFill>
                <a:latin typeface="Times New Roman" pitchFamily="18" charset="0"/>
                <a:cs typeface="Times New Roman" pitchFamily="18" charset="0"/>
              </a:rPr>
              <a:t>   * </a:t>
            </a:r>
            <a:r>
              <a:rPr lang="en-US" sz="3100" b="1" dirty="0" smtClean="0">
                <a:solidFill>
                  <a:srgbClr val="0070C0"/>
                </a:solidFill>
                <a:latin typeface="Times New Roman" pitchFamily="18" charset="0"/>
                <a:cs typeface="Times New Roman" pitchFamily="18" charset="0"/>
              </a:rPr>
              <a:t>Types of DA</a:t>
            </a:r>
            <a:r>
              <a:rPr lang="en-US" sz="3100" dirty="0" smtClean="0">
                <a:solidFill>
                  <a:srgbClr val="202124"/>
                </a:solidFill>
                <a:latin typeface="Times New Roman" pitchFamily="18" charset="0"/>
                <a:cs typeface="Times New Roman" pitchFamily="18" charset="0"/>
              </a:rPr>
              <a:t>: 3 patterns: </a:t>
            </a:r>
            <a:br>
              <a:rPr lang="en-US" sz="3100" dirty="0" smtClean="0">
                <a:solidFill>
                  <a:srgbClr val="202124"/>
                </a:solidFill>
                <a:latin typeface="Times New Roman" pitchFamily="18" charset="0"/>
                <a:cs typeface="Times New Roman" pitchFamily="18" charset="0"/>
              </a:rPr>
            </a:br>
            <a:r>
              <a:rPr lang="en-US" sz="3100" dirty="0">
                <a:solidFill>
                  <a:srgbClr val="202124"/>
                </a:solidFill>
                <a:latin typeface="Times New Roman" pitchFamily="18" charset="0"/>
                <a:cs typeface="Times New Roman" pitchFamily="18" charset="0"/>
              </a:rPr>
              <a:t> </a:t>
            </a:r>
            <a:r>
              <a:rPr lang="en-US" sz="3100" dirty="0" smtClean="0">
                <a:solidFill>
                  <a:srgbClr val="202124"/>
                </a:solidFill>
                <a:latin typeface="Times New Roman" pitchFamily="18" charset="0"/>
                <a:cs typeface="Times New Roman" pitchFamily="18" charset="0"/>
              </a:rPr>
              <a:t>    + </a:t>
            </a:r>
            <a:r>
              <a:rPr lang="en-US" sz="3100" b="1" dirty="0" smtClean="0">
                <a:solidFill>
                  <a:srgbClr val="C00000"/>
                </a:solidFill>
                <a:latin typeface="Times New Roman" pitchFamily="18" charset="0"/>
                <a:cs typeface="Times New Roman" pitchFamily="18" charset="0"/>
              </a:rPr>
              <a:t>Silent</a:t>
            </a:r>
            <a:r>
              <a:rPr lang="en-US" sz="3100" dirty="0" smtClean="0">
                <a:solidFill>
                  <a:srgbClr val="202124"/>
                </a:solidFill>
                <a:latin typeface="Times New Roman" pitchFamily="18" charset="0"/>
                <a:cs typeface="Times New Roman" pitchFamily="18" charset="0"/>
              </a:rPr>
              <a:t> </a:t>
            </a:r>
            <a:r>
              <a:rPr lang="en-US" sz="3100" dirty="0">
                <a:solidFill>
                  <a:srgbClr val="202124"/>
                </a:solidFill>
                <a:latin typeface="Times New Roman" pitchFamily="18" charset="0"/>
                <a:cs typeface="Times New Roman" pitchFamily="18" charset="0"/>
              </a:rPr>
              <a:t>(the teacher talks almost all the time &amp;</a:t>
            </a:r>
            <a:r>
              <a:rPr lang="en-US" sz="3100" dirty="0" smtClean="0">
                <a:solidFill>
                  <a:srgbClr val="202124"/>
                </a:solidFill>
                <a:latin typeface="Times New Roman" pitchFamily="18" charset="0"/>
                <a:cs typeface="Times New Roman" pitchFamily="18" charset="0"/>
              </a:rPr>
              <a:t> </a:t>
            </a:r>
            <a:r>
              <a:rPr lang="en-US" sz="3100" dirty="0">
                <a:solidFill>
                  <a:srgbClr val="202124"/>
                </a:solidFill>
                <a:latin typeface="Times New Roman" pitchFamily="18" charset="0"/>
                <a:cs typeface="Times New Roman" pitchFamily="18" charset="0"/>
              </a:rPr>
              <a:t>asks only an occasional question</a:t>
            </a:r>
            <a:r>
              <a:rPr lang="en-US" sz="3100" dirty="0" smtClean="0">
                <a:solidFill>
                  <a:srgbClr val="202124"/>
                </a:solidFill>
                <a:latin typeface="Times New Roman" pitchFamily="18" charset="0"/>
                <a:cs typeface="Times New Roman" pitchFamily="18" charset="0"/>
              </a:rPr>
              <a:t>);  </a:t>
            </a:r>
            <a:br>
              <a:rPr lang="en-US" sz="3100" dirty="0" smtClean="0">
                <a:solidFill>
                  <a:srgbClr val="202124"/>
                </a:solidFill>
                <a:latin typeface="Times New Roman" pitchFamily="18" charset="0"/>
                <a:cs typeface="Times New Roman" pitchFamily="18" charset="0"/>
              </a:rPr>
            </a:br>
            <a:r>
              <a:rPr lang="en-US" sz="3100" dirty="0">
                <a:solidFill>
                  <a:srgbClr val="202124"/>
                </a:solidFill>
                <a:latin typeface="Times New Roman" pitchFamily="18" charset="0"/>
                <a:cs typeface="Times New Roman" pitchFamily="18" charset="0"/>
              </a:rPr>
              <a:t> </a:t>
            </a:r>
            <a:r>
              <a:rPr lang="en-US" sz="3100" dirty="0" smtClean="0">
                <a:solidFill>
                  <a:srgbClr val="202124"/>
                </a:solidFill>
                <a:latin typeface="Times New Roman" pitchFamily="18" charset="0"/>
                <a:cs typeface="Times New Roman" pitchFamily="18" charset="0"/>
              </a:rPr>
              <a:t>   + </a:t>
            </a:r>
            <a:r>
              <a:rPr lang="en-US" sz="3100" b="1" dirty="0" smtClean="0">
                <a:solidFill>
                  <a:srgbClr val="C00000"/>
                </a:solidFill>
                <a:latin typeface="Times New Roman" pitchFamily="18" charset="0"/>
                <a:cs typeface="Times New Roman" pitchFamily="18" charset="0"/>
              </a:rPr>
              <a:t>Controlled</a:t>
            </a:r>
            <a:r>
              <a:rPr lang="en-US" sz="3100" dirty="0" smtClean="0">
                <a:solidFill>
                  <a:srgbClr val="202124"/>
                </a:solidFill>
                <a:latin typeface="Times New Roman" pitchFamily="18" charset="0"/>
                <a:cs typeface="Times New Roman" pitchFamily="18" charset="0"/>
              </a:rPr>
              <a:t>; </a:t>
            </a:r>
            <a:br>
              <a:rPr lang="en-US" sz="3100" dirty="0" smtClean="0">
                <a:solidFill>
                  <a:srgbClr val="202124"/>
                </a:solidFill>
                <a:latin typeface="Times New Roman" pitchFamily="18" charset="0"/>
                <a:cs typeface="Times New Roman" pitchFamily="18" charset="0"/>
              </a:rPr>
            </a:br>
            <a:r>
              <a:rPr lang="en-US" sz="3100" dirty="0">
                <a:solidFill>
                  <a:srgbClr val="202124"/>
                </a:solidFill>
                <a:latin typeface="Times New Roman" pitchFamily="18" charset="0"/>
                <a:cs typeface="Times New Roman" pitchFamily="18" charset="0"/>
              </a:rPr>
              <a:t> </a:t>
            </a:r>
            <a:r>
              <a:rPr lang="en-US" sz="3100" dirty="0" smtClean="0">
                <a:solidFill>
                  <a:srgbClr val="202124"/>
                </a:solidFill>
                <a:latin typeface="Times New Roman" pitchFamily="18" charset="0"/>
                <a:cs typeface="Times New Roman" pitchFamily="18" charset="0"/>
              </a:rPr>
              <a:t>   + </a:t>
            </a:r>
            <a:r>
              <a:rPr lang="en-US" sz="3100" b="1" dirty="0" smtClean="0">
                <a:solidFill>
                  <a:srgbClr val="C00000"/>
                </a:solidFill>
                <a:latin typeface="Times New Roman" pitchFamily="18" charset="0"/>
                <a:cs typeface="Times New Roman" pitchFamily="18" charset="0"/>
              </a:rPr>
              <a:t>Active</a:t>
            </a:r>
            <a:r>
              <a:rPr lang="en-US" sz="3100" dirty="0" smtClean="0">
                <a:solidFill>
                  <a:srgbClr val="202124"/>
                </a:solidFill>
                <a:latin typeface="Times New Roman" pitchFamily="18" charset="0"/>
                <a:cs typeface="Times New Roman" pitchFamily="18" charset="0"/>
              </a:rPr>
              <a:t> </a:t>
            </a:r>
            <a:r>
              <a:rPr lang="en-US" sz="3100" dirty="0">
                <a:solidFill>
                  <a:srgbClr val="202124"/>
                </a:solidFill>
                <a:latin typeface="Times New Roman" pitchFamily="18" charset="0"/>
                <a:cs typeface="Times New Roman" pitchFamily="18" charset="0"/>
              </a:rPr>
              <a:t>(the teacher facilitates while the students talk primarily to each other).</a:t>
            </a:r>
            <a:r>
              <a:rPr lang="en-US" dirty="0">
                <a:solidFill>
                  <a:srgbClr val="4D5156"/>
                </a:solidFill>
                <a:latin typeface="arial"/>
              </a:rPr>
              <a:t> </a:t>
            </a:r>
            <a:endParaRPr lang="en-US" dirty="0"/>
          </a:p>
        </p:txBody>
      </p:sp>
    </p:spTree>
    <p:extLst>
      <p:ext uri="{BB962C8B-B14F-4D97-AF65-F5344CB8AC3E}">
        <p14:creationId xmlns:p14="http://schemas.microsoft.com/office/powerpoint/2010/main" val="1320363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6672"/>
            <a:ext cx="7990656" cy="5904656"/>
          </a:xfrm>
        </p:spPr>
        <p:txBody>
          <a:bodyPr>
            <a:normAutofit fontScale="90000"/>
          </a:bodyPr>
          <a:lstStyle/>
          <a:p>
            <a:pPr>
              <a:lnSpc>
                <a:spcPct val="115000"/>
              </a:lnSpc>
              <a:spcAft>
                <a:spcPts val="1000"/>
              </a:spcAft>
            </a:pPr>
            <a:r>
              <a:rPr lang="en-US" sz="3600" b="1" dirty="0">
                <a:solidFill>
                  <a:srgbClr val="7030A0"/>
                </a:solidFill>
                <a:latin typeface="Times New Roman" pitchFamily="18" charset="0"/>
                <a:ea typeface="Calibri"/>
                <a:cs typeface="Times New Roman" pitchFamily="18" charset="0"/>
              </a:rPr>
              <a:t>CONTEXT</a:t>
            </a:r>
            <a:r>
              <a:rPr lang="en-US" sz="3600" dirty="0">
                <a:latin typeface="Times New Roman" pitchFamily="18" charset="0"/>
                <a:ea typeface="Calibri"/>
                <a:cs typeface="Times New Roman" pitchFamily="18" charset="0"/>
              </a:rPr>
              <a:t/>
            </a:r>
            <a:br>
              <a:rPr lang="en-US" sz="3600" dirty="0">
                <a:latin typeface="Times New Roman" pitchFamily="18" charset="0"/>
                <a:ea typeface="Calibri"/>
                <a:cs typeface="Times New Roman" pitchFamily="18" charset="0"/>
              </a:rPr>
            </a:br>
            <a:r>
              <a:rPr lang="en-US" sz="3600" dirty="0" smtClean="0">
                <a:latin typeface="Times New Roman" pitchFamily="18" charset="0"/>
                <a:ea typeface="Calibri"/>
                <a:cs typeface="Times New Roman" pitchFamily="18" charset="0"/>
              </a:rPr>
              <a:t>* </a:t>
            </a:r>
            <a:r>
              <a:rPr lang="vi-VN" sz="3600" dirty="0" smtClean="0">
                <a:solidFill>
                  <a:srgbClr val="0070C0"/>
                </a:solidFill>
                <a:latin typeface="Times New Roman" pitchFamily="18" charset="0"/>
                <a:ea typeface="Times New Roman"/>
                <a:cs typeface="Times New Roman" pitchFamily="18" charset="0"/>
              </a:rPr>
              <a:t>In </a:t>
            </a:r>
            <a:r>
              <a:rPr lang="vi-VN" sz="3600" dirty="0">
                <a:solidFill>
                  <a:srgbClr val="0070C0"/>
                </a:solidFill>
                <a:latin typeface="Times New Roman" pitchFamily="18" charset="0"/>
                <a:ea typeface="Times New Roman"/>
                <a:cs typeface="Times New Roman" pitchFamily="18" charset="0"/>
              </a:rPr>
              <a:t>semiotics, </a:t>
            </a:r>
            <a:r>
              <a:rPr lang="vi-VN" sz="3600" b="1" dirty="0">
                <a:solidFill>
                  <a:srgbClr val="0070C0"/>
                </a:solidFill>
                <a:latin typeface="Times New Roman" pitchFamily="18" charset="0"/>
                <a:ea typeface="Times New Roman"/>
                <a:cs typeface="Times New Roman" pitchFamily="18" charset="0"/>
              </a:rPr>
              <a:t>linguistics</a:t>
            </a:r>
            <a:r>
              <a:rPr lang="vi-VN" sz="3600" dirty="0">
                <a:solidFill>
                  <a:srgbClr val="0070C0"/>
                </a:solidFill>
                <a:latin typeface="Times New Roman" pitchFamily="18" charset="0"/>
                <a:ea typeface="Times New Roman"/>
                <a:cs typeface="Times New Roman" pitchFamily="18" charset="0"/>
              </a:rPr>
              <a:t>, </a:t>
            </a:r>
            <a:r>
              <a:rPr lang="vi-VN" sz="3600" dirty="0" smtClean="0">
                <a:solidFill>
                  <a:srgbClr val="0070C0"/>
                </a:solidFill>
                <a:latin typeface="Times New Roman" pitchFamily="18" charset="0"/>
                <a:ea typeface="Times New Roman"/>
                <a:cs typeface="Times New Roman" pitchFamily="18" charset="0"/>
              </a:rPr>
              <a:t>sociology</a:t>
            </a:r>
            <a:r>
              <a:rPr lang="en-US" sz="3600" dirty="0" smtClean="0">
                <a:solidFill>
                  <a:srgbClr val="0070C0"/>
                </a:solidFill>
                <a:latin typeface="Times New Roman" pitchFamily="18" charset="0"/>
                <a:ea typeface="Times New Roman"/>
                <a:cs typeface="Times New Roman" pitchFamily="18" charset="0"/>
              </a:rPr>
              <a:t> &amp;</a:t>
            </a:r>
            <a:r>
              <a:rPr lang="vi-VN" sz="3600" dirty="0" smtClean="0">
                <a:solidFill>
                  <a:srgbClr val="0070C0"/>
                </a:solidFill>
                <a:latin typeface="Times New Roman" pitchFamily="18" charset="0"/>
                <a:ea typeface="Times New Roman"/>
                <a:cs typeface="Times New Roman" pitchFamily="18" charset="0"/>
              </a:rPr>
              <a:t> </a:t>
            </a:r>
            <a:r>
              <a:rPr lang="vi-VN" sz="3600" dirty="0">
                <a:solidFill>
                  <a:srgbClr val="0070C0"/>
                </a:solidFill>
                <a:latin typeface="Times New Roman" pitchFamily="18" charset="0"/>
                <a:ea typeface="Times New Roman"/>
                <a:cs typeface="Times New Roman" pitchFamily="18" charset="0"/>
              </a:rPr>
              <a:t>anthropology, </a:t>
            </a:r>
            <a:r>
              <a:rPr lang="vi-VN" sz="3600" b="1" dirty="0">
                <a:solidFill>
                  <a:srgbClr val="0070C0"/>
                </a:solidFill>
                <a:latin typeface="Times New Roman" pitchFamily="18" charset="0"/>
                <a:ea typeface="Times New Roman"/>
                <a:cs typeface="Times New Roman" pitchFamily="18" charset="0"/>
              </a:rPr>
              <a:t>context</a:t>
            </a:r>
            <a:r>
              <a:rPr lang="vi-VN" sz="3600" dirty="0">
                <a:solidFill>
                  <a:srgbClr val="0070C0"/>
                </a:solidFill>
                <a:latin typeface="Times New Roman" pitchFamily="18" charset="0"/>
                <a:ea typeface="Times New Roman"/>
                <a:cs typeface="Times New Roman" pitchFamily="18" charset="0"/>
              </a:rPr>
              <a:t> refers to those objects or entities which surround a focal </a:t>
            </a:r>
            <a:r>
              <a:rPr lang="vi-VN" sz="3600" dirty="0" smtClean="0">
                <a:solidFill>
                  <a:srgbClr val="0070C0"/>
                </a:solidFill>
                <a:latin typeface="Times New Roman" pitchFamily="18" charset="0"/>
                <a:ea typeface="Times New Roman"/>
                <a:cs typeface="Times New Roman" pitchFamily="18" charset="0"/>
              </a:rPr>
              <a:t>event</a:t>
            </a:r>
            <a:r>
              <a:rPr lang="en-US" sz="3600" dirty="0" smtClean="0">
                <a:solidFill>
                  <a:srgbClr val="0070C0"/>
                </a:solidFill>
                <a:latin typeface="Times New Roman" pitchFamily="18" charset="0"/>
                <a:ea typeface="Times New Roman"/>
                <a:cs typeface="Times New Roman" pitchFamily="18" charset="0"/>
              </a:rPr>
              <a:t>.</a:t>
            </a:r>
            <a:r>
              <a:rPr lang="en-US" sz="3600" dirty="0" smtClean="0">
                <a:solidFill>
                  <a:srgbClr val="202124"/>
                </a:solidFill>
                <a:latin typeface="Times New Roman" pitchFamily="18" charset="0"/>
                <a:ea typeface="Times New Roman"/>
                <a:cs typeface="Times New Roman" pitchFamily="18" charset="0"/>
              </a:rPr>
              <a:t/>
            </a:r>
            <a:br>
              <a:rPr lang="en-US" sz="3600" dirty="0" smtClean="0">
                <a:solidFill>
                  <a:srgbClr val="202124"/>
                </a:solidFill>
                <a:latin typeface="Times New Roman" pitchFamily="18" charset="0"/>
                <a:ea typeface="Times New Roman"/>
                <a:cs typeface="Times New Roman" pitchFamily="18" charset="0"/>
              </a:rPr>
            </a:br>
            <a:r>
              <a:rPr lang="en-US" sz="4000" b="1" i="1" dirty="0" smtClean="0">
                <a:solidFill>
                  <a:srgbClr val="C00000"/>
                </a:solidFill>
                <a:latin typeface="Times New Roman" pitchFamily="18" charset="0"/>
                <a:ea typeface="Times New Roman"/>
                <a:cs typeface="Times New Roman" pitchFamily="18" charset="0"/>
              </a:rPr>
              <a:t>* </a:t>
            </a:r>
            <a:r>
              <a:rPr lang="en-US" sz="4000" b="1" i="1" dirty="0">
                <a:solidFill>
                  <a:srgbClr val="C00000"/>
                </a:solidFill>
                <a:latin typeface="Times New Roman" pitchFamily="18" charset="0"/>
                <a:ea typeface="Times New Roman"/>
                <a:cs typeface="Times New Roman" pitchFamily="18" charset="0"/>
              </a:rPr>
              <a:t>I</a:t>
            </a:r>
            <a:r>
              <a:rPr lang="vi-VN" sz="4000" b="1" i="1" dirty="0" smtClean="0">
                <a:solidFill>
                  <a:srgbClr val="C00000"/>
                </a:solidFill>
                <a:latin typeface="Times New Roman" pitchFamily="18" charset="0"/>
                <a:ea typeface="Times New Roman"/>
                <a:cs typeface="Times New Roman" pitchFamily="18" charset="0"/>
              </a:rPr>
              <a:t>n </a:t>
            </a:r>
            <a:r>
              <a:rPr lang="vi-VN" sz="4000" b="1" i="1" dirty="0">
                <a:solidFill>
                  <a:srgbClr val="C00000"/>
                </a:solidFill>
                <a:latin typeface="Times New Roman" pitchFamily="18" charset="0"/>
                <a:ea typeface="Times New Roman"/>
                <a:cs typeface="Times New Roman" pitchFamily="18" charset="0"/>
              </a:rPr>
              <a:t>a communicative </a:t>
            </a:r>
            <a:r>
              <a:rPr lang="vi-VN" sz="4000" b="1" i="1" dirty="0" smtClean="0">
                <a:solidFill>
                  <a:srgbClr val="C00000"/>
                </a:solidFill>
                <a:latin typeface="Times New Roman" pitchFamily="18" charset="0"/>
                <a:ea typeface="Times New Roman"/>
                <a:cs typeface="Times New Roman" pitchFamily="18" charset="0"/>
              </a:rPr>
              <a:t>event</a:t>
            </a:r>
            <a:r>
              <a:rPr lang="vi-VN" sz="4000" b="1" i="1" dirty="0">
                <a:solidFill>
                  <a:srgbClr val="C00000"/>
                </a:solidFill>
                <a:latin typeface="Times New Roman" pitchFamily="18" charset="0"/>
                <a:ea typeface="Times New Roman"/>
                <a:cs typeface="Times New Roman" pitchFamily="18" charset="0"/>
              </a:rPr>
              <a:t> Context is "a frame that surrounds the event </a:t>
            </a:r>
            <a:r>
              <a:rPr lang="en-US" sz="4000" b="1" i="1" dirty="0" smtClean="0">
                <a:solidFill>
                  <a:srgbClr val="C00000"/>
                </a:solidFill>
                <a:latin typeface="Times New Roman" pitchFamily="18" charset="0"/>
                <a:ea typeface="Times New Roman"/>
                <a:cs typeface="Times New Roman" pitchFamily="18" charset="0"/>
              </a:rPr>
              <a:t>&amp;</a:t>
            </a:r>
            <a:r>
              <a:rPr lang="vi-VN" sz="4000" b="1" i="1" dirty="0" smtClean="0">
                <a:solidFill>
                  <a:srgbClr val="C00000"/>
                </a:solidFill>
                <a:latin typeface="Times New Roman" pitchFamily="18" charset="0"/>
                <a:ea typeface="Times New Roman"/>
                <a:cs typeface="Times New Roman" pitchFamily="18" charset="0"/>
              </a:rPr>
              <a:t> </a:t>
            </a:r>
            <a:r>
              <a:rPr lang="vi-VN" sz="4000" b="1" i="1" dirty="0">
                <a:solidFill>
                  <a:srgbClr val="C00000"/>
                </a:solidFill>
                <a:latin typeface="Times New Roman" pitchFamily="18" charset="0"/>
                <a:ea typeface="Times New Roman"/>
                <a:cs typeface="Times New Roman" pitchFamily="18" charset="0"/>
              </a:rPr>
              <a:t>provides resources for its appropriate interpretation".</a:t>
            </a:r>
            <a:r>
              <a:rPr lang="en-US" sz="4000" b="1" i="1" dirty="0">
                <a:solidFill>
                  <a:srgbClr val="C00000"/>
                </a:solidFill>
                <a:latin typeface="Times New Roman" pitchFamily="18" charset="0"/>
                <a:ea typeface="Calibri"/>
                <a:cs typeface="Times New Roman" pitchFamily="18" charset="0"/>
              </a:rPr>
              <a:t/>
            </a:r>
            <a:br>
              <a:rPr lang="en-US" sz="4000" b="1" i="1" dirty="0">
                <a:solidFill>
                  <a:srgbClr val="C00000"/>
                </a:solidFill>
                <a:latin typeface="Times New Roman" pitchFamily="18" charset="0"/>
                <a:ea typeface="Calibri"/>
                <a:cs typeface="Times New Roman" pitchFamily="18" charset="0"/>
              </a:rPr>
            </a:br>
            <a:endParaRPr lang="en-US" sz="4000" b="1" i="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106200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44624"/>
            <a:ext cx="8856984" cy="6552727"/>
          </a:xfrm>
        </p:spPr>
        <p:txBody>
          <a:bodyPr>
            <a:normAutofit fontScale="90000"/>
          </a:bodyPr>
          <a:lstStyle/>
          <a:p>
            <a:pPr algn="l">
              <a:lnSpc>
                <a:spcPct val="115000"/>
              </a:lnSpc>
              <a:spcAft>
                <a:spcPts val="1000"/>
              </a:spcAft>
            </a:pPr>
            <a:r>
              <a:rPr lang="en-US" sz="4000" dirty="0" smtClean="0">
                <a:latin typeface="Times New Roman" pitchFamily="18" charset="0"/>
                <a:ea typeface="Calibri"/>
                <a:cs typeface="Times New Roman" pitchFamily="18" charset="0"/>
              </a:rPr>
              <a:t/>
            </a:r>
            <a:br>
              <a:rPr lang="en-US" sz="4000" dirty="0" smtClean="0">
                <a:latin typeface="Times New Roman" pitchFamily="18" charset="0"/>
                <a:ea typeface="Calibri"/>
                <a:cs typeface="Times New Roman" pitchFamily="18" charset="0"/>
              </a:rPr>
            </a:br>
            <a:r>
              <a:rPr lang="en-US" sz="3600" dirty="0" smtClean="0">
                <a:solidFill>
                  <a:srgbClr val="FF0000"/>
                </a:solidFill>
                <a:latin typeface="Times New Roman" pitchFamily="18" charset="0"/>
                <a:ea typeface="Calibri"/>
                <a:cs typeface="Times New Roman" pitchFamily="18" charset="0"/>
              </a:rPr>
              <a:t>                FEATURES </a:t>
            </a:r>
            <a:r>
              <a:rPr lang="en-US" sz="3600" dirty="0">
                <a:solidFill>
                  <a:srgbClr val="FF0000"/>
                </a:solidFill>
                <a:latin typeface="Times New Roman" pitchFamily="18" charset="0"/>
                <a:ea typeface="Calibri"/>
                <a:cs typeface="Times New Roman" pitchFamily="18" charset="0"/>
              </a:rPr>
              <a:t>OF CONTEXT</a:t>
            </a:r>
            <a:r>
              <a:rPr lang="en-US" sz="4000" dirty="0">
                <a:latin typeface="Times New Roman" pitchFamily="18" charset="0"/>
                <a:ea typeface="Calibri"/>
                <a:cs typeface="Times New Roman" pitchFamily="18" charset="0"/>
              </a:rPr>
              <a:t/>
            </a:r>
            <a:br>
              <a:rPr lang="en-US" sz="4000" dirty="0">
                <a:latin typeface="Times New Roman" pitchFamily="18" charset="0"/>
                <a:ea typeface="Calibri"/>
                <a:cs typeface="Times New Roman" pitchFamily="18" charset="0"/>
              </a:rPr>
            </a:br>
            <a:r>
              <a:rPr lang="en-US" sz="4000" dirty="0" smtClean="0">
                <a:latin typeface="Times New Roman" pitchFamily="18" charset="0"/>
                <a:ea typeface="Calibri"/>
                <a:cs typeface="Times New Roman" pitchFamily="18" charset="0"/>
              </a:rPr>
              <a:t>     </a:t>
            </a:r>
            <a:r>
              <a:rPr lang="en-US" sz="3100" dirty="0" err="1" smtClean="0">
                <a:latin typeface="Times New Roman" pitchFamily="18" charset="0"/>
                <a:ea typeface="Calibri"/>
                <a:cs typeface="Times New Roman" pitchFamily="18" charset="0"/>
              </a:rPr>
              <a:t>Context</a:t>
            </a:r>
            <a:r>
              <a:rPr lang="en-US" sz="3100" dirty="0" smtClean="0">
                <a:latin typeface="Times New Roman" pitchFamily="18" charset="0"/>
                <a:ea typeface="Calibri"/>
                <a:cs typeface="Times New Roman" pitchFamily="18" charset="0"/>
              </a:rPr>
              <a:t> </a:t>
            </a:r>
            <a:r>
              <a:rPr lang="en-US" sz="3100" dirty="0">
                <a:latin typeface="Times New Roman" pitchFamily="18" charset="0"/>
                <a:ea typeface="Calibri"/>
                <a:cs typeface="Times New Roman" pitchFamily="18" charset="0"/>
              </a:rPr>
              <a:t>embraces the following categories</a:t>
            </a:r>
            <a:r>
              <a:rPr lang="en-US" sz="3100" dirty="0" smtClean="0">
                <a:latin typeface="Times New Roman" pitchFamily="18" charset="0"/>
                <a:ea typeface="Calibri"/>
                <a:cs typeface="Times New Roman" pitchFamily="18" charset="0"/>
              </a:rPr>
              <a:t>:</a:t>
            </a:r>
            <a:br>
              <a:rPr lang="en-US" sz="3100" dirty="0" smtClean="0">
                <a:latin typeface="Times New Roman" pitchFamily="18" charset="0"/>
                <a:ea typeface="Calibri"/>
                <a:cs typeface="Times New Roman" pitchFamily="18" charset="0"/>
              </a:rPr>
            </a:br>
            <a:r>
              <a:rPr lang="en-US" sz="4000" dirty="0">
                <a:latin typeface="Times New Roman" pitchFamily="18" charset="0"/>
                <a:ea typeface="Calibri"/>
                <a:cs typeface="Times New Roman" pitchFamily="18" charset="0"/>
              </a:rPr>
              <a:t/>
            </a:r>
            <a:br>
              <a:rPr lang="en-US" sz="4000" dirty="0">
                <a:latin typeface="Times New Roman" pitchFamily="18" charset="0"/>
                <a:ea typeface="Calibri"/>
                <a:cs typeface="Times New Roman" pitchFamily="18" charset="0"/>
              </a:rPr>
            </a:br>
            <a:r>
              <a:rPr lang="en-US" sz="4000" dirty="0" smtClean="0">
                <a:latin typeface="Times New Roman" pitchFamily="18" charset="0"/>
                <a:ea typeface="Calibri"/>
                <a:cs typeface="Times New Roman" pitchFamily="18" charset="0"/>
              </a:rPr>
              <a:t>   </a:t>
            </a:r>
            <a:r>
              <a:rPr lang="en-US" sz="4000" dirty="0" smtClean="0">
                <a:solidFill>
                  <a:srgbClr val="FF0000"/>
                </a:solidFill>
                <a:latin typeface="Times New Roman" pitchFamily="18" charset="0"/>
                <a:ea typeface="Calibri"/>
                <a:cs typeface="Times New Roman" pitchFamily="18" charset="0"/>
              </a:rPr>
              <a:t>*</a:t>
            </a:r>
            <a:r>
              <a:rPr lang="en-US" sz="4000" dirty="0" smtClean="0">
                <a:latin typeface="Times New Roman" pitchFamily="18" charset="0"/>
                <a:ea typeface="Calibri"/>
                <a:cs typeface="Times New Roman" pitchFamily="18" charset="0"/>
              </a:rPr>
              <a:t> </a:t>
            </a:r>
            <a:r>
              <a:rPr lang="en-US" sz="4000" dirty="0" smtClean="0">
                <a:solidFill>
                  <a:schemeClr val="accent2"/>
                </a:solidFill>
                <a:latin typeface="Times New Roman" pitchFamily="18" charset="0"/>
                <a:ea typeface="Calibri"/>
                <a:cs typeface="Times New Roman" pitchFamily="18" charset="0"/>
              </a:rPr>
              <a:t>The </a:t>
            </a:r>
            <a:r>
              <a:rPr lang="en-US" sz="4000" dirty="0">
                <a:solidFill>
                  <a:schemeClr val="accent2"/>
                </a:solidFill>
                <a:latin typeface="Times New Roman" pitchFamily="18" charset="0"/>
                <a:ea typeface="Calibri"/>
                <a:cs typeface="Times New Roman" pitchFamily="18" charset="0"/>
              </a:rPr>
              <a:t>relevant features of participants</a:t>
            </a:r>
            <a:r>
              <a:rPr lang="en-US" sz="4000" dirty="0">
                <a:latin typeface="Times New Roman" pitchFamily="18" charset="0"/>
                <a:ea typeface="Calibri"/>
                <a:cs typeface="Times New Roman" pitchFamily="18" charset="0"/>
              </a:rPr>
              <a:t>: persons &amp; personalities (verbal/oral action or non-verbal action of participants).</a:t>
            </a:r>
            <a:br>
              <a:rPr lang="en-US" sz="4000" dirty="0">
                <a:latin typeface="Times New Roman" pitchFamily="18" charset="0"/>
                <a:ea typeface="Calibri"/>
                <a:cs typeface="Times New Roman" pitchFamily="18" charset="0"/>
              </a:rPr>
            </a:br>
            <a:r>
              <a:rPr lang="en-US" sz="4000" dirty="0" smtClean="0">
                <a:latin typeface="Times New Roman" pitchFamily="18" charset="0"/>
                <a:ea typeface="Calibri"/>
                <a:cs typeface="Times New Roman" pitchFamily="18" charset="0"/>
              </a:rPr>
              <a:t>  </a:t>
            </a:r>
            <a:r>
              <a:rPr lang="en-US" sz="4000" dirty="0" smtClean="0">
                <a:solidFill>
                  <a:srgbClr val="0070C0"/>
                </a:solidFill>
                <a:latin typeface="Times New Roman" pitchFamily="18" charset="0"/>
                <a:ea typeface="Calibri"/>
                <a:cs typeface="Times New Roman" pitchFamily="18" charset="0"/>
              </a:rPr>
              <a:t>* The </a:t>
            </a:r>
            <a:r>
              <a:rPr lang="en-US" sz="4000" dirty="0">
                <a:solidFill>
                  <a:srgbClr val="0070C0"/>
                </a:solidFill>
                <a:latin typeface="Times New Roman" pitchFamily="18" charset="0"/>
                <a:ea typeface="Calibri"/>
                <a:cs typeface="Times New Roman" pitchFamily="18" charset="0"/>
              </a:rPr>
              <a:t>relevant of objects</a:t>
            </a:r>
            <a:r>
              <a:rPr lang="en-US" sz="4000" dirty="0">
                <a:latin typeface="Times New Roman" pitchFamily="18" charset="0"/>
                <a:ea typeface="Calibri"/>
                <a:cs typeface="Times New Roman" pitchFamily="18" charset="0"/>
              </a:rPr>
              <a:t/>
            </a:r>
            <a:br>
              <a:rPr lang="en-US" sz="4000" dirty="0">
                <a:latin typeface="Times New Roman" pitchFamily="18" charset="0"/>
                <a:ea typeface="Calibri"/>
                <a:cs typeface="Times New Roman" pitchFamily="18" charset="0"/>
              </a:rPr>
            </a:br>
            <a:r>
              <a:rPr lang="en-US" sz="4000" dirty="0" smtClean="0">
                <a:latin typeface="Times New Roman" pitchFamily="18" charset="0"/>
                <a:ea typeface="Calibri"/>
                <a:cs typeface="Times New Roman" pitchFamily="18" charset="0"/>
              </a:rPr>
              <a:t>  </a:t>
            </a:r>
            <a:r>
              <a:rPr lang="en-US" sz="4000" dirty="0" smtClean="0">
                <a:solidFill>
                  <a:srgbClr val="C00000"/>
                </a:solidFill>
                <a:latin typeface="Times New Roman" pitchFamily="18" charset="0"/>
                <a:ea typeface="Calibri"/>
                <a:cs typeface="Times New Roman" pitchFamily="18" charset="0"/>
              </a:rPr>
              <a:t>* The </a:t>
            </a:r>
            <a:r>
              <a:rPr lang="en-US" sz="4000" dirty="0">
                <a:solidFill>
                  <a:srgbClr val="C00000"/>
                </a:solidFill>
                <a:latin typeface="Times New Roman" pitchFamily="18" charset="0"/>
                <a:ea typeface="Calibri"/>
                <a:cs typeface="Times New Roman" pitchFamily="18" charset="0"/>
              </a:rPr>
              <a:t>effect of the verbal action</a:t>
            </a:r>
            <a:r>
              <a:rPr lang="en-US" sz="3600" dirty="0">
                <a:latin typeface="Times New Roman" pitchFamily="18" charset="0"/>
                <a:ea typeface="Calibri"/>
                <a:cs typeface="Times New Roman" pitchFamily="18" charset="0"/>
              </a:rPr>
              <a:t/>
            </a:r>
            <a:br>
              <a:rPr lang="en-US" sz="3600" dirty="0">
                <a:latin typeface="Times New Roman" pitchFamily="18" charset="0"/>
                <a:ea typeface="Calibri"/>
                <a:cs typeface="Times New Roman" pitchFamily="18" charset="0"/>
              </a:rPr>
            </a:b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0022932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88640"/>
            <a:ext cx="8640960" cy="6480720"/>
          </a:xfrm>
        </p:spPr>
        <p:txBody>
          <a:bodyPr>
            <a:normAutofit/>
          </a:bodyPr>
          <a:lstStyle/>
          <a:p>
            <a:r>
              <a:rPr lang="en-US" sz="2800" dirty="0" err="1">
                <a:solidFill>
                  <a:srgbClr val="000000"/>
                </a:solidFill>
                <a:latin typeface="Times New Roman"/>
                <a:ea typeface="Calibri"/>
                <a:cs typeface="Times New Roman"/>
              </a:rPr>
              <a:t>Hymes</a:t>
            </a:r>
            <a:r>
              <a:rPr lang="en-US" sz="2800" dirty="0">
                <a:solidFill>
                  <a:srgbClr val="000000"/>
                </a:solidFill>
                <a:latin typeface="Times New Roman"/>
                <a:ea typeface="Calibri"/>
                <a:cs typeface="Times New Roman"/>
              </a:rPr>
              <a:t> identifies the following listing of context </a:t>
            </a:r>
            <a:r>
              <a:rPr lang="en-US" sz="2800" dirty="0" smtClean="0">
                <a:solidFill>
                  <a:srgbClr val="000000"/>
                </a:solidFill>
                <a:latin typeface="Times New Roman"/>
                <a:ea typeface="Calibri"/>
                <a:cs typeface="Times New Roman"/>
              </a:rPr>
              <a:t>features:</a:t>
            </a:r>
            <a:br>
              <a:rPr lang="en-US" sz="2800" dirty="0" smtClean="0">
                <a:solidFill>
                  <a:srgbClr val="000000"/>
                </a:solidFill>
                <a:latin typeface="Times New Roman"/>
                <a:ea typeface="Calibri"/>
                <a:cs typeface="Times New Roman"/>
              </a:rPr>
            </a:br>
            <a:r>
              <a:rPr lang="en-US" sz="2800" b="1" dirty="0" smtClean="0">
                <a:solidFill>
                  <a:srgbClr val="C00000"/>
                </a:solidFill>
                <a:latin typeface="Times New Roman"/>
                <a:ea typeface="Calibri"/>
                <a:cs typeface="Times New Roman"/>
              </a:rPr>
              <a:t>Addressor</a:t>
            </a:r>
            <a:r>
              <a:rPr lang="en-US" sz="2800" dirty="0" smtClean="0">
                <a:solidFill>
                  <a:srgbClr val="000000"/>
                </a:solidFill>
                <a:latin typeface="Times New Roman"/>
                <a:ea typeface="Calibri"/>
                <a:cs typeface="Times New Roman"/>
              </a:rPr>
              <a:t> </a:t>
            </a:r>
            <a:r>
              <a:rPr lang="en-US" sz="2800" dirty="0">
                <a:solidFill>
                  <a:srgbClr val="000000"/>
                </a:solidFill>
                <a:latin typeface="Times New Roman"/>
                <a:ea typeface="Calibri"/>
                <a:cs typeface="Times New Roman"/>
              </a:rPr>
              <a:t>(speaker or writer</a:t>
            </a:r>
            <a:r>
              <a:rPr lang="en-US" sz="2800" dirty="0" smtClean="0">
                <a:solidFill>
                  <a:srgbClr val="000000"/>
                </a:solidFill>
                <a:latin typeface="Times New Roman"/>
                <a:ea typeface="Calibri"/>
                <a:cs typeface="Times New Roman"/>
              </a:rPr>
              <a:t>) &amp; </a:t>
            </a:r>
            <a:r>
              <a:rPr lang="en-US" sz="2800" b="1" dirty="0">
                <a:solidFill>
                  <a:srgbClr val="C00000"/>
                </a:solidFill>
                <a:latin typeface="Times New Roman"/>
                <a:ea typeface="Calibri"/>
                <a:cs typeface="Times New Roman"/>
              </a:rPr>
              <a:t>addressee</a:t>
            </a:r>
            <a:r>
              <a:rPr lang="en-US" sz="2800" dirty="0">
                <a:solidFill>
                  <a:srgbClr val="000000"/>
                </a:solidFill>
                <a:latin typeface="Times New Roman"/>
                <a:ea typeface="Calibri"/>
                <a:cs typeface="Times New Roman"/>
              </a:rPr>
              <a:t> (hearer or listener/decoder of utterance); </a:t>
            </a:r>
            <a:r>
              <a:rPr lang="en-US" sz="2800" b="1" dirty="0">
                <a:solidFill>
                  <a:srgbClr val="C00000"/>
                </a:solidFill>
                <a:latin typeface="Times New Roman"/>
                <a:ea typeface="Calibri"/>
                <a:cs typeface="Times New Roman"/>
              </a:rPr>
              <a:t>Audience</a:t>
            </a:r>
            <a:r>
              <a:rPr lang="en-US" sz="2800" dirty="0">
                <a:solidFill>
                  <a:srgbClr val="000000"/>
                </a:solidFill>
                <a:latin typeface="Times New Roman"/>
                <a:ea typeface="Calibri"/>
                <a:cs typeface="Times New Roman"/>
              </a:rPr>
              <a:t> (unintended addressees); </a:t>
            </a:r>
            <a:r>
              <a:rPr lang="en-US" sz="2800" b="1" dirty="0">
                <a:solidFill>
                  <a:srgbClr val="C00000"/>
                </a:solidFill>
                <a:latin typeface="Times New Roman"/>
                <a:ea typeface="Calibri"/>
                <a:cs typeface="Times New Roman"/>
              </a:rPr>
              <a:t>Topic</a:t>
            </a:r>
            <a:r>
              <a:rPr lang="en-US" sz="2800" dirty="0">
                <a:solidFill>
                  <a:srgbClr val="000000"/>
                </a:solidFill>
                <a:latin typeface="Times New Roman"/>
                <a:ea typeface="Calibri"/>
                <a:cs typeface="Times New Roman"/>
              </a:rPr>
              <a:t> (range of language); </a:t>
            </a:r>
            <a:r>
              <a:rPr lang="en-US" sz="2800" b="1" dirty="0">
                <a:solidFill>
                  <a:srgbClr val="C00000"/>
                </a:solidFill>
                <a:latin typeface="Times New Roman"/>
                <a:ea typeface="Calibri"/>
                <a:cs typeface="Times New Roman"/>
              </a:rPr>
              <a:t>Setting</a:t>
            </a:r>
            <a:r>
              <a:rPr lang="en-US" sz="2800" dirty="0">
                <a:solidFill>
                  <a:srgbClr val="000000"/>
                </a:solidFill>
                <a:latin typeface="Times New Roman"/>
                <a:ea typeface="Calibri"/>
                <a:cs typeface="Times New Roman"/>
              </a:rPr>
              <a:t> (place, time, posture, gesture, facial </a:t>
            </a:r>
            <a:r>
              <a:rPr lang="en-US" sz="2800" dirty="0" smtClean="0">
                <a:solidFill>
                  <a:srgbClr val="000000"/>
                </a:solidFill>
                <a:latin typeface="Times New Roman"/>
                <a:ea typeface="Calibri"/>
                <a:cs typeface="Times New Roman"/>
              </a:rPr>
              <a:t>expression; </a:t>
            </a:r>
            <a:r>
              <a:rPr lang="en-US" sz="2800" b="1" dirty="0">
                <a:solidFill>
                  <a:srgbClr val="C00000"/>
                </a:solidFill>
                <a:latin typeface="Times New Roman"/>
                <a:ea typeface="Calibri"/>
                <a:cs typeface="Times New Roman"/>
              </a:rPr>
              <a:t>Channel</a:t>
            </a:r>
            <a:r>
              <a:rPr lang="en-US" sz="2800" dirty="0">
                <a:solidFill>
                  <a:srgbClr val="000000"/>
                </a:solidFill>
                <a:latin typeface="Times New Roman"/>
                <a:ea typeface="Calibri"/>
                <a:cs typeface="Times New Roman"/>
              </a:rPr>
              <a:t> (how the contact between participants: speech, writing, signing, signal); </a:t>
            </a:r>
            <a:r>
              <a:rPr lang="en-US" sz="2800" b="1" dirty="0">
                <a:solidFill>
                  <a:srgbClr val="C00000"/>
                </a:solidFill>
                <a:latin typeface="Times New Roman"/>
                <a:ea typeface="Calibri"/>
                <a:cs typeface="Times New Roman"/>
              </a:rPr>
              <a:t>Code</a:t>
            </a:r>
            <a:r>
              <a:rPr lang="en-US" sz="2800" dirty="0">
                <a:solidFill>
                  <a:srgbClr val="000000"/>
                </a:solidFill>
                <a:latin typeface="Times New Roman"/>
                <a:ea typeface="Calibri"/>
                <a:cs typeface="Times New Roman"/>
              </a:rPr>
              <a:t> (kind of language, style of language); </a:t>
            </a:r>
            <a:r>
              <a:rPr lang="en-US" sz="2800" b="1" dirty="0">
                <a:solidFill>
                  <a:srgbClr val="C00000"/>
                </a:solidFill>
                <a:latin typeface="Times New Roman"/>
                <a:ea typeface="Calibri"/>
                <a:cs typeface="Times New Roman"/>
              </a:rPr>
              <a:t>Message-form</a:t>
            </a:r>
            <a:r>
              <a:rPr lang="en-US" sz="2800" dirty="0">
                <a:solidFill>
                  <a:srgbClr val="000000"/>
                </a:solidFill>
                <a:latin typeface="Times New Roman"/>
                <a:ea typeface="Calibri"/>
                <a:cs typeface="Times New Roman"/>
              </a:rPr>
              <a:t> (chat, debate, sermon, fairytale, love letter, lecture, radio talk, play…); </a:t>
            </a:r>
            <a:r>
              <a:rPr lang="en-US" sz="2800" b="1" dirty="0">
                <a:solidFill>
                  <a:srgbClr val="C00000"/>
                </a:solidFill>
                <a:latin typeface="Times New Roman"/>
                <a:ea typeface="Calibri"/>
                <a:cs typeface="Times New Roman"/>
              </a:rPr>
              <a:t>Event</a:t>
            </a:r>
            <a:r>
              <a:rPr lang="en-US" sz="2800" dirty="0">
                <a:solidFill>
                  <a:srgbClr val="000000"/>
                </a:solidFill>
                <a:latin typeface="Times New Roman"/>
                <a:ea typeface="Calibri"/>
                <a:cs typeface="Times New Roman"/>
              </a:rPr>
              <a:t> (nature of communication, genre: opening speech, welcoming speech, papers); </a:t>
            </a:r>
            <a:r>
              <a:rPr lang="en-US" sz="2800" b="1" dirty="0">
                <a:solidFill>
                  <a:srgbClr val="C00000"/>
                </a:solidFill>
                <a:latin typeface="Times New Roman"/>
                <a:ea typeface="Calibri"/>
                <a:cs typeface="Times New Roman"/>
              </a:rPr>
              <a:t>Key</a:t>
            </a:r>
            <a:r>
              <a:rPr lang="en-US" sz="2800" b="1" dirty="0">
                <a:solidFill>
                  <a:srgbClr val="000000"/>
                </a:solidFill>
                <a:latin typeface="Times New Roman"/>
                <a:ea typeface="Calibri"/>
                <a:cs typeface="Times New Roman"/>
              </a:rPr>
              <a:t> </a:t>
            </a:r>
            <a:r>
              <a:rPr lang="en-US" sz="2800" dirty="0">
                <a:solidFill>
                  <a:srgbClr val="000000"/>
                </a:solidFill>
                <a:latin typeface="Times New Roman"/>
                <a:ea typeface="Calibri"/>
                <a:cs typeface="Times New Roman"/>
              </a:rPr>
              <a:t>(evaluation); </a:t>
            </a:r>
            <a:r>
              <a:rPr lang="en-US" sz="2800" b="1" dirty="0">
                <a:solidFill>
                  <a:srgbClr val="C00000"/>
                </a:solidFill>
                <a:latin typeface="Times New Roman"/>
                <a:ea typeface="Calibri"/>
                <a:cs typeface="Times New Roman"/>
              </a:rPr>
              <a:t>Purpose</a:t>
            </a:r>
            <a:r>
              <a:rPr lang="en-US" sz="2800" dirty="0">
                <a:solidFill>
                  <a:srgbClr val="000000"/>
                </a:solidFill>
                <a:latin typeface="Times New Roman"/>
                <a:ea typeface="Calibri"/>
                <a:cs typeface="Times New Roman"/>
              </a:rPr>
              <a:t> (outcome the participant want to happen).</a:t>
            </a:r>
            <a:endParaRPr lang="en-US" sz="2800" dirty="0"/>
          </a:p>
        </p:txBody>
      </p:sp>
    </p:spTree>
    <p:extLst>
      <p:ext uri="{BB962C8B-B14F-4D97-AF65-F5344CB8AC3E}">
        <p14:creationId xmlns:p14="http://schemas.microsoft.com/office/powerpoint/2010/main" val="33862437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332656"/>
            <a:ext cx="8784976" cy="6480720"/>
          </a:xfrm>
        </p:spPr>
        <p:txBody>
          <a:bodyPr>
            <a:noAutofit/>
          </a:bodyPr>
          <a:lstStyle/>
          <a:p>
            <a:pPr>
              <a:lnSpc>
                <a:spcPct val="115000"/>
              </a:lnSpc>
              <a:spcAft>
                <a:spcPts val="1000"/>
              </a:spcAft>
            </a:pPr>
            <a:r>
              <a:rPr lang="en-US" sz="3600" b="1" dirty="0" smtClean="0">
                <a:solidFill>
                  <a:srgbClr val="7030A0"/>
                </a:solidFill>
                <a:latin typeface="Times New Roman" pitchFamily="18" charset="0"/>
                <a:ea typeface="Calibri"/>
                <a:cs typeface="Times New Roman" pitchFamily="18" charset="0"/>
              </a:rPr>
              <a:t>Principle of Local </a:t>
            </a:r>
            <a:r>
              <a:rPr lang="en-US" sz="3600" b="1" dirty="0">
                <a:solidFill>
                  <a:srgbClr val="7030A0"/>
                </a:solidFill>
                <a:latin typeface="Times New Roman" pitchFamily="18" charset="0"/>
                <a:ea typeface="Calibri"/>
                <a:cs typeface="Times New Roman" pitchFamily="18" charset="0"/>
              </a:rPr>
              <a:t>interpretation</a:t>
            </a:r>
            <a:r>
              <a:rPr lang="en-US" sz="2800" dirty="0">
                <a:latin typeface="Times New Roman" pitchFamily="18" charset="0"/>
                <a:ea typeface="Calibri"/>
                <a:cs typeface="Times New Roman" pitchFamily="18" charset="0"/>
              </a:rPr>
              <a:t/>
            </a:r>
            <a:br>
              <a:rPr lang="en-US" sz="2800" dirty="0">
                <a:latin typeface="Times New Roman" pitchFamily="18" charset="0"/>
                <a:ea typeface="Calibri"/>
                <a:cs typeface="Times New Roman" pitchFamily="18" charset="0"/>
              </a:rPr>
            </a:br>
            <a:r>
              <a:rPr lang="en-US" sz="2800" dirty="0">
                <a:latin typeface="Times New Roman" pitchFamily="18" charset="0"/>
                <a:ea typeface="Calibri"/>
                <a:cs typeface="Times New Roman" pitchFamily="18" charset="0"/>
              </a:rPr>
              <a:t>The extend of the context within which the </a:t>
            </a:r>
            <a:r>
              <a:rPr lang="en-US" sz="2800" dirty="0" smtClean="0">
                <a:latin typeface="Times New Roman" pitchFamily="18" charset="0"/>
                <a:ea typeface="Calibri"/>
                <a:cs typeface="Times New Roman" pitchFamily="18" charset="0"/>
              </a:rPr>
              <a:t>hearer </a:t>
            </a:r>
            <a:r>
              <a:rPr lang="en-US" sz="2800" dirty="0">
                <a:latin typeface="Times New Roman" pitchFamily="18" charset="0"/>
                <a:ea typeface="Calibri"/>
                <a:cs typeface="Times New Roman" pitchFamily="18" charset="0"/>
              </a:rPr>
              <a:t>will </a:t>
            </a:r>
            <a:r>
              <a:rPr lang="en-US" sz="2800" dirty="0" smtClean="0">
                <a:latin typeface="Times New Roman" pitchFamily="18" charset="0"/>
                <a:ea typeface="Calibri"/>
                <a:cs typeface="Times New Roman" pitchFamily="18" charset="0"/>
              </a:rPr>
              <a:t>interpret </a:t>
            </a:r>
            <a:r>
              <a:rPr lang="en-US" sz="2800" dirty="0">
                <a:latin typeface="Times New Roman" pitchFamily="18" charset="0"/>
                <a:ea typeface="Calibri"/>
                <a:cs typeface="Times New Roman" pitchFamily="18" charset="0"/>
              </a:rPr>
              <a:t>where they are (speaker &amp;</a:t>
            </a:r>
            <a:r>
              <a:rPr lang="en-US" sz="2800" dirty="0" smtClean="0">
                <a:latin typeface="Times New Roman" pitchFamily="18" charset="0"/>
                <a:ea typeface="Calibri"/>
                <a:cs typeface="Times New Roman" pitchFamily="18" charset="0"/>
              </a:rPr>
              <a:t> </a:t>
            </a:r>
            <a:r>
              <a:rPr lang="en-US" sz="2800" dirty="0">
                <a:latin typeface="Times New Roman" pitchFamily="18" charset="0"/>
                <a:ea typeface="Calibri"/>
                <a:cs typeface="Times New Roman" pitchFamily="18" charset="0"/>
              </a:rPr>
              <a:t>hearer)/the local setting.</a:t>
            </a:r>
            <a:br>
              <a:rPr lang="en-US" sz="2800" dirty="0">
                <a:latin typeface="Times New Roman" pitchFamily="18" charset="0"/>
                <a:ea typeface="Calibri"/>
                <a:cs typeface="Times New Roman" pitchFamily="18" charset="0"/>
              </a:rPr>
            </a:br>
            <a:r>
              <a:rPr lang="en-US" sz="2800" dirty="0">
                <a:latin typeface="Times New Roman" pitchFamily="18" charset="0"/>
                <a:ea typeface="Calibri"/>
                <a:cs typeface="Times New Roman" pitchFamily="18" charset="0"/>
              </a:rPr>
              <a:t>Ex. </a:t>
            </a:r>
            <a:r>
              <a:rPr lang="en-US" sz="2800" i="1" dirty="0">
                <a:solidFill>
                  <a:srgbClr val="FF0000"/>
                </a:solidFill>
                <a:latin typeface="Times New Roman" pitchFamily="18" charset="0"/>
                <a:ea typeface="Calibri"/>
                <a:cs typeface="Times New Roman" pitchFamily="18" charset="0"/>
              </a:rPr>
              <a:t>“A man &amp;</a:t>
            </a:r>
            <a:r>
              <a:rPr lang="en-US" sz="2800" i="1" dirty="0" smtClean="0">
                <a:solidFill>
                  <a:srgbClr val="FF0000"/>
                </a:solidFill>
                <a:latin typeface="Times New Roman" pitchFamily="18" charset="0"/>
                <a:ea typeface="Calibri"/>
                <a:cs typeface="Times New Roman" pitchFamily="18" charset="0"/>
              </a:rPr>
              <a:t> </a:t>
            </a:r>
            <a:r>
              <a:rPr lang="en-US" sz="2800" i="1" dirty="0">
                <a:solidFill>
                  <a:srgbClr val="FF0000"/>
                </a:solidFill>
                <a:latin typeface="Times New Roman" pitchFamily="18" charset="0"/>
                <a:ea typeface="Calibri"/>
                <a:cs typeface="Times New Roman" pitchFamily="18" charset="0"/>
              </a:rPr>
              <a:t>a woman sitting in the living room…the man’s </a:t>
            </a:r>
            <a:r>
              <a:rPr lang="en-US" sz="2800" i="1" dirty="0" smtClean="0">
                <a:solidFill>
                  <a:srgbClr val="FF0000"/>
                </a:solidFill>
                <a:latin typeface="Times New Roman" pitchFamily="18" charset="0"/>
                <a:ea typeface="Calibri"/>
                <a:cs typeface="Times New Roman" pitchFamily="18" charset="0"/>
              </a:rPr>
              <a:t>bored, </a:t>
            </a:r>
            <a:r>
              <a:rPr lang="en-US" sz="2800" i="1" dirty="0">
                <a:solidFill>
                  <a:srgbClr val="FF0000"/>
                </a:solidFill>
                <a:latin typeface="Times New Roman" pitchFamily="18" charset="0"/>
                <a:ea typeface="Calibri"/>
                <a:cs typeface="Times New Roman" pitchFamily="18" charset="0"/>
              </a:rPr>
              <a:t>goes to the </a:t>
            </a:r>
            <a:r>
              <a:rPr lang="en-US" sz="2800" i="1" dirty="0" smtClean="0">
                <a:solidFill>
                  <a:srgbClr val="FF0000"/>
                </a:solidFill>
                <a:latin typeface="Times New Roman" pitchFamily="18" charset="0"/>
                <a:ea typeface="Calibri"/>
                <a:cs typeface="Times New Roman" pitchFamily="18" charset="0"/>
              </a:rPr>
              <a:t>window, </a:t>
            </a:r>
            <a:r>
              <a:rPr lang="en-US" sz="2800" i="1" dirty="0">
                <a:solidFill>
                  <a:srgbClr val="FF0000"/>
                </a:solidFill>
                <a:latin typeface="Times New Roman" pitchFamily="18" charset="0"/>
                <a:ea typeface="Calibri"/>
                <a:cs typeface="Times New Roman" pitchFamily="18" charset="0"/>
              </a:rPr>
              <a:t>looks out the window…and goes out to a club, has a drink, talks to the barman</a:t>
            </a:r>
            <a:r>
              <a:rPr lang="en-US" sz="2800" i="1" dirty="0" smtClean="0">
                <a:solidFill>
                  <a:srgbClr val="FF0000"/>
                </a:solidFill>
                <a:latin typeface="Times New Roman" pitchFamily="18" charset="0"/>
                <a:ea typeface="Calibri"/>
                <a:cs typeface="Times New Roman" pitchFamily="18" charset="0"/>
              </a:rPr>
              <a:t>.” </a:t>
            </a:r>
            <a:br>
              <a:rPr lang="en-US" sz="2800" i="1" dirty="0" smtClean="0">
                <a:solidFill>
                  <a:srgbClr val="FF0000"/>
                </a:solidFill>
                <a:latin typeface="Times New Roman" pitchFamily="18" charset="0"/>
                <a:ea typeface="Calibri"/>
                <a:cs typeface="Times New Roman" pitchFamily="18" charset="0"/>
              </a:rPr>
            </a:br>
            <a:r>
              <a:rPr lang="en-US" sz="2800" i="1" dirty="0" smtClean="0">
                <a:solidFill>
                  <a:srgbClr val="FF0000"/>
                </a:solidFill>
                <a:latin typeface="Times New Roman" pitchFamily="18" charset="0"/>
                <a:ea typeface="Calibri"/>
                <a:cs typeface="Times New Roman" pitchFamily="18" charset="0"/>
              </a:rPr>
              <a:t>&gt; </a:t>
            </a:r>
            <a:r>
              <a:rPr lang="en-US" sz="2800" dirty="0" smtClean="0">
                <a:solidFill>
                  <a:srgbClr val="1E1C11"/>
                </a:solidFill>
                <a:latin typeface="Times New Roman" pitchFamily="18" charset="0"/>
                <a:ea typeface="Calibri"/>
                <a:cs typeface="Times New Roman" pitchFamily="18" charset="0"/>
              </a:rPr>
              <a:t>(</a:t>
            </a:r>
            <a:r>
              <a:rPr lang="en-US" sz="2800" dirty="0">
                <a:solidFill>
                  <a:srgbClr val="1E1C11"/>
                </a:solidFill>
                <a:latin typeface="Times New Roman" pitchFamily="18" charset="0"/>
                <a:ea typeface="Calibri"/>
                <a:cs typeface="Times New Roman" pitchFamily="18" charset="0"/>
              </a:rPr>
              <a:t>Hearer assumes that the entities(man &amp;woman) will remain &amp;</a:t>
            </a:r>
            <a:r>
              <a:rPr lang="en-US" sz="2800" dirty="0" smtClean="0">
                <a:solidFill>
                  <a:srgbClr val="1E1C11"/>
                </a:solidFill>
                <a:latin typeface="Times New Roman" pitchFamily="18" charset="0"/>
                <a:ea typeface="Calibri"/>
                <a:cs typeface="Times New Roman" pitchFamily="18" charset="0"/>
              </a:rPr>
              <a:t> </a:t>
            </a:r>
            <a:r>
              <a:rPr lang="en-US" sz="2800" dirty="0">
                <a:solidFill>
                  <a:srgbClr val="1E1C11"/>
                </a:solidFill>
                <a:latin typeface="Times New Roman" pitchFamily="18" charset="0"/>
                <a:ea typeface="Calibri"/>
                <a:cs typeface="Times New Roman" pitchFamily="18" charset="0"/>
              </a:rPr>
              <a:t>local setting will stay constant. The hearer interpreted that ‘the window’ is </a:t>
            </a:r>
            <a:r>
              <a:rPr lang="en-US" sz="2800" dirty="0" smtClean="0">
                <a:solidFill>
                  <a:srgbClr val="1E1C11"/>
                </a:solidFill>
                <a:latin typeface="Times New Roman" pitchFamily="18" charset="0"/>
                <a:ea typeface="Calibri"/>
                <a:cs typeface="Times New Roman" pitchFamily="18" charset="0"/>
              </a:rPr>
              <a:t>of &amp; in </a:t>
            </a:r>
            <a:r>
              <a:rPr lang="en-US" sz="2800" dirty="0">
                <a:solidFill>
                  <a:srgbClr val="1E1C11"/>
                </a:solidFill>
                <a:latin typeface="Times New Roman" pitchFamily="18" charset="0"/>
                <a:ea typeface="Calibri"/>
                <a:cs typeface="Times New Roman" pitchFamily="18" charset="0"/>
              </a:rPr>
              <a:t>the living </a:t>
            </a:r>
            <a:r>
              <a:rPr lang="en-US" sz="2800" dirty="0" smtClean="0">
                <a:solidFill>
                  <a:srgbClr val="1E1C11"/>
                </a:solidFill>
                <a:latin typeface="Times New Roman" pitchFamily="18" charset="0"/>
                <a:ea typeface="Calibri"/>
                <a:cs typeface="Times New Roman" pitchFamily="18" charset="0"/>
              </a:rPr>
              <a:t>room, </a:t>
            </a:r>
            <a:r>
              <a:rPr lang="en-US" sz="2800" dirty="0">
                <a:solidFill>
                  <a:srgbClr val="1E1C11"/>
                </a:solidFill>
                <a:latin typeface="Times New Roman" pitchFamily="18" charset="0"/>
                <a:ea typeface="Calibri"/>
                <a:cs typeface="Times New Roman" pitchFamily="18" charset="0"/>
              </a:rPr>
              <a:t>the club is near to the living room)</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0561677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99392"/>
            <a:ext cx="8784976" cy="6696743"/>
          </a:xfrm>
        </p:spPr>
        <p:txBody>
          <a:bodyPr>
            <a:noAutofit/>
          </a:bodyPr>
          <a:lstStyle/>
          <a:p>
            <a:pPr>
              <a:lnSpc>
                <a:spcPct val="115000"/>
              </a:lnSpc>
              <a:spcAft>
                <a:spcPts val="1000"/>
              </a:spcAft>
            </a:pPr>
            <a:r>
              <a:rPr lang="en-US" sz="2800" b="1" dirty="0" smtClean="0">
                <a:solidFill>
                  <a:srgbClr val="7030A0"/>
                </a:solidFill>
                <a:latin typeface="Times New Roman" pitchFamily="18" charset="0"/>
                <a:ea typeface="Calibri"/>
                <a:cs typeface="Times New Roman" pitchFamily="18" charset="0"/>
              </a:rPr>
              <a:t>PRINCIPLE OF ANALOGY</a:t>
            </a:r>
            <a:r>
              <a:rPr lang="en-US" sz="2800" dirty="0" smtClean="0">
                <a:solidFill>
                  <a:srgbClr val="212529"/>
                </a:solidFill>
                <a:latin typeface="Times New Roman" pitchFamily="18" charset="0"/>
                <a:ea typeface="Calibri"/>
                <a:cs typeface="Times New Roman" pitchFamily="18" charset="0"/>
              </a:rPr>
              <a:t/>
            </a:r>
            <a:br>
              <a:rPr lang="en-US" sz="2800" dirty="0" smtClean="0">
                <a:solidFill>
                  <a:srgbClr val="212529"/>
                </a:solidFill>
                <a:latin typeface="Times New Roman" pitchFamily="18" charset="0"/>
                <a:ea typeface="Calibri"/>
                <a:cs typeface="Times New Roman" pitchFamily="18" charset="0"/>
              </a:rPr>
            </a:br>
            <a:r>
              <a:rPr lang="en-US" sz="2800" dirty="0" smtClean="0">
                <a:solidFill>
                  <a:srgbClr val="212529"/>
                </a:solidFill>
                <a:latin typeface="Times New Roman" pitchFamily="18" charset="0"/>
                <a:ea typeface="Calibri"/>
                <a:cs typeface="Times New Roman" pitchFamily="18" charset="0"/>
              </a:rPr>
              <a:t/>
            </a:r>
            <a:br>
              <a:rPr lang="en-US" sz="2800" dirty="0" smtClean="0">
                <a:solidFill>
                  <a:srgbClr val="212529"/>
                </a:solidFill>
                <a:latin typeface="Times New Roman" pitchFamily="18" charset="0"/>
                <a:ea typeface="Calibri"/>
                <a:cs typeface="Times New Roman" pitchFamily="18" charset="0"/>
              </a:rPr>
            </a:br>
            <a:r>
              <a:rPr lang="en-US" sz="3200" dirty="0" smtClean="0">
                <a:solidFill>
                  <a:srgbClr val="212529"/>
                </a:solidFill>
                <a:latin typeface="Times New Roman" pitchFamily="18" charset="0"/>
                <a:ea typeface="Calibri"/>
                <a:cs typeface="Times New Roman" pitchFamily="18" charset="0"/>
              </a:rPr>
              <a:t>An</a:t>
            </a:r>
            <a:r>
              <a:rPr lang="en-US" sz="3200" dirty="0">
                <a:solidFill>
                  <a:srgbClr val="212529"/>
                </a:solidFill>
                <a:latin typeface="Times New Roman" pitchFamily="18" charset="0"/>
                <a:ea typeface="Calibri"/>
                <a:cs typeface="Times New Roman" pitchFamily="18" charset="0"/>
              </a:rPr>
              <a:t> </a:t>
            </a:r>
            <a:r>
              <a:rPr lang="en-US" sz="3200" b="1" dirty="0">
                <a:latin typeface="Times New Roman" pitchFamily="18" charset="0"/>
                <a:ea typeface="Calibri"/>
                <a:cs typeface="Times New Roman" pitchFamily="18" charset="0"/>
              </a:rPr>
              <a:t>Analogy</a:t>
            </a:r>
            <a:r>
              <a:rPr lang="en-US" sz="3200" dirty="0">
                <a:latin typeface="Times New Roman" pitchFamily="18" charset="0"/>
                <a:ea typeface="Calibri"/>
                <a:cs typeface="Times New Roman" pitchFamily="18" charset="0"/>
              </a:rPr>
              <a:t> is a relation of similarity between two or more things, so that an inference (reasoning from premise to conclusion) is drawn on the basis of that similarity. </a:t>
            </a:r>
            <a:br>
              <a:rPr lang="en-US" sz="3200" dirty="0">
                <a:latin typeface="Times New Roman" pitchFamily="18" charset="0"/>
                <a:ea typeface="Calibri"/>
                <a:cs typeface="Times New Roman" pitchFamily="18" charset="0"/>
              </a:rPr>
            </a:b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7831146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88640"/>
            <a:ext cx="8640960" cy="5976663"/>
          </a:xfrm>
        </p:spPr>
        <p:txBody>
          <a:bodyPr>
            <a:normAutofit/>
          </a:bodyPr>
          <a:lstStyle/>
          <a:p>
            <a:r>
              <a:rPr lang="en-US" sz="3200" dirty="0">
                <a:solidFill>
                  <a:srgbClr val="212529"/>
                </a:solidFill>
                <a:latin typeface="Times New Roman"/>
                <a:ea typeface="Calibri"/>
                <a:cs typeface="Times New Roman"/>
              </a:rPr>
              <a:t>The principle of analogy enables the hearer or listener to </a:t>
            </a:r>
            <a:r>
              <a:rPr lang="en-US" sz="3200" dirty="0">
                <a:solidFill>
                  <a:srgbClr val="C00000"/>
                </a:solidFill>
                <a:latin typeface="Times New Roman"/>
                <a:ea typeface="Calibri"/>
                <a:cs typeface="Times New Roman"/>
              </a:rPr>
              <a:t>interpret discourse in light of his past experience &amp; background knowledge</a:t>
            </a:r>
            <a:r>
              <a:rPr lang="en-US" sz="3200" dirty="0" smtClean="0">
                <a:solidFill>
                  <a:srgbClr val="C00000"/>
                </a:solidFill>
                <a:latin typeface="Times New Roman"/>
                <a:ea typeface="Calibri"/>
                <a:cs typeface="Times New Roman"/>
              </a:rPr>
              <a:t>.</a:t>
            </a:r>
            <a:r>
              <a:rPr lang="en-US" sz="3200" dirty="0" smtClean="0">
                <a:solidFill>
                  <a:srgbClr val="212529"/>
                </a:solidFill>
                <a:latin typeface="Times New Roman"/>
                <a:ea typeface="Calibri"/>
                <a:cs typeface="Times New Roman"/>
              </a:rPr>
              <a:t/>
            </a:r>
            <a:br>
              <a:rPr lang="en-US" sz="3200" dirty="0" smtClean="0">
                <a:solidFill>
                  <a:srgbClr val="212529"/>
                </a:solidFill>
                <a:latin typeface="Times New Roman"/>
                <a:ea typeface="Calibri"/>
                <a:cs typeface="Times New Roman"/>
              </a:rPr>
            </a:br>
            <a:r>
              <a:rPr lang="en-US" sz="3200" dirty="0">
                <a:solidFill>
                  <a:srgbClr val="212529"/>
                </a:solidFill>
                <a:latin typeface="Times New Roman"/>
                <a:ea typeface="Calibri"/>
                <a:cs typeface="Times New Roman"/>
              </a:rPr>
              <a:t> </a:t>
            </a:r>
            <a:r>
              <a:rPr lang="en-US" sz="3200" dirty="0" smtClean="0">
                <a:solidFill>
                  <a:srgbClr val="212529"/>
                </a:solidFill>
                <a:latin typeface="Times New Roman"/>
                <a:ea typeface="Calibri"/>
                <a:cs typeface="Times New Roman"/>
              </a:rPr>
              <a:t/>
            </a:r>
            <a:br>
              <a:rPr lang="en-US" sz="3200" dirty="0" smtClean="0">
                <a:solidFill>
                  <a:srgbClr val="212529"/>
                </a:solidFill>
                <a:latin typeface="Times New Roman"/>
                <a:ea typeface="Calibri"/>
                <a:cs typeface="Times New Roman"/>
              </a:rPr>
            </a:br>
            <a:r>
              <a:rPr lang="en-US" sz="3200" dirty="0">
                <a:solidFill>
                  <a:srgbClr val="212529"/>
                </a:solidFill>
                <a:latin typeface="Times New Roman"/>
                <a:ea typeface="Calibri"/>
                <a:cs typeface="Times New Roman"/>
              </a:rPr>
              <a:t> </a:t>
            </a:r>
            <a:r>
              <a:rPr lang="en-US" sz="3200" dirty="0" smtClean="0">
                <a:solidFill>
                  <a:srgbClr val="212529"/>
                </a:solidFill>
                <a:latin typeface="Times New Roman"/>
                <a:ea typeface="Calibri"/>
                <a:cs typeface="Times New Roman"/>
              </a:rPr>
              <a:t>&gt; </a:t>
            </a:r>
            <a:r>
              <a:rPr lang="en-US" sz="3200" dirty="0">
                <a:solidFill>
                  <a:srgbClr val="212529"/>
                </a:solidFill>
                <a:latin typeface="Times New Roman"/>
                <a:ea typeface="Calibri"/>
                <a:cs typeface="Times New Roman"/>
              </a:rPr>
              <a:t>When the hearer encounters a new situation he </a:t>
            </a:r>
            <a:r>
              <a:rPr lang="en-US" sz="3200" dirty="0">
                <a:solidFill>
                  <a:srgbClr val="C00000"/>
                </a:solidFill>
                <a:latin typeface="Times New Roman"/>
                <a:ea typeface="Calibri"/>
                <a:cs typeface="Times New Roman"/>
              </a:rPr>
              <a:t>selects from his memory a type of experience he has generalized before &amp; relates it to his background knowledge in order to interpret</a:t>
            </a:r>
            <a:r>
              <a:rPr lang="en-US" sz="3200" dirty="0">
                <a:solidFill>
                  <a:srgbClr val="212529"/>
                </a:solidFill>
                <a:latin typeface="Times New Roman"/>
                <a:ea typeface="Calibri"/>
                <a:cs typeface="Times New Roman"/>
              </a:rPr>
              <a:t> </a:t>
            </a:r>
            <a:r>
              <a:rPr lang="en-US" sz="3200" dirty="0" smtClean="0">
                <a:solidFill>
                  <a:srgbClr val="212529"/>
                </a:solidFill>
                <a:latin typeface="Times New Roman"/>
                <a:ea typeface="Calibri"/>
                <a:cs typeface="Times New Roman"/>
              </a:rPr>
              <a:t/>
            </a:r>
            <a:br>
              <a:rPr lang="en-US" sz="3200" dirty="0" smtClean="0">
                <a:solidFill>
                  <a:srgbClr val="212529"/>
                </a:solidFill>
                <a:latin typeface="Times New Roman"/>
                <a:ea typeface="Calibri"/>
                <a:cs typeface="Times New Roman"/>
              </a:rPr>
            </a:br>
            <a:r>
              <a:rPr lang="en-US" sz="3200" dirty="0" smtClean="0">
                <a:solidFill>
                  <a:srgbClr val="212529"/>
                </a:solidFill>
                <a:latin typeface="Times New Roman"/>
                <a:ea typeface="Calibri"/>
                <a:cs typeface="Times New Roman"/>
              </a:rPr>
              <a:t/>
            </a:r>
            <a:br>
              <a:rPr lang="en-US" sz="3200" dirty="0" smtClean="0">
                <a:solidFill>
                  <a:srgbClr val="212529"/>
                </a:solidFill>
                <a:latin typeface="Times New Roman"/>
                <a:ea typeface="Calibri"/>
                <a:cs typeface="Times New Roman"/>
              </a:rPr>
            </a:br>
            <a:r>
              <a:rPr lang="en-US" sz="3200" b="1" dirty="0" smtClean="0">
                <a:solidFill>
                  <a:srgbClr val="7030A0"/>
                </a:solidFill>
                <a:latin typeface="Times New Roman"/>
                <a:ea typeface="Calibri"/>
                <a:cs typeface="Times New Roman"/>
              </a:rPr>
              <a:t>&gt;&gt; </a:t>
            </a:r>
            <a:r>
              <a:rPr lang="en-US" sz="3200" dirty="0">
                <a:solidFill>
                  <a:srgbClr val="212529"/>
                </a:solidFill>
                <a:latin typeface="Times New Roman"/>
                <a:ea typeface="Calibri"/>
                <a:cs typeface="Times New Roman"/>
              </a:rPr>
              <a:t>Analogy with previous similar discourse. </a:t>
            </a:r>
            <a:endParaRPr lang="en-US" sz="3200" dirty="0"/>
          </a:p>
        </p:txBody>
      </p:sp>
    </p:spTree>
    <p:extLst>
      <p:ext uri="{BB962C8B-B14F-4D97-AF65-F5344CB8AC3E}">
        <p14:creationId xmlns:p14="http://schemas.microsoft.com/office/powerpoint/2010/main" val="42073381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404664"/>
            <a:ext cx="8784976" cy="6120679"/>
          </a:xfrm>
        </p:spPr>
        <p:txBody>
          <a:bodyPr>
            <a:normAutofit/>
          </a:bodyPr>
          <a:lstStyle/>
          <a:p>
            <a:pPr algn="l"/>
            <a:r>
              <a:rPr lang="en-US" sz="2800" dirty="0" smtClean="0">
                <a:latin typeface="Times New Roman" pitchFamily="18" charset="0"/>
                <a:cs typeface="Times New Roman" pitchFamily="18" charset="0"/>
              </a:rPr>
              <a:t>                     </a:t>
            </a:r>
            <a:r>
              <a:rPr lang="en-US" sz="3600" b="1" dirty="0" smtClean="0">
                <a:solidFill>
                  <a:srgbClr val="0070C0"/>
                </a:solidFill>
                <a:latin typeface="Times New Roman" pitchFamily="18" charset="0"/>
                <a:cs typeface="Times New Roman" pitchFamily="18" charset="0"/>
              </a:rPr>
              <a:t>Revision of Chapter III</a:t>
            </a:r>
            <a:br>
              <a:rPr lang="en-US" sz="3600" b="1" dirty="0" smtClean="0">
                <a:solidFill>
                  <a:srgbClr val="0070C0"/>
                </a:solidFill>
                <a:latin typeface="Times New Roman" pitchFamily="18" charset="0"/>
                <a:cs typeface="Times New Roman" pitchFamily="18" charset="0"/>
              </a:rPr>
            </a:br>
            <a:r>
              <a:rPr lang="en-US" sz="3200" b="1" dirty="0" smtClean="0">
                <a:solidFill>
                  <a:schemeClr val="accent6">
                    <a:lumMod val="50000"/>
                  </a:schemeClr>
                </a:solidFill>
                <a:latin typeface="Times New Roman" pitchFamily="18" charset="0"/>
                <a:cs typeface="Times New Roman" pitchFamily="18" charset="0"/>
              </a:rPr>
              <a:t>1.</a:t>
            </a:r>
            <a:r>
              <a:rPr lang="en-US" sz="3200" dirty="0" smtClean="0">
                <a:latin typeface="Times New Roman" pitchFamily="18" charset="0"/>
                <a:cs typeface="Times New Roman" pitchFamily="18" charset="0"/>
              </a:rPr>
              <a:t> What is conversation and conversation analysis? The characteristics of conversation analysis?</a:t>
            </a:r>
            <a:br>
              <a:rPr lang="en-US" sz="3200" dirty="0" smtClean="0">
                <a:latin typeface="Times New Roman" pitchFamily="18" charset="0"/>
                <a:cs typeface="Times New Roman" pitchFamily="18" charset="0"/>
              </a:rPr>
            </a:br>
            <a:r>
              <a:rPr lang="en-US" sz="3200" b="1" dirty="0" smtClean="0">
                <a:solidFill>
                  <a:schemeClr val="accent6">
                    <a:lumMod val="50000"/>
                  </a:schemeClr>
                </a:solidFill>
                <a:latin typeface="Times New Roman" pitchFamily="18" charset="0"/>
                <a:cs typeface="Times New Roman" pitchFamily="18" charset="0"/>
              </a:rPr>
              <a:t>2.</a:t>
            </a:r>
            <a:r>
              <a:rPr lang="en-US" sz="3200" dirty="0" smtClean="0">
                <a:latin typeface="Times New Roman" pitchFamily="18" charset="0"/>
                <a:cs typeface="Times New Roman" pitchFamily="18" charset="0"/>
              </a:rPr>
              <a:t> What are Transactional &amp; Interactional, their types?</a:t>
            </a:r>
            <a:br>
              <a:rPr lang="en-US" sz="3200" dirty="0" smtClean="0">
                <a:latin typeface="Times New Roman" pitchFamily="18" charset="0"/>
                <a:cs typeface="Times New Roman" pitchFamily="18" charset="0"/>
              </a:rPr>
            </a:br>
            <a:r>
              <a:rPr lang="en-US" sz="3200" b="1" dirty="0" smtClean="0">
                <a:solidFill>
                  <a:schemeClr val="accent6">
                    <a:lumMod val="50000"/>
                  </a:schemeClr>
                </a:solidFill>
                <a:latin typeface="Times New Roman" pitchFamily="18" charset="0"/>
                <a:cs typeface="Times New Roman" pitchFamily="18" charset="0"/>
              </a:rPr>
              <a:t>3.</a:t>
            </a:r>
            <a:r>
              <a:rPr lang="en-US" sz="3200" dirty="0" smtClean="0">
                <a:latin typeface="Times New Roman" pitchFamily="18" charset="0"/>
                <a:cs typeface="Times New Roman" pitchFamily="18" charset="0"/>
              </a:rPr>
              <a:t> What are interpersonal interaction, Adjacency, Turn-taking, Topic management and Classroom discourse? </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3328785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88640"/>
            <a:ext cx="8928992" cy="6480719"/>
          </a:xfrm>
        </p:spPr>
        <p:txBody>
          <a:bodyPr>
            <a:normAutofit fontScale="90000"/>
          </a:bodyPr>
          <a:lstStyle/>
          <a:p>
            <a:pPr algn="l"/>
            <a:r>
              <a:rPr lang="en-US" sz="2500" dirty="0" smtClean="0">
                <a:solidFill>
                  <a:srgbClr val="00B050"/>
                </a:solidFill>
                <a:latin typeface="Times New Roman"/>
                <a:ea typeface="Calibri"/>
                <a:cs typeface="Times New Roman"/>
              </a:rPr>
              <a:t>   * </a:t>
            </a:r>
            <a:r>
              <a:rPr lang="en-US" sz="3200" b="1" dirty="0" smtClean="0">
                <a:solidFill>
                  <a:srgbClr val="E46C0A"/>
                </a:solidFill>
                <a:latin typeface="Times New Roman"/>
                <a:ea typeface="Calibri"/>
                <a:cs typeface="Times New Roman"/>
              </a:rPr>
              <a:t>Face </a:t>
            </a:r>
            <a:r>
              <a:rPr lang="en-US" sz="3200" b="1" dirty="0">
                <a:solidFill>
                  <a:srgbClr val="E46C0A"/>
                </a:solidFill>
                <a:latin typeface="Times New Roman"/>
                <a:ea typeface="Calibri"/>
                <a:cs typeface="Times New Roman"/>
              </a:rPr>
              <a:t>politeness</a:t>
            </a:r>
            <a:r>
              <a:rPr lang="en-US" sz="3200" dirty="0">
                <a:solidFill>
                  <a:srgbClr val="984807"/>
                </a:solidFill>
                <a:latin typeface="Times New Roman"/>
                <a:ea typeface="Calibri"/>
                <a:cs typeface="Times New Roman"/>
              </a:rPr>
              <a:t>:</a:t>
            </a:r>
            <a:r>
              <a:rPr lang="en-US" sz="2300" dirty="0">
                <a:solidFill>
                  <a:srgbClr val="984807"/>
                </a:solidFill>
                <a:latin typeface="Times New Roman"/>
                <a:ea typeface="Calibri"/>
                <a:cs typeface="Times New Roman"/>
              </a:rPr>
              <a:t> </a:t>
            </a:r>
            <a:r>
              <a:rPr lang="en-US" sz="2500" dirty="0">
                <a:solidFill>
                  <a:srgbClr val="002060"/>
                </a:solidFill>
                <a:latin typeface="Times New Roman"/>
                <a:ea typeface="Calibri"/>
                <a:cs typeface="Times New Roman"/>
              </a:rPr>
              <a:t>In sociolinguistics &amp; conversation analysis, politeness are</a:t>
            </a:r>
            <a:r>
              <a:rPr lang="en-US" sz="2500" dirty="0">
                <a:solidFill>
                  <a:srgbClr val="00B050"/>
                </a:solidFill>
                <a:latin typeface="Times New Roman"/>
                <a:ea typeface="Calibri"/>
                <a:cs typeface="Times New Roman"/>
              </a:rPr>
              <a:t> </a:t>
            </a:r>
            <a:r>
              <a:rPr lang="en-US" sz="2500" b="1" i="1" dirty="0">
                <a:solidFill>
                  <a:srgbClr val="00B050"/>
                </a:solidFill>
                <a:latin typeface="Times New Roman"/>
                <a:ea typeface="Calibri"/>
                <a:cs typeface="Times New Roman"/>
              </a:rPr>
              <a:t>speech acts that express concern for others &amp; minimize threats to self-esteem ("face") in particular social contexts.</a:t>
            </a:r>
            <a:r>
              <a:rPr lang="en-US" sz="2500" dirty="0">
                <a:solidFill>
                  <a:srgbClr val="000000"/>
                </a:solidFill>
                <a:latin typeface="Times New Roman"/>
                <a:ea typeface="Calibri"/>
                <a:cs typeface="Times New Roman"/>
              </a:rPr>
              <a:t/>
            </a:r>
            <a:br>
              <a:rPr lang="en-US" sz="2500" dirty="0">
                <a:solidFill>
                  <a:srgbClr val="000000"/>
                </a:solidFill>
                <a:latin typeface="Times New Roman"/>
                <a:ea typeface="Calibri"/>
                <a:cs typeface="Times New Roman"/>
              </a:rPr>
            </a:br>
            <a:r>
              <a:rPr lang="en-US" sz="2500" dirty="0">
                <a:solidFill>
                  <a:srgbClr val="000000"/>
                </a:solidFill>
                <a:latin typeface="Times New Roman"/>
                <a:ea typeface="Calibri"/>
                <a:cs typeface="Times New Roman"/>
              </a:rPr>
              <a:t>    </a:t>
            </a:r>
            <a:r>
              <a:rPr lang="en-US" sz="2500" dirty="0" smtClean="0">
                <a:solidFill>
                  <a:srgbClr val="000000"/>
                </a:solidFill>
                <a:latin typeface="Times New Roman"/>
                <a:ea typeface="Calibri"/>
                <a:cs typeface="Times New Roman"/>
              </a:rPr>
              <a:t/>
            </a:r>
            <a:br>
              <a:rPr lang="en-US" sz="2500" dirty="0" smtClean="0">
                <a:solidFill>
                  <a:srgbClr val="000000"/>
                </a:solidFill>
                <a:latin typeface="Times New Roman"/>
                <a:ea typeface="Calibri"/>
                <a:cs typeface="Times New Roman"/>
              </a:rPr>
            </a:br>
            <a:r>
              <a:rPr lang="en-US" sz="2500" dirty="0">
                <a:solidFill>
                  <a:srgbClr val="000000"/>
                </a:solidFill>
                <a:latin typeface="Times New Roman"/>
                <a:ea typeface="Calibri"/>
                <a:cs typeface="Times New Roman"/>
              </a:rPr>
              <a:t> </a:t>
            </a:r>
            <a:r>
              <a:rPr lang="en-US" sz="2500" dirty="0" smtClean="0">
                <a:solidFill>
                  <a:srgbClr val="000000"/>
                </a:solidFill>
                <a:latin typeface="Times New Roman"/>
                <a:ea typeface="Calibri"/>
                <a:cs typeface="Times New Roman"/>
              </a:rPr>
              <a:t>  </a:t>
            </a:r>
            <a:r>
              <a:rPr lang="en-US" sz="2800" dirty="0" smtClean="0">
                <a:solidFill>
                  <a:srgbClr val="000000"/>
                </a:solidFill>
                <a:latin typeface="Times New Roman"/>
                <a:ea typeface="Calibri"/>
                <a:cs typeface="Times New Roman"/>
              </a:rPr>
              <a:t>* </a:t>
            </a:r>
            <a:r>
              <a:rPr lang="en-US" sz="2800" dirty="0">
                <a:solidFill>
                  <a:srgbClr val="0070C0"/>
                </a:solidFill>
                <a:latin typeface="Times New Roman"/>
                <a:ea typeface="Calibri"/>
                <a:cs typeface="Times New Roman"/>
              </a:rPr>
              <a:t>Face politeness consists of</a:t>
            </a:r>
            <a:r>
              <a:rPr lang="en-US" sz="2800" dirty="0">
                <a:solidFill>
                  <a:srgbClr val="000000"/>
                </a:solidFill>
                <a:latin typeface="Times New Roman"/>
                <a:ea typeface="Calibri"/>
                <a:cs typeface="Times New Roman"/>
              </a:rPr>
              <a:t> </a:t>
            </a:r>
            <a:r>
              <a:rPr lang="en-US" sz="2800" b="1" dirty="0">
                <a:solidFill>
                  <a:srgbClr val="31849B"/>
                </a:solidFill>
                <a:latin typeface="Times New Roman"/>
                <a:cs typeface="Times New Roman"/>
              </a:rPr>
              <a:t>Positive &amp; Negative Politeness Strategies (</a:t>
            </a:r>
            <a:r>
              <a:rPr lang="en-US" sz="2800" dirty="0">
                <a:solidFill>
                  <a:srgbClr val="232323"/>
                </a:solidFill>
                <a:latin typeface="Times New Roman"/>
                <a:cs typeface="Times New Roman"/>
              </a:rPr>
              <a:t>Brown &amp; Levinson. 1987).     </a:t>
            </a:r>
            <a:r>
              <a:rPr lang="en-US" sz="2800" dirty="0" smtClean="0">
                <a:solidFill>
                  <a:srgbClr val="232323"/>
                </a:solidFill>
                <a:latin typeface="Times New Roman"/>
                <a:cs typeface="Times New Roman"/>
              </a:rPr>
              <a:t>           </a:t>
            </a:r>
            <a:br>
              <a:rPr lang="en-US" sz="2800" dirty="0" smtClean="0">
                <a:solidFill>
                  <a:srgbClr val="232323"/>
                </a:solidFill>
                <a:latin typeface="Times New Roman"/>
                <a:cs typeface="Times New Roman"/>
              </a:rPr>
            </a:br>
            <a:r>
              <a:rPr lang="en-US" sz="2800" dirty="0">
                <a:solidFill>
                  <a:srgbClr val="232323"/>
                </a:solidFill>
                <a:latin typeface="Times New Roman"/>
                <a:cs typeface="Times New Roman"/>
              </a:rPr>
              <a:t> </a:t>
            </a:r>
            <a:r>
              <a:rPr lang="en-US" sz="2800" dirty="0" smtClean="0">
                <a:solidFill>
                  <a:srgbClr val="232323"/>
                </a:solidFill>
                <a:latin typeface="Times New Roman"/>
                <a:cs typeface="Times New Roman"/>
              </a:rPr>
              <a:t>        + </a:t>
            </a:r>
            <a:r>
              <a:rPr lang="en-US" sz="2800" b="1" i="1" dirty="0" smtClean="0">
                <a:solidFill>
                  <a:srgbClr val="232323"/>
                </a:solidFill>
                <a:latin typeface="Times New Roman"/>
                <a:cs typeface="Times New Roman"/>
              </a:rPr>
              <a:t>Positive </a:t>
            </a:r>
            <a:r>
              <a:rPr lang="en-US" sz="2800" b="1" i="1" dirty="0">
                <a:solidFill>
                  <a:srgbClr val="232323"/>
                </a:solidFill>
                <a:latin typeface="Times New Roman"/>
                <a:cs typeface="Times New Roman"/>
              </a:rPr>
              <a:t>politeness strategies:</a:t>
            </a:r>
            <a:r>
              <a:rPr lang="en-US" sz="2800" dirty="0">
                <a:solidFill>
                  <a:srgbClr val="232323"/>
                </a:solidFill>
                <a:latin typeface="Times New Roman"/>
                <a:cs typeface="Times New Roman"/>
              </a:rPr>
              <a:t> claim a common ground, give/ask reasons, include speaker &amp;</a:t>
            </a:r>
            <a:r>
              <a:rPr lang="en-US" sz="2800" dirty="0" smtClean="0">
                <a:solidFill>
                  <a:srgbClr val="232323"/>
                </a:solidFill>
                <a:latin typeface="Times New Roman"/>
                <a:cs typeface="Times New Roman"/>
              </a:rPr>
              <a:t> </a:t>
            </a:r>
            <a:r>
              <a:rPr lang="en-US" sz="2800" dirty="0">
                <a:solidFill>
                  <a:srgbClr val="232323"/>
                </a:solidFill>
                <a:latin typeface="Times New Roman"/>
                <a:cs typeface="Times New Roman"/>
              </a:rPr>
              <a:t>hearer in the activity, intensify hearer’s interest, give gifts to hearer, be optimistic, use in-group identity markers, joke, seek agreements, offer/promise, notice &amp;</a:t>
            </a:r>
            <a:r>
              <a:rPr lang="en-US" sz="2800" dirty="0" smtClean="0">
                <a:solidFill>
                  <a:srgbClr val="232323"/>
                </a:solidFill>
                <a:latin typeface="Times New Roman"/>
                <a:cs typeface="Times New Roman"/>
              </a:rPr>
              <a:t> </a:t>
            </a:r>
            <a:r>
              <a:rPr lang="en-US" sz="2800" dirty="0">
                <a:solidFill>
                  <a:srgbClr val="232323"/>
                </a:solidFill>
                <a:latin typeface="Times New Roman"/>
                <a:cs typeface="Times New Roman"/>
              </a:rPr>
              <a:t>attend to hearer’s interests &amp;</a:t>
            </a:r>
            <a:r>
              <a:rPr lang="en-US" sz="2800" dirty="0" smtClean="0">
                <a:solidFill>
                  <a:srgbClr val="232323"/>
                </a:solidFill>
                <a:latin typeface="Times New Roman"/>
                <a:cs typeface="Times New Roman"/>
              </a:rPr>
              <a:t> </a:t>
            </a:r>
            <a:r>
              <a:rPr lang="en-US" sz="2800" dirty="0">
                <a:solidFill>
                  <a:srgbClr val="232323"/>
                </a:solidFill>
                <a:latin typeface="Times New Roman"/>
                <a:cs typeface="Times New Roman"/>
              </a:rPr>
              <a:t>needs &amp;</a:t>
            </a:r>
            <a:r>
              <a:rPr lang="en-US" sz="2800" dirty="0" smtClean="0">
                <a:solidFill>
                  <a:srgbClr val="232323"/>
                </a:solidFill>
                <a:latin typeface="Times New Roman"/>
                <a:cs typeface="Times New Roman"/>
              </a:rPr>
              <a:t> </a:t>
            </a:r>
            <a:r>
              <a:rPr lang="en-US" sz="2800" dirty="0">
                <a:solidFill>
                  <a:srgbClr val="232323"/>
                </a:solidFill>
                <a:latin typeface="Times New Roman"/>
                <a:cs typeface="Times New Roman"/>
              </a:rPr>
              <a:t>presuppose.</a:t>
            </a:r>
            <a:br>
              <a:rPr lang="en-US" sz="2800" dirty="0">
                <a:solidFill>
                  <a:srgbClr val="232323"/>
                </a:solidFill>
                <a:latin typeface="Times New Roman"/>
                <a:cs typeface="Times New Roman"/>
              </a:rPr>
            </a:br>
            <a:r>
              <a:rPr lang="en-US" sz="2800" dirty="0">
                <a:solidFill>
                  <a:srgbClr val="232323"/>
                </a:solidFill>
                <a:latin typeface="Times New Roman"/>
                <a:cs typeface="Times New Roman"/>
              </a:rPr>
              <a:t>          </a:t>
            </a:r>
            <a:r>
              <a:rPr lang="en-US" sz="2800" dirty="0" smtClean="0">
                <a:solidFill>
                  <a:schemeClr val="accent6">
                    <a:lumMod val="50000"/>
                  </a:schemeClr>
                </a:solidFill>
                <a:latin typeface="Times New Roman"/>
                <a:cs typeface="Times New Roman"/>
              </a:rPr>
              <a:t>+ </a:t>
            </a:r>
            <a:r>
              <a:rPr lang="en-US" sz="2800" b="1" i="1" dirty="0" smtClean="0">
                <a:solidFill>
                  <a:schemeClr val="accent6">
                    <a:lumMod val="50000"/>
                  </a:schemeClr>
                </a:solidFill>
                <a:latin typeface="Times New Roman"/>
                <a:cs typeface="Times New Roman"/>
              </a:rPr>
              <a:t>Negative </a:t>
            </a:r>
            <a:r>
              <a:rPr lang="en-US" sz="2800" b="1" i="1" dirty="0">
                <a:solidFill>
                  <a:schemeClr val="accent6">
                    <a:lumMod val="50000"/>
                  </a:schemeClr>
                </a:solidFill>
                <a:latin typeface="Times New Roman"/>
                <a:cs typeface="Times New Roman"/>
              </a:rPr>
              <a:t>politeness strategies</a:t>
            </a:r>
            <a:r>
              <a:rPr lang="en-US" sz="2800" dirty="0">
                <a:solidFill>
                  <a:schemeClr val="accent6">
                    <a:lumMod val="50000"/>
                  </a:schemeClr>
                </a:solidFill>
                <a:latin typeface="Times New Roman"/>
                <a:cs typeface="Times New Roman"/>
              </a:rPr>
              <a:t> include: be indirect, hedging, minimize imposition, be apologetic, give deference, </a:t>
            </a:r>
            <a:r>
              <a:rPr lang="en-US" sz="2800" dirty="0" smtClean="0">
                <a:solidFill>
                  <a:schemeClr val="accent6">
                    <a:lumMod val="50000"/>
                  </a:schemeClr>
                </a:solidFill>
                <a:latin typeface="Times New Roman"/>
                <a:cs typeface="Times New Roman"/>
              </a:rPr>
              <a:t>impersonalize &amp; </a:t>
            </a:r>
            <a:r>
              <a:rPr lang="en-US" sz="2800" dirty="0">
                <a:solidFill>
                  <a:schemeClr val="accent6">
                    <a:lumMod val="50000"/>
                  </a:schemeClr>
                </a:solidFill>
                <a:latin typeface="Times New Roman"/>
                <a:cs typeface="Times New Roman"/>
              </a:rPr>
              <a:t>using a general rule.</a:t>
            </a:r>
            <a:endParaRPr lang="en-US" sz="2800" dirty="0">
              <a:solidFill>
                <a:schemeClr val="accent6">
                  <a:lumMod val="50000"/>
                </a:schemeClr>
              </a:solidFill>
            </a:endParaRPr>
          </a:p>
        </p:txBody>
      </p:sp>
    </p:spTree>
    <p:extLst>
      <p:ext uri="{BB962C8B-B14F-4D97-AF65-F5344CB8AC3E}">
        <p14:creationId xmlns:p14="http://schemas.microsoft.com/office/powerpoint/2010/main" val="4260627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60648"/>
            <a:ext cx="9108504" cy="6597352"/>
          </a:xfrm>
        </p:spPr>
        <p:txBody>
          <a:bodyPr>
            <a:normAutofit fontScale="90000"/>
          </a:bodyPr>
          <a:lstStyle/>
          <a:p>
            <a:pPr algn="l" fontAlgn="base"/>
            <a:r>
              <a:rPr lang="en-US" sz="3600" dirty="0" smtClean="0">
                <a:solidFill>
                  <a:srgbClr val="002060"/>
                </a:solidFill>
                <a:latin typeface="Times New Roman"/>
                <a:ea typeface="Calibri"/>
                <a:cs typeface="Times New Roman"/>
              </a:rPr>
              <a:t/>
            </a:r>
            <a:br>
              <a:rPr lang="en-US" sz="3600" dirty="0" smtClean="0">
                <a:solidFill>
                  <a:srgbClr val="002060"/>
                </a:solidFill>
                <a:latin typeface="Times New Roman"/>
                <a:ea typeface="Calibri"/>
                <a:cs typeface="Times New Roman"/>
              </a:rPr>
            </a:br>
            <a:r>
              <a:rPr lang="en-US" sz="3600" dirty="0">
                <a:solidFill>
                  <a:srgbClr val="002060"/>
                </a:solidFill>
                <a:latin typeface="Times New Roman"/>
                <a:ea typeface="Calibri"/>
                <a:cs typeface="Times New Roman"/>
              </a:rPr>
              <a:t> </a:t>
            </a:r>
            <a:r>
              <a:rPr lang="en-US" sz="3600" dirty="0" smtClean="0">
                <a:solidFill>
                  <a:srgbClr val="002060"/>
                </a:solidFill>
                <a:latin typeface="Times New Roman"/>
                <a:ea typeface="Calibri"/>
                <a:cs typeface="Times New Roman"/>
              </a:rPr>
              <a:t> </a:t>
            </a:r>
            <a:br>
              <a:rPr lang="en-US" sz="3600" dirty="0" smtClean="0">
                <a:solidFill>
                  <a:srgbClr val="002060"/>
                </a:solidFill>
                <a:latin typeface="Times New Roman"/>
                <a:ea typeface="Calibri"/>
                <a:cs typeface="Times New Roman"/>
              </a:rPr>
            </a:br>
            <a:r>
              <a:rPr lang="en-US" sz="3600" dirty="0" smtClean="0">
                <a:solidFill>
                  <a:srgbClr val="002060"/>
                </a:solidFill>
                <a:latin typeface="Times New Roman"/>
                <a:ea typeface="Calibri"/>
                <a:cs typeface="Times New Roman"/>
              </a:rPr>
              <a:t/>
            </a:r>
            <a:br>
              <a:rPr lang="en-US" sz="3600" dirty="0" smtClean="0">
                <a:solidFill>
                  <a:srgbClr val="002060"/>
                </a:solidFill>
                <a:latin typeface="Times New Roman"/>
                <a:ea typeface="Calibri"/>
                <a:cs typeface="Times New Roman"/>
              </a:rPr>
            </a:br>
            <a:r>
              <a:rPr lang="en-US" sz="3600" dirty="0" smtClean="0">
                <a:solidFill>
                  <a:srgbClr val="002060"/>
                </a:solidFill>
                <a:latin typeface="Times New Roman"/>
                <a:ea typeface="Calibri"/>
                <a:cs typeface="Times New Roman"/>
              </a:rPr>
              <a:t/>
            </a:r>
            <a:br>
              <a:rPr lang="en-US" sz="3600" dirty="0" smtClean="0">
                <a:solidFill>
                  <a:srgbClr val="002060"/>
                </a:solidFill>
                <a:latin typeface="Times New Roman"/>
                <a:ea typeface="Calibri"/>
                <a:cs typeface="Times New Roman"/>
              </a:rPr>
            </a:br>
            <a:r>
              <a:rPr lang="en-US" sz="2700" dirty="0" smtClean="0">
                <a:solidFill>
                  <a:srgbClr val="202124"/>
                </a:solidFill>
                <a:latin typeface="Times New Roman" pitchFamily="18" charset="0"/>
                <a:cs typeface="Times New Roman" pitchFamily="18" charset="0"/>
              </a:rPr>
              <a:t/>
            </a:r>
            <a:br>
              <a:rPr lang="en-US" sz="2700" dirty="0" smtClean="0">
                <a:solidFill>
                  <a:srgbClr val="202124"/>
                </a:solidFill>
                <a:latin typeface="Times New Roman" pitchFamily="18" charset="0"/>
                <a:cs typeface="Times New Roman" pitchFamily="18" charset="0"/>
              </a:rPr>
            </a:br>
            <a:r>
              <a:rPr lang="en-US" sz="2700" dirty="0" smtClean="0">
                <a:solidFill>
                  <a:srgbClr val="202124"/>
                </a:solidFill>
                <a:latin typeface="Times New Roman" pitchFamily="18" charset="0"/>
                <a:cs typeface="Times New Roman" pitchFamily="18" charset="0"/>
              </a:rPr>
              <a:t>        </a:t>
            </a:r>
            <a:r>
              <a:rPr lang="en-US" sz="2900" b="1" dirty="0" smtClean="0">
                <a:solidFill>
                  <a:schemeClr val="accent6">
                    <a:lumMod val="50000"/>
                  </a:schemeClr>
                </a:solidFill>
                <a:latin typeface="Times New Roman" pitchFamily="18" charset="0"/>
                <a:cs typeface="Times New Roman" pitchFamily="18" charset="0"/>
              </a:rPr>
              <a:t>Cooperation &amp; Culture in turn-taking of conversation</a:t>
            </a:r>
            <a:r>
              <a:rPr lang="en-US" sz="2900" dirty="0">
                <a:solidFill>
                  <a:srgbClr val="202124"/>
                </a:solidFill>
                <a:latin typeface="Times New Roman" pitchFamily="18" charset="0"/>
                <a:cs typeface="Times New Roman" pitchFamily="18" charset="0"/>
              </a:rPr>
              <a:t/>
            </a:r>
            <a:br>
              <a:rPr lang="en-US" sz="2900" dirty="0">
                <a:solidFill>
                  <a:srgbClr val="202124"/>
                </a:solidFill>
                <a:latin typeface="Times New Roman" pitchFamily="18" charset="0"/>
                <a:cs typeface="Times New Roman" pitchFamily="18" charset="0"/>
              </a:rPr>
            </a:br>
            <a:r>
              <a:rPr lang="en-US" sz="2900" dirty="0" smtClean="0">
                <a:solidFill>
                  <a:srgbClr val="202124"/>
                </a:solidFill>
                <a:latin typeface="Times New Roman" pitchFamily="18" charset="0"/>
                <a:cs typeface="Times New Roman" pitchFamily="18" charset="0"/>
              </a:rPr>
              <a:t>   </a:t>
            </a:r>
            <a:br>
              <a:rPr lang="en-US" sz="2900" dirty="0" smtClean="0">
                <a:solidFill>
                  <a:srgbClr val="202124"/>
                </a:solidFill>
                <a:latin typeface="Times New Roman" pitchFamily="18" charset="0"/>
                <a:cs typeface="Times New Roman" pitchFamily="18" charset="0"/>
              </a:rPr>
            </a:br>
            <a:r>
              <a:rPr lang="en-US" sz="2900" dirty="0">
                <a:solidFill>
                  <a:srgbClr val="202124"/>
                </a:solidFill>
                <a:latin typeface="Times New Roman" pitchFamily="18" charset="0"/>
                <a:cs typeface="Times New Roman" pitchFamily="18" charset="0"/>
              </a:rPr>
              <a:t> </a:t>
            </a:r>
            <a:r>
              <a:rPr lang="en-US" sz="2900" dirty="0" smtClean="0">
                <a:solidFill>
                  <a:srgbClr val="202124"/>
                </a:solidFill>
                <a:latin typeface="Times New Roman" pitchFamily="18" charset="0"/>
                <a:cs typeface="Times New Roman" pitchFamily="18" charset="0"/>
              </a:rPr>
              <a:t>  * </a:t>
            </a:r>
            <a:r>
              <a:rPr lang="en-US" sz="2900" dirty="0" smtClean="0">
                <a:solidFill>
                  <a:srgbClr val="282828"/>
                </a:solidFill>
                <a:latin typeface="Times New Roman" pitchFamily="18" charset="0"/>
                <a:cs typeface="Times New Roman" pitchFamily="18" charset="0"/>
              </a:rPr>
              <a:t>Knowing </a:t>
            </a:r>
            <a:r>
              <a:rPr lang="en-US" sz="2900" dirty="0">
                <a:solidFill>
                  <a:srgbClr val="282828"/>
                </a:solidFill>
                <a:latin typeface="Times New Roman" pitchFamily="18" charset="0"/>
                <a:cs typeface="Times New Roman" pitchFamily="18" charset="0"/>
              </a:rPr>
              <a:t>when it is acceptable or obligatory to take a turn in conversation is essential to the cooperative development of discourse. </a:t>
            </a:r>
            <a:r>
              <a:rPr lang="en-US" sz="2900" dirty="0" smtClean="0">
                <a:solidFill>
                  <a:srgbClr val="282828"/>
                </a:solidFill>
                <a:latin typeface="Times New Roman" pitchFamily="18" charset="0"/>
                <a:cs typeface="Times New Roman" pitchFamily="18" charset="0"/>
              </a:rPr>
              <a:t>     </a:t>
            </a:r>
            <a:br>
              <a:rPr lang="en-US" sz="2900" dirty="0" smtClean="0">
                <a:solidFill>
                  <a:srgbClr val="282828"/>
                </a:solidFill>
                <a:latin typeface="Times New Roman" pitchFamily="18" charset="0"/>
                <a:cs typeface="Times New Roman" pitchFamily="18" charset="0"/>
              </a:rPr>
            </a:br>
            <a:r>
              <a:rPr lang="en-US" sz="2900" dirty="0">
                <a:solidFill>
                  <a:srgbClr val="282828"/>
                </a:solidFill>
                <a:latin typeface="Times New Roman" pitchFamily="18" charset="0"/>
                <a:cs typeface="Times New Roman" pitchFamily="18" charset="0"/>
              </a:rPr>
              <a:t> </a:t>
            </a:r>
            <a:r>
              <a:rPr lang="en-US" sz="2900" dirty="0" smtClean="0">
                <a:solidFill>
                  <a:srgbClr val="282828"/>
                </a:solidFill>
                <a:latin typeface="Times New Roman" pitchFamily="18" charset="0"/>
                <a:cs typeface="Times New Roman" pitchFamily="18" charset="0"/>
              </a:rPr>
              <a:t> </a:t>
            </a:r>
            <a:br>
              <a:rPr lang="en-US" sz="2900" dirty="0" smtClean="0">
                <a:solidFill>
                  <a:srgbClr val="282828"/>
                </a:solidFill>
                <a:latin typeface="Times New Roman" pitchFamily="18" charset="0"/>
                <a:cs typeface="Times New Roman" pitchFamily="18" charset="0"/>
              </a:rPr>
            </a:br>
            <a:r>
              <a:rPr lang="en-US" sz="2900" dirty="0">
                <a:solidFill>
                  <a:srgbClr val="282828"/>
                </a:solidFill>
                <a:latin typeface="Times New Roman" pitchFamily="18" charset="0"/>
                <a:cs typeface="Times New Roman" pitchFamily="18" charset="0"/>
              </a:rPr>
              <a:t> </a:t>
            </a:r>
            <a:r>
              <a:rPr lang="en-US" sz="2900" dirty="0" smtClean="0">
                <a:solidFill>
                  <a:srgbClr val="282828"/>
                </a:solidFill>
                <a:latin typeface="Times New Roman" pitchFamily="18" charset="0"/>
                <a:cs typeface="Times New Roman" pitchFamily="18" charset="0"/>
              </a:rPr>
              <a:t>   </a:t>
            </a:r>
            <a:r>
              <a:rPr lang="en-US" sz="2900" dirty="0" smtClean="0">
                <a:solidFill>
                  <a:schemeClr val="tx2"/>
                </a:solidFill>
                <a:latin typeface="Times New Roman" pitchFamily="18" charset="0"/>
                <a:cs typeface="Times New Roman" pitchFamily="18" charset="0"/>
              </a:rPr>
              <a:t>Factors </a:t>
            </a:r>
            <a:r>
              <a:rPr lang="en-US" sz="2900" dirty="0">
                <a:solidFill>
                  <a:schemeClr val="tx2"/>
                </a:solidFill>
                <a:latin typeface="Times New Roman" pitchFamily="18" charset="0"/>
                <a:cs typeface="Times New Roman" pitchFamily="18" charset="0"/>
              </a:rPr>
              <a:t>as knowing how to recognize appropriate turn-exchange points &amp;</a:t>
            </a:r>
            <a:r>
              <a:rPr lang="en-US" sz="2900" dirty="0" smtClean="0">
                <a:solidFill>
                  <a:schemeClr val="tx2"/>
                </a:solidFill>
                <a:latin typeface="Times New Roman" pitchFamily="18" charset="0"/>
                <a:cs typeface="Times New Roman" pitchFamily="18" charset="0"/>
              </a:rPr>
              <a:t> </a:t>
            </a:r>
            <a:r>
              <a:rPr lang="en-US" sz="2900" dirty="0">
                <a:solidFill>
                  <a:schemeClr val="tx2"/>
                </a:solidFill>
                <a:latin typeface="Times New Roman" pitchFamily="18" charset="0"/>
                <a:cs typeface="Times New Roman" pitchFamily="18" charset="0"/>
              </a:rPr>
              <a:t>knowing how long the pauses between turns should be. It is also important to know how (and if) one may talk while someone else is </a:t>
            </a:r>
            <a:r>
              <a:rPr lang="en-US" sz="2900" dirty="0" smtClean="0">
                <a:solidFill>
                  <a:schemeClr val="tx2"/>
                </a:solidFill>
                <a:latin typeface="Times New Roman" pitchFamily="18" charset="0"/>
                <a:cs typeface="Times New Roman" pitchFamily="18" charset="0"/>
              </a:rPr>
              <a:t>talking - that </a:t>
            </a:r>
            <a:r>
              <a:rPr lang="en-US" sz="2900" dirty="0">
                <a:solidFill>
                  <a:schemeClr val="tx2"/>
                </a:solidFill>
                <a:latin typeface="Times New Roman" pitchFamily="18" charset="0"/>
                <a:cs typeface="Times New Roman" pitchFamily="18" charset="0"/>
              </a:rPr>
              <a:t>is if the conversational </a:t>
            </a:r>
            <a:r>
              <a:rPr lang="en-US" sz="2900" i="1" dirty="0">
                <a:solidFill>
                  <a:schemeClr val="tx2"/>
                </a:solidFill>
                <a:latin typeface="Times New Roman" pitchFamily="18" charset="0"/>
                <a:cs typeface="Times New Roman" pitchFamily="18" charset="0"/>
              </a:rPr>
              <a:t>overlap</a:t>
            </a:r>
            <a:r>
              <a:rPr lang="en-US" sz="2900" dirty="0">
                <a:solidFill>
                  <a:schemeClr val="tx2"/>
                </a:solidFill>
                <a:latin typeface="Times New Roman" pitchFamily="18" charset="0"/>
                <a:cs typeface="Times New Roman" pitchFamily="18" charset="0"/>
              </a:rPr>
              <a:t> is allowed</a:t>
            </a:r>
            <a:r>
              <a:rPr lang="en-US" sz="2900" dirty="0" smtClean="0">
                <a:solidFill>
                  <a:schemeClr val="tx2"/>
                </a:solidFill>
                <a:latin typeface="Times New Roman" pitchFamily="18" charset="0"/>
                <a:cs typeface="Times New Roman" pitchFamily="18" charset="0"/>
              </a:rPr>
              <a:t>.</a:t>
            </a:r>
            <a:r>
              <a:rPr lang="en-US" sz="2900" dirty="0" smtClean="0">
                <a:solidFill>
                  <a:srgbClr val="282828"/>
                </a:solidFill>
                <a:latin typeface="Times New Roman" pitchFamily="18" charset="0"/>
                <a:cs typeface="Times New Roman" pitchFamily="18" charset="0"/>
              </a:rPr>
              <a:t/>
            </a:r>
            <a:br>
              <a:rPr lang="en-US" sz="2900" dirty="0" smtClean="0">
                <a:solidFill>
                  <a:srgbClr val="282828"/>
                </a:solidFill>
                <a:latin typeface="Times New Roman" pitchFamily="18" charset="0"/>
                <a:cs typeface="Times New Roman" pitchFamily="18" charset="0"/>
              </a:rPr>
            </a:br>
            <a:r>
              <a:rPr lang="en-US" sz="2900" dirty="0">
                <a:latin typeface="Times New Roman" pitchFamily="18" charset="0"/>
                <a:cs typeface="Times New Roman" pitchFamily="18" charset="0"/>
              </a:rPr>
              <a:t> </a:t>
            </a:r>
            <a:r>
              <a:rPr lang="en-US" sz="2900" dirty="0" smtClean="0">
                <a:latin typeface="Times New Roman" pitchFamily="18" charset="0"/>
                <a:cs typeface="Times New Roman" pitchFamily="18" charset="0"/>
              </a:rPr>
              <a:t> </a:t>
            </a:r>
            <a:br>
              <a:rPr lang="en-US" sz="2900" dirty="0" smtClean="0">
                <a:latin typeface="Times New Roman" pitchFamily="18" charset="0"/>
                <a:cs typeface="Times New Roman" pitchFamily="18" charset="0"/>
              </a:rPr>
            </a:br>
            <a:r>
              <a:rPr lang="en-US" sz="2900" dirty="0">
                <a:latin typeface="Times New Roman" pitchFamily="18" charset="0"/>
                <a:cs typeface="Times New Roman" pitchFamily="18" charset="0"/>
              </a:rPr>
              <a:t> </a:t>
            </a:r>
            <a:r>
              <a:rPr lang="en-US" sz="2900" dirty="0" smtClean="0">
                <a:latin typeface="Times New Roman" pitchFamily="18" charset="0"/>
                <a:cs typeface="Times New Roman" pitchFamily="18" charset="0"/>
              </a:rPr>
              <a:t>  * Cultural </a:t>
            </a:r>
            <a:r>
              <a:rPr lang="en-US" sz="2900" dirty="0">
                <a:latin typeface="Times New Roman" pitchFamily="18" charset="0"/>
                <a:cs typeface="Times New Roman" pitchFamily="18" charset="0"/>
              </a:rPr>
              <a:t>differences in matters of turn-taking can lead to conversational breakdown, misinterpretation of intentions</a:t>
            </a:r>
            <a:r>
              <a:rPr lang="en-US" sz="2900" dirty="0" smtClean="0">
                <a:latin typeface="Times New Roman" pitchFamily="18" charset="0"/>
                <a:cs typeface="Times New Roman" pitchFamily="18" charset="0"/>
              </a:rPr>
              <a:t>, &amp; </a:t>
            </a:r>
            <a:r>
              <a:rPr lang="en-US" sz="2900" dirty="0">
                <a:latin typeface="Times New Roman" pitchFamily="18" charset="0"/>
                <a:cs typeface="Times New Roman" pitchFamily="18" charset="0"/>
              </a:rPr>
              <a:t>interpersonal intergroup conflict</a:t>
            </a:r>
            <a:r>
              <a:rPr lang="en-US" sz="2900" dirty="0" smtClean="0">
                <a:latin typeface="Times New Roman" pitchFamily="18" charset="0"/>
                <a:cs typeface="Times New Roman" pitchFamily="18" charset="0"/>
              </a:rPr>
              <a:t>.</a:t>
            </a:r>
            <a:r>
              <a:rPr lang="en-US" sz="3200" dirty="0">
                <a:solidFill>
                  <a:srgbClr val="282828"/>
                </a:solidFill>
                <a:latin typeface="Georgia"/>
              </a:rPr>
              <a:t/>
            </a:r>
            <a:br>
              <a:rPr lang="en-US" sz="3200" dirty="0">
                <a:solidFill>
                  <a:srgbClr val="282828"/>
                </a:solidFill>
                <a:latin typeface="Georgia"/>
              </a:rPr>
            </a:br>
            <a:r>
              <a:rPr lang="en-US" sz="3200" dirty="0"/>
              <a:t/>
            </a:r>
            <a:br>
              <a:rPr lang="en-US" sz="3200" dirty="0"/>
            </a:br>
            <a:r>
              <a:rPr lang="en-US" sz="3600" dirty="0">
                <a:solidFill>
                  <a:srgbClr val="000000"/>
                </a:solidFill>
                <a:latin typeface="Times New Roman"/>
                <a:ea typeface="Calibri"/>
                <a:cs typeface="Times New Roman"/>
              </a:rPr>
              <a:t/>
            </a:r>
            <a:br>
              <a:rPr lang="en-US" sz="3600" dirty="0">
                <a:solidFill>
                  <a:srgbClr val="000000"/>
                </a:solidFill>
                <a:latin typeface="Times New Roman"/>
                <a:ea typeface="Calibri"/>
                <a:cs typeface="Times New Roman"/>
              </a:rPr>
            </a:br>
            <a:r>
              <a:rPr lang="en-US" sz="3600" dirty="0">
                <a:solidFill>
                  <a:srgbClr val="000000"/>
                </a:solidFill>
                <a:latin typeface="Times New Roman"/>
                <a:ea typeface="Calibri"/>
                <a:cs typeface="Times New Roman"/>
              </a:rPr>
              <a:t/>
            </a:r>
            <a:br>
              <a:rPr lang="en-US" sz="3600" dirty="0">
                <a:solidFill>
                  <a:srgbClr val="000000"/>
                </a:solidFill>
                <a:latin typeface="Times New Roman"/>
                <a:ea typeface="Calibri"/>
                <a:cs typeface="Times New Roman"/>
              </a:rPr>
            </a:br>
            <a:endParaRPr lang="en-US" dirty="0"/>
          </a:p>
        </p:txBody>
      </p:sp>
    </p:spTree>
    <p:extLst>
      <p:ext uri="{BB962C8B-B14F-4D97-AF65-F5344CB8AC3E}">
        <p14:creationId xmlns:p14="http://schemas.microsoft.com/office/powerpoint/2010/main" val="3252731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0"/>
            <a:ext cx="8712968" cy="6669359"/>
          </a:xfrm>
        </p:spPr>
        <p:txBody>
          <a:bodyPr>
            <a:normAutofit fontScale="90000"/>
          </a:bodyPr>
          <a:lstStyle/>
          <a:p>
            <a:pPr algn="l" fontAlgn="base"/>
            <a:r>
              <a:rPr lang="en-US" sz="3200" dirty="0" smtClean="0">
                <a:solidFill>
                  <a:srgbClr val="C00000"/>
                </a:solidFill>
                <a:latin typeface="Times New Roman"/>
                <a:ea typeface="Calibri"/>
                <a:cs typeface="Times New Roman"/>
              </a:rPr>
              <a:t/>
            </a:r>
            <a:br>
              <a:rPr lang="en-US" sz="3200" dirty="0" smtClean="0">
                <a:solidFill>
                  <a:srgbClr val="C00000"/>
                </a:solidFill>
                <a:latin typeface="Times New Roman"/>
                <a:ea typeface="Calibri"/>
                <a:cs typeface="Times New Roman"/>
              </a:rPr>
            </a:br>
            <a:r>
              <a:rPr lang="en-US" sz="3200" dirty="0" smtClean="0">
                <a:solidFill>
                  <a:srgbClr val="C00000"/>
                </a:solidFill>
                <a:latin typeface="Times New Roman"/>
                <a:ea typeface="Calibri"/>
                <a:cs typeface="Times New Roman"/>
              </a:rPr>
              <a:t/>
            </a:r>
            <a:br>
              <a:rPr lang="en-US" sz="3200" dirty="0" smtClean="0">
                <a:solidFill>
                  <a:srgbClr val="C00000"/>
                </a:solidFill>
                <a:latin typeface="Times New Roman"/>
                <a:ea typeface="Calibri"/>
                <a:cs typeface="Times New Roman"/>
              </a:rPr>
            </a:br>
            <a:r>
              <a:rPr lang="en-US" sz="3200" dirty="0">
                <a:solidFill>
                  <a:srgbClr val="C00000"/>
                </a:solidFill>
                <a:latin typeface="Times New Roman"/>
                <a:ea typeface="Calibri"/>
                <a:cs typeface="Times New Roman"/>
              </a:rPr>
              <a:t/>
            </a:r>
            <a:br>
              <a:rPr lang="en-US" sz="3200" dirty="0">
                <a:solidFill>
                  <a:srgbClr val="C00000"/>
                </a:solidFill>
                <a:latin typeface="Times New Roman"/>
                <a:ea typeface="Calibri"/>
                <a:cs typeface="Times New Roman"/>
              </a:rPr>
            </a:br>
            <a:r>
              <a:rPr lang="en-US" sz="3200" dirty="0" smtClean="0">
                <a:solidFill>
                  <a:srgbClr val="C00000"/>
                </a:solidFill>
                <a:latin typeface="Times New Roman"/>
                <a:ea typeface="Calibri"/>
                <a:cs typeface="Times New Roman"/>
              </a:rPr>
              <a:t/>
            </a:r>
            <a:br>
              <a:rPr lang="en-US" sz="3200" dirty="0" smtClean="0">
                <a:solidFill>
                  <a:srgbClr val="C00000"/>
                </a:solidFill>
                <a:latin typeface="Times New Roman"/>
                <a:ea typeface="Calibri"/>
                <a:cs typeface="Times New Roman"/>
              </a:rPr>
            </a:br>
            <a:r>
              <a:rPr lang="en-US" sz="3200" dirty="0" smtClean="0">
                <a:solidFill>
                  <a:srgbClr val="C00000"/>
                </a:solidFill>
                <a:latin typeface="Times New Roman"/>
                <a:ea typeface="Calibri"/>
                <a:cs typeface="Times New Roman"/>
              </a:rPr>
              <a:t>                         </a:t>
            </a:r>
            <a:r>
              <a:rPr lang="en-US" sz="4000" b="1" dirty="0" smtClean="0">
                <a:solidFill>
                  <a:srgbClr val="C00000"/>
                </a:solidFill>
                <a:latin typeface="Times New Roman"/>
                <a:ea typeface="Calibri"/>
                <a:cs typeface="Times New Roman"/>
              </a:rPr>
              <a:t>Adjacency pair</a:t>
            </a:r>
            <a:r>
              <a:rPr lang="en-US" sz="3200" dirty="0">
                <a:solidFill>
                  <a:srgbClr val="C00000"/>
                </a:solidFill>
                <a:latin typeface="Times New Roman"/>
                <a:ea typeface="Calibri"/>
                <a:cs typeface="Times New Roman"/>
              </a:rPr>
              <a:t/>
            </a:r>
            <a:br>
              <a:rPr lang="en-US" sz="3200" dirty="0">
                <a:solidFill>
                  <a:srgbClr val="C00000"/>
                </a:solidFill>
                <a:latin typeface="Times New Roman"/>
                <a:ea typeface="Calibri"/>
                <a:cs typeface="Times New Roman"/>
              </a:rPr>
            </a:br>
            <a:r>
              <a:rPr lang="en-US" sz="3200" dirty="0" smtClean="0">
                <a:solidFill>
                  <a:srgbClr val="C00000"/>
                </a:solidFill>
                <a:latin typeface="Times New Roman"/>
                <a:ea typeface="Calibri"/>
                <a:cs typeface="Times New Roman"/>
              </a:rPr>
              <a:t>    </a:t>
            </a:r>
            <a:br>
              <a:rPr lang="en-US" sz="3200" dirty="0" smtClean="0">
                <a:solidFill>
                  <a:srgbClr val="C00000"/>
                </a:solidFill>
                <a:latin typeface="Times New Roman"/>
                <a:ea typeface="Calibri"/>
                <a:cs typeface="Times New Roman"/>
              </a:rPr>
            </a:br>
            <a:r>
              <a:rPr lang="en-US" sz="3200" dirty="0">
                <a:solidFill>
                  <a:srgbClr val="C00000"/>
                </a:solidFill>
                <a:latin typeface="Times New Roman"/>
                <a:ea typeface="Calibri"/>
                <a:cs typeface="Times New Roman"/>
              </a:rPr>
              <a:t> </a:t>
            </a:r>
            <a:r>
              <a:rPr lang="en-US" sz="3200" dirty="0" smtClean="0">
                <a:solidFill>
                  <a:srgbClr val="C00000"/>
                </a:solidFill>
                <a:latin typeface="Times New Roman"/>
                <a:ea typeface="Calibri"/>
                <a:cs typeface="Times New Roman"/>
              </a:rPr>
              <a:t>  </a:t>
            </a:r>
            <a:r>
              <a:rPr lang="en-US" sz="3200" dirty="0" smtClean="0">
                <a:solidFill>
                  <a:schemeClr val="accent6">
                    <a:lumMod val="50000"/>
                  </a:schemeClr>
                </a:solidFill>
                <a:latin typeface="Times New Roman"/>
                <a:ea typeface="Calibri"/>
                <a:cs typeface="Times New Roman"/>
              </a:rPr>
              <a:t>* </a:t>
            </a:r>
            <a:r>
              <a:rPr lang="en-US" sz="3200" b="1" dirty="0">
                <a:solidFill>
                  <a:schemeClr val="accent5">
                    <a:lumMod val="50000"/>
                  </a:schemeClr>
                </a:solidFill>
                <a:latin typeface="Times New Roman"/>
                <a:ea typeface="Calibri"/>
                <a:cs typeface="Times New Roman"/>
              </a:rPr>
              <a:t>Adjacency </a:t>
            </a:r>
            <a:r>
              <a:rPr lang="en-US" sz="3200" b="1" dirty="0" smtClean="0">
                <a:solidFill>
                  <a:schemeClr val="accent5">
                    <a:lumMod val="50000"/>
                  </a:schemeClr>
                </a:solidFill>
                <a:latin typeface="Times New Roman"/>
                <a:ea typeface="Calibri"/>
                <a:cs typeface="Times New Roman"/>
              </a:rPr>
              <a:t>pair</a:t>
            </a:r>
            <a:r>
              <a:rPr lang="en-US" sz="3200" dirty="0">
                <a:solidFill>
                  <a:schemeClr val="accent5">
                    <a:lumMod val="50000"/>
                  </a:schemeClr>
                </a:solidFill>
                <a:latin typeface="Times New Roman"/>
                <a:ea typeface="Calibri"/>
                <a:cs typeface="Times New Roman"/>
              </a:rPr>
              <a:t>:</a:t>
            </a:r>
            <a:r>
              <a:rPr lang="en-US" sz="3200" dirty="0" smtClean="0">
                <a:solidFill>
                  <a:schemeClr val="accent6">
                    <a:lumMod val="50000"/>
                  </a:schemeClr>
                </a:solidFill>
                <a:latin typeface="Times New Roman"/>
                <a:ea typeface="Calibri"/>
                <a:cs typeface="Times New Roman"/>
              </a:rPr>
              <a:t> </a:t>
            </a:r>
            <a:r>
              <a:rPr lang="en-US" sz="3200" dirty="0">
                <a:solidFill>
                  <a:schemeClr val="accent6">
                    <a:lumMod val="50000"/>
                  </a:schemeClr>
                </a:solidFill>
                <a:latin typeface="Times New Roman"/>
                <a:ea typeface="Calibri"/>
                <a:cs typeface="Times New Roman"/>
              </a:rPr>
              <a:t>2 parts of exchange where the first speaker initiates the first of the pair &amp; having been the hearer responds with the second part of the pair</a:t>
            </a:r>
            <a:r>
              <a:rPr lang="en-US" sz="3200" dirty="0" smtClean="0">
                <a:solidFill>
                  <a:schemeClr val="accent6">
                    <a:lumMod val="50000"/>
                  </a:schemeClr>
                </a:solidFill>
                <a:latin typeface="Times New Roman"/>
                <a:ea typeface="Calibri"/>
                <a:cs typeface="Times New Roman"/>
              </a:rPr>
              <a:t>.</a:t>
            </a:r>
            <a:r>
              <a:rPr lang="en-US" sz="3200" dirty="0" smtClean="0">
                <a:solidFill>
                  <a:srgbClr val="C00000"/>
                </a:solidFill>
                <a:latin typeface="Times New Roman"/>
                <a:ea typeface="Calibri"/>
                <a:cs typeface="Times New Roman"/>
              </a:rPr>
              <a:t/>
            </a:r>
            <a:br>
              <a:rPr lang="en-US" sz="3200" dirty="0" smtClean="0">
                <a:solidFill>
                  <a:srgbClr val="C00000"/>
                </a:solidFill>
                <a:latin typeface="Times New Roman"/>
                <a:ea typeface="Calibri"/>
                <a:cs typeface="Times New Roman"/>
              </a:rPr>
            </a:br>
            <a:r>
              <a:rPr lang="en-US" sz="3200" dirty="0">
                <a:solidFill>
                  <a:srgbClr val="C00000"/>
                </a:solidFill>
                <a:latin typeface="Times New Roman"/>
                <a:ea typeface="Calibri"/>
                <a:cs typeface="Times New Roman"/>
              </a:rPr>
              <a:t> </a:t>
            </a:r>
            <a:r>
              <a:rPr lang="en-US" sz="3200" dirty="0" smtClean="0">
                <a:solidFill>
                  <a:srgbClr val="C00000"/>
                </a:solidFill>
                <a:latin typeface="Times New Roman"/>
                <a:ea typeface="Calibri"/>
                <a:cs typeface="Times New Roman"/>
              </a:rPr>
              <a:t/>
            </a:r>
            <a:br>
              <a:rPr lang="en-US" sz="3200" dirty="0" smtClean="0">
                <a:solidFill>
                  <a:srgbClr val="C00000"/>
                </a:solidFill>
                <a:latin typeface="Times New Roman"/>
                <a:ea typeface="Calibri"/>
                <a:cs typeface="Times New Roman"/>
              </a:rPr>
            </a:br>
            <a:r>
              <a:rPr lang="en-US" sz="3200" dirty="0">
                <a:solidFill>
                  <a:srgbClr val="C00000"/>
                </a:solidFill>
                <a:latin typeface="Times New Roman"/>
                <a:ea typeface="Calibri"/>
                <a:cs typeface="Times New Roman"/>
              </a:rPr>
              <a:t> </a:t>
            </a:r>
            <a:r>
              <a:rPr lang="en-US" sz="3200" dirty="0" smtClean="0">
                <a:solidFill>
                  <a:srgbClr val="C00000"/>
                </a:solidFill>
                <a:latin typeface="Times New Roman"/>
                <a:ea typeface="Calibri"/>
                <a:cs typeface="Times New Roman"/>
              </a:rPr>
              <a:t>  </a:t>
            </a:r>
            <a:r>
              <a:rPr lang="en-US" sz="3600" dirty="0" smtClean="0">
                <a:solidFill>
                  <a:srgbClr val="C00000"/>
                </a:solidFill>
                <a:latin typeface="Times New Roman"/>
                <a:ea typeface="Calibri"/>
                <a:cs typeface="Times New Roman"/>
              </a:rPr>
              <a:t>&gt; </a:t>
            </a:r>
            <a:r>
              <a:rPr lang="en-US" sz="3600" dirty="0" smtClean="0">
                <a:solidFill>
                  <a:srgbClr val="282828"/>
                </a:solidFill>
                <a:latin typeface="Times New Roman" pitchFamily="18" charset="0"/>
                <a:cs typeface="Times New Roman" pitchFamily="18" charset="0"/>
              </a:rPr>
              <a:t>In </a:t>
            </a:r>
            <a:r>
              <a:rPr lang="en-US" sz="3600" dirty="0">
                <a:solidFill>
                  <a:srgbClr val="282828"/>
                </a:solidFill>
                <a:latin typeface="Times New Roman" pitchFamily="18" charset="0"/>
                <a:cs typeface="Times New Roman" pitchFamily="18" charset="0"/>
              </a:rPr>
              <a:t>conversation </a:t>
            </a:r>
            <a:r>
              <a:rPr lang="en-US" sz="3600" dirty="0">
                <a:solidFill>
                  <a:srgbClr val="282828"/>
                </a:solidFill>
                <a:latin typeface="Times New Roman" pitchFamily="18" charset="0"/>
                <a:cs typeface="Times New Roman" pitchFamily="18" charset="0"/>
                <a:hlinkClick r:id="rId2"/>
              </a:rPr>
              <a:t>analysis</a:t>
            </a:r>
            <a:r>
              <a:rPr lang="en-US" sz="3600" dirty="0">
                <a:solidFill>
                  <a:srgbClr val="282828"/>
                </a:solidFill>
                <a:latin typeface="Times New Roman" pitchFamily="18" charset="0"/>
                <a:cs typeface="Times New Roman" pitchFamily="18" charset="0"/>
              </a:rPr>
              <a:t>, an </a:t>
            </a:r>
            <a:r>
              <a:rPr lang="en-US" sz="3600" i="1" dirty="0">
                <a:solidFill>
                  <a:srgbClr val="282828"/>
                </a:solidFill>
                <a:latin typeface="Times New Roman" pitchFamily="18" charset="0"/>
                <a:cs typeface="Times New Roman" pitchFamily="18" charset="0"/>
              </a:rPr>
              <a:t>adjacency pair </a:t>
            </a:r>
            <a:r>
              <a:rPr lang="en-US" sz="3600" dirty="0">
                <a:solidFill>
                  <a:srgbClr val="282828"/>
                </a:solidFill>
                <a:latin typeface="Times New Roman" pitchFamily="18" charset="0"/>
                <a:cs typeface="Times New Roman" pitchFamily="18" charset="0"/>
              </a:rPr>
              <a:t>is a two-part exchange in which the second </a:t>
            </a:r>
            <a:r>
              <a:rPr lang="en-US" sz="3600" dirty="0">
                <a:solidFill>
                  <a:srgbClr val="282828"/>
                </a:solidFill>
                <a:latin typeface="Times New Roman" pitchFamily="18" charset="0"/>
                <a:cs typeface="Times New Roman" pitchFamily="18" charset="0"/>
                <a:hlinkClick r:id="rId3"/>
              </a:rPr>
              <a:t>utterance</a:t>
            </a:r>
            <a:r>
              <a:rPr lang="en-US" sz="3600" dirty="0">
                <a:solidFill>
                  <a:srgbClr val="282828"/>
                </a:solidFill>
                <a:latin typeface="Times New Roman" pitchFamily="18" charset="0"/>
                <a:cs typeface="Times New Roman" pitchFamily="18" charset="0"/>
              </a:rPr>
              <a:t> is functionally dependent on the first, as exhibited in conventional greetings, invitations</a:t>
            </a:r>
            <a:r>
              <a:rPr lang="en-US" sz="3600" dirty="0" smtClean="0">
                <a:solidFill>
                  <a:srgbClr val="282828"/>
                </a:solidFill>
                <a:latin typeface="Times New Roman" pitchFamily="18" charset="0"/>
                <a:cs typeface="Times New Roman" pitchFamily="18" charset="0"/>
              </a:rPr>
              <a:t>, &amp; </a:t>
            </a:r>
            <a:r>
              <a:rPr lang="en-US" sz="3600" dirty="0">
                <a:solidFill>
                  <a:srgbClr val="282828"/>
                </a:solidFill>
                <a:latin typeface="Times New Roman" pitchFamily="18" charset="0"/>
                <a:cs typeface="Times New Roman" pitchFamily="18" charset="0"/>
              </a:rPr>
              <a:t>requests. </a:t>
            </a:r>
            <a:r>
              <a:rPr lang="en-US" sz="3600" dirty="0" smtClean="0">
                <a:solidFill>
                  <a:srgbClr val="282828"/>
                </a:solidFill>
                <a:latin typeface="Times New Roman" pitchFamily="18" charset="0"/>
                <a:cs typeface="Times New Roman" pitchFamily="18" charset="0"/>
              </a:rPr>
              <a:t/>
            </a:r>
            <a:br>
              <a:rPr lang="en-US" sz="3600" dirty="0" smtClean="0">
                <a:solidFill>
                  <a:srgbClr val="282828"/>
                </a:solidFill>
                <a:latin typeface="Times New Roman" pitchFamily="18" charset="0"/>
                <a:cs typeface="Times New Roman" pitchFamily="18" charset="0"/>
              </a:rPr>
            </a:br>
            <a:r>
              <a:rPr lang="en-US" sz="3600" dirty="0">
                <a:solidFill>
                  <a:srgbClr val="282828"/>
                </a:solidFill>
                <a:latin typeface="Times New Roman" pitchFamily="18" charset="0"/>
                <a:cs typeface="Times New Roman" pitchFamily="18" charset="0"/>
              </a:rPr>
              <a:t> </a:t>
            </a:r>
            <a:r>
              <a:rPr lang="en-US" sz="3600" dirty="0" smtClean="0">
                <a:solidFill>
                  <a:srgbClr val="282828"/>
                </a:solidFill>
                <a:latin typeface="Times New Roman" pitchFamily="18" charset="0"/>
                <a:cs typeface="Times New Roman" pitchFamily="18" charset="0"/>
              </a:rPr>
              <a:t>   It </a:t>
            </a:r>
            <a:r>
              <a:rPr lang="en-US" sz="3600" dirty="0">
                <a:solidFill>
                  <a:srgbClr val="282828"/>
                </a:solidFill>
                <a:latin typeface="Times New Roman" pitchFamily="18" charset="0"/>
                <a:cs typeface="Times New Roman" pitchFamily="18" charset="0"/>
              </a:rPr>
              <a:t>is also known as the concept of </a:t>
            </a:r>
            <a:r>
              <a:rPr lang="en-US" sz="3600" i="1" dirty="0" err="1">
                <a:solidFill>
                  <a:srgbClr val="282828"/>
                </a:solidFill>
                <a:latin typeface="Times New Roman" pitchFamily="18" charset="0"/>
                <a:cs typeface="Times New Roman" pitchFamily="18" charset="0"/>
              </a:rPr>
              <a:t>nextness</a:t>
            </a:r>
            <a:r>
              <a:rPr lang="en-US" sz="3600" dirty="0">
                <a:solidFill>
                  <a:srgbClr val="282828"/>
                </a:solidFill>
                <a:latin typeface="Times New Roman" pitchFamily="18" charset="0"/>
                <a:cs typeface="Times New Roman" pitchFamily="18" charset="0"/>
              </a:rPr>
              <a:t>. Each pair is spoken by a different person</a:t>
            </a:r>
            <a:r>
              <a:rPr lang="en-US" sz="3600" dirty="0" smtClean="0">
                <a:solidFill>
                  <a:srgbClr val="282828"/>
                </a:solidFill>
                <a:latin typeface="Times New Roman" pitchFamily="18" charset="0"/>
                <a:cs typeface="Times New Roman" pitchFamily="18" charset="0"/>
              </a:rPr>
              <a:t>.</a:t>
            </a:r>
            <a:r>
              <a:rPr lang="en-US" sz="2700" dirty="0" smtClean="0">
                <a:solidFill>
                  <a:srgbClr val="282828"/>
                </a:solidFill>
                <a:latin typeface="Times New Roman" pitchFamily="18" charset="0"/>
                <a:cs typeface="Times New Roman" pitchFamily="18" charset="0"/>
              </a:rPr>
              <a:t/>
            </a:r>
            <a:br>
              <a:rPr lang="en-US" sz="2700" dirty="0" smtClean="0">
                <a:solidFill>
                  <a:srgbClr val="282828"/>
                </a:solidFill>
                <a:latin typeface="Times New Roman" pitchFamily="18" charset="0"/>
                <a:cs typeface="Times New Roman" pitchFamily="18" charset="0"/>
              </a:rPr>
            </a:br>
            <a:r>
              <a:rPr lang="en-US" sz="2700" dirty="0" smtClean="0">
                <a:solidFill>
                  <a:srgbClr val="282828"/>
                </a:solidFill>
                <a:latin typeface="Times New Roman" pitchFamily="18" charset="0"/>
                <a:cs typeface="Times New Roman" pitchFamily="18" charset="0"/>
              </a:rPr>
              <a:t/>
            </a:r>
            <a:br>
              <a:rPr lang="en-US" sz="2700" dirty="0" smtClean="0">
                <a:solidFill>
                  <a:srgbClr val="282828"/>
                </a:solidFill>
                <a:latin typeface="Times New Roman" pitchFamily="18" charset="0"/>
                <a:cs typeface="Times New Roman" pitchFamily="18" charset="0"/>
              </a:rPr>
            </a:br>
            <a:r>
              <a:rPr lang="en-US" dirty="0">
                <a:solidFill>
                  <a:srgbClr val="282828"/>
                </a:solidFill>
                <a:latin typeface="Georgia"/>
              </a:rPr>
              <a:t> </a:t>
            </a:r>
            <a:br>
              <a:rPr lang="en-US" dirty="0">
                <a:solidFill>
                  <a:srgbClr val="282828"/>
                </a:solidFill>
                <a:latin typeface="Georgia"/>
              </a:rPr>
            </a:br>
            <a:r>
              <a:rPr lang="en-US" dirty="0">
                <a:solidFill>
                  <a:srgbClr val="282828"/>
                </a:solidFill>
                <a:latin typeface="Georgia"/>
              </a:rPr>
              <a:t/>
            </a:r>
            <a:br>
              <a:rPr lang="en-US" dirty="0">
                <a:solidFill>
                  <a:srgbClr val="282828"/>
                </a:solidFill>
                <a:latin typeface="Georgia"/>
              </a:rPr>
            </a:br>
            <a:endParaRPr lang="en-US" dirty="0"/>
          </a:p>
        </p:txBody>
      </p:sp>
    </p:spTree>
    <p:extLst>
      <p:ext uri="{BB962C8B-B14F-4D97-AF65-F5344CB8AC3E}">
        <p14:creationId xmlns:p14="http://schemas.microsoft.com/office/powerpoint/2010/main" val="3387657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16632"/>
            <a:ext cx="8784976" cy="6552727"/>
          </a:xfrm>
        </p:spPr>
        <p:txBody>
          <a:bodyPr>
            <a:normAutofit/>
          </a:bodyPr>
          <a:lstStyle/>
          <a:p>
            <a:pPr algn="l"/>
            <a:r>
              <a:rPr lang="en-US" sz="3200" dirty="0" smtClean="0">
                <a:solidFill>
                  <a:srgbClr val="282828"/>
                </a:solidFill>
                <a:latin typeface="Times New Roman"/>
                <a:cs typeface="Times New Roman"/>
              </a:rPr>
              <a:t>      * </a:t>
            </a:r>
            <a:r>
              <a:rPr lang="en-US" sz="3200" dirty="0">
                <a:solidFill>
                  <a:srgbClr val="984807"/>
                </a:solidFill>
                <a:latin typeface="Times New Roman"/>
                <a:cs typeface="Times New Roman"/>
              </a:rPr>
              <a:t>Adjacency pairs include such </a:t>
            </a:r>
            <a:r>
              <a:rPr lang="en-US" sz="3200" b="1" i="1" dirty="0">
                <a:solidFill>
                  <a:srgbClr val="0070C0"/>
                </a:solidFill>
                <a:latin typeface="Times New Roman"/>
                <a:cs typeface="Times New Roman"/>
              </a:rPr>
              <a:t>exchanges</a:t>
            </a:r>
            <a:r>
              <a:rPr lang="en-US" sz="3200" dirty="0">
                <a:solidFill>
                  <a:srgbClr val="984807"/>
                </a:solidFill>
                <a:latin typeface="Times New Roman"/>
                <a:cs typeface="Times New Roman"/>
              </a:rPr>
              <a:t> as </a:t>
            </a:r>
            <a:r>
              <a:rPr lang="en-US" sz="3200" dirty="0">
                <a:solidFill>
                  <a:srgbClr val="002060"/>
                </a:solidFill>
                <a:latin typeface="Times New Roman"/>
                <a:cs typeface="Times New Roman"/>
              </a:rPr>
              <a:t>question/answer; complaint/denial; offer/accept; request/grant; compliment/rejection; challenge/rejection</a:t>
            </a:r>
            <a:r>
              <a:rPr lang="en-US" sz="3200" dirty="0" smtClean="0">
                <a:solidFill>
                  <a:srgbClr val="002060"/>
                </a:solidFill>
                <a:latin typeface="Times New Roman"/>
                <a:cs typeface="Times New Roman"/>
              </a:rPr>
              <a:t>, </a:t>
            </a:r>
            <a:r>
              <a:rPr lang="en-US" sz="3200" dirty="0">
                <a:solidFill>
                  <a:srgbClr val="002060"/>
                </a:solidFill>
                <a:latin typeface="Times New Roman"/>
                <a:cs typeface="Times New Roman"/>
              </a:rPr>
              <a:t>instruct/receipt</a:t>
            </a:r>
            <a:r>
              <a:rPr lang="en-US" sz="3200" dirty="0" smtClean="0">
                <a:solidFill>
                  <a:srgbClr val="002060"/>
                </a:solidFill>
                <a:latin typeface="Times New Roman"/>
                <a:cs typeface="Times New Roman"/>
              </a:rPr>
              <a:t>.</a:t>
            </a:r>
            <a:br>
              <a:rPr lang="en-US" sz="3200" dirty="0" smtClean="0">
                <a:solidFill>
                  <a:srgbClr val="002060"/>
                </a:solidFill>
                <a:latin typeface="Times New Roman"/>
                <a:cs typeface="Times New Roman"/>
              </a:rPr>
            </a:br>
            <a:r>
              <a:rPr lang="en-US" sz="3200" dirty="0" smtClean="0">
                <a:solidFill>
                  <a:srgbClr val="002060"/>
                </a:solidFill>
                <a:latin typeface="Times New Roman"/>
                <a:cs typeface="Times New Roman"/>
              </a:rPr>
              <a:t> </a:t>
            </a:r>
            <a:br>
              <a:rPr lang="en-US" sz="3200" dirty="0" smtClean="0">
                <a:solidFill>
                  <a:srgbClr val="002060"/>
                </a:solidFill>
                <a:latin typeface="Times New Roman"/>
                <a:cs typeface="Times New Roman"/>
              </a:rPr>
            </a:br>
            <a:r>
              <a:rPr lang="en-US" sz="3200" dirty="0">
                <a:solidFill>
                  <a:srgbClr val="002060"/>
                </a:solidFill>
                <a:latin typeface="Times New Roman"/>
                <a:cs typeface="Times New Roman"/>
              </a:rPr>
              <a:t> </a:t>
            </a:r>
            <a:r>
              <a:rPr lang="en-US" sz="3200" dirty="0" smtClean="0">
                <a:solidFill>
                  <a:srgbClr val="002060"/>
                </a:solidFill>
                <a:latin typeface="Times New Roman"/>
                <a:cs typeface="Times New Roman"/>
              </a:rPr>
              <a:t>Adjacency </a:t>
            </a:r>
            <a:r>
              <a:rPr lang="en-US" sz="3200" dirty="0">
                <a:solidFill>
                  <a:srgbClr val="002060"/>
                </a:solidFill>
                <a:latin typeface="Times New Roman"/>
                <a:cs typeface="Times New Roman"/>
              </a:rPr>
              <a:t>pairs typically have three characteristics:</a:t>
            </a:r>
            <a:br>
              <a:rPr lang="en-US" sz="3200" dirty="0">
                <a:solidFill>
                  <a:srgbClr val="002060"/>
                </a:solidFill>
                <a:latin typeface="Times New Roman"/>
                <a:cs typeface="Times New Roman"/>
              </a:rPr>
            </a:br>
            <a:r>
              <a:rPr lang="en-US" sz="3200" dirty="0" smtClean="0">
                <a:solidFill>
                  <a:srgbClr val="002060"/>
                </a:solidFill>
                <a:latin typeface="Times New Roman"/>
                <a:cs typeface="Times New Roman"/>
              </a:rPr>
              <a:t> </a:t>
            </a:r>
            <a:r>
              <a:rPr lang="en-US" sz="3200" i="1" dirty="0">
                <a:solidFill>
                  <a:schemeClr val="accent6">
                    <a:lumMod val="50000"/>
                  </a:schemeClr>
                </a:solidFill>
                <a:latin typeface="Times New Roman"/>
                <a:cs typeface="Times New Roman"/>
              </a:rPr>
              <a:t>C</a:t>
            </a:r>
            <a:r>
              <a:rPr lang="en-US" sz="3200" i="1" dirty="0" smtClean="0">
                <a:solidFill>
                  <a:schemeClr val="accent6">
                    <a:lumMod val="50000"/>
                  </a:schemeClr>
                </a:solidFill>
                <a:latin typeface="Times New Roman"/>
                <a:cs typeface="Times New Roman"/>
              </a:rPr>
              <a:t>onsist </a:t>
            </a:r>
            <a:r>
              <a:rPr lang="en-US" sz="3200" i="1" dirty="0">
                <a:solidFill>
                  <a:schemeClr val="accent6">
                    <a:lumMod val="50000"/>
                  </a:schemeClr>
                </a:solidFill>
                <a:latin typeface="Times New Roman"/>
                <a:cs typeface="Times New Roman"/>
              </a:rPr>
              <a:t>of two </a:t>
            </a:r>
            <a:r>
              <a:rPr lang="en-US" sz="3200" i="1" dirty="0" smtClean="0">
                <a:solidFill>
                  <a:schemeClr val="accent6">
                    <a:lumMod val="50000"/>
                  </a:schemeClr>
                </a:solidFill>
                <a:latin typeface="Times New Roman"/>
                <a:cs typeface="Times New Roman"/>
              </a:rPr>
              <a:t>utterances;</a:t>
            </a:r>
            <a:r>
              <a:rPr lang="en-US" sz="3200" i="1" dirty="0">
                <a:solidFill>
                  <a:schemeClr val="accent6">
                    <a:lumMod val="50000"/>
                  </a:schemeClr>
                </a:solidFill>
                <a:latin typeface="Times New Roman"/>
                <a:cs typeface="Times New Roman"/>
              </a:rPr>
              <a:t> T</a:t>
            </a:r>
            <a:r>
              <a:rPr lang="en-US" sz="3200" i="1" dirty="0" smtClean="0">
                <a:solidFill>
                  <a:schemeClr val="accent6">
                    <a:lumMod val="50000"/>
                  </a:schemeClr>
                </a:solidFill>
                <a:latin typeface="Times New Roman"/>
                <a:cs typeface="Times New Roman"/>
              </a:rPr>
              <a:t>he </a:t>
            </a:r>
            <a:r>
              <a:rPr lang="en-US" sz="3200" i="1" dirty="0">
                <a:solidFill>
                  <a:schemeClr val="accent6">
                    <a:lumMod val="50000"/>
                  </a:schemeClr>
                </a:solidFill>
                <a:latin typeface="Times New Roman"/>
                <a:cs typeface="Times New Roman"/>
              </a:rPr>
              <a:t>utterances are adjacent, that is the first immediately follows the second</a:t>
            </a:r>
            <a:r>
              <a:rPr lang="en-US" sz="3200" i="1" dirty="0" smtClean="0">
                <a:solidFill>
                  <a:schemeClr val="accent6">
                    <a:lumMod val="50000"/>
                  </a:schemeClr>
                </a:solidFill>
                <a:latin typeface="Times New Roman"/>
                <a:cs typeface="Times New Roman"/>
              </a:rPr>
              <a:t>; </a:t>
            </a:r>
            <a:r>
              <a:rPr lang="en-US" sz="3200" i="1" dirty="0">
                <a:solidFill>
                  <a:schemeClr val="accent6">
                    <a:lumMod val="50000"/>
                  </a:schemeClr>
                </a:solidFill>
                <a:latin typeface="Times New Roman"/>
                <a:cs typeface="Times New Roman"/>
              </a:rPr>
              <a:t>D</a:t>
            </a:r>
            <a:r>
              <a:rPr lang="en-US" sz="3200" i="1" dirty="0" smtClean="0">
                <a:solidFill>
                  <a:schemeClr val="accent6">
                    <a:lumMod val="50000"/>
                  </a:schemeClr>
                </a:solidFill>
                <a:latin typeface="Times New Roman"/>
                <a:cs typeface="Times New Roman"/>
              </a:rPr>
              <a:t>ifferent </a:t>
            </a:r>
            <a:r>
              <a:rPr lang="en-US" sz="3200" i="1" dirty="0">
                <a:solidFill>
                  <a:schemeClr val="accent6">
                    <a:lumMod val="50000"/>
                  </a:schemeClr>
                </a:solidFill>
                <a:latin typeface="Times New Roman"/>
                <a:cs typeface="Times New Roman"/>
              </a:rPr>
              <a:t>speakers produce each </a:t>
            </a:r>
            <a:r>
              <a:rPr lang="en-US" sz="3200" i="1" dirty="0" smtClean="0">
                <a:solidFill>
                  <a:schemeClr val="accent6">
                    <a:lumMod val="50000"/>
                  </a:schemeClr>
                </a:solidFill>
                <a:latin typeface="Times New Roman"/>
                <a:cs typeface="Times New Roman"/>
              </a:rPr>
              <a:t>utterance</a:t>
            </a:r>
            <a:endParaRPr lang="en-US" sz="3200" i="1" dirty="0">
              <a:solidFill>
                <a:schemeClr val="accent6">
                  <a:lumMod val="50000"/>
                </a:schemeClr>
              </a:solidFill>
            </a:endParaRPr>
          </a:p>
        </p:txBody>
      </p:sp>
    </p:spTree>
    <p:extLst>
      <p:ext uri="{BB962C8B-B14F-4D97-AF65-F5344CB8AC3E}">
        <p14:creationId xmlns:p14="http://schemas.microsoft.com/office/powerpoint/2010/main" val="4085889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332656"/>
            <a:ext cx="8784976" cy="6336703"/>
          </a:xfrm>
        </p:spPr>
        <p:txBody>
          <a:bodyPr/>
          <a:lstStyle/>
          <a:p>
            <a:r>
              <a:rPr lang="en-US" sz="3200" b="1" i="1" u="sng" dirty="0">
                <a:solidFill>
                  <a:srgbClr val="002060"/>
                </a:solidFill>
                <a:latin typeface="Times New Roman"/>
                <a:ea typeface="Times New Roman"/>
                <a:cs typeface="Times New Roman"/>
              </a:rPr>
              <a:t>Utterance function</a:t>
            </a:r>
            <a:r>
              <a:rPr lang="en-US" sz="3200" b="1" i="1" dirty="0">
                <a:solidFill>
                  <a:srgbClr val="002060"/>
                </a:solidFill>
                <a:latin typeface="Times New Roman"/>
                <a:ea typeface="Times New Roman"/>
                <a:cs typeface="Times New Roman"/>
              </a:rPr>
              <a:t>		 </a:t>
            </a:r>
            <a:r>
              <a:rPr lang="en-US" sz="3200" b="1" i="1" u="sng" dirty="0">
                <a:solidFill>
                  <a:srgbClr val="002060"/>
                </a:solidFill>
                <a:latin typeface="Times New Roman"/>
                <a:ea typeface="Times New Roman"/>
                <a:cs typeface="Times New Roman"/>
              </a:rPr>
              <a:t>Expected response</a:t>
            </a:r>
            <a:r>
              <a:rPr lang="en-US" sz="3200" dirty="0">
                <a:solidFill>
                  <a:srgbClr val="000000"/>
                </a:solidFill>
                <a:latin typeface="Times New Roman"/>
                <a:ea typeface="Calibri"/>
                <a:cs typeface="Times New Roman"/>
              </a:rPr>
              <a:t/>
            </a:r>
            <a:br>
              <a:rPr lang="en-US" sz="3200" dirty="0">
                <a:solidFill>
                  <a:srgbClr val="000000"/>
                </a:solidFill>
                <a:latin typeface="Times New Roman"/>
                <a:ea typeface="Calibri"/>
                <a:cs typeface="Times New Roman"/>
              </a:rPr>
            </a:br>
            <a:r>
              <a:rPr lang="en-US" sz="3200" dirty="0">
                <a:solidFill>
                  <a:srgbClr val="000000"/>
                </a:solidFill>
                <a:latin typeface="Times New Roman"/>
                <a:ea typeface="Calibri"/>
                <a:cs typeface="Times New Roman"/>
              </a:rPr>
              <a:t> </a:t>
            </a:r>
            <a:br>
              <a:rPr lang="en-US" sz="3200" dirty="0">
                <a:solidFill>
                  <a:srgbClr val="000000"/>
                </a:solidFill>
                <a:latin typeface="Times New Roman"/>
                <a:ea typeface="Calibri"/>
                <a:cs typeface="Times New Roman"/>
              </a:rPr>
            </a:br>
            <a:r>
              <a:rPr lang="en-US" sz="3200" b="1" i="1" dirty="0">
                <a:solidFill>
                  <a:srgbClr val="00B050"/>
                </a:solidFill>
                <a:latin typeface="Times New Roman"/>
                <a:ea typeface="Times New Roman"/>
                <a:cs typeface="Times New Roman"/>
              </a:rPr>
              <a:t>greeting	          &gt;&gt;&gt;&gt;&gt;	       greeting</a:t>
            </a:r>
            <a:r>
              <a:rPr lang="en-US" sz="3200" b="1" dirty="0">
                <a:solidFill>
                  <a:srgbClr val="00B050"/>
                </a:solidFill>
                <a:latin typeface="Times New Roman"/>
                <a:ea typeface="Times New Roman"/>
                <a:cs typeface="Times New Roman"/>
              </a:rPr>
              <a:t/>
            </a:r>
            <a:br>
              <a:rPr lang="en-US" sz="3200" b="1" dirty="0">
                <a:solidFill>
                  <a:srgbClr val="00B050"/>
                </a:solidFill>
                <a:latin typeface="Times New Roman"/>
                <a:ea typeface="Times New Roman"/>
                <a:cs typeface="Times New Roman"/>
              </a:rPr>
            </a:br>
            <a:r>
              <a:rPr lang="en-US" sz="3200" b="1" dirty="0">
                <a:solidFill>
                  <a:srgbClr val="00B050"/>
                </a:solidFill>
                <a:latin typeface="Times New Roman"/>
                <a:ea typeface="Times New Roman"/>
                <a:cs typeface="Times New Roman"/>
              </a:rPr>
              <a:t> </a:t>
            </a:r>
            <a:br>
              <a:rPr lang="en-US" sz="3200" b="1" dirty="0">
                <a:solidFill>
                  <a:srgbClr val="00B050"/>
                </a:solidFill>
                <a:latin typeface="Times New Roman"/>
                <a:ea typeface="Times New Roman"/>
                <a:cs typeface="Times New Roman"/>
              </a:rPr>
            </a:br>
            <a:r>
              <a:rPr lang="en-US" sz="3200" b="1" i="1" dirty="0">
                <a:solidFill>
                  <a:srgbClr val="0070C0"/>
                </a:solidFill>
                <a:latin typeface="Times New Roman"/>
                <a:ea typeface="Times New Roman"/>
                <a:cs typeface="Times New Roman"/>
              </a:rPr>
              <a:t>congratulation     &gt;&gt;&gt;&gt;             thanks </a:t>
            </a:r>
            <a:r>
              <a:rPr lang="en-US" sz="3200" b="1" dirty="0">
                <a:solidFill>
                  <a:srgbClr val="0070C0"/>
                </a:solidFill>
                <a:latin typeface="Times New Roman"/>
                <a:ea typeface="Calibri"/>
                <a:cs typeface="Times New Roman"/>
              </a:rPr>
              <a:t/>
            </a:r>
            <a:br>
              <a:rPr lang="en-US" sz="3200" b="1" dirty="0">
                <a:solidFill>
                  <a:srgbClr val="0070C0"/>
                </a:solidFill>
                <a:latin typeface="Times New Roman"/>
                <a:ea typeface="Calibri"/>
                <a:cs typeface="Times New Roman"/>
              </a:rPr>
            </a:br>
            <a:r>
              <a:rPr lang="en-US" sz="3200" b="1" dirty="0">
                <a:solidFill>
                  <a:srgbClr val="0070C0"/>
                </a:solidFill>
                <a:latin typeface="Times New Roman"/>
                <a:ea typeface="Calibri"/>
                <a:cs typeface="Times New Roman"/>
              </a:rPr>
              <a:t> </a:t>
            </a:r>
            <a:br>
              <a:rPr lang="en-US" sz="3200" b="1" dirty="0">
                <a:solidFill>
                  <a:srgbClr val="0070C0"/>
                </a:solidFill>
                <a:latin typeface="Times New Roman"/>
                <a:ea typeface="Calibri"/>
                <a:cs typeface="Times New Roman"/>
              </a:rPr>
            </a:br>
            <a:r>
              <a:rPr lang="en-US" sz="3200" i="1" dirty="0">
                <a:solidFill>
                  <a:srgbClr val="C00000"/>
                </a:solidFill>
                <a:latin typeface="Times New Roman"/>
                <a:ea typeface="Times New Roman"/>
                <a:cs typeface="Times New Roman"/>
              </a:rPr>
              <a:t>apology                &gt;&gt;&gt;&gt;            acceptance</a:t>
            </a:r>
            <a:r>
              <a:rPr lang="en-US" sz="3200" dirty="0">
                <a:solidFill>
                  <a:srgbClr val="000000"/>
                </a:solidFill>
                <a:latin typeface="Times New Roman"/>
                <a:ea typeface="Calibri"/>
                <a:cs typeface="Times New Roman"/>
              </a:rPr>
              <a:t/>
            </a:r>
            <a:br>
              <a:rPr lang="en-US" sz="3200" dirty="0">
                <a:solidFill>
                  <a:srgbClr val="000000"/>
                </a:solidFill>
                <a:latin typeface="Times New Roman"/>
                <a:ea typeface="Calibri"/>
                <a:cs typeface="Times New Roman"/>
              </a:rPr>
            </a:br>
            <a:r>
              <a:rPr lang="en-US" sz="3200" dirty="0">
                <a:solidFill>
                  <a:srgbClr val="000000"/>
                </a:solidFill>
                <a:latin typeface="Times New Roman"/>
                <a:ea typeface="Calibri"/>
                <a:cs typeface="Times New Roman"/>
              </a:rPr>
              <a:t> </a:t>
            </a:r>
            <a:br>
              <a:rPr lang="en-US" sz="3200" dirty="0">
                <a:solidFill>
                  <a:srgbClr val="000000"/>
                </a:solidFill>
                <a:latin typeface="Times New Roman"/>
                <a:ea typeface="Calibri"/>
                <a:cs typeface="Times New Roman"/>
              </a:rPr>
            </a:br>
            <a:r>
              <a:rPr lang="en-US" sz="3200" dirty="0" smtClean="0">
                <a:solidFill>
                  <a:srgbClr val="000000"/>
                </a:solidFill>
                <a:latin typeface="Times New Roman"/>
                <a:ea typeface="Calibri"/>
                <a:cs typeface="Times New Roman"/>
              </a:rPr>
              <a:t>   </a:t>
            </a:r>
            <a:r>
              <a:rPr lang="en-US" sz="3200" b="1" i="1" dirty="0" err="1" smtClean="0">
                <a:solidFill>
                  <a:srgbClr val="000000"/>
                </a:solidFill>
                <a:latin typeface="Times New Roman"/>
                <a:ea typeface="Times New Roman"/>
                <a:cs typeface="Times New Roman"/>
              </a:rPr>
              <a:t>infor</a:t>
            </a:r>
            <a:r>
              <a:rPr lang="en-US" sz="3200" b="1" i="1" dirty="0" smtClean="0">
                <a:solidFill>
                  <a:srgbClr val="000000"/>
                </a:solidFill>
                <a:latin typeface="Times New Roman"/>
                <a:ea typeface="Times New Roman"/>
                <a:cs typeface="Times New Roman"/>
              </a:rPr>
              <a:t> </a:t>
            </a:r>
            <a:r>
              <a:rPr lang="en-US" sz="3200" i="1" dirty="0" smtClean="0">
                <a:solidFill>
                  <a:srgbClr val="000000"/>
                </a:solidFill>
                <a:latin typeface="Times New Roman"/>
                <a:ea typeface="Times New Roman"/>
                <a:cs typeface="Times New Roman"/>
              </a:rPr>
              <a:t>                     &gt;&gt;            </a:t>
            </a:r>
            <a:r>
              <a:rPr lang="en-US" sz="3200" i="1" dirty="0">
                <a:solidFill>
                  <a:srgbClr val="000000"/>
                </a:solidFill>
                <a:latin typeface="Times New Roman"/>
                <a:ea typeface="Times New Roman"/>
                <a:cs typeface="Times New Roman"/>
              </a:rPr>
              <a:t>acknowledgement</a:t>
            </a:r>
            <a:r>
              <a:rPr lang="en-US" sz="3200" dirty="0">
                <a:solidFill>
                  <a:srgbClr val="000000"/>
                </a:solidFill>
                <a:latin typeface="Times New Roman"/>
                <a:ea typeface="Times New Roman"/>
                <a:cs typeface="Times New Roman"/>
              </a:rPr>
              <a:t/>
            </a:r>
            <a:br>
              <a:rPr lang="en-US" sz="3200" dirty="0">
                <a:solidFill>
                  <a:srgbClr val="000000"/>
                </a:solidFill>
                <a:latin typeface="Times New Roman"/>
                <a:ea typeface="Times New Roman"/>
                <a:cs typeface="Times New Roman"/>
              </a:rPr>
            </a:br>
            <a:r>
              <a:rPr lang="en-US" sz="3200" dirty="0">
                <a:solidFill>
                  <a:srgbClr val="000000"/>
                </a:solidFill>
                <a:latin typeface="Times New Roman"/>
                <a:ea typeface="Times New Roman"/>
                <a:cs typeface="Times New Roman"/>
              </a:rPr>
              <a:t> </a:t>
            </a:r>
            <a:br>
              <a:rPr lang="en-US" sz="3200" dirty="0">
                <a:solidFill>
                  <a:srgbClr val="000000"/>
                </a:solidFill>
                <a:latin typeface="Times New Roman"/>
                <a:ea typeface="Times New Roman"/>
                <a:cs typeface="Times New Roman"/>
              </a:rPr>
            </a:br>
            <a:r>
              <a:rPr lang="en-US" sz="3200" b="1" i="1" dirty="0">
                <a:solidFill>
                  <a:srgbClr val="00B050"/>
                </a:solidFill>
                <a:latin typeface="Times New Roman"/>
                <a:ea typeface="Times New Roman"/>
                <a:cs typeface="Times New Roman"/>
              </a:rPr>
              <a:t>leave-taking         </a:t>
            </a:r>
            <a:r>
              <a:rPr lang="en-US" sz="3200" b="1" i="1" dirty="0" smtClean="0">
                <a:solidFill>
                  <a:srgbClr val="00B050"/>
                </a:solidFill>
                <a:latin typeface="Times New Roman"/>
                <a:ea typeface="Times New Roman"/>
                <a:cs typeface="Times New Roman"/>
              </a:rPr>
              <a:t>&gt;&gt;                   </a:t>
            </a:r>
            <a:r>
              <a:rPr lang="en-US" sz="3200" b="1" i="1" dirty="0">
                <a:solidFill>
                  <a:srgbClr val="00B050"/>
                </a:solidFill>
                <a:latin typeface="Times New Roman"/>
                <a:ea typeface="Times New Roman"/>
                <a:cs typeface="Times New Roman"/>
              </a:rPr>
              <a:t>leave-taking</a:t>
            </a:r>
            <a:endParaRPr lang="en-US" dirty="0"/>
          </a:p>
        </p:txBody>
      </p:sp>
    </p:spTree>
    <p:extLst>
      <p:ext uri="{BB962C8B-B14F-4D97-AF65-F5344CB8AC3E}">
        <p14:creationId xmlns:p14="http://schemas.microsoft.com/office/powerpoint/2010/main" val="3426865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88640"/>
            <a:ext cx="8928992" cy="6480719"/>
          </a:xfrm>
        </p:spPr>
        <p:txBody>
          <a:bodyPr>
            <a:normAutofit fontScale="90000"/>
          </a:bodyPr>
          <a:lstStyle/>
          <a:p>
            <a:r>
              <a:rPr lang="en-US" sz="3200" b="1" dirty="0">
                <a:solidFill>
                  <a:srgbClr val="FF0000"/>
                </a:solidFill>
                <a:latin typeface="Times New Roman"/>
                <a:ea typeface="Calibri"/>
                <a:cs typeface="Times New Roman"/>
              </a:rPr>
              <a:t>Functions of language</a:t>
            </a:r>
            <a:r>
              <a:rPr lang="en-US" sz="3200" dirty="0">
                <a:solidFill>
                  <a:srgbClr val="000000"/>
                </a:solidFill>
                <a:latin typeface="Times New Roman"/>
                <a:ea typeface="Calibri"/>
                <a:cs typeface="Times New Roman"/>
              </a:rPr>
              <a:t/>
            </a:r>
            <a:br>
              <a:rPr lang="en-US" sz="3200" dirty="0">
                <a:solidFill>
                  <a:srgbClr val="000000"/>
                </a:solidFill>
                <a:latin typeface="Times New Roman"/>
                <a:ea typeface="Calibri"/>
                <a:cs typeface="Times New Roman"/>
              </a:rPr>
            </a:br>
            <a:r>
              <a:rPr lang="en-US" sz="3200" dirty="0">
                <a:solidFill>
                  <a:srgbClr val="000000"/>
                </a:solidFill>
                <a:latin typeface="Times New Roman"/>
                <a:ea typeface="Calibri"/>
                <a:cs typeface="Times New Roman"/>
              </a:rPr>
              <a:t> </a:t>
            </a:r>
            <a:r>
              <a:rPr lang="en-US" sz="3200" dirty="0" smtClean="0">
                <a:solidFill>
                  <a:srgbClr val="000000"/>
                </a:solidFill>
                <a:latin typeface="Times New Roman"/>
                <a:ea typeface="Calibri"/>
                <a:cs typeface="Times New Roman"/>
              </a:rPr>
              <a:t/>
            </a:r>
            <a:br>
              <a:rPr lang="en-US" sz="3200" dirty="0" smtClean="0">
                <a:solidFill>
                  <a:srgbClr val="000000"/>
                </a:solidFill>
                <a:latin typeface="Times New Roman"/>
                <a:ea typeface="Calibri"/>
                <a:cs typeface="Times New Roman"/>
              </a:rPr>
            </a:br>
            <a:r>
              <a:rPr lang="en-US" sz="3200" dirty="0">
                <a:solidFill>
                  <a:srgbClr val="0070C0"/>
                </a:solidFill>
                <a:latin typeface="Times New Roman"/>
                <a:ea typeface="Calibri"/>
                <a:cs typeface="Times New Roman"/>
              </a:rPr>
              <a:t>2 main </a:t>
            </a:r>
            <a:r>
              <a:rPr lang="en-US" sz="3200" dirty="0" smtClean="0">
                <a:solidFill>
                  <a:srgbClr val="0070C0"/>
                </a:solidFill>
                <a:latin typeface="Times New Roman"/>
                <a:ea typeface="Calibri"/>
                <a:cs typeface="Times New Roman"/>
              </a:rPr>
              <a:t>functions: </a:t>
            </a:r>
            <a:r>
              <a:rPr lang="en-US" sz="3200" dirty="0" smtClean="0">
                <a:solidFill>
                  <a:srgbClr val="002060"/>
                </a:solidFill>
                <a:latin typeface="Times New Roman"/>
                <a:ea typeface="Calibri"/>
                <a:cs typeface="Times New Roman"/>
              </a:rPr>
              <a:t>Transactional </a:t>
            </a:r>
            <a:r>
              <a:rPr lang="en-US" sz="3200" dirty="0">
                <a:solidFill>
                  <a:srgbClr val="002060"/>
                </a:solidFill>
                <a:latin typeface="Times New Roman"/>
                <a:ea typeface="Calibri"/>
                <a:cs typeface="Times New Roman"/>
              </a:rPr>
              <a:t>&amp; Interactional</a:t>
            </a:r>
            <a:r>
              <a:rPr lang="en-US" sz="3200" dirty="0">
                <a:solidFill>
                  <a:srgbClr val="000000"/>
                </a:solidFill>
                <a:latin typeface="Times New Roman"/>
                <a:ea typeface="Calibri"/>
                <a:cs typeface="Times New Roman"/>
              </a:rPr>
              <a:t/>
            </a:r>
            <a:br>
              <a:rPr lang="en-US" sz="3200" dirty="0">
                <a:solidFill>
                  <a:srgbClr val="000000"/>
                </a:solidFill>
                <a:latin typeface="Times New Roman"/>
                <a:ea typeface="Calibri"/>
                <a:cs typeface="Times New Roman"/>
              </a:rPr>
            </a:br>
            <a:r>
              <a:rPr lang="en-US" sz="3200" dirty="0" smtClean="0">
                <a:solidFill>
                  <a:srgbClr val="000000"/>
                </a:solidFill>
                <a:latin typeface="Times New Roman"/>
                <a:ea typeface="Calibri"/>
                <a:cs typeface="Times New Roman"/>
              </a:rPr>
              <a:t/>
            </a:r>
            <a:br>
              <a:rPr lang="en-US" sz="3200" dirty="0" smtClean="0">
                <a:solidFill>
                  <a:srgbClr val="000000"/>
                </a:solidFill>
                <a:latin typeface="Times New Roman"/>
                <a:ea typeface="Calibri"/>
                <a:cs typeface="Times New Roman"/>
              </a:rPr>
            </a:br>
            <a:r>
              <a:rPr lang="en-US" sz="3200" dirty="0">
                <a:solidFill>
                  <a:srgbClr val="000000"/>
                </a:solidFill>
                <a:latin typeface="Times New Roman"/>
                <a:ea typeface="Calibri"/>
                <a:cs typeface="Times New Roman"/>
              </a:rPr>
              <a:t> </a:t>
            </a:r>
            <a:r>
              <a:rPr lang="en-US" sz="3200" dirty="0" smtClean="0">
                <a:solidFill>
                  <a:srgbClr val="000000"/>
                </a:solidFill>
                <a:latin typeface="Times New Roman"/>
                <a:ea typeface="Calibri"/>
                <a:cs typeface="Times New Roman"/>
              </a:rPr>
              <a:t>* </a:t>
            </a:r>
            <a:r>
              <a:rPr lang="en-US" sz="3200" b="1" dirty="0">
                <a:solidFill>
                  <a:srgbClr val="984807"/>
                </a:solidFill>
                <a:latin typeface="Times New Roman"/>
                <a:ea typeface="Calibri"/>
                <a:cs typeface="Times New Roman"/>
              </a:rPr>
              <a:t>Transactional function:</a:t>
            </a:r>
            <a:r>
              <a:rPr lang="en-US" sz="3200" dirty="0">
                <a:solidFill>
                  <a:srgbClr val="000000"/>
                </a:solidFill>
                <a:latin typeface="Times New Roman"/>
                <a:ea typeface="Calibri"/>
                <a:cs typeface="Times New Roman"/>
              </a:rPr>
              <a:t> </a:t>
            </a:r>
            <a:r>
              <a:rPr lang="en-US" sz="3200" b="1" i="1" dirty="0">
                <a:solidFill>
                  <a:srgbClr val="002060"/>
                </a:solidFill>
                <a:latin typeface="Times New Roman"/>
                <a:ea typeface="Calibri"/>
                <a:cs typeface="Times New Roman"/>
              </a:rPr>
              <a:t>Conveying information from person to person (expressing the content of what we say or speak)</a:t>
            </a:r>
            <a:r>
              <a:rPr lang="en-US" sz="3200" dirty="0">
                <a:solidFill>
                  <a:srgbClr val="000000"/>
                </a:solidFill>
                <a:latin typeface="Times New Roman"/>
                <a:ea typeface="Calibri"/>
                <a:cs typeface="Times New Roman"/>
              </a:rPr>
              <a:t> </a:t>
            </a:r>
            <a:r>
              <a:rPr lang="en-US" sz="2800" dirty="0">
                <a:solidFill>
                  <a:schemeClr val="accent2">
                    <a:lumMod val="75000"/>
                  </a:schemeClr>
                </a:solidFill>
                <a:latin typeface="Times New Roman"/>
                <a:ea typeface="Calibri"/>
                <a:cs typeface="Times New Roman"/>
              </a:rPr>
              <a:t>&gt; “ </a:t>
            </a:r>
            <a:r>
              <a:rPr lang="en-US" sz="2800" b="1" dirty="0">
                <a:solidFill>
                  <a:schemeClr val="accent2">
                    <a:lumMod val="75000"/>
                  </a:schemeClr>
                </a:solidFill>
                <a:latin typeface="Times New Roman"/>
                <a:ea typeface="Calibri"/>
                <a:cs typeface="Times New Roman"/>
              </a:rPr>
              <a:t>MESSAGE – ORIENTED</a:t>
            </a:r>
            <a:r>
              <a:rPr lang="en-US" sz="2800" dirty="0">
                <a:solidFill>
                  <a:schemeClr val="accent2">
                    <a:lumMod val="75000"/>
                  </a:schemeClr>
                </a:solidFill>
                <a:latin typeface="Times New Roman"/>
                <a:ea typeface="Calibri"/>
                <a:cs typeface="Times New Roman"/>
              </a:rPr>
              <a:t>”</a:t>
            </a:r>
            <a:r>
              <a:rPr lang="en-US" sz="3200" dirty="0">
                <a:solidFill>
                  <a:srgbClr val="000000"/>
                </a:solidFill>
                <a:latin typeface="Times New Roman"/>
                <a:ea typeface="Calibri"/>
                <a:cs typeface="Times New Roman"/>
              </a:rPr>
              <a:t> (proper </a:t>
            </a:r>
            <a:r>
              <a:rPr lang="en-US" sz="3200" dirty="0" smtClean="0">
                <a:solidFill>
                  <a:srgbClr val="000000"/>
                </a:solidFill>
                <a:latin typeface="Times New Roman"/>
                <a:ea typeface="Calibri"/>
                <a:cs typeface="Times New Roman"/>
              </a:rPr>
              <a:t>message)</a:t>
            </a:r>
            <a:r>
              <a:rPr lang="en-US" sz="3200" dirty="0">
                <a:solidFill>
                  <a:srgbClr val="000000"/>
                </a:solidFill>
                <a:latin typeface="Times New Roman"/>
                <a:ea typeface="Calibri"/>
                <a:cs typeface="Times New Roman"/>
              </a:rPr>
              <a:t/>
            </a:r>
            <a:br>
              <a:rPr lang="en-US" sz="3200" dirty="0">
                <a:solidFill>
                  <a:srgbClr val="000000"/>
                </a:solidFill>
                <a:latin typeface="Times New Roman"/>
                <a:ea typeface="Calibri"/>
                <a:cs typeface="Times New Roman"/>
              </a:rPr>
            </a:br>
            <a:r>
              <a:rPr lang="en-US" sz="3200" dirty="0" smtClean="0">
                <a:solidFill>
                  <a:srgbClr val="000000"/>
                </a:solidFill>
                <a:latin typeface="Times New Roman"/>
                <a:ea typeface="Calibri"/>
                <a:cs typeface="Times New Roman"/>
              </a:rPr>
              <a:t/>
            </a:r>
            <a:br>
              <a:rPr lang="en-US" sz="3200" dirty="0" smtClean="0">
                <a:solidFill>
                  <a:srgbClr val="000000"/>
                </a:solidFill>
                <a:latin typeface="Times New Roman"/>
                <a:ea typeface="Calibri"/>
                <a:cs typeface="Times New Roman"/>
              </a:rPr>
            </a:br>
            <a:r>
              <a:rPr lang="en-US" sz="3200" dirty="0" smtClean="0">
                <a:solidFill>
                  <a:srgbClr val="002060"/>
                </a:solidFill>
                <a:latin typeface="Times New Roman"/>
                <a:ea typeface="Calibri"/>
                <a:cs typeface="Times New Roman"/>
              </a:rPr>
              <a:t>Transaction</a:t>
            </a:r>
            <a:r>
              <a:rPr lang="en-US" sz="3200" dirty="0">
                <a:solidFill>
                  <a:srgbClr val="002060"/>
                </a:solidFill>
                <a:latin typeface="Times New Roman"/>
                <a:ea typeface="Calibri"/>
                <a:cs typeface="Times New Roman"/>
              </a:rPr>
              <a:t>: </a:t>
            </a:r>
            <a:r>
              <a:rPr lang="en-US" sz="3200" i="1" dirty="0" smtClean="0">
                <a:solidFill>
                  <a:srgbClr val="FF0000"/>
                </a:solidFill>
                <a:latin typeface="Times New Roman"/>
                <a:ea typeface="Calibri"/>
                <a:cs typeface="Times New Roman"/>
              </a:rPr>
              <a:t>Representative</a:t>
            </a:r>
            <a:r>
              <a:rPr lang="en-US" sz="3200" i="1" dirty="0">
                <a:solidFill>
                  <a:srgbClr val="FF0000"/>
                </a:solidFill>
                <a:latin typeface="Times New Roman"/>
                <a:ea typeface="Calibri"/>
                <a:cs typeface="Times New Roman"/>
              </a:rPr>
              <a:t>, Referential, Ideational, </a:t>
            </a:r>
            <a:r>
              <a:rPr lang="en-US" sz="3200" i="1" dirty="0" smtClean="0">
                <a:solidFill>
                  <a:srgbClr val="FF0000"/>
                </a:solidFill>
                <a:latin typeface="Times New Roman"/>
                <a:ea typeface="Calibri"/>
                <a:cs typeface="Times New Roman"/>
              </a:rPr>
              <a:t>Descriptive</a:t>
            </a:r>
            <a:r>
              <a:rPr lang="en-US" sz="3200" dirty="0">
                <a:solidFill>
                  <a:srgbClr val="000000"/>
                </a:solidFill>
                <a:latin typeface="Times New Roman"/>
                <a:ea typeface="Calibri"/>
                <a:cs typeface="Times New Roman"/>
              </a:rPr>
              <a:t/>
            </a:r>
            <a:br>
              <a:rPr lang="en-US" sz="3200" dirty="0">
                <a:solidFill>
                  <a:srgbClr val="000000"/>
                </a:solidFill>
                <a:latin typeface="Times New Roman"/>
                <a:ea typeface="Calibri"/>
                <a:cs typeface="Times New Roman"/>
              </a:rPr>
            </a:br>
            <a:r>
              <a:rPr lang="en-US" sz="3200" dirty="0">
                <a:solidFill>
                  <a:srgbClr val="000000"/>
                </a:solidFill>
                <a:latin typeface="Times New Roman"/>
                <a:ea typeface="Calibri"/>
                <a:cs typeface="Times New Roman"/>
              </a:rPr>
              <a:t>   </a:t>
            </a:r>
            <a:r>
              <a:rPr lang="en-US" sz="3200" dirty="0" smtClean="0">
                <a:solidFill>
                  <a:srgbClr val="000000"/>
                </a:solidFill>
                <a:latin typeface="Times New Roman"/>
                <a:ea typeface="Calibri"/>
                <a:cs typeface="Times New Roman"/>
              </a:rPr>
              <a:t/>
            </a:r>
            <a:br>
              <a:rPr lang="en-US" sz="3200" dirty="0" smtClean="0">
                <a:solidFill>
                  <a:srgbClr val="000000"/>
                </a:solidFill>
                <a:latin typeface="Times New Roman"/>
                <a:ea typeface="Calibri"/>
                <a:cs typeface="Times New Roman"/>
              </a:rPr>
            </a:br>
            <a:r>
              <a:rPr lang="en-US" sz="3200" b="1" dirty="0" smtClean="0">
                <a:solidFill>
                  <a:srgbClr val="002060"/>
                </a:solidFill>
                <a:latin typeface="Times New Roman"/>
                <a:ea typeface="Calibri"/>
                <a:cs typeface="Times New Roman"/>
              </a:rPr>
              <a:t>Written </a:t>
            </a:r>
            <a:r>
              <a:rPr lang="en-US" sz="3200" b="1" dirty="0">
                <a:solidFill>
                  <a:srgbClr val="002060"/>
                </a:solidFill>
                <a:latin typeface="Times New Roman"/>
                <a:ea typeface="Calibri"/>
                <a:cs typeface="Times New Roman"/>
              </a:rPr>
              <a:t>language is for</a:t>
            </a:r>
            <a:r>
              <a:rPr lang="en-US" sz="3200" b="1" dirty="0">
                <a:solidFill>
                  <a:srgbClr val="C00000"/>
                </a:solidFill>
                <a:latin typeface="Times New Roman"/>
                <a:ea typeface="Calibri"/>
                <a:cs typeface="Times New Roman"/>
              </a:rPr>
              <a:t> </a:t>
            </a:r>
            <a:r>
              <a:rPr lang="en-US" sz="3200" b="1" i="1" dirty="0">
                <a:solidFill>
                  <a:srgbClr val="0070C0"/>
                </a:solidFill>
                <a:latin typeface="Times New Roman"/>
                <a:ea typeface="Calibri"/>
                <a:cs typeface="Times New Roman"/>
              </a:rPr>
              <a:t>transactional purposes</a:t>
            </a:r>
            <a:r>
              <a:rPr lang="en-US" sz="3200" i="1" dirty="0">
                <a:solidFill>
                  <a:srgbClr val="0070C0"/>
                </a:solidFill>
                <a:latin typeface="Times New Roman"/>
                <a:ea typeface="Calibri"/>
                <a:cs typeface="Times New Roman"/>
              </a:rPr>
              <a:t/>
            </a:r>
            <a:br>
              <a:rPr lang="en-US" sz="3200" i="1" dirty="0">
                <a:solidFill>
                  <a:srgbClr val="0070C0"/>
                </a:solidFill>
                <a:latin typeface="Times New Roman"/>
                <a:ea typeface="Calibri"/>
                <a:cs typeface="Times New Roman"/>
              </a:rPr>
            </a:br>
            <a:endParaRPr lang="en-US" dirty="0"/>
          </a:p>
        </p:txBody>
      </p:sp>
    </p:spTree>
    <p:extLst>
      <p:ext uri="{BB962C8B-B14F-4D97-AF65-F5344CB8AC3E}">
        <p14:creationId xmlns:p14="http://schemas.microsoft.com/office/powerpoint/2010/main" val="3461504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260648"/>
            <a:ext cx="8784976" cy="6408712"/>
          </a:xfrm>
        </p:spPr>
        <p:txBody>
          <a:bodyPr>
            <a:normAutofit/>
          </a:bodyPr>
          <a:lstStyle/>
          <a:p>
            <a:r>
              <a:rPr lang="en-US" sz="3100" dirty="0">
                <a:solidFill>
                  <a:srgbClr val="000000"/>
                </a:solidFill>
                <a:latin typeface="Times New Roman" pitchFamily="18" charset="0"/>
                <a:ea typeface="Calibri"/>
                <a:cs typeface="Times New Roman" pitchFamily="18" charset="0"/>
              </a:rPr>
              <a:t/>
            </a:r>
            <a:br>
              <a:rPr lang="en-US" sz="3100" dirty="0">
                <a:solidFill>
                  <a:srgbClr val="000000"/>
                </a:solidFill>
                <a:latin typeface="Times New Roman" pitchFamily="18" charset="0"/>
                <a:ea typeface="Calibri"/>
                <a:cs typeface="Times New Roman" pitchFamily="18" charset="0"/>
              </a:rPr>
            </a:br>
            <a:r>
              <a:rPr lang="en-US" sz="3100" dirty="0">
                <a:solidFill>
                  <a:srgbClr val="000000"/>
                </a:solidFill>
                <a:latin typeface="Times New Roman" pitchFamily="18" charset="0"/>
                <a:ea typeface="Calibri"/>
                <a:cs typeface="Times New Roman" pitchFamily="18" charset="0"/>
              </a:rPr>
              <a:t> * </a:t>
            </a:r>
            <a:r>
              <a:rPr lang="en-US" sz="4000" b="1" dirty="0">
                <a:solidFill>
                  <a:srgbClr val="000000"/>
                </a:solidFill>
                <a:latin typeface="Times New Roman" pitchFamily="18" charset="0"/>
                <a:ea typeface="Calibri"/>
                <a:cs typeface="Times New Roman" pitchFamily="18" charset="0"/>
              </a:rPr>
              <a:t>Representatives:</a:t>
            </a:r>
            <a:r>
              <a:rPr lang="en-US" sz="3100" b="1" dirty="0">
                <a:solidFill>
                  <a:srgbClr val="000000"/>
                </a:solidFill>
                <a:latin typeface="Times New Roman" pitchFamily="18" charset="0"/>
                <a:ea typeface="Calibri"/>
                <a:cs typeface="Times New Roman" pitchFamily="18" charset="0"/>
              </a:rPr>
              <a:t> </a:t>
            </a:r>
            <a:r>
              <a:rPr lang="en-US" sz="3100" dirty="0">
                <a:solidFill>
                  <a:srgbClr val="000000"/>
                </a:solidFill>
                <a:latin typeface="Times New Roman" pitchFamily="18" charset="0"/>
                <a:ea typeface="Calibri"/>
                <a:cs typeface="Times New Roman" pitchFamily="18" charset="0"/>
              </a:rPr>
              <a:t> </a:t>
            </a:r>
            <a:r>
              <a:rPr lang="en-US" sz="3100" b="1" i="1" dirty="0">
                <a:solidFill>
                  <a:srgbClr val="0070C0"/>
                </a:solidFill>
                <a:latin typeface="Times New Roman" pitchFamily="18" charset="0"/>
                <a:ea typeface="Calibri"/>
                <a:cs typeface="Times New Roman" pitchFamily="18" charset="0"/>
              </a:rPr>
              <a:t>commit a speaker to the truth of an expressed proposition</a:t>
            </a:r>
            <a:r>
              <a:rPr lang="en-US" sz="3100" dirty="0">
                <a:solidFill>
                  <a:srgbClr val="000000"/>
                </a:solidFill>
                <a:latin typeface="Times New Roman" pitchFamily="18" charset="0"/>
                <a:ea typeface="Calibri"/>
                <a:cs typeface="Times New Roman" pitchFamily="18" charset="0"/>
              </a:rPr>
              <a:t>/ </a:t>
            </a:r>
            <a:r>
              <a:rPr lang="en-US" sz="3100" b="1" i="1" dirty="0">
                <a:solidFill>
                  <a:srgbClr val="0070C0"/>
                </a:solidFill>
                <a:latin typeface="Times New Roman" pitchFamily="18" charset="0"/>
                <a:ea typeface="Calibri"/>
                <a:cs typeface="Times New Roman" pitchFamily="18" charset="0"/>
              </a:rPr>
              <a:t>judge the truth value</a:t>
            </a:r>
            <a:r>
              <a:rPr lang="en-US" sz="3100" dirty="0">
                <a:solidFill>
                  <a:srgbClr val="000000"/>
                </a:solidFill>
                <a:latin typeface="Times New Roman" pitchFamily="18" charset="0"/>
                <a:ea typeface="Calibri"/>
                <a:cs typeface="Times New Roman" pitchFamily="18" charset="0"/>
              </a:rPr>
              <a:t/>
            </a:r>
            <a:br>
              <a:rPr lang="en-US" sz="3100" dirty="0">
                <a:solidFill>
                  <a:srgbClr val="000000"/>
                </a:solidFill>
                <a:latin typeface="Times New Roman" pitchFamily="18" charset="0"/>
                <a:ea typeface="Calibri"/>
                <a:cs typeface="Times New Roman" pitchFamily="18" charset="0"/>
              </a:rPr>
            </a:br>
            <a:r>
              <a:rPr lang="en-US" sz="3100" dirty="0">
                <a:solidFill>
                  <a:srgbClr val="000000"/>
                </a:solidFill>
                <a:latin typeface="Times New Roman" pitchFamily="18" charset="0"/>
                <a:ea typeface="Calibri"/>
                <a:cs typeface="Times New Roman" pitchFamily="18" charset="0"/>
              </a:rPr>
              <a:t/>
            </a:r>
            <a:br>
              <a:rPr lang="en-US" sz="3100" dirty="0">
                <a:solidFill>
                  <a:srgbClr val="000000"/>
                </a:solidFill>
                <a:latin typeface="Times New Roman" pitchFamily="18" charset="0"/>
                <a:ea typeface="Calibri"/>
                <a:cs typeface="Times New Roman" pitchFamily="18" charset="0"/>
              </a:rPr>
            </a:br>
            <a:r>
              <a:rPr lang="en-US" sz="3100" u="sng" dirty="0">
                <a:solidFill>
                  <a:srgbClr val="000000"/>
                </a:solidFill>
                <a:latin typeface="Times New Roman" pitchFamily="18" charset="0"/>
                <a:ea typeface="Calibri"/>
                <a:cs typeface="Times New Roman" pitchFamily="18" charset="0"/>
              </a:rPr>
              <a:t>Paradigm cases:</a:t>
            </a:r>
            <a:r>
              <a:rPr lang="en-US" sz="3100" dirty="0">
                <a:solidFill>
                  <a:srgbClr val="000000"/>
                </a:solidFill>
                <a:latin typeface="Times New Roman" pitchFamily="18" charset="0"/>
                <a:ea typeface="Calibri"/>
                <a:cs typeface="Times New Roman" pitchFamily="18" charset="0"/>
              </a:rPr>
              <a:t> </a:t>
            </a:r>
            <a:r>
              <a:rPr lang="en-US" sz="3100" b="1" dirty="0">
                <a:solidFill>
                  <a:srgbClr val="C00000"/>
                </a:solidFill>
                <a:latin typeface="Times New Roman" pitchFamily="18" charset="0"/>
                <a:ea typeface="Calibri"/>
                <a:cs typeface="Times New Roman" pitchFamily="18" charset="0"/>
              </a:rPr>
              <a:t>Asserting, Stating, Concluding, Boasting, Describing, Suggesting (with modal verbs)</a:t>
            </a:r>
            <a:r>
              <a:rPr lang="en-US" sz="3100" dirty="0">
                <a:solidFill>
                  <a:srgbClr val="000000"/>
                </a:solidFill>
                <a:latin typeface="Times New Roman" pitchFamily="18" charset="0"/>
                <a:ea typeface="Calibri"/>
                <a:cs typeface="Times New Roman" pitchFamily="18" charset="0"/>
              </a:rPr>
              <a:t/>
            </a:r>
            <a:br>
              <a:rPr lang="en-US" sz="3100" dirty="0">
                <a:solidFill>
                  <a:srgbClr val="000000"/>
                </a:solidFill>
                <a:latin typeface="Times New Roman" pitchFamily="18" charset="0"/>
                <a:ea typeface="Calibri"/>
                <a:cs typeface="Times New Roman" pitchFamily="18" charset="0"/>
              </a:rPr>
            </a:br>
            <a:r>
              <a:rPr lang="en-US" sz="3600" dirty="0">
                <a:solidFill>
                  <a:srgbClr val="000000"/>
                </a:solidFill>
                <a:latin typeface="Times New Roman"/>
                <a:ea typeface="Calibri"/>
                <a:cs typeface="Times New Roman"/>
              </a:rPr>
              <a:t/>
            </a:r>
            <a:br>
              <a:rPr lang="en-US" sz="3600" dirty="0">
                <a:solidFill>
                  <a:srgbClr val="000000"/>
                </a:solidFill>
                <a:latin typeface="Times New Roman"/>
                <a:ea typeface="Calibri"/>
                <a:cs typeface="Times New Roman"/>
              </a:rPr>
            </a:br>
            <a:r>
              <a:rPr lang="en-US" sz="3600" dirty="0">
                <a:solidFill>
                  <a:srgbClr val="000000"/>
                </a:solidFill>
                <a:latin typeface="Times New Roman"/>
                <a:ea typeface="Calibri"/>
                <a:cs typeface="Times New Roman"/>
              </a:rPr>
              <a:t>Ex. </a:t>
            </a:r>
            <a:r>
              <a:rPr lang="en-US" sz="3100" dirty="0">
                <a:solidFill>
                  <a:srgbClr val="000000"/>
                </a:solidFill>
                <a:latin typeface="Times New Roman" pitchFamily="18" charset="0"/>
                <a:ea typeface="Calibri"/>
                <a:cs typeface="Times New Roman" pitchFamily="18" charset="0"/>
              </a:rPr>
              <a:t>- </a:t>
            </a:r>
            <a:r>
              <a:rPr lang="en-US" sz="3100" i="1" dirty="0">
                <a:solidFill>
                  <a:srgbClr val="7030A0"/>
                </a:solidFill>
                <a:latin typeface="Times New Roman" pitchFamily="18" charset="0"/>
                <a:ea typeface="Calibri"/>
                <a:cs typeface="Times New Roman" pitchFamily="18" charset="0"/>
              </a:rPr>
              <a:t>I am a great singer. (boasting)</a:t>
            </a:r>
            <a:br>
              <a:rPr lang="en-US" sz="3100" i="1" dirty="0">
                <a:solidFill>
                  <a:srgbClr val="7030A0"/>
                </a:solidFill>
                <a:latin typeface="Times New Roman" pitchFamily="18" charset="0"/>
                <a:ea typeface="Calibri"/>
                <a:cs typeface="Times New Roman" pitchFamily="18" charset="0"/>
              </a:rPr>
            </a:br>
            <a:r>
              <a:rPr lang="en-US" sz="3100" i="1" dirty="0" smtClean="0">
                <a:solidFill>
                  <a:srgbClr val="7030A0"/>
                </a:solidFill>
                <a:latin typeface="Times New Roman" pitchFamily="18" charset="0"/>
                <a:ea typeface="Calibri"/>
                <a:cs typeface="Times New Roman" pitchFamily="18" charset="0"/>
              </a:rPr>
              <a:t>           - </a:t>
            </a:r>
            <a:r>
              <a:rPr lang="en-US" sz="3100" i="1" dirty="0">
                <a:solidFill>
                  <a:srgbClr val="7030A0"/>
                </a:solidFill>
                <a:latin typeface="Times New Roman" pitchFamily="18" charset="0"/>
                <a:ea typeface="Calibri"/>
                <a:cs typeface="Times New Roman" pitchFamily="18" charset="0"/>
              </a:rPr>
              <a:t>Bill was an accountant.(stating)</a:t>
            </a:r>
            <a:r>
              <a:rPr lang="en-US" sz="3100" dirty="0">
                <a:solidFill>
                  <a:srgbClr val="000000"/>
                </a:solidFill>
                <a:latin typeface="Times New Roman" pitchFamily="18" charset="0"/>
                <a:ea typeface="Calibri"/>
                <a:cs typeface="Times New Roman" pitchFamily="18" charset="0"/>
              </a:rPr>
              <a:t/>
            </a:r>
            <a:br>
              <a:rPr lang="en-US" sz="3100" dirty="0">
                <a:solidFill>
                  <a:srgbClr val="000000"/>
                </a:solidFill>
                <a:latin typeface="Times New Roman" pitchFamily="18" charset="0"/>
                <a:ea typeface="Calibri"/>
                <a:cs typeface="Times New Roman" pitchFamily="18" charset="0"/>
              </a:rPr>
            </a:br>
            <a:endParaRPr lang="en-US" sz="3100" dirty="0">
              <a:latin typeface="Times New Roman" pitchFamily="18" charset="0"/>
              <a:cs typeface="Times New Roman" pitchFamily="18" charset="0"/>
            </a:endParaRPr>
          </a:p>
        </p:txBody>
      </p:sp>
    </p:spTree>
    <p:extLst>
      <p:ext uri="{BB962C8B-B14F-4D97-AF65-F5344CB8AC3E}">
        <p14:creationId xmlns:p14="http://schemas.microsoft.com/office/powerpoint/2010/main" val="42263939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839</TotalTime>
  <Words>189</Words>
  <Application>Microsoft Office PowerPoint</Application>
  <PresentationFormat>On-screen Show (4:3)</PresentationFormat>
  <Paragraphs>27</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 CHAPTER III Conversation Analysis      1. Spoken interaction: Transactional interaction; Classroom discourse; Interpersonal interaction; Adjacency pairs  2. Negotiation of meaning: Turn taking; Topic management  </vt:lpstr>
      <vt:lpstr>                      CONVERSATION ANALYSIS (CA)       * Conversation is an activity in which 2 or more people take turns at speaking.           * The rule of conversation: A stops until B has finished.           * CA is an object of investigation, rule-governed talk;            * Analysis of conversation produced a number of concepts:  face politeness, turn-taking, adjacency pair.       </vt:lpstr>
      <vt:lpstr>   * Face politeness: In sociolinguistics &amp; conversation analysis, politeness are speech acts that express concern for others &amp; minimize threats to self-esteem ("face") in particular social contexts.         * Face politeness consists of Positive &amp; Negative Politeness Strategies (Brown &amp; Levinson. 1987).                          + Positive politeness strategies: claim a common ground, give/ask reasons, include speaker &amp; hearer in the activity, intensify hearer’s interest, give gifts to hearer, be optimistic, use in-group identity markers, joke, seek agreements, offer/promise, notice &amp; attend to hearer’s interests &amp; needs &amp; presuppose.           + Negative politeness strategies include: be indirect, hedging, minimize imposition, be apologetic, give deference, impersonalize &amp; using a general rule.</vt:lpstr>
      <vt:lpstr>               Cooperation &amp; Culture in turn-taking of conversation        * Knowing when it is acceptable or obligatory to take a turn in conversation is essential to the cooperative development of discourse.              Factors as knowing how to recognize appropriate turn-exchange points &amp; knowing how long the pauses between turns should be. It is also important to know how (and if) one may talk while someone else is talking - that is if the conversational overlap is allowed.       * Cultural differences in matters of turn-taking can lead to conversational breakdown, misinterpretation of intentions, &amp; interpersonal intergroup conflict.    </vt:lpstr>
      <vt:lpstr>                             Adjacency pair         * Adjacency pair: 2 parts of exchange where the first speaker initiates the first of the pair &amp; having been the hearer responds with the second part of the pair.      &gt; In conversation analysis, an adjacency pair is a two-part exchange in which the second utterance is functionally dependent on the first, as exhibited in conventional greetings, invitations, &amp; requests.      It is also known as the concept of nextness. Each pair is spoken by a different person.     </vt:lpstr>
      <vt:lpstr>      * Adjacency pairs include such exchanges as question/answer; complaint/denial; offer/accept; request/grant; compliment/rejection; challenge/rejection, instruct/receipt.    Adjacency pairs typically have three characteristics:  Consist of two utterances; The utterances are adjacent, that is the first immediately follows the second; Different speakers produce each utterance</vt:lpstr>
      <vt:lpstr>Utterance function   Expected response   greeting           &gt;&gt;&gt;&gt;&gt;        greeting   congratulation     &gt;&gt;&gt;&gt;             thanks    apology                &gt;&gt;&gt;&gt;            acceptance      infor                      &gt;&gt;            acknowledgement   leave-taking         &gt;&gt;                   leave-taking</vt:lpstr>
      <vt:lpstr>Functions of language   2 main functions: Transactional &amp; Interactional   * Transactional function: Conveying information from person to person (expressing the content of what we say or speak) &gt; “ MESSAGE – ORIENTED” (proper message)  Transaction: Representative, Referential, Ideational, Descriptive     Written language is for transactional purposes </vt:lpstr>
      <vt:lpstr>  * Representatives:  commit a speaker to the truth of an expressed proposition/ judge the truth value  Paradigm cases: Asserting, Stating, Concluding, Boasting, Describing, Suggesting (with modal verbs)  Ex. - I am a great singer. (boasting)            - Bill was an accountant.(stating) </vt:lpstr>
      <vt:lpstr>    A reference transaction: an information contact which involves the knowledge, use, recommendations, interpretation, or instruction in the use of one or more information sources.</vt:lpstr>
      <vt:lpstr> * Interactional function/Interpersonal Interaction  &gt; A communication process that involves the exchange of information, feelings and meaning by means of verbal and non-verbal messages, between two or more persons.  &gt; Conveying personal attitudes or establishing &amp; maintaining  social relations/rapport.  * Interaction: expressive, emotive, interpersonal, socio-expressive Spoken language is primarily interactional purposes </vt:lpstr>
      <vt:lpstr>   Expressive interaction: a branch of human interaction that focuses on expressive communication between actors performing in a particular context (e.g., culture, environment).    Expression thereby refers to a quality of communication that is capable of evoking responses in return     * 3 domains of expressive interaction- companionship, sexual/evocative expression, and supportive communication in predicting relationship satisfaction &amp; commitment.</vt:lpstr>
      <vt:lpstr>     The emotive/emotional interaction mechanism describes the way emotions affect each other. Emotions can have an augmenting or diminishing effect over other emotions. When an emotion is excited, this one could affect another emotion behavior, and this affection is what we call emotional interaction.</vt:lpstr>
      <vt:lpstr>Types of Emotions According to Paul Eckman:  six universal emotions:    Happiness: a pleasant emotion where people feel a greater sense of well-being&amp; satisfaction.    Sadness: sadness include grief, hopelessness, and disappointment.    Fear: Fear can increase your heart rate, cause racing thoughts, or trigger the fight-or-flight response. It can be a reaction to actual threats or perceived threats.    Disgust: Disgust can be triggered by a physical thing, such as rotting food, blood, or poor hygiene. Moral disgust may occur when someone sees another person doing something they find immoral or distasteful.    Anger: Anger can be expressed with facial expressions like frowning, yelling, or violent behavior.   Surprise: Surprise can be pleasant or unpleasant. Surprise, like fear, can trigger the fight-or-flight response.</vt:lpstr>
      <vt:lpstr>    Social interaction: The process by which we act &amp; react to those around us. In a nutshell, social interaction includes those acts people perform toward each other &amp; the responses they give in return.           Social interactions include a large number of behaviors. In sociology, interaction is divided into 5 categories: exchange, competition, cooperation, conflict and coercion. </vt:lpstr>
      <vt:lpstr>Interpersonal interaction: a communication process that involves the exchange of information, feelings &amp; meaning by means of verbal &amp; non-verbal messages, between two or more persons.     * Four types of interpersonal interaction - oral, verbal, nonverbal, &amp; listening</vt:lpstr>
      <vt:lpstr>2. Negotiation of meaning  * Turn-taking, Adjacency pair are 2 most important mechanisms – the object of intensive investigation           Turn-taking begins when an interlocutor starts solo talking &amp; ends when a different interlocutor starts solo talking.        &gt; Turn-taking occurs in a conversation when one person listens while the other person speaks. As a conversation progresses, the listener &amp; speaker roles are exchanged back &amp; forth (a circle of discussion).</vt:lpstr>
      <vt:lpstr>                 Topic management refers to the related topic subjects discussed by the speakers during the turn taking.    * Topic Management are usually relevant to the current topic or will attempt to initiate new topics.      In formal situations there may be a predetermined topic or set of topics that is discussed in a systematic way. (e.g. a meeting, interview or lecture).       In informal interactions, conversations will drift from topic to topic. The main topic (the reason for the exchange) may not come first.        </vt:lpstr>
      <vt:lpstr>      * Topic plays a very important role in practicing the speaking skill in any learned language because one cannot control a communication without managing the related topic. Topic introduction, shifting, &amp; maintenance are essential elements for providing conversational coherence &amp; continuity.            In doing the conversation, how the speaker maintain the topic is related to the social culture where the speaker appears. The speaker should not talk about topic thought as a taboo by the society. There is an effort to maintain the topic so it won’t change easily before another speaker follows the previous topic.      &gt; Topic management also includes an awareness of how speakers deal with changes in a topic, how they maintain a topic, &amp; how they repair the interaction when a misunderstanding occurs.</vt:lpstr>
      <vt:lpstr>                     Classroom Discourse    * Definition: It refers to the language that teachers &amp; students use to communicate with each other in the classroom. (Classroom discourse is an interaction between teachers &amp; learners &amp; between learners &amp; learners.)      * The nature of classroom discourse: brings clarity, its distinctiveness in the speech. During interaction teachers have the scope to identify the talent, intelligence &amp; excellence of the pupils.    * Types of DA: 3 patterns:       + Silent (the teacher talks almost all the time &amp; asks only an occasional question);       + Controlled;      + Active (the teacher facilitates while the students talk primarily to each other). </vt:lpstr>
      <vt:lpstr>CONTEXT * In semiotics, linguistics, sociology &amp; anthropology, context refers to those objects or entities which surround a focal event. * In a communicative event Context is "a frame that surrounds the event &amp; provides resources for its appropriate interpretation". </vt:lpstr>
      <vt:lpstr>                 FEATURES OF CONTEXT      Context embraces the following categories:     * The relevant features of participants: persons &amp; personalities (verbal/oral action or non-verbal action of participants).   * The relevant of objects   * The effect of the verbal action </vt:lpstr>
      <vt:lpstr>Hymes identifies the following listing of context features: Addressor (speaker or writer) &amp; addressee (hearer or listener/decoder of utterance); Audience (unintended addressees); Topic (range of language); Setting (place, time, posture, gesture, facial expression; Channel (how the contact between participants: speech, writing, signing, signal); Code (kind of language, style of language); Message-form (chat, debate, sermon, fairytale, love letter, lecture, radio talk, play…); Event (nature of communication, genre: opening speech, welcoming speech, papers); Key (evaluation); Purpose (outcome the participant want to happen).</vt:lpstr>
      <vt:lpstr>Principle of Local interpretation The extend of the context within which the hearer will interpret where they are (speaker &amp; hearer)/the local setting. Ex. “A man &amp; a woman sitting in the living room…the man’s bored, goes to the window, looks out the window…and goes out to a club, has a drink, talks to the barman.”  &gt; (Hearer assumes that the entities(man &amp;woman) will remain &amp; local setting will stay constant. The hearer interpreted that ‘the window’ is of &amp; in the living room, the club is near to the living room)</vt:lpstr>
      <vt:lpstr>PRINCIPLE OF ANALOGY  An Analogy is a relation of similarity between two or more things, so that an inference (reasoning from premise to conclusion) is drawn on the basis of that similarity.  </vt:lpstr>
      <vt:lpstr>The principle of analogy enables the hearer or listener to interpret discourse in light of his past experience &amp; background knowledge.    &gt; When the hearer encounters a new situation he selects from his memory a type of experience he has generalized before &amp; relates it to his background knowledge in order to interpret   &gt;&gt; Analogy with previous similar discourse. </vt:lpstr>
      <vt:lpstr>                     Revision of Chapter III 1. What is conversation and conversation analysis? The characteristics of conversation analysis? 2. What are Transactional &amp; Interactional, their types? 3. What are interpersonal interaction, Adjacency, Turn-taking, Topic management and Classroom discourse?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AutoBVT</dc:creator>
  <cp:lastModifiedBy>HDHT</cp:lastModifiedBy>
  <cp:revision>114</cp:revision>
  <dcterms:created xsi:type="dcterms:W3CDTF">2020-09-14T12:45:49Z</dcterms:created>
  <dcterms:modified xsi:type="dcterms:W3CDTF">2022-04-13T13:38:12Z</dcterms:modified>
</cp:coreProperties>
</file>