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0" r:id="rId3"/>
    <p:sldId id="257" r:id="rId4"/>
    <p:sldId id="274" r:id="rId5"/>
    <p:sldId id="258" r:id="rId6"/>
    <p:sldId id="259" r:id="rId7"/>
    <p:sldId id="260" r:id="rId8"/>
    <p:sldId id="261" r:id="rId9"/>
    <p:sldId id="262" r:id="rId10"/>
    <p:sldId id="263" r:id="rId11"/>
    <p:sldId id="264" r:id="rId12"/>
    <p:sldId id="271" r:id="rId13"/>
    <p:sldId id="265" r:id="rId14"/>
    <p:sldId id="272" r:id="rId15"/>
    <p:sldId id="266" r:id="rId16"/>
    <p:sldId id="267" r:id="rId17"/>
    <p:sldId id="268" r:id="rId18"/>
    <p:sldId id="269" r:id="rId19"/>
    <p:sldId id="275" r:id="rId20"/>
    <p:sldId id="276" r:id="rId21"/>
    <p:sldId id="277" r:id="rId22"/>
    <p:sldId id="278" r:id="rId23"/>
    <p:sldId id="279" r:id="rId24"/>
    <p:sldId id="280" r:id="rId25"/>
    <p:sldId id="285" r:id="rId26"/>
    <p:sldId id="281" r:id="rId27"/>
    <p:sldId id="282" r:id="rId28"/>
    <p:sldId id="283" r:id="rId29"/>
    <p:sldId id="284" r:id="rId30"/>
    <p:sldId id="27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93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E7591-CF76-4FF4-BF2E-9556FF9A3D62}" type="datetimeFigureOut">
              <a:rPr lang="en-US" smtClean="0"/>
              <a:t>4/13/2022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AD8C0-5F46-4008-A597-89BE5D71EE51}" type="slidenum">
              <a:rPr lang="en-US" smtClean="0"/>
              <a:t>‹#›</a:t>
            </a:fld>
            <a:endParaRPr lang="en-US"/>
          </a:p>
        </p:txBody>
      </p:sp>
    </p:spTree>
    <p:extLst>
      <p:ext uri="{BB962C8B-B14F-4D97-AF65-F5344CB8AC3E}">
        <p14:creationId xmlns:p14="http://schemas.microsoft.com/office/powerpoint/2010/main" val="2192379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FAD8C0-5F46-4008-A597-89BE5D71EE51}" type="slidenum">
              <a:rPr lang="en-US" smtClean="0"/>
              <a:t>10</a:t>
            </a:fld>
            <a:endParaRPr lang="en-US"/>
          </a:p>
        </p:txBody>
      </p:sp>
    </p:spTree>
    <p:extLst>
      <p:ext uri="{BB962C8B-B14F-4D97-AF65-F5344CB8AC3E}">
        <p14:creationId xmlns:p14="http://schemas.microsoft.com/office/powerpoint/2010/main" val="2623313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Lexicon" TargetMode="External"/><Relationship Id="rId2" Type="http://schemas.openxmlformats.org/officeDocument/2006/relationships/hyperlink" Target="https://en.wikipedia.org/wiki/Grammar" TargetMode="External"/><Relationship Id="rId1" Type="http://schemas.openxmlformats.org/officeDocument/2006/relationships/slideLayout" Target="../slideLayouts/slideLayout1.xml"/><Relationship Id="rId4" Type="http://schemas.openxmlformats.org/officeDocument/2006/relationships/hyperlink" Target="https://en.wikipedia.org/wiki/Sentence_(linguistic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collinsdictionary.com/dictionary/english/art" TargetMode="External"/><Relationship Id="rId2" Type="http://schemas.openxmlformats.org/officeDocument/2006/relationships/hyperlink" Target="https://www.collinsdictionary.com/dictionary/english/literature" TargetMode="External"/><Relationship Id="rId1" Type="http://schemas.openxmlformats.org/officeDocument/2006/relationships/slideLayout" Target="../slideLayouts/slideLayout1.xml"/><Relationship Id="rId6" Type="http://schemas.openxmlformats.org/officeDocument/2006/relationships/hyperlink" Target="https://www.collinsdictionary.com/dictionary/english/special" TargetMode="External"/><Relationship Id="rId5" Type="http://schemas.openxmlformats.org/officeDocument/2006/relationships/hyperlink" Target="https://www.collinsdictionary.com/dictionary/english/class" TargetMode="External"/><Relationship Id="rId4" Type="http://schemas.openxmlformats.org/officeDocument/2006/relationships/hyperlink" Target="https://www.collinsdictionary.com/dictionary/english/consider"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Grammatical_conjunction" TargetMode="External"/><Relationship Id="rId2" Type="http://schemas.openxmlformats.org/officeDocument/2006/relationships/hyperlink" Target="https://en.wikipedia.org/wiki/Ellipsis_(narrative_device)"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dictionary.cambridge.org/vi/dictionary/english/left" TargetMode="External"/><Relationship Id="rId2" Type="http://schemas.openxmlformats.org/officeDocument/2006/relationships/hyperlink" Target="https://dictionary.cambridge.org/vi/dictionary/english/situation" TargetMode="External"/><Relationship Id="rId1" Type="http://schemas.openxmlformats.org/officeDocument/2006/relationships/slideLayout" Target="../slideLayouts/slideLayout1.xml"/><Relationship Id="rId5" Type="http://schemas.openxmlformats.org/officeDocument/2006/relationships/hyperlink" Target="https://dictionary.cambridge.org/vi/dictionary/english/understood" TargetMode="External"/><Relationship Id="rId4" Type="http://schemas.openxmlformats.org/officeDocument/2006/relationships/hyperlink" Target="https://dictionary.cambridge.org/vi/dictionary/english/sentenc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552728"/>
          </a:xfrm>
        </p:spPr>
        <p:txBody>
          <a:bodyPr>
            <a:normAutofit/>
          </a:bodyPr>
          <a:lstStyle/>
          <a:p>
            <a:pPr algn="l">
              <a:spcBef>
                <a:spcPts val="200"/>
              </a:spcBef>
              <a:spcAft>
                <a:spcPts val="200"/>
              </a:spcAft>
              <a:tabLst>
                <a:tab pos="255270" algn="l"/>
                <a:tab pos="297815" algn="l"/>
                <a:tab pos="680720" algn="l"/>
              </a:tabLst>
            </a:pPr>
            <a:r>
              <a:rPr lang="en-US" sz="3200" b="1" dirty="0" smtClean="0">
                <a:solidFill>
                  <a:srgbClr val="002060"/>
                </a:solidFill>
                <a:latin typeface="Maiandra GD" pitchFamily="34" charset="0"/>
                <a:cs typeface="Times New Roman" pitchFamily="18" charset="0"/>
              </a:rPr>
              <a:t>                        CHAPTER II</a:t>
            </a:r>
            <a:r>
              <a:rPr lang="en-US" dirty="0" smtClean="0"/>
              <a:t/>
            </a:r>
            <a:br>
              <a:rPr lang="en-US" dirty="0" smtClean="0"/>
            </a:br>
            <a:r>
              <a:rPr lang="en-US" dirty="0" smtClean="0"/>
              <a:t>      </a:t>
            </a:r>
            <a:r>
              <a:rPr lang="en-US" sz="3200" dirty="0" smtClean="0">
                <a:solidFill>
                  <a:srgbClr val="C00000"/>
                </a:solidFill>
                <a:latin typeface="Arial" pitchFamily="34" charset="0"/>
                <a:cs typeface="Arial" pitchFamily="34" charset="0"/>
              </a:rPr>
              <a:t>LINGUISTIC ELEMENTS IN DISCOURSE</a:t>
            </a:r>
            <a:r>
              <a:rPr lang="en-US" dirty="0" smtClean="0">
                <a:latin typeface="Arial" pitchFamily="34" charset="0"/>
                <a:cs typeface="Arial" pitchFamily="34" charset="0"/>
              </a:rPr>
              <a:t/>
            </a:r>
            <a:br>
              <a:rPr lang="en-US" dirty="0" smtClean="0">
                <a:latin typeface="Arial" pitchFamily="34" charset="0"/>
                <a:cs typeface="Arial" pitchFamily="34" charset="0"/>
              </a:rPr>
            </a:br>
            <a:r>
              <a:rPr lang="en-US" dirty="0" smtClean="0"/>
              <a:t>            </a:t>
            </a:r>
            <a:r>
              <a:rPr lang="en-US" sz="3100" b="1" dirty="0" smtClean="0">
                <a:solidFill>
                  <a:srgbClr val="0070C0"/>
                </a:solidFill>
              </a:rPr>
              <a:t>Cohesion</a:t>
            </a:r>
            <a:r>
              <a:rPr lang="en-US" b="1" dirty="0" smtClean="0"/>
              <a:t/>
            </a:r>
            <a:br>
              <a:rPr lang="en-US" b="1" dirty="0" smtClean="0"/>
            </a:br>
            <a:r>
              <a:rPr lang="en-US" b="1" dirty="0" smtClean="0"/>
              <a:t>            </a:t>
            </a:r>
            <a:r>
              <a:rPr lang="en-US" sz="3100" b="1" dirty="0" smtClean="0">
                <a:solidFill>
                  <a:srgbClr val="0070C0"/>
                </a:solidFill>
                <a:latin typeface="Times New Roman" pitchFamily="18" charset="0"/>
                <a:cs typeface="Times New Roman" pitchFamily="18" charset="0"/>
              </a:rPr>
              <a:t>Cohesive devices</a:t>
            </a:r>
            <a:r>
              <a:rPr lang="en-US" sz="3100" b="1" dirty="0" smtClean="0">
                <a:latin typeface="Times New Roman" pitchFamily="18" charset="0"/>
                <a:cs typeface="Times New Roman" pitchFamily="18" charset="0"/>
              </a:rPr>
              <a:t>:</a:t>
            </a:r>
            <a:r>
              <a:rPr lang="en-US" sz="3100" dirty="0" smtClean="0">
                <a:latin typeface="Times New Roman" pitchFamily="18" charset="0"/>
                <a:cs typeface="Times New Roman" pitchFamily="18" charset="0"/>
              </a:rPr>
              <a:t> </a:t>
            </a:r>
            <a:r>
              <a:rPr lang="en-US" sz="3100" dirty="0" smtClean="0">
                <a:solidFill>
                  <a:schemeClr val="accent6">
                    <a:lumMod val="50000"/>
                  </a:schemeClr>
                </a:solidFill>
                <a:latin typeface="Times New Roman" pitchFamily="18" charset="0"/>
                <a:ea typeface="Times New Roman"/>
                <a:cs typeface="Times New Roman" pitchFamily="18" charset="0"/>
              </a:rPr>
              <a:t>Reference; Substitution; Ellipsis; Conjunction; Lexical </a:t>
            </a:r>
            <a:r>
              <a:rPr lang="en-US" sz="3100" dirty="0">
                <a:solidFill>
                  <a:schemeClr val="accent6">
                    <a:lumMod val="50000"/>
                  </a:schemeClr>
                </a:solidFill>
                <a:latin typeface="Times New Roman" pitchFamily="18" charset="0"/>
                <a:ea typeface="Times New Roman"/>
                <a:cs typeface="Times New Roman" pitchFamily="18" charset="0"/>
              </a:rPr>
              <a:t>cohesion</a:t>
            </a:r>
            <a:r>
              <a:rPr lang="en-US" sz="3100" dirty="0">
                <a:latin typeface="Times New Roman" pitchFamily="18" charset="0"/>
                <a:ea typeface="Times New Roman"/>
                <a:cs typeface="Times New Roman" pitchFamily="18" charset="0"/>
              </a:rPr>
              <a:t/>
            </a:r>
            <a:br>
              <a:rPr lang="en-US" sz="3100" dirty="0">
                <a:latin typeface="Times New Roman" pitchFamily="18" charset="0"/>
                <a:ea typeface="Times New Roman"/>
                <a:cs typeface="Times New Roman" pitchFamily="18" charset="0"/>
              </a:rPr>
            </a:b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   </a:t>
            </a:r>
            <a:r>
              <a:rPr lang="en-US" sz="3100" b="1" dirty="0" smtClean="0">
                <a:solidFill>
                  <a:srgbClr val="0070C0"/>
                </a:solidFill>
                <a:latin typeface="Times New Roman" pitchFamily="18" charset="0"/>
                <a:ea typeface="Times New Roman"/>
                <a:cs typeface="Times New Roman" pitchFamily="18" charset="0"/>
              </a:rPr>
              <a:t>           Coherence</a:t>
            </a:r>
            <a:r>
              <a:rPr lang="en-US" sz="3100" dirty="0">
                <a:latin typeface="Times New Roman" pitchFamily="18" charset="0"/>
                <a:ea typeface="Times New Roman"/>
                <a:cs typeface="Times New Roman" pitchFamily="18" charset="0"/>
              </a:rPr>
              <a:t/>
            </a:r>
            <a:br>
              <a:rPr lang="en-US" sz="3100" dirty="0">
                <a:latin typeface="Times New Roman" pitchFamily="18" charset="0"/>
                <a:ea typeface="Times New Roman"/>
                <a:cs typeface="Times New Roman" pitchFamily="18" charset="0"/>
              </a:rPr>
            </a:b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   </a:t>
            </a:r>
            <a:r>
              <a:rPr lang="en-US" sz="3100" dirty="0" smtClean="0">
                <a:solidFill>
                  <a:srgbClr val="0070C0"/>
                </a:solidFill>
                <a:latin typeface="Times New Roman" pitchFamily="18" charset="0"/>
                <a:ea typeface="Times New Roman"/>
                <a:cs typeface="Times New Roman" pitchFamily="18" charset="0"/>
              </a:rPr>
              <a:t>           </a:t>
            </a:r>
            <a:r>
              <a:rPr lang="en-US" sz="3100" b="1" dirty="0" smtClean="0">
                <a:solidFill>
                  <a:srgbClr val="0070C0"/>
                </a:solidFill>
                <a:latin typeface="Times New Roman" pitchFamily="18" charset="0"/>
                <a:ea typeface="Times New Roman"/>
                <a:cs typeface="Times New Roman" pitchFamily="18" charset="0"/>
              </a:rPr>
              <a:t>Information structure</a:t>
            </a:r>
            <a:r>
              <a:rPr lang="en-US" sz="3100" b="1" dirty="0" smtClean="0">
                <a:latin typeface="Times New Roman" pitchFamily="18" charset="0"/>
                <a:ea typeface="Times New Roman"/>
                <a:cs typeface="Times New Roman" pitchFamily="18" charset="0"/>
              </a:rPr>
              <a:t>:</a:t>
            </a:r>
            <a:r>
              <a:rPr lang="en-US" sz="3100" dirty="0" smtClean="0">
                <a:latin typeface="Times New Roman" pitchFamily="18" charset="0"/>
                <a:ea typeface="Times New Roman"/>
                <a:cs typeface="Times New Roman" pitchFamily="18" charset="0"/>
              </a:rPr>
              <a:t> </a:t>
            </a:r>
            <a:r>
              <a:rPr lang="en-US" sz="3100" dirty="0" smtClean="0">
                <a:solidFill>
                  <a:srgbClr val="7030A0"/>
                </a:solidFill>
                <a:latin typeface="Times New Roman" pitchFamily="18" charset="0"/>
                <a:ea typeface="Times New Roman"/>
                <a:cs typeface="Times New Roman" pitchFamily="18" charset="0"/>
              </a:rPr>
              <a:t>Given </a:t>
            </a:r>
            <a:r>
              <a:rPr lang="en-US" sz="3100" dirty="0">
                <a:solidFill>
                  <a:srgbClr val="7030A0"/>
                </a:solidFill>
                <a:latin typeface="Times New Roman" pitchFamily="18" charset="0"/>
                <a:ea typeface="Times New Roman"/>
                <a:cs typeface="Times New Roman" pitchFamily="18" charset="0"/>
              </a:rPr>
              <a:t>&amp;</a:t>
            </a:r>
            <a:r>
              <a:rPr lang="en-US" sz="3100" dirty="0" smtClean="0">
                <a:solidFill>
                  <a:srgbClr val="7030A0"/>
                </a:solidFill>
                <a:latin typeface="Times New Roman" pitchFamily="18" charset="0"/>
                <a:ea typeface="Times New Roman"/>
                <a:cs typeface="Times New Roman" pitchFamily="18" charset="0"/>
              </a:rPr>
              <a:t> </a:t>
            </a:r>
            <a:r>
              <a:rPr lang="en-US" sz="3100" dirty="0">
                <a:solidFill>
                  <a:srgbClr val="7030A0"/>
                </a:solidFill>
                <a:latin typeface="Times New Roman" pitchFamily="18" charset="0"/>
                <a:ea typeface="Times New Roman"/>
                <a:cs typeface="Times New Roman" pitchFamily="18" charset="0"/>
              </a:rPr>
              <a:t>new </a:t>
            </a:r>
            <a:r>
              <a:rPr lang="en-US" sz="3100" dirty="0" smtClean="0">
                <a:solidFill>
                  <a:srgbClr val="7030A0"/>
                </a:solidFill>
                <a:latin typeface="Times New Roman" pitchFamily="18" charset="0"/>
                <a:ea typeface="Times New Roman"/>
                <a:cs typeface="Times New Roman" pitchFamily="18" charset="0"/>
              </a:rPr>
              <a:t>information; Theme </a:t>
            </a:r>
            <a:r>
              <a:rPr lang="en-US" sz="3100" dirty="0">
                <a:solidFill>
                  <a:srgbClr val="7030A0"/>
                </a:solidFill>
                <a:latin typeface="Times New Roman" pitchFamily="18" charset="0"/>
                <a:ea typeface="Times New Roman"/>
                <a:cs typeface="Times New Roman" pitchFamily="18" charset="0"/>
              </a:rPr>
              <a:t>&amp;</a:t>
            </a:r>
            <a:r>
              <a:rPr lang="en-US" sz="3100" dirty="0" smtClean="0">
                <a:solidFill>
                  <a:srgbClr val="7030A0"/>
                </a:solidFill>
                <a:latin typeface="Times New Roman" pitchFamily="18" charset="0"/>
                <a:ea typeface="Times New Roman"/>
                <a:cs typeface="Times New Roman" pitchFamily="18" charset="0"/>
              </a:rPr>
              <a:t> </a:t>
            </a:r>
            <a:r>
              <a:rPr lang="en-US" sz="3100" dirty="0" err="1">
                <a:solidFill>
                  <a:srgbClr val="7030A0"/>
                </a:solidFill>
                <a:latin typeface="Times New Roman" pitchFamily="18" charset="0"/>
                <a:ea typeface="Times New Roman"/>
                <a:cs typeface="Times New Roman" pitchFamily="18" charset="0"/>
              </a:rPr>
              <a:t>rheme</a:t>
            </a:r>
            <a:r>
              <a:rPr lang="en-US" sz="3100" dirty="0">
                <a:latin typeface="Times New Roman" pitchFamily="18" charset="0"/>
                <a:ea typeface="Times New Roman"/>
                <a:cs typeface="Times New Roman" pitchFamily="18" charset="0"/>
              </a:rPr>
              <a:t/>
            </a:r>
            <a:br>
              <a:rPr lang="en-US" sz="3100" dirty="0">
                <a:latin typeface="Times New Roman" pitchFamily="18" charset="0"/>
                <a:ea typeface="Times New Roman"/>
                <a:cs typeface="Times New Roman" pitchFamily="18" charset="0"/>
              </a:rPr>
            </a:br>
            <a:r>
              <a:rPr lang="en-US" sz="3100" dirty="0">
                <a:solidFill>
                  <a:srgbClr val="000000"/>
                </a:solidFill>
                <a:latin typeface="Times New Roman" pitchFamily="18" charset="0"/>
                <a:ea typeface="Times New Roman"/>
                <a:cs typeface="Times New Roman" pitchFamily="18" charset="0"/>
              </a:rPr>
              <a:t>	</a:t>
            </a:r>
            <a:r>
              <a:rPr lang="en-US" sz="3100" dirty="0" smtClean="0">
                <a:solidFill>
                  <a:srgbClr val="000000"/>
                </a:solidFill>
                <a:latin typeface="Times New Roman" pitchFamily="18" charset="0"/>
                <a:ea typeface="Times New Roman"/>
                <a:cs typeface="Times New Roman" pitchFamily="18" charset="0"/>
              </a:rPr>
              <a:t>            </a:t>
            </a:r>
            <a:r>
              <a:rPr lang="en-US" sz="3100" b="1" dirty="0" smtClean="0">
                <a:solidFill>
                  <a:srgbClr val="0070C0"/>
                </a:solidFill>
                <a:latin typeface="Times New Roman" pitchFamily="18" charset="0"/>
                <a:ea typeface="Times New Roman"/>
                <a:cs typeface="Times New Roman" pitchFamily="18" charset="0"/>
              </a:rPr>
              <a:t>Genres</a:t>
            </a:r>
            <a:endParaRPr lang="en-US" sz="31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05509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04664"/>
            <a:ext cx="8712968" cy="6192687"/>
          </a:xfrm>
        </p:spPr>
        <p:txBody>
          <a:bodyPr>
            <a:normAutofit fontScale="90000"/>
          </a:bodyPr>
          <a:lstStyle/>
          <a:p>
            <a:pPr algn="l">
              <a:lnSpc>
                <a:spcPct val="115000"/>
              </a:lnSpc>
              <a:spcAft>
                <a:spcPts val="1000"/>
              </a:spcAft>
            </a:pPr>
            <a:r>
              <a:rPr lang="en-US" sz="3600" dirty="0" smtClean="0">
                <a:solidFill>
                  <a:srgbClr val="FF0000"/>
                </a:solidFill>
                <a:latin typeface="Times New Roman" pitchFamily="18" charset="0"/>
                <a:ea typeface="Times New Roman"/>
                <a:cs typeface="Times New Roman" pitchFamily="18" charset="0"/>
              </a:rPr>
              <a:t>                3. Structural parallelism </a:t>
            </a:r>
            <a:r>
              <a:rPr lang="en-US" sz="3600" dirty="0" smtClean="0">
                <a:solidFill>
                  <a:srgbClr val="000000"/>
                </a:solidFill>
                <a:latin typeface="Times New Roman" pitchFamily="18" charset="0"/>
                <a:ea typeface="Times New Roman"/>
                <a:cs typeface="Times New Roman" pitchFamily="18" charset="0"/>
              </a:rPr>
              <a:t/>
            </a:r>
            <a:br>
              <a:rPr lang="en-US" sz="3600" dirty="0" smtClean="0">
                <a:solidFill>
                  <a:srgbClr val="000000"/>
                </a:solidFill>
                <a:latin typeface="Times New Roman" pitchFamily="18" charset="0"/>
                <a:ea typeface="Times New Roman"/>
                <a:cs typeface="Times New Roman" pitchFamily="18" charset="0"/>
              </a:rPr>
            </a:br>
            <a:r>
              <a:rPr lang="en-US" sz="3600" dirty="0" smtClean="0">
                <a:solidFill>
                  <a:srgbClr val="000000"/>
                </a:solidFill>
                <a:latin typeface="Times New Roman" pitchFamily="18" charset="0"/>
                <a:ea typeface="Times New Roman"/>
                <a:cs typeface="Times New Roman" pitchFamily="18" charset="0"/>
              </a:rPr>
              <a:t>   Two </a:t>
            </a:r>
            <a:r>
              <a:rPr lang="en-US" sz="3600" dirty="0">
                <a:solidFill>
                  <a:srgbClr val="000000"/>
                </a:solidFill>
                <a:latin typeface="Times New Roman" pitchFamily="18" charset="0"/>
                <a:ea typeface="Times New Roman"/>
                <a:cs typeface="Times New Roman" pitchFamily="18" charset="0"/>
              </a:rPr>
              <a:t>or more sentences have identical/very similar structure, serving as a means of connecting sentences. The connection is further reinforced by lexical equivalence. </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r>
            <a:br>
              <a:rPr lang="en-US" sz="3600" dirty="0" smtClean="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en-US" sz="2700" u="sng" dirty="0" smtClean="0">
                <a:solidFill>
                  <a:srgbClr val="000000"/>
                </a:solidFill>
                <a:latin typeface="Times New Roman" pitchFamily="18" charset="0"/>
                <a:ea typeface="Times New Roman"/>
                <a:cs typeface="Times New Roman" pitchFamily="18" charset="0"/>
              </a:rPr>
              <a:t>Ex</a:t>
            </a:r>
            <a:r>
              <a:rPr lang="en-US" sz="3600" dirty="0">
                <a:solidFill>
                  <a:srgbClr val="000000"/>
                </a:solidFill>
                <a:latin typeface="Times New Roman" pitchFamily="18" charset="0"/>
                <a:ea typeface="Times New Roman"/>
                <a:cs typeface="Times New Roman" pitchFamily="18" charset="0"/>
              </a:rPr>
              <a:t>. </a:t>
            </a:r>
            <a:r>
              <a:rPr lang="en-US" sz="3600" dirty="0" smtClean="0">
                <a:solidFill>
                  <a:srgbClr val="000000"/>
                </a:solidFill>
                <a:latin typeface="Times New Roman" pitchFamily="18" charset="0"/>
                <a:ea typeface="Times New Roman"/>
                <a:cs typeface="Times New Roman" pitchFamily="18" charset="0"/>
              </a:rPr>
              <a:t> - </a:t>
            </a:r>
            <a:r>
              <a:rPr lang="en-US" sz="3600" dirty="0">
                <a:solidFill>
                  <a:srgbClr val="00B050"/>
                </a:solidFill>
                <a:latin typeface="Times New Roman" pitchFamily="18" charset="0"/>
                <a:ea typeface="Times New Roman"/>
                <a:cs typeface="Times New Roman" pitchFamily="18" charset="0"/>
              </a:rPr>
              <a:t>Wherever there’s despair, we bring hope.</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 </a:t>
            </a:r>
            <a:r>
              <a:rPr lang="en-US" sz="3600" dirty="0" smtClean="0">
                <a:solidFill>
                  <a:srgbClr val="000000"/>
                </a:solidFill>
                <a:latin typeface="Times New Roman" pitchFamily="18" charset="0"/>
                <a:ea typeface="Times New Roman"/>
                <a:cs typeface="Times New Roman" pitchFamily="18" charset="0"/>
              </a:rPr>
              <a:t>Wherever </a:t>
            </a:r>
            <a:r>
              <a:rPr lang="en-US" sz="3600" dirty="0">
                <a:solidFill>
                  <a:srgbClr val="000000"/>
                </a:solidFill>
                <a:latin typeface="Times New Roman" pitchFamily="18" charset="0"/>
                <a:ea typeface="Times New Roman"/>
                <a:cs typeface="Times New Roman" pitchFamily="18" charset="0"/>
              </a:rPr>
              <a:t>there’s fear, we bring confidence.</a:t>
            </a:r>
            <a:r>
              <a:rPr lang="en-US" sz="3600" dirty="0">
                <a:latin typeface="Times New Roman" pitchFamily="18" charset="0"/>
                <a:ea typeface="Times New Roman"/>
                <a:cs typeface="Times New Roman" pitchFamily="18" charset="0"/>
              </a:rPr>
              <a:t/>
            </a:r>
            <a:br>
              <a:rPr lang="en-US" sz="3600" dirty="0">
                <a:latin typeface="Times New Roman" pitchFamily="18" charset="0"/>
                <a:ea typeface="Times New Roman"/>
                <a:cs typeface="Times New Roman" pitchFamily="18" charset="0"/>
              </a:rPr>
            </a:b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774005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4624"/>
            <a:ext cx="8784976" cy="6768752"/>
          </a:xfrm>
        </p:spPr>
        <p:txBody>
          <a:bodyPr>
            <a:normAutofit/>
          </a:bodyPr>
          <a:lstStyle/>
          <a:p>
            <a:pPr algn="l">
              <a:lnSpc>
                <a:spcPct val="115000"/>
              </a:lnSpc>
              <a:spcAft>
                <a:spcPts val="1000"/>
              </a:spcAft>
            </a:pPr>
            <a:r>
              <a:rPr lang="en-US" dirty="0">
                <a:latin typeface="Times New Roman"/>
                <a:ea typeface="Calibri"/>
              </a:rPr>
              <a:t> </a:t>
            </a:r>
            <a:r>
              <a:rPr lang="en-US" dirty="0" smtClean="0">
                <a:latin typeface="Times New Roman"/>
                <a:ea typeface="Calibri"/>
              </a:rPr>
              <a:t>               </a:t>
            </a:r>
            <a:r>
              <a:rPr lang="en-US" sz="3200" b="1" dirty="0" smtClean="0">
                <a:solidFill>
                  <a:schemeClr val="accent6">
                    <a:lumMod val="75000"/>
                  </a:schemeClr>
                </a:solidFill>
                <a:latin typeface="Times New Roman" pitchFamily="18" charset="0"/>
                <a:ea typeface="Calibri"/>
                <a:cs typeface="Times New Roman" pitchFamily="18" charset="0"/>
              </a:rPr>
              <a:t>Logical </a:t>
            </a:r>
            <a:r>
              <a:rPr lang="en-US" sz="3200" b="1" dirty="0">
                <a:solidFill>
                  <a:schemeClr val="accent6">
                    <a:lumMod val="75000"/>
                  </a:schemeClr>
                </a:solidFill>
                <a:latin typeface="Times New Roman" pitchFamily="18" charset="0"/>
                <a:ea typeface="Calibri"/>
                <a:cs typeface="Times New Roman" pitchFamily="18" charset="0"/>
              </a:rPr>
              <a:t>cohesive devices</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r>
              <a:rPr lang="en-US" sz="2400" dirty="0" smtClean="0">
                <a:latin typeface="Times New Roman" pitchFamily="18" charset="0"/>
                <a:ea typeface="Calibri"/>
                <a:cs typeface="Times New Roman" pitchFamily="18" charset="0"/>
              </a:rPr>
              <a:t>       </a:t>
            </a:r>
            <a:r>
              <a:rPr lang="en-US" sz="2400" b="1" i="1" dirty="0" smtClean="0">
                <a:solidFill>
                  <a:srgbClr val="00B050"/>
                </a:solidFill>
                <a:latin typeface="Times New Roman" pitchFamily="18" charset="0"/>
                <a:ea typeface="Calibri"/>
                <a:cs typeface="Times New Roman" pitchFamily="18" charset="0"/>
              </a:rPr>
              <a:t>Sentence connectors demonstrating the </a:t>
            </a:r>
            <a:r>
              <a:rPr lang="en-US" sz="2400" b="1" i="1" dirty="0">
                <a:solidFill>
                  <a:srgbClr val="00B050"/>
                </a:solidFill>
                <a:latin typeface="Times New Roman" pitchFamily="18" charset="0"/>
                <a:ea typeface="Calibri"/>
                <a:cs typeface="Times New Roman" pitchFamily="18" charset="0"/>
              </a:rPr>
              <a:t>logical relationships between sentences</a:t>
            </a:r>
            <a:r>
              <a:rPr lang="en-US" sz="2400" dirty="0" smtClean="0">
                <a:latin typeface="Times New Roman" pitchFamily="18" charset="0"/>
                <a:ea typeface="Calibri"/>
                <a:cs typeface="Times New Roman" pitchFamily="18" charset="0"/>
              </a:rPr>
              <a:t>.</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r>
              <a:rPr lang="en-US" sz="2400" dirty="0" smtClean="0">
                <a:latin typeface="Times New Roman" pitchFamily="18" charset="0"/>
                <a:ea typeface="Calibri"/>
                <a:cs typeface="Times New Roman" pitchFamily="18" charset="0"/>
              </a:rPr>
              <a:t>      </a:t>
            </a:r>
            <a:br>
              <a:rPr lang="en-US" sz="2400" dirty="0" smtClean="0">
                <a:latin typeface="Times New Roman" pitchFamily="18" charset="0"/>
                <a:ea typeface="Calibri"/>
                <a:cs typeface="Times New Roman" pitchFamily="18" charset="0"/>
              </a:rPr>
            </a:b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     +  </a:t>
            </a:r>
            <a:r>
              <a:rPr lang="en-US" sz="2400" dirty="0">
                <a:solidFill>
                  <a:schemeClr val="accent6">
                    <a:lumMod val="75000"/>
                  </a:schemeClr>
                </a:solidFill>
                <a:latin typeface="Times New Roman" pitchFamily="18" charset="0"/>
                <a:ea typeface="Calibri"/>
                <a:cs typeface="Times New Roman" pitchFamily="18" charset="0"/>
              </a:rPr>
              <a:t>And</a:t>
            </a:r>
            <a:r>
              <a:rPr lang="en-US" sz="2400" dirty="0">
                <a:latin typeface="Times New Roman" pitchFamily="18" charset="0"/>
                <a:ea typeface="Calibri"/>
                <a:cs typeface="Times New Roman" pitchFamily="18" charset="0"/>
              </a:rPr>
              <a:t>: linking 2 clauses in a compound sentence</a:t>
            </a:r>
            <a:br>
              <a:rPr lang="en-US" sz="2400" dirty="0">
                <a:latin typeface="Times New Roman" pitchFamily="18" charset="0"/>
                <a:ea typeface="Calibri"/>
                <a:cs typeface="Times New Roman" pitchFamily="18" charset="0"/>
              </a:rPr>
            </a:br>
            <a:r>
              <a:rPr lang="en-US" sz="2400" dirty="0" smtClean="0">
                <a:latin typeface="Times New Roman" pitchFamily="18" charset="0"/>
                <a:ea typeface="Calibri"/>
                <a:cs typeface="Times New Roman" pitchFamily="18" charset="0"/>
              </a:rPr>
              <a:t/>
            </a:r>
            <a:br>
              <a:rPr lang="en-US" sz="2400" dirty="0" smtClean="0">
                <a:latin typeface="Times New Roman" pitchFamily="18" charset="0"/>
                <a:ea typeface="Calibri"/>
                <a:cs typeface="Times New Roman" pitchFamily="18" charset="0"/>
              </a:rPr>
            </a:b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     + </a:t>
            </a:r>
            <a:r>
              <a:rPr lang="en-US" sz="2400" b="1" dirty="0">
                <a:solidFill>
                  <a:srgbClr val="00B0F0"/>
                </a:solidFill>
                <a:latin typeface="Times New Roman" pitchFamily="18" charset="0"/>
                <a:ea typeface="Calibri"/>
                <a:cs typeface="Times New Roman" pitchFamily="18" charset="0"/>
              </a:rPr>
              <a:t>Enumeration:</a:t>
            </a:r>
            <a:r>
              <a:rPr lang="en-US" sz="2400" dirty="0">
                <a:latin typeface="Times New Roman" pitchFamily="18" charset="0"/>
                <a:ea typeface="Calibri"/>
                <a:cs typeface="Times New Roman" pitchFamily="18" charset="0"/>
              </a:rPr>
              <a:t> Indicating a listing of what is being said </a:t>
            </a:r>
            <a:r>
              <a:rPr lang="en-US" sz="2400" i="1" dirty="0">
                <a:solidFill>
                  <a:schemeClr val="accent6">
                    <a:lumMod val="50000"/>
                  </a:schemeClr>
                </a:solidFill>
                <a:latin typeface="Times New Roman" pitchFamily="18" charset="0"/>
                <a:ea typeface="Calibri"/>
                <a:cs typeface="Times New Roman" pitchFamily="18" charset="0"/>
              </a:rPr>
              <a:t>(</a:t>
            </a:r>
            <a:r>
              <a:rPr lang="en-US" sz="2400" i="1" dirty="0" smtClean="0">
                <a:solidFill>
                  <a:schemeClr val="accent6">
                    <a:lumMod val="50000"/>
                  </a:schemeClr>
                </a:solidFill>
                <a:latin typeface="Times New Roman" pitchFamily="18" charset="0"/>
                <a:ea typeface="Calibri"/>
                <a:cs typeface="Times New Roman" pitchFamily="18" charset="0"/>
              </a:rPr>
              <a:t>first, </a:t>
            </a:r>
            <a:r>
              <a:rPr lang="en-US" sz="2400" i="1" dirty="0">
                <a:solidFill>
                  <a:schemeClr val="accent6">
                    <a:lumMod val="50000"/>
                  </a:schemeClr>
                </a:solidFill>
                <a:latin typeface="Times New Roman" pitchFamily="18" charset="0"/>
                <a:ea typeface="Calibri"/>
                <a:cs typeface="Times New Roman" pitchFamily="18" charset="0"/>
              </a:rPr>
              <a:t>second…next; finally, to begin with, for one thing….</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r>
              <a:rPr lang="en-US" sz="2400" dirty="0" smtClean="0">
                <a:latin typeface="Times New Roman" pitchFamily="18" charset="0"/>
                <a:ea typeface="Calibri"/>
                <a:cs typeface="Times New Roman" pitchFamily="18" charset="0"/>
              </a:rPr>
              <a:t/>
            </a:r>
            <a:br>
              <a:rPr lang="en-US" sz="2400" dirty="0" smtClean="0">
                <a:latin typeface="Times New Roman" pitchFamily="18" charset="0"/>
                <a:ea typeface="Calibri"/>
                <a:cs typeface="Times New Roman" pitchFamily="18" charset="0"/>
              </a:rPr>
            </a:b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    +</a:t>
            </a:r>
            <a:r>
              <a:rPr lang="en-US" sz="2400" b="1" dirty="0" smtClean="0">
                <a:solidFill>
                  <a:srgbClr val="00B050"/>
                </a:solidFill>
                <a:latin typeface="Times New Roman" pitchFamily="18" charset="0"/>
                <a:ea typeface="Calibri"/>
                <a:cs typeface="Times New Roman" pitchFamily="18" charset="0"/>
              </a:rPr>
              <a:t> </a:t>
            </a:r>
            <a:r>
              <a:rPr lang="en-US" sz="2400" b="1" dirty="0">
                <a:solidFill>
                  <a:srgbClr val="00B050"/>
                </a:solidFill>
                <a:latin typeface="Times New Roman" pitchFamily="18" charset="0"/>
                <a:ea typeface="Calibri"/>
                <a:cs typeface="Times New Roman" pitchFamily="18" charset="0"/>
              </a:rPr>
              <a:t>Addition</a:t>
            </a:r>
            <a:r>
              <a:rPr lang="en-US" sz="2400" dirty="0">
                <a:latin typeface="Times New Roman" pitchFamily="18" charset="0"/>
                <a:ea typeface="Calibri"/>
                <a:cs typeface="Times New Roman" pitchFamily="18" charset="0"/>
              </a:rPr>
              <a:t>: Additive conjuncts: reinforcing &amp; </a:t>
            </a:r>
            <a:r>
              <a:rPr lang="en-US" sz="2400" dirty="0" err="1" smtClean="0">
                <a:latin typeface="Times New Roman" pitchFamily="18" charset="0"/>
                <a:ea typeface="Calibri"/>
                <a:cs typeface="Times New Roman" pitchFamily="18" charset="0"/>
              </a:rPr>
              <a:t>equative</a:t>
            </a:r>
            <a:r>
              <a:rPr lang="en-US" sz="2400" dirty="0" smtClean="0">
                <a:latin typeface="Times New Roman" pitchFamily="18" charset="0"/>
                <a:ea typeface="Calibri"/>
                <a:cs typeface="Times New Roman" pitchFamily="18" charset="0"/>
              </a:rPr>
              <a:t> </a:t>
            </a:r>
            <a:r>
              <a:rPr lang="en-US" sz="2400" dirty="0">
                <a:latin typeface="Times New Roman" pitchFamily="18" charset="0"/>
                <a:ea typeface="Calibri"/>
                <a:cs typeface="Times New Roman" pitchFamily="18" charset="0"/>
              </a:rPr>
              <a:t>conjuncts: </a:t>
            </a:r>
            <a:r>
              <a:rPr lang="en-US" sz="2400" i="1" dirty="0">
                <a:solidFill>
                  <a:schemeClr val="accent6">
                    <a:lumMod val="50000"/>
                  </a:schemeClr>
                </a:solidFill>
                <a:latin typeface="Times New Roman" pitchFamily="18" charset="0"/>
                <a:ea typeface="Calibri"/>
                <a:cs typeface="Times New Roman" pitchFamily="18" charset="0"/>
              </a:rPr>
              <a:t>also, too, furthermore, moreover, then, in addition, above all, neither, nor….</a:t>
            </a:r>
            <a:r>
              <a:rPr lang="en-US" sz="2400" dirty="0">
                <a:latin typeface="Times New Roman" pitchFamily="18" charset="0"/>
                <a:ea typeface="Calibri"/>
                <a:cs typeface="Times New Roman" pitchFamily="18" charset="0"/>
              </a:rPr>
              <a:t>.</a:t>
            </a:r>
            <a:br>
              <a:rPr lang="en-US" sz="2400" dirty="0">
                <a:latin typeface="Times New Roman" pitchFamily="18" charset="0"/>
                <a:ea typeface="Calibri"/>
                <a:cs typeface="Times New Roman" pitchFamily="18" charset="0"/>
              </a:rPr>
            </a:b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518759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552728"/>
          </a:xfrm>
        </p:spPr>
        <p:txBody>
          <a:bodyPr>
            <a:normAutofit/>
          </a:bodyPr>
          <a:lstStyle/>
          <a:p>
            <a:r>
              <a:rPr lang="en-US" sz="3200" dirty="0">
                <a:solidFill>
                  <a:srgbClr val="000000"/>
                </a:solidFill>
                <a:latin typeface="Times New Roman"/>
                <a:ea typeface="Calibri"/>
                <a:cs typeface="Times New Roman"/>
              </a:rPr>
              <a:t>+ </a:t>
            </a:r>
            <a:r>
              <a:rPr lang="en-US" sz="3200" b="1" dirty="0">
                <a:solidFill>
                  <a:srgbClr val="0070C0"/>
                </a:solidFill>
                <a:latin typeface="Times New Roman"/>
                <a:ea typeface="Calibri"/>
                <a:cs typeface="Times New Roman"/>
              </a:rPr>
              <a:t>Transition</a:t>
            </a:r>
            <a:r>
              <a:rPr lang="en-US" sz="3200" dirty="0">
                <a:solidFill>
                  <a:srgbClr val="000000"/>
                </a:solidFill>
                <a:latin typeface="Times New Roman"/>
                <a:ea typeface="Calibri"/>
                <a:cs typeface="Times New Roman"/>
              </a:rPr>
              <a:t>: </a:t>
            </a:r>
            <a:r>
              <a:rPr lang="en-US" sz="2800" dirty="0" smtClean="0">
                <a:solidFill>
                  <a:srgbClr val="000000"/>
                </a:solidFill>
                <a:latin typeface="Times New Roman"/>
                <a:ea typeface="Calibri"/>
                <a:cs typeface="Times New Roman"/>
              </a:rPr>
              <a:t>“</a:t>
            </a:r>
            <a:r>
              <a:rPr lang="en-US" sz="2800" i="1" dirty="0" smtClean="0">
                <a:solidFill>
                  <a:srgbClr val="00B050"/>
                </a:solidFill>
                <a:latin typeface="Times New Roman"/>
                <a:ea typeface="Calibri"/>
                <a:cs typeface="Times New Roman"/>
              </a:rPr>
              <a:t>now”</a:t>
            </a:r>
            <a:r>
              <a:rPr lang="en-US" sz="2800" dirty="0" smtClean="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introduces a new stage in the sequence of </a:t>
            </a:r>
            <a:r>
              <a:rPr lang="en-US" sz="2800" dirty="0" smtClean="0">
                <a:solidFill>
                  <a:srgbClr val="000000"/>
                </a:solidFill>
                <a:latin typeface="Times New Roman"/>
                <a:ea typeface="Calibri"/>
                <a:cs typeface="Times New Roman"/>
              </a:rPr>
              <a:t>thought: </a:t>
            </a:r>
            <a:r>
              <a:rPr lang="en-US" sz="2800" i="1" dirty="0" smtClean="0">
                <a:solidFill>
                  <a:schemeClr val="accent6">
                    <a:lumMod val="50000"/>
                  </a:schemeClr>
                </a:solidFill>
                <a:latin typeface="Times New Roman"/>
                <a:ea typeface="Calibri"/>
                <a:cs typeface="Times New Roman"/>
              </a:rPr>
              <a:t>with </a:t>
            </a:r>
            <a:r>
              <a:rPr lang="en-US" sz="2800" i="1" dirty="0">
                <a:solidFill>
                  <a:schemeClr val="accent6">
                    <a:lumMod val="50000"/>
                  </a:schemeClr>
                </a:solidFill>
                <a:latin typeface="Times New Roman"/>
                <a:ea typeface="Calibri"/>
                <a:cs typeface="Times New Roman"/>
              </a:rPr>
              <a:t>reference to, with regard to, by the way…</a:t>
            </a:r>
            <a:r>
              <a:rPr lang="en-US" sz="2800" dirty="0">
                <a:solidFill>
                  <a:srgbClr val="000000"/>
                </a:solidFill>
                <a:latin typeface="Times New Roman"/>
                <a:ea typeface="Calibri"/>
                <a:cs typeface="Times New Roman"/>
              </a:rPr>
              <a:t>&gt; </a:t>
            </a:r>
            <a:r>
              <a:rPr lang="en-US" sz="2800" dirty="0" smtClean="0">
                <a:solidFill>
                  <a:srgbClr val="000000"/>
                </a:solidFill>
                <a:latin typeface="Times New Roman"/>
                <a:ea typeface="Calibri"/>
                <a:cs typeface="Times New Roman"/>
              </a:rPr>
              <a:t>digression (temporarily changing the topic)</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b="1" dirty="0">
                <a:solidFill>
                  <a:srgbClr val="FF0000"/>
                </a:solidFill>
                <a:latin typeface="Times New Roman"/>
                <a:ea typeface="Calibri"/>
                <a:cs typeface="Times New Roman"/>
              </a:rPr>
              <a:t>Summation</a:t>
            </a:r>
            <a:r>
              <a:rPr lang="en-US" sz="3200"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generalizing, summing up what has been discussed or said earlier: </a:t>
            </a:r>
            <a:r>
              <a:rPr lang="en-US" sz="2800" i="1" dirty="0">
                <a:solidFill>
                  <a:schemeClr val="accent6">
                    <a:lumMod val="50000"/>
                  </a:schemeClr>
                </a:solidFill>
                <a:latin typeface="Times New Roman"/>
                <a:ea typeface="Calibri"/>
                <a:cs typeface="Times New Roman"/>
              </a:rPr>
              <a:t>then, all in all, in conclusion, to sum up, in a </a:t>
            </a:r>
            <a:r>
              <a:rPr lang="en-US" sz="2800" i="1" dirty="0" smtClean="0">
                <a:solidFill>
                  <a:schemeClr val="accent6">
                    <a:lumMod val="50000"/>
                  </a:schemeClr>
                </a:solidFill>
                <a:latin typeface="Times New Roman"/>
                <a:ea typeface="Calibri"/>
                <a:cs typeface="Times New Roman"/>
              </a:rPr>
              <a:t>nutshell…</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b="1" dirty="0">
                <a:solidFill>
                  <a:srgbClr val="7030A0"/>
                </a:solidFill>
                <a:latin typeface="Times New Roman"/>
                <a:ea typeface="Calibri"/>
                <a:cs typeface="Times New Roman"/>
              </a:rPr>
              <a:t>Apposition:</a:t>
            </a:r>
            <a:r>
              <a:rPr lang="en-US" sz="3200"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used to refer back to the previous sentence: </a:t>
            </a:r>
            <a:r>
              <a:rPr lang="en-US" sz="2800" i="1" dirty="0">
                <a:solidFill>
                  <a:schemeClr val="accent6">
                    <a:lumMod val="50000"/>
                  </a:schemeClr>
                </a:solidFill>
                <a:latin typeface="Times New Roman"/>
                <a:ea typeface="Calibri"/>
                <a:cs typeface="Times New Roman"/>
              </a:rPr>
              <a:t>namely (</a:t>
            </a:r>
            <a:r>
              <a:rPr lang="en-US" sz="2800" i="1" dirty="0" err="1">
                <a:solidFill>
                  <a:schemeClr val="accent6">
                    <a:lumMod val="50000"/>
                  </a:schemeClr>
                </a:solidFill>
                <a:latin typeface="Times New Roman"/>
                <a:ea typeface="Calibri"/>
                <a:cs typeface="Times New Roman"/>
              </a:rPr>
              <a:t>viz</a:t>
            </a:r>
            <a:r>
              <a:rPr lang="en-US" sz="2800" i="1" dirty="0">
                <a:solidFill>
                  <a:schemeClr val="accent6">
                    <a:lumMod val="50000"/>
                  </a:schemeClr>
                </a:solidFill>
                <a:latin typeface="Times New Roman"/>
                <a:ea typeface="Calibri"/>
                <a:cs typeface="Times New Roman"/>
              </a:rPr>
              <a:t>), in other words, for example, that is (i.e./</a:t>
            </a:r>
            <a:r>
              <a:rPr lang="en-US" sz="2800" i="1" dirty="0" err="1">
                <a:solidFill>
                  <a:schemeClr val="accent6">
                    <a:lumMod val="50000"/>
                  </a:schemeClr>
                </a:solidFill>
                <a:latin typeface="Times New Roman"/>
                <a:ea typeface="Calibri"/>
                <a:cs typeface="Times New Roman"/>
              </a:rPr>
              <a:t>ie</a:t>
            </a:r>
            <a:r>
              <a:rPr lang="en-US" sz="2800" i="1" dirty="0">
                <a:solidFill>
                  <a:schemeClr val="accent6">
                    <a:lumMod val="50000"/>
                  </a:schemeClr>
                </a:solidFill>
                <a:latin typeface="Times New Roman"/>
                <a:ea typeface="Calibri"/>
                <a:cs typeface="Times New Roman"/>
              </a:rPr>
              <a:t>), for instance…</a:t>
            </a:r>
            <a:endParaRPr lang="en-US" sz="2800" i="1" dirty="0">
              <a:solidFill>
                <a:schemeClr val="accent6">
                  <a:lumMod val="50000"/>
                </a:schemeClr>
              </a:solidFill>
            </a:endParaRPr>
          </a:p>
        </p:txBody>
      </p:sp>
    </p:spTree>
    <p:extLst>
      <p:ext uri="{BB962C8B-B14F-4D97-AF65-F5344CB8AC3E}">
        <p14:creationId xmlns:p14="http://schemas.microsoft.com/office/powerpoint/2010/main" val="259455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8784976" cy="6813376"/>
          </a:xfrm>
        </p:spPr>
        <p:txBody>
          <a:bodyPr>
            <a:normAutofit fontScale="90000"/>
          </a:bodyPr>
          <a:lstStyle/>
          <a:p>
            <a:pPr algn="l">
              <a:lnSpc>
                <a:spcPct val="115000"/>
              </a:lnSpc>
              <a:spcAft>
                <a:spcPts val="1000"/>
              </a:spcAft>
            </a:pPr>
            <a:r>
              <a:rPr lang="en-US" sz="2700" dirty="0" smtClean="0">
                <a:latin typeface="Times New Roman" pitchFamily="18" charset="0"/>
                <a:ea typeface="Calibri"/>
                <a:cs typeface="Times New Roman" pitchFamily="18" charset="0"/>
              </a:rPr>
              <a:t/>
            </a:r>
            <a:br>
              <a:rPr lang="en-US" sz="2700" dirty="0" smtClean="0">
                <a:latin typeface="Times New Roman" pitchFamily="18" charset="0"/>
                <a:ea typeface="Calibri"/>
                <a:cs typeface="Times New Roman" pitchFamily="18" charset="0"/>
              </a:rPr>
            </a:br>
            <a:r>
              <a:rPr lang="en-US" sz="2700" dirty="0">
                <a:latin typeface="Times New Roman" pitchFamily="18" charset="0"/>
                <a:ea typeface="Calibri"/>
                <a:cs typeface="Times New Roman" pitchFamily="18" charset="0"/>
              </a:rPr>
              <a:t/>
            </a:r>
            <a:br>
              <a:rPr lang="en-US" sz="2700" dirty="0">
                <a:latin typeface="Times New Roman" pitchFamily="18" charset="0"/>
                <a:ea typeface="Calibri"/>
                <a:cs typeface="Times New Roman" pitchFamily="18" charset="0"/>
              </a:rPr>
            </a:br>
            <a:r>
              <a:rPr lang="en-US" sz="2700" dirty="0" smtClean="0">
                <a:latin typeface="Times New Roman" pitchFamily="18" charset="0"/>
                <a:ea typeface="Calibri"/>
                <a:cs typeface="Times New Roman" pitchFamily="18" charset="0"/>
              </a:rPr>
              <a:t>  </a:t>
            </a:r>
            <a:r>
              <a:rPr lang="en-US" sz="3200" dirty="0" smtClean="0">
                <a:latin typeface="Times New Roman" pitchFamily="18" charset="0"/>
                <a:ea typeface="Calibri"/>
                <a:cs typeface="Times New Roman" pitchFamily="18" charset="0"/>
              </a:rPr>
              <a:t>+ </a:t>
            </a:r>
            <a:r>
              <a:rPr lang="en-US" sz="3200" b="1" dirty="0">
                <a:solidFill>
                  <a:srgbClr val="C00000"/>
                </a:solidFill>
                <a:latin typeface="Times New Roman" pitchFamily="18" charset="0"/>
                <a:ea typeface="Calibri"/>
                <a:cs typeface="Times New Roman" pitchFamily="18" charset="0"/>
              </a:rPr>
              <a:t>Result:</a:t>
            </a:r>
            <a:r>
              <a:rPr lang="en-US" sz="3200" dirty="0">
                <a:latin typeface="Times New Roman" pitchFamily="18" charset="0"/>
                <a:ea typeface="Calibri"/>
                <a:cs typeface="Times New Roman" pitchFamily="18" charset="0"/>
              </a:rPr>
              <a:t> Indicating the results or consequences of what was mentioned or said in the preceding sentences: </a:t>
            </a:r>
            <a:r>
              <a:rPr lang="en-US" sz="3200" i="1" dirty="0">
                <a:solidFill>
                  <a:srgbClr val="00B050"/>
                </a:solidFill>
                <a:latin typeface="Times New Roman" pitchFamily="18" charset="0"/>
                <a:ea typeface="Calibri"/>
                <a:cs typeface="Times New Roman" pitchFamily="18" charset="0"/>
              </a:rPr>
              <a:t>consequently, hence, so, therefore, thus, as a </a:t>
            </a:r>
            <a:r>
              <a:rPr lang="en-US" sz="3200" i="1" dirty="0" smtClean="0">
                <a:solidFill>
                  <a:srgbClr val="00B050"/>
                </a:solidFill>
                <a:latin typeface="Times New Roman" pitchFamily="18" charset="0"/>
                <a:ea typeface="Calibri"/>
                <a:cs typeface="Times New Roman" pitchFamily="18" charset="0"/>
              </a:rPr>
              <a:t>result…</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r>
            <a:br>
              <a:rPr lang="en-US" sz="3200" dirty="0" smtClean="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b="1" dirty="0" smtClean="0">
                <a:solidFill>
                  <a:srgbClr val="002060"/>
                </a:solidFill>
                <a:latin typeface="Times New Roman" pitchFamily="18" charset="0"/>
                <a:ea typeface="Calibri"/>
                <a:cs typeface="Times New Roman" pitchFamily="18" charset="0"/>
              </a:rPr>
              <a:t> Inference</a:t>
            </a:r>
            <a:r>
              <a:rPr lang="en-US" sz="3200" dirty="0" smtClean="0">
                <a:latin typeface="Times New Roman" pitchFamily="18" charset="0"/>
                <a:ea typeface="Calibri"/>
                <a:cs typeface="Times New Roman" pitchFamily="18" charset="0"/>
              </a:rPr>
              <a:t>: </a:t>
            </a:r>
            <a:r>
              <a:rPr lang="en-US" sz="3200" dirty="0">
                <a:latin typeface="Times New Roman" pitchFamily="18" charset="0"/>
                <a:ea typeface="Calibri"/>
                <a:cs typeface="Times New Roman" pitchFamily="18" charset="0"/>
              </a:rPr>
              <a:t>implicit in the preceding sentence: </a:t>
            </a:r>
            <a:r>
              <a:rPr lang="en-US" sz="3200" i="1" dirty="0">
                <a:solidFill>
                  <a:srgbClr val="00B050"/>
                </a:solidFill>
                <a:latin typeface="Times New Roman" pitchFamily="18" charset="0"/>
                <a:ea typeface="Calibri"/>
                <a:cs typeface="Times New Roman" pitchFamily="18" charset="0"/>
              </a:rPr>
              <a:t>else, otherwise, then, in that case, in other </a:t>
            </a:r>
            <a:r>
              <a:rPr lang="en-US" sz="3200" i="1" dirty="0" smtClean="0">
                <a:solidFill>
                  <a:srgbClr val="00B050"/>
                </a:solidFill>
                <a:latin typeface="Times New Roman" pitchFamily="18" charset="0"/>
                <a:ea typeface="Calibri"/>
                <a:cs typeface="Times New Roman" pitchFamily="18" charset="0"/>
              </a:rPr>
              <a:t>words…</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r>
            <a:br>
              <a:rPr lang="en-US" sz="3200" dirty="0" smtClean="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3200" b="1" dirty="0" smtClean="0">
                <a:solidFill>
                  <a:schemeClr val="accent6">
                    <a:lumMod val="50000"/>
                  </a:schemeClr>
                </a:solidFill>
                <a:latin typeface="Times New Roman" pitchFamily="18" charset="0"/>
                <a:ea typeface="Calibri"/>
                <a:cs typeface="Times New Roman" pitchFamily="18" charset="0"/>
              </a:rPr>
              <a:t>Reformulation</a:t>
            </a:r>
            <a:r>
              <a:rPr lang="en-US" sz="3200" dirty="0" smtClean="0">
                <a:latin typeface="Times New Roman" pitchFamily="18" charset="0"/>
                <a:ea typeface="Calibri"/>
                <a:cs typeface="Times New Roman" pitchFamily="18" charset="0"/>
              </a:rPr>
              <a:t> </a:t>
            </a:r>
            <a:r>
              <a:rPr lang="en-US" sz="3200" dirty="0">
                <a:latin typeface="Times New Roman" pitchFamily="18" charset="0"/>
                <a:ea typeface="Calibri"/>
                <a:cs typeface="Times New Roman" pitchFamily="18" charset="0"/>
              </a:rPr>
              <a:t>or replacement: Introducing another way of saying the same thing by means of conjuncts: </a:t>
            </a:r>
            <a:r>
              <a:rPr lang="en-US" sz="3200" i="1" dirty="0">
                <a:solidFill>
                  <a:srgbClr val="00B050"/>
                </a:solidFill>
                <a:latin typeface="Times New Roman" pitchFamily="18" charset="0"/>
                <a:ea typeface="Calibri"/>
                <a:cs typeface="Times New Roman" pitchFamily="18" charset="0"/>
              </a:rPr>
              <a:t>better, rather, in other words, </a:t>
            </a:r>
            <a:r>
              <a:rPr lang="en-US" sz="3200" i="1" dirty="0" smtClean="0">
                <a:solidFill>
                  <a:srgbClr val="00B050"/>
                </a:solidFill>
                <a:latin typeface="Times New Roman" pitchFamily="18" charset="0"/>
                <a:ea typeface="Calibri"/>
                <a:cs typeface="Times New Roman" pitchFamily="18" charset="0"/>
              </a:rPr>
              <a:t>again…</a:t>
            </a:r>
            <a:r>
              <a:rPr lang="en-US" sz="2700" dirty="0">
                <a:latin typeface="Times New Roman" pitchFamily="18" charset="0"/>
                <a:ea typeface="Calibri"/>
                <a:cs typeface="Times New Roman" pitchFamily="18" charset="0"/>
              </a:rPr>
              <a:t/>
            </a:r>
            <a:br>
              <a:rPr lang="en-US" sz="2700" dirty="0">
                <a:latin typeface="Times New Roman" pitchFamily="18" charset="0"/>
                <a:ea typeface="Calibri"/>
                <a:cs typeface="Times New Roman" pitchFamily="18" charset="0"/>
              </a:rPr>
            </a:br>
            <a:r>
              <a:rPr lang="en-US" sz="2700" dirty="0" smtClean="0">
                <a:latin typeface="Times New Roman" pitchFamily="18" charset="0"/>
                <a:ea typeface="Calibri"/>
                <a:cs typeface="Times New Roman" pitchFamily="18" charset="0"/>
              </a:rPr>
              <a:t> </a:t>
            </a:r>
            <a:r>
              <a:rPr lang="en-US" sz="3600" dirty="0">
                <a:ea typeface="Calibri"/>
              </a:rPr>
              <a:t/>
            </a:r>
            <a:br>
              <a:rPr lang="en-US" sz="3600" dirty="0">
                <a:ea typeface="Calibri"/>
              </a:rPr>
            </a:br>
            <a:endParaRPr lang="en-US" dirty="0"/>
          </a:p>
        </p:txBody>
      </p:sp>
    </p:spTree>
    <p:extLst>
      <p:ext uri="{BB962C8B-B14F-4D97-AF65-F5344CB8AC3E}">
        <p14:creationId xmlns:p14="http://schemas.microsoft.com/office/powerpoint/2010/main" val="290914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04664"/>
            <a:ext cx="8640960" cy="5976664"/>
          </a:xfrm>
        </p:spPr>
        <p:txBody>
          <a:bodyPr>
            <a:normAutofit/>
          </a:bodyPr>
          <a:lstStyle/>
          <a:p>
            <a:r>
              <a:rPr lang="en-US" sz="3200" dirty="0" smtClean="0">
                <a:solidFill>
                  <a:srgbClr val="000000"/>
                </a:solidFill>
                <a:latin typeface="Times New Roman"/>
                <a:ea typeface="Calibri"/>
                <a:cs typeface="Times New Roman"/>
              </a:rPr>
              <a:t>   + </a:t>
            </a:r>
            <a:r>
              <a:rPr lang="en-US" sz="3200" b="1" dirty="0">
                <a:solidFill>
                  <a:srgbClr val="17375E"/>
                </a:solidFill>
                <a:latin typeface="Times New Roman"/>
                <a:ea typeface="Calibri"/>
                <a:cs typeface="Times New Roman"/>
              </a:rPr>
              <a:t>Contrast</a:t>
            </a:r>
            <a:r>
              <a:rPr lang="en-US" sz="3200"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Introducing by conjuncts: </a:t>
            </a:r>
            <a:r>
              <a:rPr lang="en-US" sz="2800" i="1" dirty="0">
                <a:solidFill>
                  <a:srgbClr val="00B050"/>
                </a:solidFill>
                <a:latin typeface="Times New Roman"/>
                <a:ea typeface="Calibri"/>
                <a:cs typeface="Times New Roman"/>
              </a:rPr>
              <a:t>instead, then, on the contrary, in/by contrast, by comparison on the other hand</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b="1" dirty="0">
                <a:solidFill>
                  <a:srgbClr val="E46C0A"/>
                </a:solidFill>
                <a:latin typeface="Times New Roman"/>
                <a:ea typeface="Calibri"/>
                <a:cs typeface="Times New Roman"/>
              </a:rPr>
              <a:t>Concession</a:t>
            </a:r>
            <a:r>
              <a:rPr lang="en-US" sz="3200"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a:t>
            </a:r>
            <a:r>
              <a:rPr lang="en-US" sz="2800" dirty="0" err="1">
                <a:solidFill>
                  <a:srgbClr val="000000"/>
                </a:solidFill>
                <a:latin typeface="Times New Roman"/>
                <a:ea typeface="Calibri"/>
                <a:cs typeface="Times New Roman"/>
              </a:rPr>
              <a:t>nhượng</a:t>
            </a:r>
            <a:r>
              <a:rPr lang="en-US" sz="2800" dirty="0">
                <a:solidFill>
                  <a:srgbClr val="000000"/>
                </a:solidFill>
                <a:latin typeface="Times New Roman"/>
                <a:ea typeface="Calibri"/>
                <a:cs typeface="Times New Roman"/>
              </a:rPr>
              <a:t> </a:t>
            </a:r>
            <a:r>
              <a:rPr lang="en-US" sz="2800" dirty="0" err="1">
                <a:solidFill>
                  <a:srgbClr val="000000"/>
                </a:solidFill>
                <a:latin typeface="Times New Roman"/>
                <a:ea typeface="Calibri"/>
                <a:cs typeface="Times New Roman"/>
              </a:rPr>
              <a:t>bộ</a:t>
            </a:r>
            <a:r>
              <a:rPr lang="en-US" sz="2800" dirty="0">
                <a:solidFill>
                  <a:srgbClr val="000000"/>
                </a:solidFill>
                <a:latin typeface="Times New Roman"/>
                <a:ea typeface="Calibri"/>
                <a:cs typeface="Times New Roman"/>
              </a:rPr>
              <a:t>): introducing the unexpected, surprising nature of what being said before: </a:t>
            </a:r>
            <a:r>
              <a:rPr lang="en-US" sz="2800" i="1" dirty="0">
                <a:solidFill>
                  <a:srgbClr val="00B050"/>
                </a:solidFill>
                <a:latin typeface="Times New Roman"/>
                <a:ea typeface="Calibri"/>
                <a:cs typeface="Times New Roman"/>
              </a:rPr>
              <a:t>anyhow, anyway, besides however, though, in any case, in spite of that, after all, all the same</a:t>
            </a:r>
            <a:br>
              <a:rPr lang="en-US" sz="2800" i="1" dirty="0">
                <a:solidFill>
                  <a:srgbClr val="00B05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t>
            </a:r>
            <a:r>
              <a:rPr lang="en-US" sz="3200" b="1" dirty="0">
                <a:solidFill>
                  <a:srgbClr val="00B050"/>
                </a:solidFill>
                <a:latin typeface="Times New Roman"/>
                <a:ea typeface="Calibri"/>
                <a:cs typeface="Times New Roman"/>
              </a:rPr>
              <a:t>Comparison</a:t>
            </a:r>
            <a:r>
              <a:rPr lang="en-US" sz="3200" dirty="0">
                <a:solidFill>
                  <a:srgbClr val="000000"/>
                </a:solidFill>
                <a:latin typeface="Times New Roman"/>
                <a:ea typeface="Calibri"/>
                <a:cs typeface="Times New Roman"/>
              </a:rPr>
              <a:t>: found in adjectives &amp; </a:t>
            </a:r>
            <a:r>
              <a:rPr lang="en-US" sz="3200" dirty="0" smtClean="0">
                <a:solidFill>
                  <a:srgbClr val="000000"/>
                </a:solidFill>
                <a:latin typeface="Times New Roman"/>
                <a:ea typeface="Calibri"/>
                <a:cs typeface="Times New Roman"/>
              </a:rPr>
              <a:t>adverbs</a:t>
            </a:r>
            <a:r>
              <a:rPr lang="en-US" sz="3200" dirty="0">
                <a:solidFill>
                  <a:srgbClr val="000000"/>
                </a:solidFill>
                <a:latin typeface="Times New Roman"/>
                <a:ea typeface="Calibri"/>
                <a:cs typeface="Times New Roman"/>
              </a:rPr>
              <a:t>: </a:t>
            </a:r>
            <a:r>
              <a:rPr lang="en-US" sz="3200" i="1" dirty="0">
                <a:solidFill>
                  <a:srgbClr val="00B050"/>
                </a:solidFill>
                <a:latin typeface="Times New Roman"/>
                <a:ea typeface="Calibri"/>
                <a:cs typeface="Times New Roman"/>
              </a:rPr>
              <a:t>more, as, less, least</a:t>
            </a:r>
            <a:endParaRPr lang="en-US" sz="3200" i="1" dirty="0">
              <a:solidFill>
                <a:srgbClr val="00B050"/>
              </a:solidFill>
            </a:endParaRPr>
          </a:p>
        </p:txBody>
      </p:sp>
    </p:spTree>
    <p:extLst>
      <p:ext uri="{BB962C8B-B14F-4D97-AF65-F5344CB8AC3E}">
        <p14:creationId xmlns:p14="http://schemas.microsoft.com/office/powerpoint/2010/main" val="227570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16632"/>
            <a:ext cx="8496944" cy="6048672"/>
          </a:xfrm>
        </p:spPr>
        <p:txBody>
          <a:bodyPr>
            <a:normAutofit fontScale="90000"/>
          </a:bodyPr>
          <a:lstStyle/>
          <a:p>
            <a:pPr algn="l">
              <a:lnSpc>
                <a:spcPct val="115000"/>
              </a:lnSpc>
              <a:spcAft>
                <a:spcPts val="1000"/>
              </a:spcAft>
            </a:pPr>
            <a:r>
              <a:rPr lang="en-US" sz="3200" dirty="0" smtClean="0">
                <a:latin typeface="Times New Roman" pitchFamily="18" charset="0"/>
                <a:ea typeface="Calibri"/>
                <a:cs typeface="Times New Roman" pitchFamily="18" charset="0"/>
              </a:rPr>
              <a:t>                </a:t>
            </a:r>
            <a:r>
              <a:rPr lang="en-US" sz="4000" b="1" dirty="0" smtClean="0">
                <a:solidFill>
                  <a:srgbClr val="FF0000"/>
                </a:solidFill>
                <a:latin typeface="Times New Roman" pitchFamily="18" charset="0"/>
                <a:ea typeface="Calibri"/>
                <a:cs typeface="Times New Roman" pitchFamily="18" charset="0"/>
              </a:rPr>
              <a:t>Lexical </a:t>
            </a:r>
            <a:r>
              <a:rPr lang="en-US" sz="4000" b="1" dirty="0">
                <a:solidFill>
                  <a:srgbClr val="FF0000"/>
                </a:solidFill>
                <a:latin typeface="Times New Roman" pitchFamily="18" charset="0"/>
                <a:ea typeface="Calibri"/>
                <a:cs typeface="Times New Roman" pitchFamily="18" charset="0"/>
              </a:rPr>
              <a:t>cohesive devices</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3200" dirty="0" smtClean="0">
                <a:solidFill>
                  <a:schemeClr val="accent6">
                    <a:lumMod val="50000"/>
                  </a:schemeClr>
                </a:solidFill>
                <a:latin typeface="Times New Roman" pitchFamily="18" charset="0"/>
                <a:ea typeface="Calibri"/>
                <a:cs typeface="Times New Roman" pitchFamily="18" charset="0"/>
              </a:rPr>
              <a:t>Reiteration</a:t>
            </a:r>
            <a:r>
              <a:rPr lang="en-US" sz="3200" dirty="0" smtClean="0">
                <a:latin typeface="Times New Roman" pitchFamily="18" charset="0"/>
                <a:ea typeface="Calibri"/>
                <a:cs typeface="Times New Roman" pitchFamily="18" charset="0"/>
              </a:rPr>
              <a:t>: </a:t>
            </a:r>
            <a:r>
              <a:rPr lang="en-US" sz="3100" dirty="0">
                <a:latin typeface="Times New Roman" pitchFamily="18" charset="0"/>
                <a:ea typeface="Calibri"/>
                <a:cs typeface="Times New Roman" pitchFamily="18" charset="0"/>
              </a:rPr>
              <a:t>lexical equivalent as result of repetition</a:t>
            </a:r>
            <a:br>
              <a:rPr lang="en-US" sz="31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3200" dirty="0">
                <a:solidFill>
                  <a:schemeClr val="accent6">
                    <a:lumMod val="50000"/>
                  </a:schemeClr>
                </a:solidFill>
                <a:latin typeface="Times New Roman" pitchFamily="18" charset="0"/>
                <a:ea typeface="Calibri"/>
                <a:cs typeface="Times New Roman" pitchFamily="18" charset="0"/>
              </a:rPr>
              <a:t>Synonyms</a:t>
            </a:r>
            <a:r>
              <a:rPr lang="en-US" sz="3200" dirty="0">
                <a:latin typeface="Times New Roman" pitchFamily="18" charset="0"/>
                <a:ea typeface="Calibri"/>
                <a:cs typeface="Times New Roman" pitchFamily="18" charset="0"/>
              </a:rPr>
              <a:t>: </a:t>
            </a:r>
            <a:r>
              <a:rPr lang="en-US" sz="2700" dirty="0">
                <a:latin typeface="Times New Roman" pitchFamily="18" charset="0"/>
                <a:ea typeface="Calibri"/>
                <a:cs typeface="Times New Roman" pitchFamily="18" charset="0"/>
              </a:rPr>
              <a:t>Lexical equivalent- frequent use in English.</a:t>
            </a:r>
            <a:r>
              <a:rPr lang="en-US" sz="3200" dirty="0">
                <a:latin typeface="Times New Roman" pitchFamily="18" charset="0"/>
                <a:ea typeface="Calibri"/>
                <a:cs typeface="Times New Roman" pitchFamily="18" charset="0"/>
              </a:rPr>
              <a:t>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3200" dirty="0" smtClean="0">
                <a:solidFill>
                  <a:schemeClr val="accent6">
                    <a:lumMod val="50000"/>
                  </a:schemeClr>
                </a:solidFill>
                <a:latin typeface="Times New Roman" pitchFamily="18" charset="0"/>
                <a:ea typeface="Calibri"/>
                <a:cs typeface="Times New Roman" pitchFamily="18" charset="0"/>
              </a:rPr>
              <a:t>Antonym: </a:t>
            </a:r>
            <a:r>
              <a:rPr lang="en-US" sz="2700" dirty="0" smtClean="0">
                <a:solidFill>
                  <a:srgbClr val="202124"/>
                </a:solidFill>
                <a:latin typeface="Times New Roman" pitchFamily="18" charset="0"/>
                <a:cs typeface="Times New Roman" pitchFamily="18" charset="0"/>
              </a:rPr>
              <a:t>a </a:t>
            </a:r>
            <a:r>
              <a:rPr lang="en-US" sz="2700" dirty="0">
                <a:solidFill>
                  <a:srgbClr val="202124"/>
                </a:solidFill>
                <a:latin typeface="Times New Roman" pitchFamily="18" charset="0"/>
                <a:cs typeface="Times New Roman" pitchFamily="18" charset="0"/>
              </a:rPr>
              <a:t>word that has the opposite meaning of another word.</a:t>
            </a:r>
            <a:r>
              <a:rPr lang="en-US" sz="3200" dirty="0">
                <a:solidFill>
                  <a:schemeClr val="accent6">
                    <a:lumMod val="50000"/>
                  </a:schemeClr>
                </a:solidFill>
                <a:latin typeface="Times New Roman" pitchFamily="18" charset="0"/>
                <a:ea typeface="Calibri"/>
                <a:cs typeface="Times New Roman" pitchFamily="18" charset="0"/>
              </a:rPr>
              <a:t/>
            </a:r>
            <a:br>
              <a:rPr lang="en-US" sz="3200" dirty="0">
                <a:solidFill>
                  <a:schemeClr val="accent6">
                    <a:lumMod val="50000"/>
                  </a:schemeClr>
                </a:solidFill>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 </a:t>
            </a:r>
            <a:r>
              <a:rPr lang="en-US" sz="3200" dirty="0" smtClean="0">
                <a:solidFill>
                  <a:schemeClr val="accent6">
                    <a:lumMod val="50000"/>
                  </a:schemeClr>
                </a:solidFill>
                <a:latin typeface="Times New Roman" pitchFamily="18" charset="0"/>
                <a:ea typeface="Calibri"/>
                <a:cs typeface="Times New Roman" pitchFamily="18" charset="0"/>
              </a:rPr>
              <a:t>Association</a:t>
            </a:r>
            <a:r>
              <a:rPr lang="en-US" sz="3200" dirty="0">
                <a:solidFill>
                  <a:schemeClr val="accent6">
                    <a:lumMod val="50000"/>
                  </a:schemeClr>
                </a:solidFill>
                <a:latin typeface="Times New Roman" pitchFamily="18" charset="0"/>
                <a:ea typeface="Calibri"/>
                <a:cs typeface="Times New Roman" pitchFamily="18" charset="0"/>
              </a:rPr>
              <a:t>:</a:t>
            </a:r>
            <a:r>
              <a:rPr lang="en-US" sz="3200" dirty="0">
                <a:latin typeface="Times New Roman" pitchFamily="18" charset="0"/>
                <a:ea typeface="Calibri"/>
                <a:cs typeface="Times New Roman" pitchFamily="18" charset="0"/>
              </a:rPr>
              <a:t> </a:t>
            </a:r>
            <a:r>
              <a:rPr lang="en-US" sz="2700" dirty="0">
                <a:latin typeface="Times New Roman" pitchFamily="18" charset="0"/>
                <a:ea typeface="Calibri"/>
                <a:cs typeface="Times New Roman" pitchFamily="18" charset="0"/>
              </a:rPr>
              <a:t>defined as that existing between 2 or more words of one or the same field, possessing some common semantic properties. </a:t>
            </a:r>
            <a:r>
              <a:rPr lang="en-US" sz="2700" dirty="0" smtClean="0">
                <a:latin typeface="Times New Roman" pitchFamily="18" charset="0"/>
                <a:ea typeface="Calibri"/>
                <a:cs typeface="Times New Roman" pitchFamily="18" charset="0"/>
              </a:rPr>
              <a:t/>
            </a:r>
            <a:br>
              <a:rPr lang="en-US" sz="2700" dirty="0" smtClean="0">
                <a:latin typeface="Times New Roman" pitchFamily="18" charset="0"/>
                <a:ea typeface="Calibri"/>
                <a:cs typeface="Times New Roman" pitchFamily="18" charset="0"/>
              </a:rPr>
            </a:br>
            <a:r>
              <a:rPr lang="en-US" sz="2700" dirty="0">
                <a:latin typeface="Times New Roman" pitchFamily="18" charset="0"/>
                <a:ea typeface="Calibri"/>
                <a:cs typeface="Times New Roman" pitchFamily="18" charset="0"/>
              </a:rPr>
              <a:t> </a:t>
            </a:r>
            <a:r>
              <a:rPr lang="en-US" sz="2700" dirty="0" smtClean="0">
                <a:latin typeface="Times New Roman" pitchFamily="18" charset="0"/>
                <a:ea typeface="Calibri"/>
                <a:cs typeface="Times New Roman" pitchFamily="18" charset="0"/>
              </a:rPr>
              <a:t>         Ex</a:t>
            </a:r>
            <a:r>
              <a:rPr lang="en-US" sz="2700" dirty="0">
                <a:latin typeface="Times New Roman" pitchFamily="18" charset="0"/>
                <a:ea typeface="Calibri"/>
                <a:cs typeface="Times New Roman" pitchFamily="18" charset="0"/>
              </a:rPr>
              <a:t>. </a:t>
            </a:r>
            <a:r>
              <a:rPr lang="en-US" sz="2700" i="1" dirty="0">
                <a:solidFill>
                  <a:srgbClr val="FF0000"/>
                </a:solidFill>
                <a:latin typeface="Times New Roman" pitchFamily="18" charset="0"/>
                <a:ea typeface="Calibri"/>
                <a:cs typeface="Times New Roman" pitchFamily="18" charset="0"/>
              </a:rPr>
              <a:t>Military, conflict, armed forces, unit</a:t>
            </a:r>
            <a:r>
              <a:rPr lang="en-US" sz="2700" dirty="0">
                <a:latin typeface="Times New Roman" pitchFamily="18" charset="0"/>
                <a:ea typeface="Calibri"/>
                <a:cs typeface="Times New Roman" pitchFamily="18" charset="0"/>
              </a:rPr>
              <a:t/>
            </a:r>
            <a:br>
              <a:rPr lang="en-US" sz="2700" dirty="0">
                <a:latin typeface="Times New Roman" pitchFamily="18" charset="0"/>
                <a:ea typeface="Calibri"/>
                <a:cs typeface="Times New Roman" pitchFamily="18" charset="0"/>
              </a:rPr>
            </a:br>
            <a:r>
              <a:rPr lang="en-US" sz="2700" dirty="0" smtClean="0">
                <a:latin typeface="Times New Roman" pitchFamily="18" charset="0"/>
                <a:ea typeface="Calibri"/>
                <a:cs typeface="Times New Roman" pitchFamily="18" charset="0"/>
              </a:rPr>
              <a:t>                        </a:t>
            </a:r>
            <a:r>
              <a:rPr lang="en-US" sz="2700" b="1" dirty="0" smtClean="0">
                <a:solidFill>
                  <a:srgbClr val="FF0000"/>
                </a:solidFill>
                <a:latin typeface="Times New Roman" pitchFamily="18" charset="0"/>
                <a:ea typeface="Calibri"/>
                <a:cs typeface="Times New Roman" pitchFamily="18" charset="0"/>
              </a:rPr>
              <a:t>LEXICAL FIELDS</a:t>
            </a:r>
            <a:endParaRPr lang="en-US" sz="27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62523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496" y="116632"/>
            <a:ext cx="9001000" cy="6624736"/>
          </a:xfrm>
        </p:spPr>
        <p:txBody>
          <a:bodyPr>
            <a:noAutofit/>
          </a:bodyPr>
          <a:lstStyle/>
          <a:p>
            <a:pPr indent="457200" algn="l">
              <a:lnSpc>
                <a:spcPct val="150000"/>
              </a:lnSpc>
              <a:spcBef>
                <a:spcPts val="600"/>
              </a:spcBef>
              <a:spcAft>
                <a:spcPts val="600"/>
              </a:spcAft>
            </a:pP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  + </a:t>
            </a:r>
            <a:r>
              <a:rPr lang="en-US" sz="2800" b="1" dirty="0" smtClean="0">
                <a:solidFill>
                  <a:srgbClr val="FF0000"/>
                </a:solidFill>
                <a:latin typeface="Times New Roman" pitchFamily="18" charset="0"/>
                <a:ea typeface="Calibri"/>
                <a:cs typeface="Times New Roman" pitchFamily="18" charset="0"/>
              </a:rPr>
              <a:t>Reference</a:t>
            </a:r>
            <a:r>
              <a:rPr lang="en-US" sz="2800" b="1" dirty="0">
                <a:solidFill>
                  <a:srgbClr val="FF0000"/>
                </a:solidFill>
                <a:latin typeface="Times New Roman" pitchFamily="18" charset="0"/>
                <a:ea typeface="Calibri"/>
                <a:cs typeface="Times New Roman" pitchFamily="18" charset="0"/>
              </a:rPr>
              <a:t>:</a:t>
            </a:r>
            <a:r>
              <a:rPr lang="en-US" sz="2800" dirty="0" smtClean="0">
                <a:solidFill>
                  <a:srgbClr val="202124"/>
                </a:solidFill>
                <a:latin typeface="Times New Roman" pitchFamily="18" charset="0"/>
                <a:ea typeface="Calibri"/>
                <a:cs typeface="Times New Roman" pitchFamily="18" charset="0"/>
              </a:rPr>
              <a:t> </a:t>
            </a:r>
            <a:r>
              <a:rPr lang="en-US" sz="2800" dirty="0">
                <a:solidFill>
                  <a:srgbClr val="202124"/>
                </a:solidFill>
                <a:latin typeface="Times New Roman" pitchFamily="18" charset="0"/>
                <a:ea typeface="Calibri"/>
                <a:cs typeface="Times New Roman" pitchFamily="18" charset="0"/>
              </a:rPr>
              <a:t>the </a:t>
            </a:r>
            <a:r>
              <a:rPr lang="en-US" sz="2800" dirty="0" smtClean="0">
                <a:solidFill>
                  <a:srgbClr val="202124"/>
                </a:solidFill>
                <a:latin typeface="Times New Roman" pitchFamily="18" charset="0"/>
                <a:ea typeface="Calibri"/>
                <a:cs typeface="Times New Roman" pitchFamily="18" charset="0"/>
              </a:rPr>
              <a:t>symbolic relationship of one</a:t>
            </a:r>
            <a:r>
              <a:rPr lang="en-US" sz="2800" dirty="0">
                <a:solidFill>
                  <a:srgbClr val="202124"/>
                </a:solidFill>
                <a:latin typeface="Times New Roman" pitchFamily="18" charset="0"/>
                <a:ea typeface="Calibri"/>
                <a:cs typeface="Times New Roman" pitchFamily="18" charset="0"/>
              </a:rPr>
              <a:t> </a:t>
            </a:r>
            <a:r>
              <a:rPr lang="en-US" sz="2800" b="1" dirty="0">
                <a:solidFill>
                  <a:srgbClr val="202124"/>
                </a:solidFill>
                <a:latin typeface="Times New Roman" pitchFamily="18" charset="0"/>
                <a:ea typeface="Calibri"/>
                <a:cs typeface="Times New Roman" pitchFamily="18" charset="0"/>
              </a:rPr>
              <a:t>linguistic</a:t>
            </a:r>
            <a:r>
              <a:rPr lang="en-US" sz="2800" dirty="0">
                <a:solidFill>
                  <a:srgbClr val="202124"/>
                </a:solidFill>
                <a:latin typeface="Times New Roman" pitchFamily="18" charset="0"/>
                <a:ea typeface="Calibri"/>
                <a:cs typeface="Times New Roman" pitchFamily="18" charset="0"/>
              </a:rPr>
              <a:t> expression to another, in </a:t>
            </a:r>
            <a:r>
              <a:rPr lang="en-US" sz="2800" b="1" dirty="0">
                <a:solidFill>
                  <a:srgbClr val="202124"/>
                </a:solidFill>
                <a:latin typeface="Times New Roman" pitchFamily="18" charset="0"/>
                <a:ea typeface="Calibri"/>
                <a:cs typeface="Times New Roman" pitchFamily="18" charset="0"/>
              </a:rPr>
              <a:t>which</a:t>
            </a:r>
            <a:r>
              <a:rPr lang="en-US" sz="2800" dirty="0">
                <a:solidFill>
                  <a:srgbClr val="202124"/>
                </a:solidFill>
                <a:latin typeface="Times New Roman" pitchFamily="18" charset="0"/>
                <a:ea typeface="Calibri"/>
                <a:cs typeface="Times New Roman" pitchFamily="18" charset="0"/>
              </a:rPr>
              <a:t> one provides the information necessary to interpret the </a:t>
            </a:r>
            <a:r>
              <a:rPr lang="en-US" sz="2800" dirty="0" smtClean="0">
                <a:solidFill>
                  <a:srgbClr val="202124"/>
                </a:solidFill>
                <a:latin typeface="Times New Roman" pitchFamily="18" charset="0"/>
                <a:ea typeface="Calibri"/>
                <a:cs typeface="Times New Roman" pitchFamily="18" charset="0"/>
              </a:rPr>
              <a:t>other.</a:t>
            </a:r>
            <a:r>
              <a:rPr lang="en-US" sz="2800" dirty="0" smtClean="0">
                <a:latin typeface="Times New Roman" pitchFamily="18" charset="0"/>
                <a:ea typeface="Calibri"/>
                <a:cs typeface="Times New Roman" pitchFamily="18" charset="0"/>
              </a:rPr>
              <a:t>                               </a:t>
            </a:r>
            <a:r>
              <a:rPr lang="en-US" sz="2800" dirty="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                            </a:t>
            </a:r>
            <a:br>
              <a:rPr lang="en-US" sz="2800" dirty="0" smtClean="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 </a:t>
            </a:r>
            <a:r>
              <a:rPr lang="en-US" sz="2800" dirty="0" smtClean="0">
                <a:latin typeface="Times New Roman" pitchFamily="18" charset="0"/>
                <a:ea typeface="Calibri"/>
                <a:cs typeface="Times New Roman" pitchFamily="18" charset="0"/>
              </a:rPr>
              <a:t>                 *</a:t>
            </a:r>
            <a:r>
              <a:rPr lang="en-US" sz="2800" i="1" dirty="0" smtClean="0">
                <a:solidFill>
                  <a:schemeClr val="accent6">
                    <a:lumMod val="50000"/>
                  </a:schemeClr>
                </a:solidFill>
                <a:latin typeface="Times New Roman" pitchFamily="18" charset="0"/>
                <a:ea typeface="Times New Roman"/>
                <a:cs typeface="Times New Roman" pitchFamily="18" charset="0"/>
              </a:rPr>
              <a:t>Reference</a:t>
            </a:r>
            <a:r>
              <a:rPr lang="en-US" sz="2800" dirty="0" smtClean="0">
                <a:solidFill>
                  <a:srgbClr val="000000"/>
                </a:solidFill>
                <a:latin typeface="Times New Roman" pitchFamily="18" charset="0"/>
                <a:ea typeface="Times New Roman"/>
                <a:cs typeface="Times New Roman" pitchFamily="18" charset="0"/>
              </a:rPr>
              <a:t> includes: </a:t>
            </a:r>
            <a:br>
              <a:rPr lang="en-US" sz="2800" dirty="0" smtClean="0">
                <a:solidFill>
                  <a:srgbClr val="000000"/>
                </a:solidFill>
                <a:latin typeface="Times New Roman" pitchFamily="18" charset="0"/>
                <a:ea typeface="Times New Roman"/>
                <a:cs typeface="Times New Roman" pitchFamily="18" charset="0"/>
              </a:rPr>
            </a:br>
            <a:r>
              <a:rPr lang="en-US" sz="2800" dirty="0">
                <a:solidFill>
                  <a:srgbClr val="000000"/>
                </a:solidFill>
                <a:latin typeface="Times New Roman" pitchFamily="18" charset="0"/>
                <a:ea typeface="Times New Roman"/>
                <a:cs typeface="Times New Roman" pitchFamily="18" charset="0"/>
              </a:rPr>
              <a:t> </a:t>
            </a:r>
            <a:r>
              <a:rPr lang="en-US" sz="2800" dirty="0" smtClean="0">
                <a:solidFill>
                  <a:srgbClr val="000000"/>
                </a:solidFill>
                <a:latin typeface="Times New Roman" pitchFamily="18" charset="0"/>
                <a:ea typeface="Times New Roman"/>
                <a:cs typeface="Times New Roman" pitchFamily="18" charset="0"/>
              </a:rPr>
              <a:t>       # </a:t>
            </a:r>
            <a:r>
              <a:rPr lang="en-US" sz="2800" dirty="0" smtClean="0">
                <a:solidFill>
                  <a:srgbClr val="FF0000"/>
                </a:solidFill>
                <a:latin typeface="Times New Roman" pitchFamily="18" charset="0"/>
                <a:ea typeface="Times New Roman"/>
                <a:cs typeface="Times New Roman" pitchFamily="18" charset="0"/>
              </a:rPr>
              <a:t>Anaphoric reference</a:t>
            </a:r>
            <a:r>
              <a:rPr lang="en-US" sz="2800" dirty="0" smtClean="0">
                <a:solidFill>
                  <a:srgbClr val="000000"/>
                </a:solidFill>
                <a:latin typeface="Times New Roman" pitchFamily="18" charset="0"/>
                <a:ea typeface="Times New Roman"/>
                <a:cs typeface="Times New Roman" pitchFamily="18" charset="0"/>
              </a:rPr>
              <a:t> (</a:t>
            </a:r>
            <a:r>
              <a:rPr lang="en-US" sz="2800" i="1" dirty="0" smtClean="0">
                <a:solidFill>
                  <a:srgbClr val="00B050"/>
                </a:solidFill>
                <a:latin typeface="Times New Roman" pitchFamily="18" charset="0"/>
                <a:ea typeface="Times New Roman"/>
                <a:cs typeface="Times New Roman" pitchFamily="18" charset="0"/>
              </a:rPr>
              <a:t>that, those, the former, the later…)</a:t>
            </a:r>
            <a:r>
              <a:rPr lang="en-US" sz="2800" i="1" dirty="0" smtClean="0">
                <a:solidFill>
                  <a:srgbClr val="000000"/>
                </a:solidFill>
                <a:latin typeface="Times New Roman" pitchFamily="18" charset="0"/>
                <a:ea typeface="Times New Roman"/>
                <a:cs typeface="Times New Roman" pitchFamily="18" charset="0"/>
              </a:rPr>
              <a:t> </a:t>
            </a:r>
            <a:r>
              <a:rPr lang="en-US" sz="2800" dirty="0">
                <a:solidFill>
                  <a:srgbClr val="000000"/>
                </a:solidFill>
                <a:latin typeface="Times New Roman" pitchFamily="18" charset="0"/>
                <a:ea typeface="Times New Roman"/>
                <a:cs typeface="Times New Roman" pitchFamily="18" charset="0"/>
              </a:rPr>
              <a:t>which looks </a:t>
            </a:r>
            <a:r>
              <a:rPr lang="en-US" sz="2800" b="1" i="1" dirty="0">
                <a:solidFill>
                  <a:schemeClr val="accent6">
                    <a:lumMod val="50000"/>
                  </a:schemeClr>
                </a:solidFill>
                <a:latin typeface="Times New Roman" pitchFamily="18" charset="0"/>
                <a:ea typeface="Times New Roman"/>
                <a:cs typeface="Times New Roman" pitchFamily="18" charset="0"/>
              </a:rPr>
              <a:t>backward</a:t>
            </a:r>
            <a:r>
              <a:rPr lang="en-US" sz="2800" dirty="0">
                <a:solidFill>
                  <a:srgbClr val="000000"/>
                </a:solidFill>
                <a:latin typeface="Times New Roman" pitchFamily="18" charset="0"/>
                <a:ea typeface="Times New Roman"/>
                <a:cs typeface="Times New Roman" pitchFamily="18" charset="0"/>
              </a:rPr>
              <a:t> in the text for its </a:t>
            </a:r>
            <a:r>
              <a:rPr lang="en-US" sz="2800" dirty="0" smtClean="0">
                <a:solidFill>
                  <a:srgbClr val="000000"/>
                </a:solidFill>
                <a:latin typeface="Times New Roman" pitchFamily="18" charset="0"/>
                <a:ea typeface="Times New Roman"/>
                <a:cs typeface="Times New Roman" pitchFamily="18" charset="0"/>
              </a:rPr>
              <a:t>referents  </a:t>
            </a:r>
            <a:r>
              <a:rPr lang="en-US" sz="2800" dirty="0">
                <a:solidFill>
                  <a:srgbClr val="000000"/>
                </a:solidFill>
                <a:latin typeface="Times New Roman" pitchFamily="18" charset="0"/>
                <a:ea typeface="Times New Roman"/>
                <a:cs typeface="Times New Roman" pitchFamily="18" charset="0"/>
              </a:rPr>
              <a:t/>
            </a:r>
            <a:br>
              <a:rPr lang="en-US" sz="2800" dirty="0">
                <a:solidFill>
                  <a:srgbClr val="00000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         #    </a:t>
            </a:r>
            <a:r>
              <a:rPr lang="en-US" sz="2800" dirty="0" err="1" smtClean="0">
                <a:solidFill>
                  <a:srgbClr val="C00000"/>
                </a:solidFill>
                <a:latin typeface="Times New Roman" pitchFamily="18" charset="0"/>
                <a:ea typeface="Times New Roman"/>
                <a:cs typeface="Times New Roman" pitchFamily="18" charset="0"/>
              </a:rPr>
              <a:t>Cataphoric</a:t>
            </a:r>
            <a:r>
              <a:rPr lang="en-US" sz="2800" dirty="0" smtClean="0">
                <a:solidFill>
                  <a:srgbClr val="C00000"/>
                </a:solidFill>
                <a:latin typeface="Times New Roman" pitchFamily="18" charset="0"/>
                <a:ea typeface="Times New Roman"/>
                <a:cs typeface="Times New Roman" pitchFamily="18" charset="0"/>
              </a:rPr>
              <a:t> reference</a:t>
            </a:r>
            <a:r>
              <a:rPr lang="en-US" sz="2800" dirty="0" smtClean="0">
                <a:solidFill>
                  <a:srgbClr val="00B0F0"/>
                </a:solidFill>
                <a:latin typeface="Times New Roman" pitchFamily="18" charset="0"/>
                <a:ea typeface="Times New Roman"/>
                <a:cs typeface="Times New Roman" pitchFamily="18" charset="0"/>
              </a:rPr>
              <a:t> (</a:t>
            </a:r>
            <a:r>
              <a:rPr lang="en-US" sz="2800" i="1" dirty="0" smtClean="0">
                <a:solidFill>
                  <a:srgbClr val="00B0F0"/>
                </a:solidFill>
                <a:latin typeface="Times New Roman" pitchFamily="18" charset="0"/>
                <a:ea typeface="Times New Roman"/>
                <a:cs typeface="Times New Roman" pitchFamily="18" charset="0"/>
              </a:rPr>
              <a:t>as follows, the following, below…</a:t>
            </a:r>
            <a:r>
              <a:rPr lang="en-US" sz="2800" dirty="0" smtClean="0">
                <a:solidFill>
                  <a:srgbClr val="000000"/>
                </a:solidFill>
                <a:latin typeface="Times New Roman" pitchFamily="18" charset="0"/>
                <a:ea typeface="Times New Roman"/>
                <a:cs typeface="Times New Roman" pitchFamily="18" charset="0"/>
              </a:rPr>
              <a:t>) </a:t>
            </a:r>
            <a:r>
              <a:rPr lang="en-US" sz="2800" dirty="0">
                <a:solidFill>
                  <a:srgbClr val="000000"/>
                </a:solidFill>
                <a:latin typeface="Times New Roman" pitchFamily="18" charset="0"/>
                <a:ea typeface="Times New Roman"/>
                <a:cs typeface="Times New Roman" pitchFamily="18" charset="0"/>
              </a:rPr>
              <a:t>which looks</a:t>
            </a:r>
            <a:r>
              <a:rPr lang="en-US" sz="2800" dirty="0">
                <a:solidFill>
                  <a:srgbClr val="00B0F0"/>
                </a:solidFill>
                <a:latin typeface="Times New Roman" pitchFamily="18" charset="0"/>
                <a:ea typeface="Times New Roman"/>
                <a:cs typeface="Times New Roman" pitchFamily="18" charset="0"/>
              </a:rPr>
              <a:t> </a:t>
            </a:r>
            <a:r>
              <a:rPr lang="en-US" sz="2800" b="1" i="1" dirty="0">
                <a:solidFill>
                  <a:schemeClr val="accent6">
                    <a:lumMod val="50000"/>
                  </a:schemeClr>
                </a:solidFill>
                <a:latin typeface="Times New Roman" pitchFamily="18" charset="0"/>
                <a:ea typeface="Times New Roman"/>
                <a:cs typeface="Times New Roman" pitchFamily="18" charset="0"/>
              </a:rPr>
              <a:t>forward</a:t>
            </a:r>
            <a:r>
              <a:rPr lang="en-US" sz="2800" dirty="0">
                <a:solidFill>
                  <a:srgbClr val="000000"/>
                </a:solidFill>
                <a:latin typeface="Times New Roman" pitchFamily="18" charset="0"/>
                <a:ea typeface="Times New Roman"/>
                <a:cs typeface="Times New Roman" pitchFamily="18" charset="0"/>
              </a:rPr>
              <a:t> in the text for its </a:t>
            </a:r>
            <a:r>
              <a:rPr lang="en-US" sz="2800" dirty="0" smtClean="0">
                <a:solidFill>
                  <a:srgbClr val="000000"/>
                </a:solidFill>
                <a:latin typeface="Times New Roman" pitchFamily="18" charset="0"/>
                <a:ea typeface="Times New Roman"/>
                <a:cs typeface="Times New Roman" pitchFamily="18" charset="0"/>
              </a:rPr>
              <a:t>referent.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312297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548680"/>
            <a:ext cx="8784976" cy="6120679"/>
          </a:xfrm>
        </p:spPr>
        <p:txBody>
          <a:bodyPr>
            <a:normAutofit/>
          </a:bodyPr>
          <a:lstStyle/>
          <a:p>
            <a:pPr lvl="0">
              <a:lnSpc>
                <a:spcPct val="150000"/>
              </a:lnSpc>
              <a:spcAft>
                <a:spcPts val="1000"/>
              </a:spcAft>
            </a:pPr>
            <a:r>
              <a:rPr lang="en-US" sz="2800" dirty="0" smtClean="0">
                <a:solidFill>
                  <a:srgbClr val="000000"/>
                </a:solidFill>
                <a:latin typeface="Times New Roman" pitchFamily="18" charset="0"/>
                <a:ea typeface="Times New Roman"/>
                <a:cs typeface="Times New Roman" pitchFamily="18" charset="0"/>
              </a:rPr>
              <a:t>* </a:t>
            </a:r>
            <a:r>
              <a:rPr lang="en-US" sz="2800" b="1" i="1" dirty="0" smtClean="0">
                <a:solidFill>
                  <a:srgbClr val="00B050"/>
                </a:solidFill>
                <a:latin typeface="Times New Roman" pitchFamily="18" charset="0"/>
                <a:ea typeface="Times New Roman"/>
                <a:cs typeface="Times New Roman" pitchFamily="18" charset="0"/>
              </a:rPr>
              <a:t>Although </a:t>
            </a:r>
            <a:r>
              <a:rPr lang="en-US" sz="2800" b="1" i="1" dirty="0">
                <a:solidFill>
                  <a:srgbClr val="C00000"/>
                </a:solidFill>
                <a:latin typeface="Times New Roman" pitchFamily="18" charset="0"/>
                <a:ea typeface="Times New Roman"/>
                <a:cs typeface="Times New Roman" pitchFamily="18" charset="0"/>
              </a:rPr>
              <a:t>Thu</a:t>
            </a:r>
            <a:r>
              <a:rPr lang="en-US" sz="2800" b="1" i="1" dirty="0">
                <a:solidFill>
                  <a:srgbClr val="00B050"/>
                </a:solidFill>
                <a:latin typeface="Times New Roman" pitchFamily="18" charset="0"/>
                <a:ea typeface="Times New Roman"/>
                <a:cs typeface="Times New Roman" pitchFamily="18" charset="0"/>
              </a:rPr>
              <a:t> is a teacher, </a:t>
            </a:r>
            <a:r>
              <a:rPr lang="en-US" sz="2800" b="1" i="1" dirty="0">
                <a:solidFill>
                  <a:srgbClr val="C00000"/>
                </a:solidFill>
                <a:latin typeface="Times New Roman" pitchFamily="18" charset="0"/>
                <a:ea typeface="Times New Roman"/>
                <a:cs typeface="Times New Roman" pitchFamily="18" charset="0"/>
              </a:rPr>
              <a:t>she</a:t>
            </a:r>
            <a:r>
              <a:rPr lang="en-US" sz="2800" b="1" i="1" dirty="0">
                <a:solidFill>
                  <a:srgbClr val="00B050"/>
                </a:solidFill>
                <a:latin typeface="Times New Roman" pitchFamily="18" charset="0"/>
                <a:ea typeface="Times New Roman"/>
                <a:cs typeface="Times New Roman" pitchFamily="18" charset="0"/>
              </a:rPr>
              <a:t> is very honest </a:t>
            </a:r>
            <a:br>
              <a:rPr lang="en-US" sz="2800" b="1" i="1" dirty="0">
                <a:solidFill>
                  <a:srgbClr val="00B050"/>
                </a:solidFill>
                <a:latin typeface="Times New Roman" pitchFamily="18" charset="0"/>
                <a:ea typeface="Times New Roman"/>
                <a:cs typeface="Times New Roman" pitchFamily="18" charset="0"/>
              </a:rPr>
            </a:br>
            <a:r>
              <a:rPr lang="en-US" sz="2800" dirty="0" smtClean="0">
                <a:solidFill>
                  <a:srgbClr val="000000"/>
                </a:solidFill>
                <a:latin typeface="Times New Roman" pitchFamily="18" charset="0"/>
                <a:ea typeface="Times New Roman"/>
                <a:cs typeface="Times New Roman" pitchFamily="18" charset="0"/>
              </a:rPr>
              <a:t>(a formal </a:t>
            </a:r>
            <a:r>
              <a:rPr lang="en-US" sz="2800" dirty="0">
                <a:solidFill>
                  <a:srgbClr val="000000"/>
                </a:solidFill>
                <a:latin typeface="Times New Roman" pitchFamily="18" charset="0"/>
                <a:ea typeface="Times New Roman"/>
                <a:cs typeface="Times New Roman" pitchFamily="18" charset="0"/>
              </a:rPr>
              <a:t>cohesive </a:t>
            </a:r>
            <a:r>
              <a:rPr lang="en-US" sz="2800" dirty="0" smtClean="0">
                <a:solidFill>
                  <a:srgbClr val="000000"/>
                </a:solidFill>
                <a:latin typeface="Times New Roman" pitchFamily="18" charset="0"/>
                <a:ea typeface="Times New Roman"/>
                <a:cs typeface="Times New Roman" pitchFamily="18" charset="0"/>
              </a:rPr>
              <a:t>device “although”, </a:t>
            </a:r>
            <a:r>
              <a:rPr lang="en-US" sz="2800" dirty="0">
                <a:solidFill>
                  <a:srgbClr val="000000"/>
                </a:solidFill>
                <a:latin typeface="Times New Roman" pitchFamily="18" charset="0"/>
                <a:ea typeface="Times New Roman"/>
                <a:cs typeface="Times New Roman" pitchFamily="18" charset="0"/>
              </a:rPr>
              <a:t>but it is not coherent because the sentence does not sound right according to our common background knowledge)</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a:r>
            <a:br>
              <a:rPr lang="en-US" sz="2800" dirty="0" smtClean="0">
                <a:latin typeface="Times New Roman" pitchFamily="18" charset="0"/>
                <a:ea typeface="Calibri"/>
                <a:cs typeface="Times New Roman" pitchFamily="18" charset="0"/>
              </a:rPr>
            </a:br>
            <a:r>
              <a:rPr lang="en-US" sz="2800" dirty="0" smtClean="0">
                <a:latin typeface="Times New Roman" pitchFamily="18" charset="0"/>
                <a:ea typeface="Calibri"/>
                <a:cs typeface="Times New Roman" pitchFamily="18" charset="0"/>
              </a:rPr>
              <a:t>   * </a:t>
            </a:r>
            <a:r>
              <a:rPr lang="en-US" sz="2800" b="1" i="1" dirty="0" err="1" smtClean="0">
                <a:solidFill>
                  <a:srgbClr val="FF0000"/>
                </a:solidFill>
                <a:latin typeface="Times New Roman" pitchFamily="18" charset="0"/>
                <a:ea typeface="Times New Roman"/>
                <a:cs typeface="Times New Roman" pitchFamily="18" charset="0"/>
              </a:rPr>
              <a:t>Hắn</a:t>
            </a:r>
            <a:r>
              <a:rPr lang="en-US" sz="2800" b="1" i="1" dirty="0" smtClean="0">
                <a:solidFill>
                  <a:srgbClr val="00B050"/>
                </a:solidFill>
                <a:latin typeface="Times New Roman" pitchFamily="18" charset="0"/>
                <a:ea typeface="Times New Roman"/>
                <a:cs typeface="Times New Roman" pitchFamily="18" charset="0"/>
              </a:rPr>
              <a:t> </a:t>
            </a:r>
            <a:r>
              <a:rPr lang="en-US" sz="2800" b="1" i="1" dirty="0" err="1">
                <a:solidFill>
                  <a:srgbClr val="00B050"/>
                </a:solidFill>
                <a:latin typeface="Times New Roman" pitchFamily="18" charset="0"/>
                <a:ea typeface="Times New Roman"/>
                <a:cs typeface="Times New Roman" pitchFamily="18" charset="0"/>
              </a:rPr>
              <a:t>vừa</a:t>
            </a:r>
            <a:r>
              <a:rPr lang="en-US" sz="2800" b="1" i="1" dirty="0">
                <a:solidFill>
                  <a:srgbClr val="00B050"/>
                </a:solidFill>
                <a:latin typeface="Times New Roman" pitchFamily="18" charset="0"/>
                <a:ea typeface="Times New Roman"/>
                <a:cs typeface="Times New Roman" pitchFamily="18" charset="0"/>
              </a:rPr>
              <a:t> </a:t>
            </a:r>
            <a:r>
              <a:rPr lang="en-US" sz="2800" b="1" i="1" dirty="0" err="1">
                <a:solidFill>
                  <a:srgbClr val="00B050"/>
                </a:solidFill>
                <a:latin typeface="Times New Roman" pitchFamily="18" charset="0"/>
                <a:ea typeface="Times New Roman"/>
                <a:cs typeface="Times New Roman" pitchFamily="18" charset="0"/>
              </a:rPr>
              <a:t>đi</a:t>
            </a:r>
            <a:r>
              <a:rPr lang="en-US" sz="2800" b="1" i="1" dirty="0">
                <a:solidFill>
                  <a:srgbClr val="00B050"/>
                </a:solidFill>
                <a:latin typeface="Times New Roman" pitchFamily="18" charset="0"/>
                <a:ea typeface="Times New Roman"/>
                <a:cs typeface="Times New Roman" pitchFamily="18" charset="0"/>
              </a:rPr>
              <a:t> </a:t>
            </a:r>
            <a:r>
              <a:rPr lang="en-US" sz="2800" b="1" i="1" dirty="0" err="1">
                <a:solidFill>
                  <a:srgbClr val="00B050"/>
                </a:solidFill>
                <a:latin typeface="Times New Roman" pitchFamily="18" charset="0"/>
                <a:ea typeface="Times New Roman"/>
                <a:cs typeface="Times New Roman" pitchFamily="18" charset="0"/>
              </a:rPr>
              <a:t>vừa</a:t>
            </a:r>
            <a:r>
              <a:rPr lang="en-US" sz="2800" b="1" i="1" dirty="0">
                <a:solidFill>
                  <a:srgbClr val="00B050"/>
                </a:solidFill>
                <a:latin typeface="Times New Roman" pitchFamily="18" charset="0"/>
                <a:ea typeface="Times New Roman"/>
                <a:cs typeface="Times New Roman" pitchFamily="18" charset="0"/>
              </a:rPr>
              <a:t> </a:t>
            </a:r>
            <a:r>
              <a:rPr lang="en-US" sz="2800" b="1" i="1" dirty="0" err="1">
                <a:solidFill>
                  <a:srgbClr val="00B050"/>
                </a:solidFill>
                <a:latin typeface="Times New Roman" pitchFamily="18" charset="0"/>
                <a:ea typeface="Times New Roman"/>
                <a:cs typeface="Times New Roman" pitchFamily="18" charset="0"/>
              </a:rPr>
              <a:t>chửi</a:t>
            </a:r>
            <a:r>
              <a:rPr lang="en-US" sz="2800" b="1" i="1" dirty="0">
                <a:solidFill>
                  <a:srgbClr val="00B050"/>
                </a:solidFill>
                <a:latin typeface="Times New Roman" pitchFamily="18" charset="0"/>
                <a:ea typeface="Times New Roman"/>
                <a:cs typeface="Times New Roman" pitchFamily="18" charset="0"/>
              </a:rPr>
              <a:t>. </a:t>
            </a:r>
            <a:r>
              <a:rPr lang="en-US" sz="2800" b="1" i="1" dirty="0" err="1">
                <a:solidFill>
                  <a:srgbClr val="FF0000"/>
                </a:solidFill>
                <a:latin typeface="Times New Roman" pitchFamily="18" charset="0"/>
                <a:ea typeface="Times New Roman"/>
                <a:cs typeface="Times New Roman" pitchFamily="18" charset="0"/>
              </a:rPr>
              <a:t>Chí</a:t>
            </a:r>
            <a:r>
              <a:rPr lang="en-US" sz="2800" b="1" i="1" dirty="0">
                <a:solidFill>
                  <a:srgbClr val="FF0000"/>
                </a:solidFill>
                <a:latin typeface="Times New Roman" pitchFamily="18" charset="0"/>
                <a:ea typeface="Times New Roman"/>
                <a:cs typeface="Times New Roman" pitchFamily="18" charset="0"/>
              </a:rPr>
              <a:t> </a:t>
            </a:r>
            <a:r>
              <a:rPr lang="en-US" sz="2800" b="1" i="1" dirty="0" err="1">
                <a:solidFill>
                  <a:srgbClr val="FF0000"/>
                </a:solidFill>
                <a:latin typeface="Times New Roman" pitchFamily="18" charset="0"/>
                <a:ea typeface="Times New Roman"/>
                <a:cs typeface="Times New Roman" pitchFamily="18" charset="0"/>
              </a:rPr>
              <a:t>Phèo</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xách</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một</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cái</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vỏ</a:t>
            </a:r>
            <a:r>
              <a:rPr lang="en-US" sz="2800" b="1" i="1" dirty="0">
                <a:solidFill>
                  <a:srgbClr val="00B050"/>
                </a:solidFill>
                <a:highlight>
                  <a:srgbClr val="FFFFFF"/>
                </a:highlight>
                <a:latin typeface="Times New Roman" pitchFamily="18" charset="0"/>
                <a:ea typeface="Times New Roman"/>
                <a:cs typeface="Times New Roman" pitchFamily="18" charset="0"/>
              </a:rPr>
              <a:t> chai </a:t>
            </a:r>
            <a:r>
              <a:rPr lang="en-US" sz="2800" b="1" i="1" dirty="0" err="1">
                <a:solidFill>
                  <a:srgbClr val="00B050"/>
                </a:solidFill>
                <a:highlight>
                  <a:srgbClr val="FFFFFF"/>
                </a:highlight>
                <a:latin typeface="Times New Roman" pitchFamily="18" charset="0"/>
                <a:ea typeface="Times New Roman"/>
                <a:cs typeface="Times New Roman" pitchFamily="18" charset="0"/>
              </a:rPr>
              <a:t>đến</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nhà</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bá</a:t>
            </a:r>
            <a:r>
              <a:rPr lang="en-US" sz="2800" b="1" i="1" dirty="0">
                <a:solidFill>
                  <a:srgbClr val="00B050"/>
                </a:solidFill>
                <a:highlight>
                  <a:srgbClr val="FFFFFF"/>
                </a:highlight>
                <a:latin typeface="Times New Roman" pitchFamily="18" charset="0"/>
                <a:ea typeface="Times New Roman"/>
                <a:cs typeface="Times New Roman" pitchFamily="18" charset="0"/>
              </a:rPr>
              <a:t> </a:t>
            </a:r>
            <a:r>
              <a:rPr lang="en-US" sz="2800" b="1" i="1" dirty="0" err="1">
                <a:solidFill>
                  <a:srgbClr val="00B050"/>
                </a:solidFill>
                <a:highlight>
                  <a:srgbClr val="FFFFFF"/>
                </a:highlight>
                <a:latin typeface="Times New Roman" pitchFamily="18" charset="0"/>
                <a:ea typeface="Times New Roman"/>
                <a:cs typeface="Times New Roman" pitchFamily="18" charset="0"/>
              </a:rPr>
              <a:t>Kiến</a:t>
            </a:r>
            <a:r>
              <a:rPr lang="en-US" sz="2800" b="1" i="1" dirty="0">
                <a:solidFill>
                  <a:srgbClr val="00B050"/>
                </a:solidFill>
                <a:highlight>
                  <a:srgbClr val="FFFFFF"/>
                </a:highlight>
                <a:latin typeface="Times New Roman" pitchFamily="18" charset="0"/>
                <a:ea typeface="Times New Roman"/>
                <a:cs typeface="Times New Roman" pitchFamily="18" charset="0"/>
              </a:rPr>
              <a:t>.</a:t>
            </a:r>
            <a:r>
              <a:rPr lang="en-US" sz="2800" b="1" i="1" dirty="0">
                <a:solidFill>
                  <a:srgbClr val="00B050"/>
                </a:solidFill>
                <a:latin typeface="Times New Roman" pitchFamily="18" charset="0"/>
                <a:ea typeface="Times New Roman"/>
                <a:cs typeface="Times New Roman" pitchFamily="18" charset="0"/>
              </a:rPr>
              <a:t/>
            </a:r>
            <a:br>
              <a:rPr lang="en-US" sz="2800" b="1" i="1" dirty="0">
                <a:solidFill>
                  <a:srgbClr val="00B050"/>
                </a:solidFill>
                <a:latin typeface="Times New Roman" pitchFamily="18" charset="0"/>
                <a:ea typeface="Times New Roman"/>
                <a:cs typeface="Times New Roman" pitchFamily="18" charset="0"/>
              </a:rPr>
            </a:br>
            <a:r>
              <a:rPr lang="en-US" sz="2800" b="1" dirty="0">
                <a:solidFill>
                  <a:srgbClr val="000000"/>
                </a:solidFill>
                <a:latin typeface="Times New Roman" pitchFamily="18" charset="0"/>
                <a:ea typeface="Times New Roman"/>
                <a:cs typeface="Times New Roman" pitchFamily="18" charset="0"/>
              </a:rPr>
              <a:t>(He</a:t>
            </a:r>
            <a:r>
              <a:rPr lang="en-US" sz="2800" dirty="0">
                <a:solidFill>
                  <a:srgbClr val="000000"/>
                </a:solidFill>
                <a:latin typeface="Times New Roman" pitchFamily="18" charset="0"/>
                <a:ea typeface="Times New Roman"/>
                <a:cs typeface="Times New Roman" pitchFamily="18" charset="0"/>
              </a:rPr>
              <a:t> cursed as he walked. </a:t>
            </a:r>
            <a:r>
              <a:rPr lang="en-US" sz="2800" b="1" dirty="0">
                <a:solidFill>
                  <a:srgbClr val="000000"/>
                </a:solidFill>
                <a:latin typeface="Times New Roman" pitchFamily="18" charset="0"/>
                <a:ea typeface="Times New Roman"/>
                <a:cs typeface="Times New Roman" pitchFamily="18" charset="0"/>
              </a:rPr>
              <a:t>Chi </a:t>
            </a:r>
            <a:r>
              <a:rPr lang="en-US" sz="2800" b="1" dirty="0" err="1">
                <a:solidFill>
                  <a:srgbClr val="000000"/>
                </a:solidFill>
                <a:latin typeface="Times New Roman" pitchFamily="18" charset="0"/>
                <a:ea typeface="Times New Roman"/>
                <a:cs typeface="Times New Roman" pitchFamily="18" charset="0"/>
              </a:rPr>
              <a:t>Pheo</a:t>
            </a:r>
            <a:r>
              <a:rPr lang="en-US" sz="2800" dirty="0">
                <a:solidFill>
                  <a:srgbClr val="000000"/>
                </a:solidFill>
                <a:latin typeface="Times New Roman" pitchFamily="18" charset="0"/>
                <a:ea typeface="Times New Roman"/>
                <a:cs typeface="Times New Roman" pitchFamily="18" charset="0"/>
              </a:rPr>
              <a:t> went to </a:t>
            </a:r>
            <a:r>
              <a:rPr lang="en-US" sz="2800" dirty="0" smtClean="0">
                <a:solidFill>
                  <a:srgbClr val="000000"/>
                </a:solidFill>
                <a:latin typeface="Times New Roman" pitchFamily="18" charset="0"/>
                <a:ea typeface="Times New Roman"/>
                <a:cs typeface="Times New Roman" pitchFamily="18" charset="0"/>
              </a:rPr>
              <a:t>B</a:t>
            </a:r>
            <a:r>
              <a:rPr lang="en-US" sz="2800" dirty="0">
                <a:solidFill>
                  <a:srgbClr val="000000"/>
                </a:solidFill>
                <a:latin typeface="Times New Roman" pitchFamily="18" charset="0"/>
                <a:ea typeface="Times New Roman"/>
                <a:cs typeface="Times New Roman" pitchFamily="18" charset="0"/>
              </a:rPr>
              <a:t>a</a:t>
            </a:r>
            <a:r>
              <a:rPr lang="en-US" sz="2800" dirty="0" smtClean="0">
                <a:solidFill>
                  <a:srgbClr val="000000"/>
                </a:solidFill>
                <a:latin typeface="Times New Roman" pitchFamily="18" charset="0"/>
                <a:ea typeface="Times New Roman"/>
                <a:cs typeface="Times New Roman" pitchFamily="18" charset="0"/>
              </a:rPr>
              <a:t> </a:t>
            </a:r>
            <a:r>
              <a:rPr lang="en-US" sz="2800" dirty="0" err="1" smtClean="0">
                <a:solidFill>
                  <a:srgbClr val="000000"/>
                </a:solidFill>
                <a:latin typeface="Times New Roman" pitchFamily="18" charset="0"/>
                <a:ea typeface="Times New Roman"/>
                <a:cs typeface="Times New Roman" pitchFamily="18" charset="0"/>
              </a:rPr>
              <a:t>Kien’s</a:t>
            </a:r>
            <a:r>
              <a:rPr lang="en-US" sz="2800" dirty="0" smtClean="0">
                <a:solidFill>
                  <a:srgbClr val="000000"/>
                </a:solidFill>
                <a:latin typeface="Times New Roman" pitchFamily="18" charset="0"/>
                <a:ea typeface="Times New Roman"/>
                <a:cs typeface="Times New Roman" pitchFamily="18" charset="0"/>
              </a:rPr>
              <a:t> </a:t>
            </a:r>
            <a:r>
              <a:rPr lang="en-US" sz="2800" dirty="0">
                <a:solidFill>
                  <a:srgbClr val="000000"/>
                </a:solidFill>
                <a:latin typeface="Times New Roman" pitchFamily="18" charset="0"/>
                <a:ea typeface="Times New Roman"/>
                <a:cs typeface="Times New Roman" pitchFamily="18" charset="0"/>
              </a:rPr>
              <a:t>house with an empty bottle in his </a:t>
            </a:r>
            <a:r>
              <a:rPr lang="en-US" sz="2800" dirty="0" smtClean="0">
                <a:solidFill>
                  <a:srgbClr val="000000"/>
                </a:solidFill>
                <a:latin typeface="Times New Roman" pitchFamily="18" charset="0"/>
                <a:ea typeface="Times New Roman"/>
                <a:cs typeface="Times New Roman" pitchFamily="18" charset="0"/>
              </a:rPr>
              <a:t>hand.)</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985513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24735"/>
          </a:xfrm>
        </p:spPr>
        <p:txBody>
          <a:bodyPr>
            <a:normAutofit/>
          </a:bodyPr>
          <a:lstStyle/>
          <a:p>
            <a:pPr algn="l">
              <a:lnSpc>
                <a:spcPct val="115000"/>
              </a:lnSpc>
              <a:spcAft>
                <a:spcPts val="1000"/>
              </a:spcAft>
            </a:pPr>
            <a:r>
              <a:rPr lang="en-US" sz="2700" b="1" u="sng" dirty="0">
                <a:solidFill>
                  <a:srgbClr val="FF0000"/>
                </a:solidFill>
                <a:latin typeface="Times New Roman" pitchFamily="18" charset="0"/>
                <a:ea typeface="Calibri"/>
                <a:cs typeface="Times New Roman" pitchFamily="18" charset="0"/>
              </a:rPr>
              <a:t/>
            </a:r>
            <a:br>
              <a:rPr lang="en-US" sz="2700" b="1" u="sng" dirty="0">
                <a:solidFill>
                  <a:srgbClr val="FF0000"/>
                </a:solidFill>
                <a:latin typeface="Times New Roman" pitchFamily="18" charset="0"/>
                <a:ea typeface="Calibri"/>
                <a:cs typeface="Times New Roman" pitchFamily="18" charset="0"/>
              </a:rPr>
            </a:br>
            <a:r>
              <a:rPr lang="en-US" sz="2700" b="1" dirty="0" smtClean="0">
                <a:solidFill>
                  <a:srgbClr val="FF0000"/>
                </a:solidFill>
                <a:latin typeface="Times New Roman" pitchFamily="18" charset="0"/>
                <a:ea typeface="Calibri"/>
                <a:cs typeface="Times New Roman" pitchFamily="18" charset="0"/>
              </a:rPr>
              <a:t>SUMMARY</a:t>
            </a:r>
            <a:r>
              <a:rPr lang="en-US" dirty="0" smtClean="0">
                <a:latin typeface="Times New Roman" pitchFamily="18" charset="0"/>
                <a:ea typeface="Calibri"/>
                <a:cs typeface="Times New Roman" pitchFamily="18" charset="0"/>
              </a:rPr>
              <a:t>  </a:t>
            </a:r>
            <a:br>
              <a:rPr lang="en-US" dirty="0" smtClean="0">
                <a:latin typeface="Times New Roman" pitchFamily="18" charset="0"/>
                <a:ea typeface="Calibri"/>
                <a:cs typeface="Times New Roman" pitchFamily="18" charset="0"/>
              </a:rPr>
            </a:br>
            <a:r>
              <a:rPr lang="en-US" dirty="0">
                <a:latin typeface="Times New Roman" pitchFamily="18" charset="0"/>
                <a:ea typeface="Calibri"/>
                <a:cs typeface="Times New Roman" pitchFamily="18" charset="0"/>
              </a:rPr>
              <a:t>	</a:t>
            </a:r>
            <a:r>
              <a:rPr lang="en-US" dirty="0" smtClean="0">
                <a:solidFill>
                  <a:srgbClr val="0070C0"/>
                </a:solidFill>
                <a:latin typeface="Times New Roman" pitchFamily="18" charset="0"/>
                <a:ea typeface="Calibri"/>
                <a:cs typeface="Times New Roman" pitchFamily="18" charset="0"/>
              </a:rPr>
              <a:t>* </a:t>
            </a:r>
            <a:r>
              <a:rPr lang="en-US" sz="3200" dirty="0" smtClean="0">
                <a:latin typeface="Times New Roman" pitchFamily="18" charset="0"/>
                <a:ea typeface="Calibri"/>
                <a:cs typeface="Times New Roman" pitchFamily="18" charset="0"/>
              </a:rPr>
              <a:t>Chapter </a:t>
            </a:r>
            <a:r>
              <a:rPr lang="en-US" sz="3200" dirty="0">
                <a:latin typeface="Times New Roman" pitchFamily="18" charset="0"/>
                <a:ea typeface="Calibri"/>
                <a:cs typeface="Times New Roman" pitchFamily="18" charset="0"/>
              </a:rPr>
              <a:t>II mentions about the </a:t>
            </a:r>
            <a:r>
              <a:rPr lang="en-US" sz="3200" i="1" dirty="0">
                <a:solidFill>
                  <a:srgbClr val="C00000"/>
                </a:solidFill>
                <a:latin typeface="Times New Roman" pitchFamily="18" charset="0"/>
                <a:ea typeface="Calibri"/>
                <a:cs typeface="Times New Roman" pitchFamily="18" charset="0"/>
              </a:rPr>
              <a:t>distinction between cohesion and </a:t>
            </a:r>
            <a:r>
              <a:rPr lang="en-US" sz="3200" i="1" dirty="0" smtClean="0">
                <a:solidFill>
                  <a:srgbClr val="C00000"/>
                </a:solidFill>
                <a:latin typeface="Times New Roman" pitchFamily="18" charset="0"/>
                <a:ea typeface="Calibri"/>
                <a:cs typeface="Times New Roman" pitchFamily="18" charset="0"/>
              </a:rPr>
              <a:t>coherence</a:t>
            </a:r>
            <a:r>
              <a:rPr lang="en-US" sz="3200" dirty="0">
                <a:latin typeface="Times New Roman" pitchFamily="18" charset="0"/>
                <a:ea typeface="Calibri"/>
                <a:cs typeface="Times New Roman" pitchFamily="18" charset="0"/>
              </a:rPr>
              <a:t>.</a:t>
            </a:r>
            <a:r>
              <a:rPr lang="en-US" sz="3200" dirty="0" smtClean="0">
                <a:latin typeface="Times New Roman" pitchFamily="18" charset="0"/>
                <a:ea typeface="Calibri"/>
                <a:cs typeface="Times New Roman" pitchFamily="18" charset="0"/>
              </a:rPr>
              <a:t>          </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dirty="0" smtClean="0">
                <a:solidFill>
                  <a:srgbClr val="0070C0"/>
                </a:solidFill>
                <a:latin typeface="Times New Roman" pitchFamily="18" charset="0"/>
                <a:ea typeface="Calibri"/>
                <a:cs typeface="Times New Roman" pitchFamily="18" charset="0"/>
              </a:rPr>
              <a:t>*</a:t>
            </a:r>
            <a:r>
              <a:rPr lang="en-US" sz="3200" dirty="0" smtClean="0">
                <a:latin typeface="Times New Roman" pitchFamily="18" charset="0"/>
                <a:ea typeface="Calibri"/>
                <a:cs typeface="Times New Roman" pitchFamily="18" charset="0"/>
              </a:rPr>
              <a:t> </a:t>
            </a:r>
            <a:r>
              <a:rPr lang="en-US" sz="3200" i="1" dirty="0" smtClean="0">
                <a:solidFill>
                  <a:srgbClr val="00B050"/>
                </a:solidFill>
                <a:latin typeface="Times New Roman" pitchFamily="18" charset="0"/>
                <a:ea typeface="Calibri"/>
                <a:cs typeface="Times New Roman" pitchFamily="18" charset="0"/>
              </a:rPr>
              <a:t>Cohesion </a:t>
            </a:r>
            <a:r>
              <a:rPr lang="en-US" sz="3200" i="1" dirty="0">
                <a:solidFill>
                  <a:srgbClr val="00B050"/>
                </a:solidFill>
                <a:latin typeface="Times New Roman" pitchFamily="18" charset="0"/>
                <a:ea typeface="Calibri"/>
                <a:cs typeface="Times New Roman" pitchFamily="18" charset="0"/>
              </a:rPr>
              <a:t>is formal links</a:t>
            </a:r>
            <a:r>
              <a:rPr lang="en-US" sz="3200" dirty="0">
                <a:latin typeface="Times New Roman" pitchFamily="18" charset="0"/>
                <a:ea typeface="Calibri"/>
                <a:cs typeface="Times New Roman" pitchFamily="18" charset="0"/>
              </a:rPr>
              <a:t> which exist between sentences</a:t>
            </a:r>
            <a:r>
              <a:rPr lang="en-US" sz="3200" dirty="0" smtClean="0">
                <a:latin typeface="Times New Roman" pitchFamily="18" charset="0"/>
                <a:ea typeface="Calibri"/>
                <a:cs typeface="Times New Roman" pitchFamily="18" charset="0"/>
              </a:rPr>
              <a:t>;</a:t>
            </a:r>
            <a:r>
              <a:rPr lang="en-US" sz="3200" dirty="0">
                <a:solidFill>
                  <a:srgbClr val="000000"/>
                </a:solidFill>
                <a:latin typeface="Times New Roman"/>
                <a:ea typeface="Calibri"/>
                <a:cs typeface="Times New Roman"/>
              </a:rPr>
              <a:t> Cohesion has </a:t>
            </a:r>
            <a:r>
              <a:rPr lang="en-US" sz="3200" dirty="0">
                <a:solidFill>
                  <a:srgbClr val="C00000"/>
                </a:solidFill>
                <a:latin typeface="Times New Roman"/>
                <a:ea typeface="Calibri"/>
                <a:cs typeface="Times New Roman"/>
              </a:rPr>
              <a:t>3 types: grammatical, logical &amp; </a:t>
            </a:r>
            <a:r>
              <a:rPr lang="en-US" sz="3200" dirty="0" smtClean="0">
                <a:solidFill>
                  <a:srgbClr val="C00000"/>
                </a:solidFill>
                <a:latin typeface="Times New Roman"/>
                <a:ea typeface="Calibri"/>
                <a:cs typeface="Times New Roman"/>
              </a:rPr>
              <a:t>lexical</a:t>
            </a:r>
            <a:r>
              <a:rPr lang="en-US" sz="3200" dirty="0" smtClean="0">
                <a:latin typeface="Times New Roman" pitchFamily="18" charset="0"/>
                <a:ea typeface="Calibri"/>
                <a:cs typeface="Times New Roman" pitchFamily="18" charset="0"/>
              </a:rPr>
              <a:t> </a:t>
            </a:r>
            <a:br>
              <a:rPr lang="en-US" sz="3200" dirty="0" smtClean="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t>
            </a:r>
            <a:r>
              <a:rPr lang="en-US" sz="3200" dirty="0" smtClean="0">
                <a:solidFill>
                  <a:srgbClr val="0070C0"/>
                </a:solidFill>
                <a:latin typeface="Times New Roman" pitchFamily="18" charset="0"/>
                <a:ea typeface="Calibri"/>
                <a:cs typeface="Times New Roman" pitchFamily="18" charset="0"/>
              </a:rPr>
              <a:t>*</a:t>
            </a:r>
            <a:r>
              <a:rPr lang="en-US" sz="3200" dirty="0" smtClean="0">
                <a:latin typeface="Times New Roman" pitchFamily="18" charset="0"/>
                <a:ea typeface="Calibri"/>
                <a:cs typeface="Times New Roman" pitchFamily="18" charset="0"/>
              </a:rPr>
              <a:t> </a:t>
            </a:r>
            <a:r>
              <a:rPr lang="en-US" sz="3200" dirty="0" smtClean="0">
                <a:solidFill>
                  <a:schemeClr val="accent6">
                    <a:lumMod val="50000"/>
                  </a:schemeClr>
                </a:solidFill>
                <a:latin typeface="Times New Roman" pitchFamily="18" charset="0"/>
                <a:ea typeface="Calibri"/>
                <a:cs typeface="Times New Roman" pitchFamily="18" charset="0"/>
              </a:rPr>
              <a:t>Coherence </a:t>
            </a:r>
            <a:r>
              <a:rPr lang="en-US" sz="3200" dirty="0">
                <a:solidFill>
                  <a:schemeClr val="accent6">
                    <a:lumMod val="50000"/>
                  </a:schemeClr>
                </a:solidFill>
                <a:latin typeface="Times New Roman" pitchFamily="18" charset="0"/>
                <a:ea typeface="Calibri"/>
                <a:cs typeface="Times New Roman" pitchFamily="18" charset="0"/>
              </a:rPr>
              <a:t>is the semantic ties in discourse.</a:t>
            </a:r>
            <a:r>
              <a:rPr lang="en-US" dirty="0">
                <a:solidFill>
                  <a:schemeClr val="accent6">
                    <a:lumMod val="50000"/>
                  </a:schemeClr>
                </a:solidFill>
                <a:latin typeface="Times New Roman" pitchFamily="18" charset="0"/>
                <a:ea typeface="Calibri"/>
                <a:cs typeface="Times New Roman" pitchFamily="18" charset="0"/>
              </a:rPr>
              <a:t> </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20730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08711"/>
          </a:xfrm>
        </p:spPr>
        <p:txBody>
          <a:bodyPr/>
          <a:lstStyle/>
          <a:p>
            <a:pPr algn="l"/>
            <a:r>
              <a:rPr lang="en-US" sz="2800" dirty="0" smtClean="0">
                <a:latin typeface="Times New Roman" pitchFamily="18" charset="0"/>
                <a:cs typeface="Times New Roman" pitchFamily="18" charset="0"/>
              </a:rPr>
              <a:t>                    </a:t>
            </a:r>
            <a:r>
              <a:rPr lang="en-US" sz="3200" b="1" dirty="0" smtClean="0">
                <a:solidFill>
                  <a:schemeClr val="accent6">
                    <a:lumMod val="50000"/>
                  </a:schemeClr>
                </a:solidFill>
                <a:latin typeface="Times New Roman" pitchFamily="18" charset="0"/>
                <a:cs typeface="Times New Roman" pitchFamily="18" charset="0"/>
              </a:rPr>
              <a:t>Information structure</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smtClean="0">
                <a:solidFill>
                  <a:srgbClr val="C00000"/>
                </a:solidFill>
                <a:latin typeface="Times New Roman" pitchFamily="18" charset="0"/>
                <a:cs typeface="Times New Roman" pitchFamily="18" charset="0"/>
              </a:rPr>
              <a:t>The </a:t>
            </a:r>
            <a:r>
              <a:rPr lang="en-US" sz="2800" dirty="0">
                <a:solidFill>
                  <a:srgbClr val="C00000"/>
                </a:solidFill>
                <a:latin typeface="Times New Roman" pitchFamily="18" charset="0"/>
                <a:cs typeface="Times New Roman" pitchFamily="18" charset="0"/>
              </a:rPr>
              <a:t>information structure refers to the interface between the structure </a:t>
            </a:r>
            <a:r>
              <a:rPr lang="en-US" sz="2800" dirty="0" smtClean="0">
                <a:solidFill>
                  <a:srgbClr val="C00000"/>
                </a:solidFill>
                <a:latin typeface="Times New Roman" pitchFamily="18" charset="0"/>
                <a:cs typeface="Times New Roman" pitchFamily="18" charset="0"/>
              </a:rPr>
              <a:t>&amp; </a:t>
            </a:r>
            <a:r>
              <a:rPr lang="en-US" sz="2800" dirty="0">
                <a:solidFill>
                  <a:srgbClr val="C00000"/>
                </a:solidFill>
                <a:latin typeface="Times New Roman" pitchFamily="18" charset="0"/>
                <a:cs typeface="Times New Roman" pitchFamily="18" charset="0"/>
              </a:rPr>
              <a:t>meaning of linguistic </a:t>
            </a:r>
            <a:r>
              <a:rPr lang="en-US" sz="2800" dirty="0" smtClean="0">
                <a:solidFill>
                  <a:srgbClr val="C00000"/>
                </a:solidFill>
                <a:latin typeface="Times New Roman" pitchFamily="18" charset="0"/>
                <a:cs typeface="Times New Roman" pitchFamily="18" charset="0"/>
              </a:rPr>
              <a:t>utterances; </a:t>
            </a:r>
            <a:r>
              <a:rPr lang="en-US" sz="2800" dirty="0">
                <a:solidFill>
                  <a:srgbClr val="C00000"/>
                </a:solidFill>
                <a:latin typeface="Times New Roman" pitchFamily="18" charset="0"/>
                <a:cs typeface="Times New Roman" pitchFamily="18" charset="0"/>
              </a:rPr>
              <a:t>the interlocutors' mental representations of information, discourse referents, and the overall universe of discourse, on the other</a:t>
            </a:r>
            <a:r>
              <a:rPr lang="en-US" sz="2800" dirty="0" smtClean="0">
                <a:solidFill>
                  <a:srgbClr val="C00000"/>
                </a:solidFill>
                <a:latin typeface="Times New Roman" pitchFamily="18" charset="0"/>
                <a:cs typeface="Times New Roman" pitchFamily="18" charset="0"/>
              </a:rPr>
              <a:t>.</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vi-VN" sz="2400" i="1" dirty="0" smtClean="0">
                <a:solidFill>
                  <a:srgbClr val="002060"/>
                </a:solidFill>
              </a:rPr>
              <a:t>Thuật </a:t>
            </a:r>
            <a:r>
              <a:rPr lang="vi-VN" sz="2400" i="1" dirty="0">
                <a:solidFill>
                  <a:srgbClr val="002060"/>
                </a:solidFill>
              </a:rPr>
              <a:t>ngữ cấu trúc thông tin đề cập đến giao diện giữa cấu trúc và ý nghĩa của lời nói ngôn </a:t>
            </a:r>
            <a:r>
              <a:rPr lang="vi-VN" sz="2400" i="1" dirty="0" smtClean="0">
                <a:solidFill>
                  <a:srgbClr val="002060"/>
                </a:solidFill>
              </a:rPr>
              <a:t>ngữ</a:t>
            </a:r>
            <a:r>
              <a:rPr lang="en-US" sz="2400" i="1" dirty="0" smtClean="0">
                <a:solidFill>
                  <a:srgbClr val="002060"/>
                </a:solidFill>
              </a:rPr>
              <a:t>;</a:t>
            </a:r>
            <a:r>
              <a:rPr lang="vi-VN" sz="2400" i="1" dirty="0" smtClean="0">
                <a:solidFill>
                  <a:srgbClr val="002060"/>
                </a:solidFill>
              </a:rPr>
              <a:t> </a:t>
            </a:r>
            <a:r>
              <a:rPr lang="vi-VN" sz="2400" i="1" dirty="0">
                <a:solidFill>
                  <a:srgbClr val="002060"/>
                </a:solidFill>
              </a:rPr>
              <a:t>là các </a:t>
            </a:r>
            <a:r>
              <a:rPr lang="vi-VN" sz="2400" i="1" dirty="0" smtClean="0">
                <a:solidFill>
                  <a:srgbClr val="002060"/>
                </a:solidFill>
              </a:rPr>
              <a:t>biểu</a:t>
            </a:r>
            <a:r>
              <a:rPr lang="en-US" sz="2400" i="1" dirty="0" smtClean="0">
                <a:solidFill>
                  <a:srgbClr val="002060"/>
                </a:solidFill>
              </a:rPr>
              <a:t> </a:t>
            </a:r>
            <a:r>
              <a:rPr lang="en-US" sz="2400" i="1" dirty="0" err="1" smtClean="0">
                <a:solidFill>
                  <a:srgbClr val="002060"/>
                </a:solidFill>
              </a:rPr>
              <a:t>đạt</a:t>
            </a:r>
            <a:r>
              <a:rPr lang="vi-VN" sz="2400" i="1" dirty="0" smtClean="0">
                <a:solidFill>
                  <a:srgbClr val="002060"/>
                </a:solidFill>
              </a:rPr>
              <a:t> </a:t>
            </a:r>
            <a:r>
              <a:rPr lang="vi-VN" sz="2400" i="1" dirty="0">
                <a:solidFill>
                  <a:srgbClr val="002060"/>
                </a:solidFill>
              </a:rPr>
              <a:t>tinh thần của người đối thoại về thông tin, tham chiếu diễn ngôn và </a:t>
            </a:r>
            <a:r>
              <a:rPr lang="vi-VN" sz="2400" i="1" dirty="0" smtClean="0">
                <a:solidFill>
                  <a:srgbClr val="002060"/>
                </a:solidFill>
              </a:rPr>
              <a:t> </a:t>
            </a:r>
            <a:r>
              <a:rPr lang="vi-VN" sz="2400" i="1" dirty="0">
                <a:solidFill>
                  <a:srgbClr val="002060"/>
                </a:solidFill>
              </a:rPr>
              <a:t>tổng </a:t>
            </a:r>
            <a:r>
              <a:rPr lang="vi-VN" sz="2400" i="1" dirty="0" smtClean="0">
                <a:solidFill>
                  <a:srgbClr val="002060"/>
                </a:solidFill>
              </a:rPr>
              <a:t>thể</a:t>
            </a:r>
            <a:r>
              <a:rPr lang="en-US" sz="2400" i="1" dirty="0" smtClean="0">
                <a:solidFill>
                  <a:srgbClr val="002060"/>
                </a:solidFill>
              </a:rPr>
              <a:t> </a:t>
            </a:r>
            <a:r>
              <a:rPr lang="en-US" sz="2400" i="1" dirty="0" err="1" smtClean="0">
                <a:solidFill>
                  <a:srgbClr val="002060"/>
                </a:solidFill>
                <a:latin typeface="Times New Roman" pitchFamily="18" charset="0"/>
                <a:cs typeface="Times New Roman" pitchFamily="18" charset="0"/>
              </a:rPr>
              <a:t>vấn</a:t>
            </a:r>
            <a:r>
              <a:rPr lang="en-US" sz="2400" i="1" dirty="0" smtClean="0">
                <a:solidFill>
                  <a:srgbClr val="002060"/>
                </a:solidFill>
                <a:latin typeface="Times New Roman" pitchFamily="18" charset="0"/>
                <a:cs typeface="Times New Roman" pitchFamily="18" charset="0"/>
              </a:rPr>
              <a:t> </a:t>
            </a:r>
            <a:r>
              <a:rPr lang="en-US" sz="2400" i="1" dirty="0" err="1" smtClean="0">
                <a:solidFill>
                  <a:srgbClr val="002060"/>
                </a:solidFill>
                <a:latin typeface="Times New Roman" pitchFamily="18" charset="0"/>
                <a:cs typeface="Times New Roman" pitchFamily="18" charset="0"/>
              </a:rPr>
              <a:t>đề</a:t>
            </a:r>
            <a:r>
              <a:rPr lang="en-US" sz="2400" i="1" dirty="0" smtClean="0">
                <a:solidFill>
                  <a:srgbClr val="002060"/>
                </a:solidFill>
                <a:latin typeface="Times New Roman" pitchFamily="18" charset="0"/>
                <a:cs typeface="Times New Roman" pitchFamily="18" charset="0"/>
              </a:rPr>
              <a:t> </a:t>
            </a:r>
            <a:r>
              <a:rPr lang="en-US" sz="2400" i="1" dirty="0" err="1" smtClean="0">
                <a:solidFill>
                  <a:srgbClr val="002060"/>
                </a:solidFill>
                <a:latin typeface="Times New Roman" pitchFamily="18" charset="0"/>
                <a:cs typeface="Times New Roman" pitchFamily="18" charset="0"/>
              </a:rPr>
              <a:t>chung</a:t>
            </a:r>
            <a:r>
              <a:rPr lang="vi-VN" sz="2400" i="1" dirty="0" smtClean="0">
                <a:solidFill>
                  <a:srgbClr val="002060"/>
                </a:solidFill>
              </a:rPr>
              <a:t> </a:t>
            </a:r>
            <a:r>
              <a:rPr lang="vi-VN" sz="2400" i="1" dirty="0">
                <a:solidFill>
                  <a:srgbClr val="002060"/>
                </a:solidFill>
              </a:rPr>
              <a:t>của diễn ngôn.</a:t>
            </a:r>
            <a:endParaRPr lang="en-US" sz="2400"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3371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16632"/>
            <a:ext cx="8640960" cy="6624736"/>
          </a:xfrm>
        </p:spPr>
        <p:txBody>
          <a:bodyPr/>
          <a:lstStyle/>
          <a:p>
            <a:r>
              <a:rPr lang="en-US" sz="3600" i="1" dirty="0">
                <a:solidFill>
                  <a:srgbClr val="FF0000"/>
                </a:solidFill>
                <a:latin typeface="Times New Roman"/>
                <a:ea typeface="Times New Roman"/>
              </a:rPr>
              <a:t>COHESION</a:t>
            </a:r>
            <a:br>
              <a:rPr lang="en-US" sz="3600" i="1" dirty="0">
                <a:solidFill>
                  <a:srgbClr val="FF0000"/>
                </a:solidFill>
                <a:latin typeface="Times New Roman"/>
                <a:ea typeface="Times New Roman"/>
              </a:rPr>
            </a:br>
            <a:r>
              <a:rPr lang="en-US" sz="3600" dirty="0">
                <a:solidFill>
                  <a:srgbClr val="000000"/>
                </a:solidFill>
                <a:latin typeface="Times New Roman"/>
                <a:ea typeface="Times New Roman"/>
              </a:rPr>
              <a:t/>
            </a:r>
            <a:br>
              <a:rPr lang="en-US" sz="3600" dirty="0">
                <a:solidFill>
                  <a:srgbClr val="000000"/>
                </a:solidFill>
                <a:latin typeface="Times New Roman"/>
                <a:ea typeface="Times New Roman"/>
              </a:rPr>
            </a:br>
            <a:r>
              <a:rPr lang="en-US" sz="3600" dirty="0" err="1">
                <a:solidFill>
                  <a:srgbClr val="000000"/>
                </a:solidFill>
                <a:latin typeface="Times New Roman"/>
                <a:ea typeface="Times New Roman"/>
              </a:rPr>
              <a:t>Cohesion</a:t>
            </a:r>
            <a:r>
              <a:rPr lang="en-US" sz="3600" dirty="0">
                <a:solidFill>
                  <a:srgbClr val="000000"/>
                </a:solidFill>
                <a:latin typeface="Times New Roman"/>
                <a:ea typeface="Times New Roman"/>
              </a:rPr>
              <a:t> </a:t>
            </a:r>
            <a:r>
              <a:rPr lang="en-US" sz="3600" dirty="0" smtClean="0">
                <a:solidFill>
                  <a:srgbClr val="000000"/>
                </a:solidFill>
                <a:latin typeface="Times New Roman"/>
                <a:ea typeface="Times New Roman"/>
              </a:rPr>
              <a:t>is the</a:t>
            </a:r>
            <a:r>
              <a:rPr lang="en-US" sz="3600" dirty="0">
                <a:solidFill>
                  <a:srgbClr val="000000"/>
                </a:solidFill>
                <a:latin typeface="Times New Roman"/>
                <a:ea typeface="Times New Roman"/>
              </a:rPr>
              <a:t> </a:t>
            </a:r>
            <a:r>
              <a:rPr lang="en-US" sz="3600" u="sng" dirty="0">
                <a:solidFill>
                  <a:schemeClr val="accent6">
                    <a:lumMod val="50000"/>
                  </a:schemeClr>
                </a:solidFill>
                <a:latin typeface="Times New Roman"/>
                <a:ea typeface="Times New Roman"/>
                <a:hlinkClick r:id="rId2"/>
              </a:rPr>
              <a:t>grammatical</a:t>
            </a:r>
            <a:r>
              <a:rPr lang="en-US" sz="3600" u="sng" dirty="0">
                <a:solidFill>
                  <a:schemeClr val="accent6">
                    <a:lumMod val="50000"/>
                  </a:schemeClr>
                </a:solidFill>
                <a:latin typeface="Times New Roman"/>
                <a:ea typeface="Times New Roman"/>
              </a:rPr>
              <a:t> </a:t>
            </a:r>
            <a:r>
              <a:rPr lang="en-US" sz="3600" dirty="0">
                <a:solidFill>
                  <a:schemeClr val="accent6">
                    <a:lumMod val="50000"/>
                  </a:schemeClr>
                </a:solidFill>
                <a:latin typeface="Times New Roman"/>
                <a:ea typeface="Times New Roman"/>
              </a:rPr>
              <a:t>&amp; </a:t>
            </a:r>
            <a:r>
              <a:rPr lang="en-US" sz="3600" dirty="0">
                <a:solidFill>
                  <a:schemeClr val="accent6">
                    <a:lumMod val="50000"/>
                  </a:schemeClr>
                </a:solidFill>
                <a:latin typeface="Times New Roman"/>
                <a:ea typeface="Times New Roman"/>
                <a:hlinkClick r:id="rId3"/>
              </a:rPr>
              <a:t>lexical</a:t>
            </a:r>
            <a:r>
              <a:rPr lang="en-US" sz="3600" dirty="0">
                <a:solidFill>
                  <a:schemeClr val="accent6">
                    <a:lumMod val="50000"/>
                  </a:schemeClr>
                </a:solidFill>
                <a:latin typeface="Times New Roman"/>
                <a:ea typeface="Times New Roman"/>
              </a:rPr>
              <a:t> </a:t>
            </a:r>
            <a:br>
              <a:rPr lang="en-US" sz="3600" dirty="0">
                <a:solidFill>
                  <a:schemeClr val="accent6">
                    <a:lumMod val="50000"/>
                  </a:schemeClr>
                </a:solidFill>
                <a:latin typeface="Times New Roman"/>
                <a:ea typeface="Times New Roman"/>
              </a:rPr>
            </a:br>
            <a:r>
              <a:rPr lang="en-US" sz="3600" u="sng" dirty="0" smtClean="0">
                <a:solidFill>
                  <a:schemeClr val="accent6">
                    <a:lumMod val="50000"/>
                  </a:schemeClr>
                </a:solidFill>
                <a:latin typeface="Times New Roman"/>
                <a:ea typeface="Times New Roman"/>
              </a:rPr>
              <a:t>linking</a:t>
            </a:r>
            <a:r>
              <a:rPr lang="en-US" sz="3600" u="sng" dirty="0" smtClean="0">
                <a:solidFill>
                  <a:srgbClr val="0070C0"/>
                </a:solidFill>
                <a:latin typeface="Times New Roman"/>
                <a:ea typeface="Times New Roman"/>
              </a:rPr>
              <a:t> </a:t>
            </a:r>
            <a:r>
              <a:rPr lang="en-US" sz="3600" u="sng" dirty="0">
                <a:solidFill>
                  <a:srgbClr val="C00000"/>
                </a:solidFill>
                <a:latin typeface="Times New Roman"/>
                <a:ea typeface="Times New Roman"/>
              </a:rPr>
              <a:t>(cohesive ties/connections)</a:t>
            </a:r>
            <a:r>
              <a:rPr lang="en-US" sz="3600" dirty="0">
                <a:solidFill>
                  <a:srgbClr val="0070C0"/>
                </a:solidFill>
                <a:latin typeface="Times New Roman"/>
                <a:ea typeface="Times New Roman"/>
              </a:rPr>
              <a:t> </a:t>
            </a:r>
            <a:r>
              <a:rPr lang="en-US" sz="3600" dirty="0" smtClean="0">
                <a:solidFill>
                  <a:srgbClr val="000000"/>
                </a:solidFill>
                <a:latin typeface="Times New Roman"/>
                <a:ea typeface="Times New Roman"/>
              </a:rPr>
              <a:t>within </a:t>
            </a:r>
            <a:r>
              <a:rPr lang="en-US" sz="3600" dirty="0">
                <a:solidFill>
                  <a:srgbClr val="000000"/>
                </a:solidFill>
                <a:latin typeface="Times New Roman"/>
                <a:ea typeface="Times New Roman"/>
              </a:rPr>
              <a:t>a text or </a:t>
            </a:r>
            <a:r>
              <a:rPr lang="en-US" sz="3600" dirty="0">
                <a:solidFill>
                  <a:srgbClr val="000000"/>
                </a:solidFill>
                <a:latin typeface="Times New Roman"/>
                <a:ea typeface="Times New Roman"/>
                <a:hlinkClick r:id="rId4"/>
              </a:rPr>
              <a:t>sentence</a:t>
            </a:r>
            <a:r>
              <a:rPr lang="en-US" sz="3600" dirty="0">
                <a:solidFill>
                  <a:srgbClr val="000000"/>
                </a:solidFill>
                <a:latin typeface="Times New Roman"/>
                <a:ea typeface="Times New Roman"/>
              </a:rPr>
              <a:t> that </a:t>
            </a:r>
            <a:r>
              <a:rPr lang="en-US" sz="3600" u="sng" dirty="0">
                <a:solidFill>
                  <a:srgbClr val="0070C0"/>
                </a:solidFill>
                <a:latin typeface="Times New Roman"/>
                <a:ea typeface="Times New Roman"/>
              </a:rPr>
              <a:t>holds a text together</a:t>
            </a:r>
            <a:r>
              <a:rPr lang="en-US" sz="3600" dirty="0">
                <a:solidFill>
                  <a:srgbClr val="000000"/>
                </a:solidFill>
                <a:latin typeface="Times New Roman"/>
                <a:ea typeface="Times New Roman"/>
              </a:rPr>
              <a:t> &amp; gives it meaning.</a:t>
            </a:r>
            <a:br>
              <a:rPr lang="en-US" sz="3600" dirty="0">
                <a:solidFill>
                  <a:srgbClr val="000000"/>
                </a:solidFill>
                <a:latin typeface="Times New Roman"/>
                <a:ea typeface="Times New Roman"/>
              </a:rPr>
            </a:br>
            <a:r>
              <a:rPr lang="en-US" sz="2900" dirty="0">
                <a:solidFill>
                  <a:srgbClr val="1D2129"/>
                </a:solidFill>
                <a:latin typeface="Times New Roman"/>
                <a:ea typeface="Times New Roman"/>
              </a:rPr>
              <a:t> </a:t>
            </a:r>
            <a:r>
              <a:rPr lang="en-US" sz="2300" dirty="0">
                <a:solidFill>
                  <a:srgbClr val="002060"/>
                </a:solidFill>
                <a:latin typeface="Times New Roman"/>
                <a:ea typeface="Times New Roman"/>
              </a:rPr>
              <a:t/>
            </a:r>
            <a:br>
              <a:rPr lang="en-US" sz="2300" dirty="0">
                <a:solidFill>
                  <a:srgbClr val="002060"/>
                </a:solidFill>
                <a:latin typeface="Times New Roman"/>
                <a:ea typeface="Times New Roman"/>
              </a:rPr>
            </a:br>
            <a:endParaRPr lang="en-US" dirty="0"/>
          </a:p>
        </p:txBody>
      </p:sp>
    </p:spTree>
    <p:extLst>
      <p:ext uri="{BB962C8B-B14F-4D97-AF65-F5344CB8AC3E}">
        <p14:creationId xmlns:p14="http://schemas.microsoft.com/office/powerpoint/2010/main" val="1816835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fontScale="90000"/>
          </a:bodyPr>
          <a:lstStyle/>
          <a:p>
            <a:r>
              <a:rPr lang="en-US" sz="3600" b="1" dirty="0">
                <a:solidFill>
                  <a:srgbClr val="00B050"/>
                </a:solidFill>
                <a:latin typeface="Times New Roman"/>
                <a:ea typeface="Calibri"/>
                <a:cs typeface="Times New Roman"/>
              </a:rPr>
              <a:t>Theme &amp; </a:t>
            </a:r>
            <a:r>
              <a:rPr lang="en-US" sz="3600" b="1" dirty="0" err="1">
                <a:solidFill>
                  <a:srgbClr val="00B050"/>
                </a:solidFill>
                <a:latin typeface="Times New Roman"/>
                <a:ea typeface="Calibri"/>
                <a:cs typeface="Times New Roman"/>
              </a:rPr>
              <a:t>Rheme</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r>
              <a:rPr lang="en-US" sz="2900" dirty="0">
                <a:solidFill>
                  <a:srgbClr val="000000"/>
                </a:solidFill>
                <a:latin typeface="Times New Roman"/>
                <a:ea typeface="Calibri"/>
                <a:cs typeface="Times New Roman"/>
              </a:rPr>
              <a:t>*</a:t>
            </a:r>
            <a:r>
              <a:rPr lang="en-US" sz="2900" dirty="0">
                <a:solidFill>
                  <a:srgbClr val="C00000"/>
                </a:solidFill>
                <a:latin typeface="Times New Roman"/>
                <a:ea typeface="Calibri"/>
                <a:cs typeface="Times New Roman"/>
              </a:rPr>
              <a:t>A message consists of two main parts: Theme &amp; </a:t>
            </a:r>
            <a:r>
              <a:rPr lang="en-US" sz="2900" dirty="0" err="1">
                <a:solidFill>
                  <a:srgbClr val="C00000"/>
                </a:solidFill>
                <a:latin typeface="Times New Roman"/>
                <a:ea typeface="Calibri"/>
                <a:cs typeface="Times New Roman"/>
              </a:rPr>
              <a:t>Rheme</a:t>
            </a:r>
            <a:r>
              <a:rPr lang="en-US" sz="2900" dirty="0">
                <a:solidFill>
                  <a:srgbClr val="C00000"/>
                </a:solidFill>
                <a:latin typeface="Times New Roman"/>
                <a:ea typeface="Calibri"/>
                <a:cs typeface="Times New Roman"/>
              </a:rPr>
              <a:t>.</a:t>
            </a:r>
            <a:br>
              <a:rPr lang="en-US" sz="2900" dirty="0">
                <a:solidFill>
                  <a:srgbClr val="C00000"/>
                </a:solidFill>
                <a:latin typeface="Times New Roman"/>
                <a:ea typeface="Calibri"/>
                <a:cs typeface="Times New Roman"/>
              </a:rPr>
            </a:br>
            <a:r>
              <a:rPr lang="en-US" sz="2900" dirty="0">
                <a:solidFill>
                  <a:srgbClr val="C00000"/>
                </a:solidFill>
                <a:latin typeface="Times New Roman"/>
                <a:ea typeface="Calibri"/>
                <a:cs typeface="Times New Roman"/>
              </a:rPr>
              <a:t>*</a:t>
            </a:r>
            <a:r>
              <a:rPr lang="en-US" sz="2900" i="1" dirty="0">
                <a:solidFill>
                  <a:srgbClr val="0070C0"/>
                </a:solidFill>
                <a:latin typeface="Times New Roman"/>
                <a:ea typeface="Calibri"/>
                <a:cs typeface="Times New Roman"/>
              </a:rPr>
              <a:t>Based on </a:t>
            </a:r>
            <a:r>
              <a:rPr lang="en-US" sz="2600" b="1" i="1" dirty="0">
                <a:solidFill>
                  <a:srgbClr val="0070C0"/>
                </a:solidFill>
                <a:latin typeface="Times New Roman"/>
                <a:ea typeface="Calibri"/>
                <a:cs typeface="Times New Roman"/>
              </a:rPr>
              <a:t>Prague School of linguistics: Information structure of a sentence consists of 2 parts: New information &amp; given (old) information</a:t>
            </a:r>
            <a:r>
              <a:rPr lang="en-US" sz="2900" dirty="0">
                <a:solidFill>
                  <a:srgbClr val="C00000"/>
                </a:solidFill>
                <a:latin typeface="Times New Roman"/>
                <a:ea typeface="Calibri"/>
                <a:cs typeface="Times New Roman"/>
              </a:rPr>
              <a:t/>
            </a:r>
            <a:br>
              <a:rPr lang="en-US" sz="2900" dirty="0">
                <a:solidFill>
                  <a:srgbClr val="C00000"/>
                </a:solidFill>
                <a:latin typeface="Times New Roman"/>
                <a:ea typeface="Calibri"/>
                <a:cs typeface="Times New Roman"/>
              </a:rPr>
            </a:br>
            <a:r>
              <a:rPr lang="en-US" sz="2900" b="1" i="1" dirty="0">
                <a:solidFill>
                  <a:srgbClr val="FF0000"/>
                </a:solidFill>
                <a:latin typeface="Times New Roman"/>
                <a:ea typeface="Calibri"/>
                <a:cs typeface="Times New Roman"/>
              </a:rPr>
              <a:t>The</a:t>
            </a:r>
            <a:r>
              <a:rPr lang="en-US" sz="2900" i="1" dirty="0">
                <a:solidFill>
                  <a:srgbClr val="FF0000"/>
                </a:solidFill>
                <a:latin typeface="Times New Roman"/>
                <a:ea typeface="Calibri"/>
                <a:cs typeface="Times New Roman"/>
              </a:rPr>
              <a:t> </a:t>
            </a:r>
            <a:r>
              <a:rPr lang="en-US" sz="2900" b="1" i="1" dirty="0">
                <a:solidFill>
                  <a:srgbClr val="002060"/>
                </a:solidFill>
                <a:latin typeface="Times New Roman"/>
                <a:ea typeface="Calibri"/>
                <a:cs typeface="Times New Roman"/>
              </a:rPr>
              <a:t>theme</a:t>
            </a:r>
            <a:r>
              <a:rPr lang="en-US" sz="2900" b="1" i="1" dirty="0">
                <a:solidFill>
                  <a:srgbClr val="FF0000"/>
                </a:solidFill>
                <a:latin typeface="Times New Roman"/>
                <a:ea typeface="Calibri"/>
                <a:cs typeface="Times New Roman"/>
              </a:rPr>
              <a:t> - the topic/main character/Topic entity</a:t>
            </a:r>
            <a:r>
              <a:rPr lang="en-US" sz="2900" i="1" dirty="0">
                <a:solidFill>
                  <a:srgbClr val="FF0000"/>
                </a:solidFill>
                <a:latin typeface="Times New Roman"/>
                <a:ea typeface="Calibri"/>
                <a:cs typeface="Times New Roman"/>
              </a:rPr>
              <a:t>  </a:t>
            </a:r>
            <a:br>
              <a:rPr lang="en-US" sz="2900" i="1" dirty="0">
                <a:solidFill>
                  <a:srgbClr val="FF0000"/>
                </a:solidFill>
                <a:latin typeface="Times New Roman"/>
                <a:ea typeface="Calibri"/>
                <a:cs typeface="Times New Roman"/>
              </a:rPr>
            </a:br>
            <a:r>
              <a:rPr lang="en-US" sz="2900" i="1" dirty="0">
                <a:solidFill>
                  <a:srgbClr val="FF0000"/>
                </a:solidFill>
                <a:latin typeface="Times New Roman"/>
                <a:ea typeface="Calibri"/>
                <a:cs typeface="Times New Roman"/>
              </a:rPr>
              <a:t> </a:t>
            </a:r>
            <a:r>
              <a:rPr lang="en-US" sz="2900" b="1" i="1" dirty="0">
                <a:solidFill>
                  <a:srgbClr val="FF0000"/>
                </a:solidFill>
                <a:latin typeface="Times New Roman"/>
                <a:ea typeface="Calibri"/>
                <a:cs typeface="Times New Roman"/>
              </a:rPr>
              <a:t>The </a:t>
            </a:r>
            <a:r>
              <a:rPr lang="en-US" sz="2900" b="1" i="1" dirty="0" err="1">
                <a:solidFill>
                  <a:srgbClr val="FF0000"/>
                </a:solidFill>
                <a:latin typeface="Times New Roman"/>
                <a:ea typeface="Calibri"/>
                <a:cs typeface="Times New Roman"/>
              </a:rPr>
              <a:t>rheme</a:t>
            </a:r>
            <a:r>
              <a:rPr lang="en-US" sz="2900" b="1" i="1" dirty="0">
                <a:solidFill>
                  <a:srgbClr val="FF0000"/>
                </a:solidFill>
                <a:latin typeface="Times New Roman"/>
                <a:ea typeface="Calibri"/>
                <a:cs typeface="Times New Roman"/>
              </a:rPr>
              <a:t> - the comment</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r>
              <a:rPr lang="en-US" sz="2900" dirty="0">
                <a:solidFill>
                  <a:srgbClr val="000000"/>
                </a:solidFill>
                <a:latin typeface="Times New Roman"/>
                <a:ea typeface="Calibri"/>
                <a:cs typeface="Times New Roman"/>
              </a:rPr>
              <a:t>Ex. </a:t>
            </a:r>
            <a:r>
              <a:rPr lang="en-US" sz="2900" i="1" u="sng" dirty="0">
                <a:solidFill>
                  <a:srgbClr val="00B050"/>
                </a:solidFill>
                <a:latin typeface="Times New Roman"/>
                <a:ea typeface="Calibri"/>
                <a:cs typeface="Times New Roman"/>
              </a:rPr>
              <a:t>Marry</a:t>
            </a:r>
            <a:r>
              <a:rPr lang="en-US" sz="2900" i="1" dirty="0">
                <a:solidFill>
                  <a:srgbClr val="00B050"/>
                </a:solidFill>
                <a:latin typeface="Times New Roman"/>
                <a:ea typeface="Calibri"/>
                <a:cs typeface="Times New Roman"/>
              </a:rPr>
              <a:t> </a:t>
            </a:r>
            <a:r>
              <a:rPr lang="en-US" sz="2900" i="1" dirty="0">
                <a:solidFill>
                  <a:srgbClr val="002060"/>
                </a:solidFill>
                <a:latin typeface="Times New Roman"/>
                <a:ea typeface="Calibri"/>
                <a:cs typeface="Times New Roman"/>
              </a:rPr>
              <a:t>was late again.</a:t>
            </a:r>
            <a:r>
              <a:rPr lang="en-US" sz="2900" i="1" dirty="0">
                <a:solidFill>
                  <a:srgbClr val="00B050"/>
                </a:solidFill>
                <a:latin typeface="Times New Roman"/>
                <a:ea typeface="Calibri"/>
                <a:cs typeface="Times New Roman"/>
              </a:rPr>
              <a:t>(Marry: NI)</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r>
              <a:rPr lang="en-US" sz="2900" dirty="0" smtClean="0">
                <a:solidFill>
                  <a:srgbClr val="000000"/>
                </a:solidFill>
                <a:latin typeface="Times New Roman"/>
                <a:ea typeface="Calibri"/>
                <a:cs typeface="Times New Roman"/>
              </a:rPr>
              <a:t/>
            </a:r>
            <a:br>
              <a:rPr lang="en-US" sz="2900" dirty="0" smtClean="0">
                <a:solidFill>
                  <a:srgbClr val="000000"/>
                </a:solidFill>
                <a:latin typeface="Times New Roman"/>
                <a:ea typeface="Calibri"/>
                <a:cs typeface="Times New Roman"/>
              </a:rPr>
            </a:br>
            <a:r>
              <a:rPr lang="en-US" sz="2900" b="1" dirty="0" smtClean="0">
                <a:solidFill>
                  <a:srgbClr val="000000"/>
                </a:solidFill>
                <a:latin typeface="Times New Roman"/>
                <a:ea typeface="Calibri"/>
                <a:cs typeface="Times New Roman"/>
              </a:rPr>
              <a:t>&gt;</a:t>
            </a:r>
            <a:r>
              <a:rPr lang="en-US" sz="2900" dirty="0" smtClean="0">
                <a:solidFill>
                  <a:srgbClr val="000000"/>
                </a:solidFill>
                <a:latin typeface="Times New Roman"/>
                <a:ea typeface="Calibri"/>
                <a:cs typeface="Times New Roman"/>
              </a:rPr>
              <a:t> </a:t>
            </a:r>
            <a:r>
              <a:rPr lang="en-US" sz="2900" dirty="0">
                <a:solidFill>
                  <a:srgbClr val="000000"/>
                </a:solidFill>
                <a:latin typeface="Times New Roman"/>
                <a:ea typeface="Calibri"/>
                <a:cs typeface="Times New Roman"/>
              </a:rPr>
              <a:t>The </a:t>
            </a:r>
            <a:r>
              <a:rPr lang="en-US" sz="2900" b="1" dirty="0">
                <a:solidFill>
                  <a:srgbClr val="C00000"/>
                </a:solidFill>
                <a:latin typeface="Times New Roman"/>
                <a:ea typeface="Calibri"/>
                <a:cs typeface="Times New Roman"/>
              </a:rPr>
              <a:t>Theme</a:t>
            </a:r>
            <a:r>
              <a:rPr lang="en-US" sz="2900" dirty="0">
                <a:solidFill>
                  <a:srgbClr val="C00000"/>
                </a:solidFill>
                <a:latin typeface="Times New Roman"/>
                <a:ea typeface="Calibri"/>
                <a:cs typeface="Times New Roman"/>
              </a:rPr>
              <a:t> is the element</a:t>
            </a:r>
            <a:r>
              <a:rPr lang="en-US" sz="2900" dirty="0">
                <a:solidFill>
                  <a:srgbClr val="000000"/>
                </a:solidFill>
                <a:latin typeface="Times New Roman"/>
                <a:ea typeface="Calibri"/>
                <a:cs typeface="Times New Roman"/>
              </a:rPr>
              <a:t> which serves as the </a:t>
            </a:r>
            <a:r>
              <a:rPr lang="en-US" sz="3200" b="1" dirty="0">
                <a:solidFill>
                  <a:srgbClr val="C00000"/>
                </a:solidFill>
                <a:latin typeface="Times New Roman"/>
                <a:ea typeface="Calibri"/>
                <a:cs typeface="Times New Roman"/>
              </a:rPr>
              <a:t>point of departure of the message.</a:t>
            </a:r>
            <a:r>
              <a:rPr lang="en-US" sz="2900" dirty="0">
                <a:solidFill>
                  <a:srgbClr val="000000"/>
                </a:solidFill>
                <a:latin typeface="Times New Roman"/>
                <a:ea typeface="Calibri"/>
                <a:cs typeface="Times New Roman"/>
              </a:rPr>
              <a:t> </a:t>
            </a:r>
            <a:br>
              <a:rPr lang="en-US" sz="2900" dirty="0">
                <a:solidFill>
                  <a:srgbClr val="000000"/>
                </a:solidFill>
                <a:latin typeface="Times New Roman"/>
                <a:ea typeface="Calibri"/>
                <a:cs typeface="Times New Roman"/>
              </a:rPr>
            </a:br>
            <a:r>
              <a:rPr lang="en-US" sz="2900" dirty="0" smtClean="0">
                <a:solidFill>
                  <a:srgbClr val="000000"/>
                </a:solidFill>
                <a:latin typeface="Times New Roman"/>
                <a:ea typeface="Calibri"/>
                <a:cs typeface="Times New Roman"/>
              </a:rPr>
              <a:t/>
            </a:r>
            <a:br>
              <a:rPr lang="en-US" sz="2900" dirty="0" smtClean="0">
                <a:solidFill>
                  <a:srgbClr val="000000"/>
                </a:solidFill>
                <a:latin typeface="Times New Roman"/>
                <a:ea typeface="Calibri"/>
                <a:cs typeface="Times New Roman"/>
              </a:rPr>
            </a:br>
            <a:r>
              <a:rPr lang="en-US" sz="2900" dirty="0">
                <a:solidFill>
                  <a:srgbClr val="000000"/>
                </a:solidFill>
                <a:latin typeface="Times New Roman"/>
                <a:ea typeface="Calibri"/>
                <a:cs typeface="Times New Roman"/>
              </a:rPr>
              <a:t> </a:t>
            </a:r>
            <a:r>
              <a:rPr lang="en-US" sz="2900" dirty="0" smtClean="0">
                <a:solidFill>
                  <a:srgbClr val="000000"/>
                </a:solidFill>
                <a:latin typeface="Times New Roman"/>
                <a:ea typeface="Calibri"/>
                <a:cs typeface="Times New Roman"/>
              </a:rPr>
              <a:t>   </a:t>
            </a:r>
            <a:r>
              <a:rPr lang="en-US" sz="2900" b="1" dirty="0" smtClean="0">
                <a:solidFill>
                  <a:srgbClr val="000000"/>
                </a:solidFill>
                <a:latin typeface="Times New Roman"/>
                <a:ea typeface="Calibri"/>
                <a:cs typeface="Times New Roman"/>
              </a:rPr>
              <a:t>&gt; </a:t>
            </a:r>
            <a:r>
              <a:rPr lang="en-US" sz="2900" dirty="0">
                <a:solidFill>
                  <a:srgbClr val="0070C0"/>
                </a:solidFill>
                <a:latin typeface="Times New Roman"/>
                <a:ea typeface="Calibri"/>
                <a:cs typeface="Times New Roman"/>
              </a:rPr>
              <a:t>The remainder of the message</a:t>
            </a:r>
            <a:r>
              <a:rPr lang="en-US" sz="2900" dirty="0">
                <a:solidFill>
                  <a:srgbClr val="000000"/>
                </a:solidFill>
                <a:latin typeface="Times New Roman"/>
                <a:ea typeface="Calibri"/>
                <a:cs typeface="Times New Roman"/>
              </a:rPr>
              <a:t>, </a:t>
            </a:r>
            <a:r>
              <a:rPr lang="en-US" sz="2900" dirty="0">
                <a:solidFill>
                  <a:srgbClr val="0070C0"/>
                </a:solidFill>
                <a:latin typeface="Times New Roman"/>
                <a:ea typeface="Calibri"/>
                <a:cs typeface="Times New Roman"/>
              </a:rPr>
              <a:t>the part</a:t>
            </a:r>
            <a:r>
              <a:rPr lang="en-US" sz="2900" dirty="0">
                <a:solidFill>
                  <a:srgbClr val="000000"/>
                </a:solidFill>
                <a:latin typeface="Times New Roman"/>
                <a:ea typeface="Calibri"/>
                <a:cs typeface="Times New Roman"/>
              </a:rPr>
              <a:t> in which the </a:t>
            </a:r>
            <a:r>
              <a:rPr lang="en-US" sz="2900" dirty="0">
                <a:solidFill>
                  <a:srgbClr val="0070C0"/>
                </a:solidFill>
                <a:latin typeface="Times New Roman"/>
                <a:ea typeface="Calibri"/>
                <a:cs typeface="Times New Roman"/>
              </a:rPr>
              <a:t>theme is developed</a:t>
            </a:r>
            <a:r>
              <a:rPr lang="en-US" sz="2900" dirty="0">
                <a:solidFill>
                  <a:srgbClr val="000000"/>
                </a:solidFill>
                <a:latin typeface="Times New Roman"/>
                <a:ea typeface="Calibri"/>
                <a:cs typeface="Times New Roman"/>
              </a:rPr>
              <a:t>, is called the </a:t>
            </a:r>
            <a:r>
              <a:rPr lang="en-US" sz="2900" b="1" dirty="0" err="1">
                <a:solidFill>
                  <a:srgbClr val="0070C0"/>
                </a:solidFill>
                <a:latin typeface="Times New Roman"/>
                <a:ea typeface="Calibri"/>
                <a:cs typeface="Times New Roman"/>
              </a:rPr>
              <a:t>Rheme</a:t>
            </a:r>
            <a:r>
              <a:rPr lang="en-US" sz="2900" b="1" dirty="0">
                <a:solidFill>
                  <a:srgbClr val="0070C0"/>
                </a:solidFill>
                <a:latin typeface="Times New Roman"/>
                <a:ea typeface="Calibri"/>
                <a:cs typeface="Times New Roman"/>
              </a:rPr>
              <a:t>.</a:t>
            </a:r>
            <a:r>
              <a:rPr lang="en-US" sz="2900" dirty="0">
                <a:solidFill>
                  <a:srgbClr val="000000"/>
                </a:solidFill>
                <a:latin typeface="Times New Roman"/>
                <a:ea typeface="Calibri"/>
                <a:cs typeface="Times New Roman"/>
              </a:rPr>
              <a:t/>
            </a:r>
            <a:br>
              <a:rPr lang="en-US" sz="29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578647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12968" cy="6624735"/>
          </a:xfrm>
        </p:spPr>
        <p:txBody>
          <a:bodyPr/>
          <a:lstStyle/>
          <a:p>
            <a:r>
              <a:rPr lang="en-US" sz="3600" dirty="0">
                <a:solidFill>
                  <a:srgbClr val="000000"/>
                </a:solidFill>
                <a:latin typeface="Times New Roman"/>
                <a:ea typeface="Calibri"/>
                <a:cs typeface="Times New Roman"/>
              </a:rPr>
              <a:t>In other words,</a:t>
            </a:r>
            <a:r>
              <a:rPr lang="en-US" dirty="0">
                <a:solidFill>
                  <a:srgbClr val="000000"/>
                </a:solidFill>
                <a:ea typeface="Calibri"/>
                <a:cs typeface="Times New Roman"/>
              </a:rPr>
              <a:t> </a:t>
            </a:r>
            <a:br>
              <a:rPr lang="en-US" dirty="0">
                <a:solidFill>
                  <a:srgbClr val="000000"/>
                </a:solidFill>
                <a:ea typeface="Calibri"/>
                <a:cs typeface="Times New Roman"/>
              </a:rPr>
            </a:br>
            <a:r>
              <a:rPr lang="en-US" dirty="0">
                <a:solidFill>
                  <a:srgbClr val="000000"/>
                </a:solidFill>
                <a:ea typeface="Calibri"/>
                <a:cs typeface="Times New Roman"/>
              </a:rPr>
              <a:t>* </a:t>
            </a:r>
            <a:r>
              <a:rPr lang="en-US" sz="3600" dirty="0">
                <a:solidFill>
                  <a:srgbClr val="000000"/>
                </a:solidFill>
                <a:latin typeface="Times New Roman"/>
                <a:ea typeface="Calibri"/>
                <a:cs typeface="Times New Roman"/>
              </a:rPr>
              <a:t>Theme is left-most constituent of the sentence –subject; It is starting point of the utterance. </a:t>
            </a:r>
            <a:r>
              <a:rPr lang="en-US" dirty="0">
                <a:solidFill>
                  <a:srgbClr val="000000"/>
                </a:solidFill>
                <a:ea typeface="Calibri"/>
                <a:cs typeface="Times New Roman"/>
              </a:rPr>
              <a:t/>
            </a:r>
            <a:br>
              <a:rPr lang="en-US" dirty="0">
                <a:solidFill>
                  <a:srgbClr val="000000"/>
                </a:solidFill>
                <a:ea typeface="Calibri"/>
                <a:cs typeface="Times New Roman"/>
              </a:rPr>
            </a:br>
            <a:r>
              <a:rPr lang="en-US" dirty="0">
                <a:solidFill>
                  <a:srgbClr val="000000"/>
                </a:solidFill>
                <a:ea typeface="Calibri"/>
                <a:cs typeface="Times New Roman"/>
              </a:rPr>
              <a:t>* </a:t>
            </a:r>
            <a:r>
              <a:rPr lang="en-US" sz="4000" dirty="0" err="1">
                <a:solidFill>
                  <a:srgbClr val="C00000"/>
                </a:solidFill>
                <a:latin typeface="Times New Roman"/>
                <a:ea typeface="Calibri"/>
                <a:cs typeface="Times New Roman"/>
              </a:rPr>
              <a:t>Rheme</a:t>
            </a:r>
            <a:r>
              <a:rPr lang="en-US" sz="4000" dirty="0">
                <a:solidFill>
                  <a:srgbClr val="C00000"/>
                </a:solidFill>
                <a:latin typeface="Times New Roman"/>
                <a:ea typeface="Calibri"/>
                <a:cs typeface="Times New Roman"/>
              </a:rPr>
              <a:t> is something what the speaker says later.</a:t>
            </a:r>
            <a:endParaRPr lang="en-US" dirty="0"/>
          </a:p>
        </p:txBody>
      </p:sp>
    </p:spTree>
    <p:extLst>
      <p:ext uri="{BB962C8B-B14F-4D97-AF65-F5344CB8AC3E}">
        <p14:creationId xmlns:p14="http://schemas.microsoft.com/office/powerpoint/2010/main" val="844466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552727"/>
          </a:xfrm>
        </p:spPr>
        <p:txBody>
          <a:bodyPr/>
          <a:lstStyle/>
          <a:p>
            <a:r>
              <a:rPr lang="en-US" dirty="0">
                <a:solidFill>
                  <a:srgbClr val="000000"/>
                </a:solidFill>
              </a:rPr>
              <a:t>In short, </a:t>
            </a:r>
            <a:r>
              <a:rPr lang="en-US" sz="3600" dirty="0">
                <a:solidFill>
                  <a:srgbClr val="000000"/>
                </a:solidFill>
              </a:rPr>
              <a:t>Theme may be seen as having 2 functions:</a:t>
            </a:r>
            <a:r>
              <a:rPr lang="en-US" dirty="0">
                <a:solidFill>
                  <a:srgbClr val="000000"/>
                </a:solidFill>
              </a:rPr>
              <a:t> </a:t>
            </a:r>
            <a:br>
              <a:rPr lang="en-US" dirty="0">
                <a:solidFill>
                  <a:srgbClr val="000000"/>
                </a:solidFill>
              </a:rPr>
            </a:br>
            <a:r>
              <a:rPr lang="en-US" sz="3600" dirty="0">
                <a:solidFill>
                  <a:srgbClr val="C00000"/>
                </a:solidFill>
              </a:rPr>
              <a:t>i) To connect back &amp; link into the previous discourse, maintaining a coherent point of view.</a:t>
            </a:r>
            <a:r>
              <a:rPr lang="en-US" sz="4000" dirty="0">
                <a:solidFill>
                  <a:srgbClr val="000000"/>
                </a:solidFill>
              </a:rPr>
              <a:t> </a:t>
            </a:r>
            <a:br>
              <a:rPr lang="en-US" sz="4000" dirty="0">
                <a:solidFill>
                  <a:srgbClr val="000000"/>
                </a:solidFill>
              </a:rPr>
            </a:br>
            <a:r>
              <a:rPr lang="en-US" sz="3600" dirty="0">
                <a:solidFill>
                  <a:srgbClr val="0070C0"/>
                </a:solidFill>
              </a:rPr>
              <a:t>ii) Serve as a point of departure for further development of the discourse.</a:t>
            </a:r>
            <a:endParaRPr lang="en-US" dirty="0"/>
          </a:p>
        </p:txBody>
      </p:sp>
    </p:spTree>
    <p:extLst>
      <p:ext uri="{BB962C8B-B14F-4D97-AF65-F5344CB8AC3E}">
        <p14:creationId xmlns:p14="http://schemas.microsoft.com/office/powerpoint/2010/main" val="2564989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6480719"/>
          </a:xfrm>
        </p:spPr>
        <p:txBody>
          <a:bodyPr/>
          <a:lstStyle/>
          <a:p>
            <a:r>
              <a:rPr lang="en-US" sz="3200" b="1" i="1" dirty="0">
                <a:solidFill>
                  <a:srgbClr val="000000"/>
                </a:solidFill>
                <a:latin typeface="Times New Roman"/>
                <a:ea typeface="Calibri"/>
                <a:cs typeface="Times New Roman"/>
              </a:rPr>
              <a:t>1) The cat</a:t>
            </a:r>
            <a:r>
              <a:rPr lang="en-US" sz="3200" i="1" dirty="0">
                <a:solidFill>
                  <a:srgbClr val="000000"/>
                </a:solidFill>
                <a:latin typeface="Times New Roman"/>
                <a:ea typeface="Calibri"/>
                <a:cs typeface="Times New Roman"/>
              </a:rPr>
              <a:t> ate the rat (the focus is the CAT).</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b="1" i="1" dirty="0">
                <a:solidFill>
                  <a:srgbClr val="000000"/>
                </a:solidFill>
                <a:latin typeface="Times New Roman"/>
                <a:ea typeface="Calibri"/>
                <a:cs typeface="Times New Roman"/>
              </a:rPr>
              <a:t>2) The rat</a:t>
            </a:r>
            <a:r>
              <a:rPr lang="en-US" sz="3200" i="1" dirty="0">
                <a:solidFill>
                  <a:srgbClr val="000000"/>
                </a:solidFill>
                <a:latin typeface="Times New Roman"/>
                <a:ea typeface="Calibri"/>
                <a:cs typeface="Times New Roman"/>
              </a:rPr>
              <a:t> was eaten by the cat (the focus is the RAT)</a:t>
            </a:r>
            <a:br>
              <a:rPr lang="en-US" sz="3200" i="1" dirty="0">
                <a:solidFill>
                  <a:srgbClr val="000000"/>
                </a:solidFill>
                <a:latin typeface="Times New Roman"/>
                <a:ea typeface="Calibri"/>
                <a:cs typeface="Times New Roman"/>
              </a:rPr>
            </a:br>
            <a:r>
              <a:rPr lang="en-US" sz="3600" b="1" i="1" dirty="0">
                <a:solidFill>
                  <a:srgbClr val="C00000"/>
                </a:solidFill>
                <a:latin typeface="Times New Roman"/>
                <a:ea typeface="Calibri"/>
                <a:cs typeface="Times New Roman"/>
              </a:rPr>
              <a:t>* </a:t>
            </a:r>
            <a:r>
              <a:rPr lang="en-US" sz="3200" b="1" dirty="0">
                <a:solidFill>
                  <a:srgbClr val="00B050"/>
                </a:solidFill>
                <a:latin typeface="Times New Roman"/>
                <a:ea typeface="Calibri"/>
                <a:cs typeface="Times New Roman"/>
              </a:rPr>
              <a:t>There are 3 types of themes:</a:t>
            </a:r>
            <a:r>
              <a:rPr lang="en-US" sz="3600" b="1" dirty="0">
                <a:solidFill>
                  <a:srgbClr val="C00000"/>
                </a:solidFill>
                <a:latin typeface="Times New Roman"/>
                <a:ea typeface="Calibri"/>
                <a:cs typeface="Times New Roman"/>
              </a:rPr>
              <a:t> Topical, Interpersonal &amp; Textual.</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b="1" i="1" dirty="0">
                <a:solidFill>
                  <a:srgbClr val="000000"/>
                </a:solidFill>
                <a:latin typeface="Times New Roman"/>
                <a:ea typeface="Calibri"/>
                <a:cs typeface="Times New Roman"/>
              </a:rPr>
              <a:t>Ex. </a:t>
            </a:r>
            <a:r>
              <a:rPr lang="en-US" sz="3200" b="1" i="1" u="sng" dirty="0">
                <a:solidFill>
                  <a:srgbClr val="FF0000"/>
                </a:solidFill>
                <a:latin typeface="Times New Roman"/>
                <a:ea typeface="Calibri"/>
                <a:cs typeface="Times New Roman"/>
              </a:rPr>
              <a:t>Frankly</a:t>
            </a:r>
            <a:r>
              <a:rPr lang="en-US" sz="3200" i="1" dirty="0">
                <a:solidFill>
                  <a:srgbClr val="000000"/>
                </a:solidFill>
                <a:latin typeface="Times New Roman"/>
                <a:ea typeface="Calibri"/>
                <a:cs typeface="Times New Roman"/>
              </a:rPr>
              <a:t>, </a:t>
            </a:r>
            <a:r>
              <a:rPr lang="en-US" sz="3200" b="1" i="1" u="sng" dirty="0">
                <a:solidFill>
                  <a:srgbClr val="00B050"/>
                </a:solidFill>
                <a:latin typeface="Times New Roman"/>
                <a:ea typeface="Calibri"/>
                <a:cs typeface="Times New Roman"/>
              </a:rPr>
              <a:t>the movie</a:t>
            </a:r>
            <a:r>
              <a:rPr lang="en-US" sz="3200" i="1" dirty="0">
                <a:solidFill>
                  <a:srgbClr val="000000"/>
                </a:solidFill>
                <a:latin typeface="Times New Roman"/>
                <a:ea typeface="Calibri"/>
                <a:cs typeface="Times New Roman"/>
              </a:rPr>
              <a:t> was a waste of money. </a:t>
            </a:r>
            <a:r>
              <a:rPr lang="en-US" sz="3200" b="1" i="1" u="sng" dirty="0">
                <a:solidFill>
                  <a:srgbClr val="984807"/>
                </a:solidFill>
                <a:latin typeface="Times New Roman"/>
                <a:ea typeface="Calibri"/>
                <a:cs typeface="Times New Roman"/>
              </a:rPr>
              <a:t>However</a:t>
            </a:r>
            <a:r>
              <a:rPr lang="en-US" sz="3200" i="1" dirty="0">
                <a:solidFill>
                  <a:srgbClr val="000000"/>
                </a:solidFill>
                <a:latin typeface="Times New Roman"/>
                <a:ea typeface="Calibri"/>
                <a:cs typeface="Times New Roman"/>
              </a:rPr>
              <a:t>, </a:t>
            </a:r>
            <a:r>
              <a:rPr lang="en-US" sz="3200" b="1" i="1" u="sng" dirty="0">
                <a:solidFill>
                  <a:srgbClr val="00B050"/>
                </a:solidFill>
                <a:latin typeface="Times New Roman"/>
                <a:ea typeface="Calibri"/>
                <a:cs typeface="Times New Roman"/>
              </a:rPr>
              <a:t>you</a:t>
            </a:r>
            <a:r>
              <a:rPr lang="en-US" sz="3200" i="1" dirty="0">
                <a:solidFill>
                  <a:srgbClr val="000000"/>
                </a:solidFill>
                <a:latin typeface="Times New Roman"/>
                <a:ea typeface="Calibri"/>
                <a:cs typeface="Times New Roman"/>
              </a:rPr>
              <a:t> should see it &amp; make up your own mind.</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i="1" dirty="0">
                <a:solidFill>
                  <a:srgbClr val="000000"/>
                </a:solidFill>
                <a:latin typeface="Times New Roman"/>
                <a:ea typeface="Calibri"/>
                <a:cs typeface="Times New Roman"/>
              </a:rPr>
              <a:t>      </a:t>
            </a:r>
            <a:r>
              <a:rPr lang="en-US" sz="3200" b="1" i="1" dirty="0" err="1">
                <a:solidFill>
                  <a:srgbClr val="FF0000"/>
                </a:solidFill>
                <a:latin typeface="Times New Roman"/>
                <a:ea typeface="Calibri"/>
                <a:cs typeface="Times New Roman"/>
              </a:rPr>
              <a:t>Interpl</a:t>
            </a:r>
            <a:r>
              <a:rPr lang="en-US" sz="3200" i="1" dirty="0">
                <a:solidFill>
                  <a:srgbClr val="FF0000"/>
                </a:solidFill>
                <a:latin typeface="Times New Roman"/>
                <a:ea typeface="Calibri"/>
                <a:cs typeface="Times New Roman"/>
              </a:rPr>
              <a:t>.</a:t>
            </a:r>
            <a:r>
              <a:rPr lang="en-US" sz="3200" i="1" dirty="0">
                <a:solidFill>
                  <a:srgbClr val="000000"/>
                </a:solidFill>
                <a:latin typeface="Times New Roman"/>
                <a:ea typeface="Calibri"/>
                <a:cs typeface="Times New Roman"/>
              </a:rPr>
              <a:t>    </a:t>
            </a:r>
            <a:r>
              <a:rPr lang="en-US" sz="3200" b="1" i="1" dirty="0">
                <a:solidFill>
                  <a:srgbClr val="00B050"/>
                </a:solidFill>
                <a:latin typeface="Times New Roman"/>
                <a:ea typeface="Calibri"/>
                <a:cs typeface="Times New Roman"/>
              </a:rPr>
              <a:t>Topical</a:t>
            </a:r>
            <a:r>
              <a:rPr lang="en-US" sz="3200" i="1" dirty="0">
                <a:solidFill>
                  <a:srgbClr val="000000"/>
                </a:solidFill>
                <a:latin typeface="Times New Roman"/>
                <a:ea typeface="Calibri"/>
                <a:cs typeface="Times New Roman"/>
              </a:rPr>
              <a:t>	</a:t>
            </a:r>
            <a:r>
              <a:rPr lang="en-US" sz="3200" b="1" i="1" dirty="0">
                <a:solidFill>
                  <a:srgbClr val="984807"/>
                </a:solidFill>
                <a:latin typeface="Times New Roman"/>
                <a:ea typeface="Calibri"/>
                <a:cs typeface="Times New Roman"/>
              </a:rPr>
              <a:t>Textual</a:t>
            </a:r>
            <a:r>
              <a:rPr lang="en-US" sz="3200" i="1" dirty="0">
                <a:solidFill>
                  <a:srgbClr val="000000"/>
                </a:solidFill>
                <a:latin typeface="Times New Roman"/>
                <a:ea typeface="Calibri"/>
                <a:cs typeface="Times New Roman"/>
              </a:rPr>
              <a:t>    </a:t>
            </a:r>
            <a:r>
              <a:rPr lang="en-US" sz="3200" b="1" i="1" dirty="0">
                <a:solidFill>
                  <a:srgbClr val="00B050"/>
                </a:solidFill>
                <a:latin typeface="Times New Roman"/>
                <a:ea typeface="Calibri"/>
                <a:cs typeface="Times New Roman"/>
              </a:rPr>
              <a:t>Topical</a:t>
            </a:r>
            <a:endParaRPr lang="en-US" dirty="0"/>
          </a:p>
        </p:txBody>
      </p:sp>
    </p:spTree>
    <p:extLst>
      <p:ext uri="{BB962C8B-B14F-4D97-AF65-F5344CB8AC3E}">
        <p14:creationId xmlns:p14="http://schemas.microsoft.com/office/powerpoint/2010/main" val="7626424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80719"/>
          </a:xfrm>
        </p:spPr>
        <p:txBody>
          <a:bodyPr>
            <a:normAutofit/>
          </a:bodyPr>
          <a:lstStyle/>
          <a:p>
            <a:pPr algn="l"/>
            <a:r>
              <a:rPr lang="en-US" sz="2800" b="1" dirty="0" smtClean="0">
                <a:solidFill>
                  <a:srgbClr val="C00000"/>
                </a:solidFill>
                <a:latin typeface="Times New Roman"/>
                <a:ea typeface="Calibri"/>
                <a:cs typeface="Times New Roman"/>
              </a:rPr>
              <a:t>            DISCOURSE STRUCTURE- GENRE</a:t>
            </a:r>
            <a:r>
              <a:rPr lang="en-US" sz="2800" b="1" dirty="0">
                <a:solidFill>
                  <a:srgbClr val="C00000"/>
                </a:solidFill>
                <a:latin typeface="Times New Roman"/>
                <a:ea typeface="Calibri"/>
                <a:cs typeface="Times New Roman"/>
              </a:rPr>
              <a:t/>
            </a:r>
            <a:br>
              <a:rPr lang="en-US" sz="2800" b="1" dirty="0">
                <a:solidFill>
                  <a:srgbClr val="C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 </a:t>
            </a:r>
            <a:r>
              <a:rPr lang="en-US" sz="3200" dirty="0">
                <a:solidFill>
                  <a:srgbClr val="000000"/>
                </a:solidFill>
                <a:latin typeface="Times New Roman"/>
                <a:ea typeface="Calibri"/>
                <a:cs typeface="Times New Roman"/>
              </a:rPr>
              <a:t>Discourse structure known as </a:t>
            </a:r>
            <a:r>
              <a:rPr lang="en-US" sz="4000" b="1" dirty="0" smtClean="0">
                <a:solidFill>
                  <a:srgbClr val="00B050"/>
                </a:solidFill>
                <a:latin typeface="Times New Roman"/>
                <a:ea typeface="Calibri"/>
                <a:cs typeface="Times New Roman"/>
              </a:rPr>
              <a:t>genre/style</a:t>
            </a:r>
            <a:br>
              <a:rPr lang="en-US" sz="4000" b="1" dirty="0" smtClean="0">
                <a:solidFill>
                  <a:srgbClr val="00B050"/>
                </a:solidFill>
                <a:latin typeface="Times New Roman"/>
                <a:ea typeface="Calibri"/>
                <a:cs typeface="Times New Roman"/>
              </a:rPr>
            </a:br>
            <a:r>
              <a:rPr lang="en-US" sz="4000" b="1" dirty="0" smtClean="0">
                <a:solidFill>
                  <a:srgbClr val="00B050"/>
                </a:solidFill>
                <a:latin typeface="Times New Roman"/>
                <a:ea typeface="Calibri"/>
                <a:cs typeface="Times New Roman"/>
              </a:rPr>
              <a:t>   </a:t>
            </a:r>
            <a:r>
              <a:rPr lang="en-US" sz="2800" dirty="0" smtClean="0">
                <a:solidFill>
                  <a:srgbClr val="000000"/>
                </a:solidFill>
                <a:latin typeface="Times New Roman" pitchFamily="18" charset="0"/>
                <a:cs typeface="Times New Roman" pitchFamily="18" charset="0"/>
              </a:rPr>
              <a:t>A</a:t>
            </a:r>
            <a:r>
              <a:rPr lang="en-US" sz="2800" dirty="0">
                <a:solidFill>
                  <a:srgbClr val="000000"/>
                </a:solidFill>
                <a:latin typeface="Times New Roman" pitchFamily="18" charset="0"/>
                <a:cs typeface="Times New Roman" pitchFamily="18" charset="0"/>
              </a:rPr>
              <a:t> </a:t>
            </a:r>
            <a:r>
              <a:rPr lang="en-US" sz="2800" b="1" dirty="0">
                <a:solidFill>
                  <a:srgbClr val="C12D30"/>
                </a:solidFill>
                <a:latin typeface="Times New Roman" pitchFamily="18" charset="0"/>
                <a:cs typeface="Times New Roman" pitchFamily="18" charset="0"/>
              </a:rPr>
              <a:t>genre</a:t>
            </a:r>
            <a:r>
              <a:rPr lang="en-US" sz="2800" dirty="0">
                <a:solidFill>
                  <a:srgbClr val="000000"/>
                </a:solidFill>
                <a:latin typeface="Times New Roman" pitchFamily="18" charset="0"/>
                <a:cs typeface="Times New Roman" pitchFamily="18" charset="0"/>
              </a:rPr>
              <a:t> is a particular type of </a:t>
            </a:r>
            <a:r>
              <a:rPr lang="en-US" sz="2800" u="sng" dirty="0">
                <a:solidFill>
                  <a:srgbClr val="000000"/>
                </a:solidFill>
                <a:latin typeface="Times New Roman" pitchFamily="18" charset="0"/>
                <a:cs typeface="Times New Roman" pitchFamily="18" charset="0"/>
                <a:hlinkClick r:id="rId2" tooltip="Definition of literature"/>
              </a:rPr>
              <a:t>literature</a:t>
            </a:r>
            <a:r>
              <a:rPr lang="en-US" sz="2800" u="sng" dirty="0">
                <a:solidFill>
                  <a:srgbClr val="000000"/>
                </a:solidFill>
                <a:latin typeface="Times New Roman" pitchFamily="18" charset="0"/>
                <a:cs typeface="Times New Roman" pitchFamily="18" charset="0"/>
              </a:rPr>
              <a:t>,</a:t>
            </a:r>
            <a:r>
              <a:rPr lang="en-US" sz="2800" dirty="0">
                <a:solidFill>
                  <a:srgbClr val="000000"/>
                </a:solidFill>
                <a:latin typeface="Times New Roman" pitchFamily="18" charset="0"/>
                <a:cs typeface="Times New Roman" pitchFamily="18" charset="0"/>
              </a:rPr>
              <a:t> painting, music, film, or other </a:t>
            </a:r>
            <a:r>
              <a:rPr lang="en-US" sz="2800" dirty="0">
                <a:solidFill>
                  <a:srgbClr val="000000"/>
                </a:solidFill>
                <a:latin typeface="Times New Roman" pitchFamily="18" charset="0"/>
                <a:cs typeface="Times New Roman" pitchFamily="18" charset="0"/>
                <a:hlinkClick r:id="rId3" tooltip="Definition of art"/>
              </a:rPr>
              <a:t>art</a:t>
            </a:r>
            <a:r>
              <a:rPr lang="en-US" sz="2800" dirty="0">
                <a:solidFill>
                  <a:srgbClr val="000000"/>
                </a:solidFill>
                <a:latin typeface="Times New Roman" pitchFamily="18" charset="0"/>
                <a:cs typeface="Times New Roman" pitchFamily="18" charset="0"/>
              </a:rPr>
              <a:t> form which people </a:t>
            </a:r>
            <a:r>
              <a:rPr lang="en-US" sz="2800" dirty="0">
                <a:solidFill>
                  <a:srgbClr val="000000"/>
                </a:solidFill>
                <a:latin typeface="Times New Roman" pitchFamily="18" charset="0"/>
                <a:cs typeface="Times New Roman" pitchFamily="18" charset="0"/>
                <a:hlinkClick r:id="rId4" tooltip="Definition of consider"/>
              </a:rPr>
              <a:t>consider</a:t>
            </a:r>
            <a:r>
              <a:rPr lang="en-US" sz="2800" dirty="0">
                <a:solidFill>
                  <a:srgbClr val="000000"/>
                </a:solidFill>
                <a:latin typeface="Times New Roman" pitchFamily="18" charset="0"/>
                <a:cs typeface="Times New Roman" pitchFamily="18" charset="0"/>
              </a:rPr>
              <a:t> as a </a:t>
            </a:r>
            <a:r>
              <a:rPr lang="en-US" sz="2800" dirty="0">
                <a:solidFill>
                  <a:srgbClr val="000000"/>
                </a:solidFill>
                <a:latin typeface="Times New Roman" pitchFamily="18" charset="0"/>
                <a:cs typeface="Times New Roman" pitchFamily="18" charset="0"/>
                <a:hlinkClick r:id="rId5" tooltip="Definition of class"/>
              </a:rPr>
              <a:t>class</a:t>
            </a:r>
            <a:r>
              <a:rPr lang="en-US" sz="2800" dirty="0">
                <a:solidFill>
                  <a:srgbClr val="000000"/>
                </a:solidFill>
                <a:latin typeface="Times New Roman" pitchFamily="18" charset="0"/>
                <a:cs typeface="Times New Roman" pitchFamily="18" charset="0"/>
              </a:rPr>
              <a:t> because it has </a:t>
            </a:r>
            <a:r>
              <a:rPr lang="en-US" sz="2800" dirty="0">
                <a:solidFill>
                  <a:srgbClr val="000000"/>
                </a:solidFill>
                <a:latin typeface="Times New Roman" pitchFamily="18" charset="0"/>
                <a:cs typeface="Times New Roman" pitchFamily="18" charset="0"/>
                <a:hlinkClick r:id="rId6" tooltip="Definition of special"/>
              </a:rPr>
              <a:t>special</a:t>
            </a:r>
            <a:r>
              <a:rPr lang="en-US" sz="2800" dirty="0">
                <a:solidFill>
                  <a:srgbClr val="000000"/>
                </a:solidFill>
                <a:latin typeface="Times New Roman" pitchFamily="18" charset="0"/>
                <a:cs typeface="Times New Roman" pitchFamily="18" charset="0"/>
              </a:rPr>
              <a:t> characteristics</a:t>
            </a:r>
            <a:r>
              <a:rPr lang="en-US" sz="2800" dirty="0" smtClean="0">
                <a:solidFill>
                  <a:srgbClr val="000000"/>
                </a:solidFill>
                <a:latin typeface="Times New Roman" pitchFamily="18" charset="0"/>
                <a:cs typeface="Times New Roman" pitchFamily="18" charset="0"/>
              </a:rPr>
              <a:t>.</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 </a:t>
            </a:r>
            <a:r>
              <a:rPr lang="en-US" sz="3200" u="sng" dirty="0">
                <a:solidFill>
                  <a:srgbClr val="000000"/>
                </a:solidFill>
                <a:latin typeface="Times New Roman"/>
                <a:ea typeface="Calibri"/>
                <a:cs typeface="Times New Roman"/>
              </a:rPr>
              <a:t>Types</a:t>
            </a:r>
            <a:r>
              <a:rPr lang="en-US" sz="3200" dirty="0">
                <a:solidFill>
                  <a:srgbClr val="000000"/>
                </a:solidFill>
                <a:latin typeface="Times New Roman"/>
                <a:ea typeface="Calibri"/>
                <a:cs typeface="Times New Roman"/>
              </a:rPr>
              <a:t> of discourse structure: </a:t>
            </a:r>
            <a:r>
              <a:rPr lang="en-US" sz="3200" dirty="0" smtClean="0">
                <a:solidFill>
                  <a:srgbClr val="000000"/>
                </a:solidFill>
                <a:latin typeface="Times New Roman"/>
                <a:ea typeface="Calibri"/>
                <a:cs typeface="Times New Roman"/>
              </a:rPr>
              <a:t/>
            </a:r>
            <a:br>
              <a:rPr lang="en-US" sz="3200" dirty="0" smtClean="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smtClean="0">
                <a:solidFill>
                  <a:srgbClr val="000000"/>
                </a:solidFill>
                <a:latin typeface="Times New Roman"/>
                <a:ea typeface="Calibri"/>
                <a:cs typeface="Times New Roman"/>
              </a:rPr>
              <a:t> </a:t>
            </a:r>
            <a:r>
              <a:rPr lang="en-US" sz="3200" i="1" dirty="0" smtClean="0">
                <a:solidFill>
                  <a:srgbClr val="0070C0"/>
                </a:solidFill>
                <a:latin typeface="Times New Roman"/>
                <a:ea typeface="Calibri"/>
                <a:cs typeface="Times New Roman"/>
              </a:rPr>
              <a:t>Narrative</a:t>
            </a:r>
            <a:r>
              <a:rPr lang="en-US" sz="3200" i="1" dirty="0">
                <a:solidFill>
                  <a:srgbClr val="0070C0"/>
                </a:solidFill>
                <a:latin typeface="Times New Roman"/>
                <a:ea typeface="Calibri"/>
                <a:cs typeface="Times New Roman"/>
              </a:rPr>
              <a:t>, Descriptive, Procedural, Argumentative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2978870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260648"/>
            <a:ext cx="8856984" cy="6408711"/>
          </a:xfrm>
        </p:spPr>
        <p:txBody>
          <a:bodyPr/>
          <a:lstStyle/>
          <a:p>
            <a:r>
              <a:rPr lang="en-US" sz="2900" dirty="0">
                <a:solidFill>
                  <a:srgbClr val="000000"/>
                </a:solidFill>
                <a:latin typeface="Times New Roman"/>
                <a:ea typeface="Calibri"/>
                <a:cs typeface="Times New Roman"/>
              </a:rPr>
              <a:t>* </a:t>
            </a:r>
            <a:r>
              <a:rPr lang="en-US" sz="2900" b="1" dirty="0">
                <a:solidFill>
                  <a:srgbClr val="FF0000"/>
                </a:solidFill>
                <a:latin typeface="Times New Roman"/>
                <a:ea typeface="Calibri"/>
                <a:cs typeface="Times New Roman"/>
              </a:rPr>
              <a:t>Narratives:</a:t>
            </a:r>
            <a:r>
              <a:rPr lang="en-US" sz="2900" dirty="0">
                <a:solidFill>
                  <a:srgbClr val="000000"/>
                </a:solidFill>
                <a:latin typeface="Times New Roman"/>
                <a:ea typeface="Calibri"/>
                <a:cs typeface="Times New Roman"/>
              </a:rPr>
              <a:t> the most universal form of discourse, </a:t>
            </a:r>
            <a:r>
              <a:rPr lang="en-US" sz="2900" dirty="0" err="1">
                <a:solidFill>
                  <a:srgbClr val="000000"/>
                </a:solidFill>
                <a:latin typeface="Times New Roman"/>
                <a:ea typeface="Calibri"/>
                <a:cs typeface="Times New Roman"/>
              </a:rPr>
              <a:t>occuring</a:t>
            </a:r>
            <a:r>
              <a:rPr lang="en-US" sz="2900" dirty="0">
                <a:solidFill>
                  <a:srgbClr val="000000"/>
                </a:solidFill>
                <a:latin typeface="Times New Roman"/>
                <a:ea typeface="Calibri"/>
                <a:cs typeface="Times New Roman"/>
              </a:rPr>
              <a:t> in all cultures.</a:t>
            </a:r>
            <a:br>
              <a:rPr lang="en-US" sz="2900" dirty="0">
                <a:solidFill>
                  <a:srgbClr val="000000"/>
                </a:solidFill>
                <a:latin typeface="Times New Roman"/>
                <a:ea typeface="Calibri"/>
                <a:cs typeface="Times New Roman"/>
              </a:rPr>
            </a:br>
            <a:r>
              <a:rPr lang="en-US" sz="2900" dirty="0" smtClean="0">
                <a:solidFill>
                  <a:srgbClr val="000000"/>
                </a:solidFill>
                <a:latin typeface="Times New Roman"/>
                <a:ea typeface="Calibri"/>
                <a:cs typeface="Times New Roman"/>
              </a:rPr>
              <a:t/>
            </a:r>
            <a:br>
              <a:rPr lang="en-US" sz="2900" dirty="0" smtClean="0">
                <a:solidFill>
                  <a:srgbClr val="000000"/>
                </a:solidFill>
                <a:latin typeface="Times New Roman"/>
                <a:ea typeface="Calibri"/>
                <a:cs typeface="Times New Roman"/>
              </a:rPr>
            </a:br>
            <a:r>
              <a:rPr lang="en-US" sz="2900" dirty="0" smtClean="0">
                <a:solidFill>
                  <a:srgbClr val="000000"/>
                </a:solidFill>
                <a:latin typeface="Times New Roman"/>
                <a:ea typeface="Calibri"/>
                <a:cs typeface="Times New Roman"/>
              </a:rPr>
              <a:t>It’s </a:t>
            </a:r>
            <a:r>
              <a:rPr lang="en-US" sz="2900" dirty="0">
                <a:solidFill>
                  <a:srgbClr val="000000"/>
                </a:solidFill>
                <a:latin typeface="Times New Roman"/>
                <a:ea typeface="Calibri"/>
                <a:cs typeface="Times New Roman"/>
              </a:rPr>
              <a:t>characteristics of organization: </a:t>
            </a:r>
            <a:r>
              <a:rPr lang="en-US" sz="2900" dirty="0">
                <a:solidFill>
                  <a:srgbClr val="00B050"/>
                </a:solidFill>
                <a:latin typeface="Times New Roman"/>
                <a:ea typeface="Calibri"/>
                <a:cs typeface="Times New Roman"/>
              </a:rPr>
              <a:t>beginning with an orientation: the time of the story &amp; spatial setting (character, goal, problem, solution…</a:t>
            </a:r>
            <a:r>
              <a:rPr lang="en-US" sz="2900" dirty="0">
                <a:solidFill>
                  <a:srgbClr val="000000"/>
                </a:solidFill>
                <a:latin typeface="Times New Roman"/>
                <a:ea typeface="Calibri"/>
                <a:cs typeface="Times New Roman"/>
              </a:rPr>
              <a:t>)</a:t>
            </a:r>
            <a:r>
              <a:rPr lang="en-US" sz="2900" dirty="0">
                <a:solidFill>
                  <a:srgbClr val="000000"/>
                </a:solidFill>
                <a:ea typeface="Calibri"/>
                <a:cs typeface="Times New Roman"/>
              </a:rPr>
              <a:t/>
            </a:r>
            <a:br>
              <a:rPr lang="en-US" sz="2900" dirty="0">
                <a:solidFill>
                  <a:srgbClr val="000000"/>
                </a:solidFill>
                <a:ea typeface="Calibri"/>
                <a:cs typeface="Times New Roman"/>
              </a:rPr>
            </a:br>
            <a:r>
              <a:rPr lang="en-US" sz="2900" dirty="0" smtClean="0">
                <a:solidFill>
                  <a:srgbClr val="000000"/>
                </a:solidFill>
                <a:ea typeface="Calibri"/>
                <a:cs typeface="Times New Roman"/>
              </a:rPr>
              <a:t/>
            </a:r>
            <a:br>
              <a:rPr lang="en-US" sz="2900" dirty="0" smtClean="0">
                <a:solidFill>
                  <a:srgbClr val="000000"/>
                </a:solidFill>
                <a:ea typeface="Calibri"/>
                <a:cs typeface="Times New Roman"/>
              </a:rPr>
            </a:br>
            <a:r>
              <a:rPr lang="en-US" sz="2900" dirty="0">
                <a:solidFill>
                  <a:srgbClr val="000000"/>
                </a:solidFill>
                <a:ea typeface="Calibri"/>
                <a:cs typeface="Times New Roman"/>
              </a:rPr>
              <a:t> </a:t>
            </a:r>
            <a:r>
              <a:rPr lang="en-US" sz="2900" dirty="0" smtClean="0">
                <a:solidFill>
                  <a:srgbClr val="000000"/>
                </a:solidFill>
                <a:ea typeface="Calibri"/>
                <a:cs typeface="Times New Roman"/>
              </a:rPr>
              <a:t> Ex</a:t>
            </a:r>
            <a:r>
              <a:rPr lang="en-US" sz="2900" dirty="0">
                <a:solidFill>
                  <a:srgbClr val="000000"/>
                </a:solidFill>
                <a:ea typeface="Calibri"/>
                <a:cs typeface="Times New Roman"/>
              </a:rPr>
              <a:t>. </a:t>
            </a:r>
            <a:r>
              <a:rPr lang="en-US" sz="2500" i="1" dirty="0">
                <a:solidFill>
                  <a:srgbClr val="FF0000"/>
                </a:solidFill>
                <a:latin typeface="Times New Roman"/>
                <a:ea typeface="Calibri"/>
                <a:cs typeface="Times New Roman"/>
              </a:rPr>
              <a:t>Once upon a time</a:t>
            </a:r>
            <a:r>
              <a:rPr lang="en-US" sz="2500" i="1" dirty="0">
                <a:solidFill>
                  <a:srgbClr val="C00000"/>
                </a:solidFill>
                <a:latin typeface="Times New Roman"/>
                <a:ea typeface="Calibri"/>
                <a:cs typeface="Times New Roman"/>
              </a:rPr>
              <a:t> </a:t>
            </a:r>
            <a:r>
              <a:rPr lang="en-US" sz="2500" i="1" dirty="0">
                <a:solidFill>
                  <a:srgbClr val="0070C0"/>
                </a:solidFill>
                <a:latin typeface="Times New Roman"/>
                <a:ea typeface="Calibri"/>
                <a:cs typeface="Times New Roman"/>
              </a:rPr>
              <a:t>in a small village by the sea</a:t>
            </a:r>
            <a:r>
              <a:rPr lang="en-US" sz="2500" i="1" dirty="0">
                <a:solidFill>
                  <a:srgbClr val="C00000"/>
                </a:solidFill>
                <a:latin typeface="Times New Roman"/>
                <a:ea typeface="Calibri"/>
                <a:cs typeface="Times New Roman"/>
              </a:rPr>
              <a:t>, there live an old man &amp; woman….</a:t>
            </a:r>
            <a:endParaRPr lang="en-US" dirty="0"/>
          </a:p>
        </p:txBody>
      </p:sp>
    </p:spTree>
    <p:extLst>
      <p:ext uri="{BB962C8B-B14F-4D97-AF65-F5344CB8AC3E}">
        <p14:creationId xmlns:p14="http://schemas.microsoft.com/office/powerpoint/2010/main" val="381629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552727"/>
          </a:xfrm>
        </p:spPr>
        <p:txBody>
          <a:bodyPr/>
          <a:lstStyle/>
          <a:p>
            <a:r>
              <a:rPr lang="en-US" sz="3200" b="1" dirty="0" smtClean="0">
                <a:solidFill>
                  <a:srgbClr val="C00000"/>
                </a:solidFill>
                <a:latin typeface="Times New Roman"/>
                <a:ea typeface="Calibri"/>
                <a:cs typeface="Times New Roman"/>
              </a:rPr>
              <a:t>* Descriptive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a:solidFill>
                  <a:srgbClr val="00B050"/>
                </a:solidFill>
                <a:latin typeface="Times New Roman"/>
                <a:ea typeface="Calibri"/>
                <a:cs typeface="Times New Roman"/>
              </a:rPr>
              <a:t>Telling a story about something related to the object of description.</a:t>
            </a:r>
            <a:r>
              <a:rPr lang="en-US" sz="3200" dirty="0">
                <a:solidFill>
                  <a:srgbClr val="000000"/>
                </a:solidFill>
                <a:latin typeface="Times New Roman"/>
                <a:ea typeface="Calibri"/>
                <a:cs typeface="Times New Roman"/>
              </a:rPr>
              <a:t>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a:solidFill>
                  <a:srgbClr val="0070C0"/>
                </a:solidFill>
                <a:latin typeface="Times New Roman"/>
                <a:ea typeface="Calibri"/>
                <a:cs typeface="Times New Roman"/>
              </a:rPr>
              <a:t>The description topics could be: </a:t>
            </a:r>
            <a:r>
              <a:rPr lang="en-US" sz="3200" i="1" dirty="0">
                <a:solidFill>
                  <a:schemeClr val="accent6">
                    <a:lumMod val="50000"/>
                  </a:schemeClr>
                </a:solidFill>
                <a:latin typeface="Times New Roman"/>
                <a:ea typeface="Calibri"/>
                <a:cs typeface="Times New Roman"/>
              </a:rPr>
              <a:t>describing a home, a building, a person….</a:t>
            </a:r>
            <a:r>
              <a:rPr lang="en-US" sz="3200" dirty="0">
                <a:solidFill>
                  <a:srgbClr val="0070C0"/>
                </a:solidFill>
                <a:latin typeface="Times New Roman"/>
                <a:ea typeface="Calibri"/>
                <a:cs typeface="Times New Roman"/>
              </a:rPr>
              <a:t/>
            </a:r>
            <a:br>
              <a:rPr lang="en-US" sz="3200" dirty="0">
                <a:solidFill>
                  <a:srgbClr val="0070C0"/>
                </a:solidFill>
                <a:latin typeface="Times New Roman"/>
                <a:ea typeface="Calibri"/>
                <a:cs typeface="Times New Roman"/>
              </a:rPr>
            </a:b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r>
              <a:rPr lang="en-US" sz="3200" dirty="0">
                <a:solidFill>
                  <a:srgbClr val="000000"/>
                </a:solidFill>
                <a:latin typeface="Times New Roman"/>
                <a:ea typeface="Calibri"/>
                <a:cs typeface="Times New Roman"/>
              </a:rPr>
              <a:t>* </a:t>
            </a:r>
            <a:r>
              <a:rPr lang="en-US" sz="3200" dirty="0">
                <a:solidFill>
                  <a:srgbClr val="FF0000"/>
                </a:solidFill>
                <a:latin typeface="Times New Roman"/>
                <a:ea typeface="Calibri"/>
                <a:cs typeface="Times New Roman"/>
              </a:rPr>
              <a:t>The description based on the syntactic structures: </a:t>
            </a:r>
            <a:r>
              <a:rPr lang="en-US" sz="3200" i="1" dirty="0">
                <a:solidFill>
                  <a:schemeClr val="accent6">
                    <a:lumMod val="50000"/>
                  </a:schemeClr>
                </a:solidFill>
                <a:latin typeface="Times New Roman"/>
                <a:ea typeface="Calibri"/>
                <a:cs typeface="Times New Roman"/>
              </a:rPr>
              <a:t>links, relative clauses, prepositional &amp; adverbial phrases…</a:t>
            </a:r>
            <a:endParaRPr lang="en-US" i="1" dirty="0">
              <a:solidFill>
                <a:schemeClr val="accent6">
                  <a:lumMod val="50000"/>
                </a:schemeClr>
              </a:solidFill>
            </a:endParaRPr>
          </a:p>
        </p:txBody>
      </p:sp>
    </p:spTree>
    <p:extLst>
      <p:ext uri="{BB962C8B-B14F-4D97-AF65-F5344CB8AC3E}">
        <p14:creationId xmlns:p14="http://schemas.microsoft.com/office/powerpoint/2010/main" val="4059013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lstStyle/>
          <a:p>
            <a:r>
              <a:rPr lang="en-US" sz="4000" dirty="0" smtClean="0">
                <a:solidFill>
                  <a:srgbClr val="984807"/>
                </a:solidFill>
                <a:latin typeface="Times New Roman"/>
                <a:cs typeface="Times New Roman"/>
              </a:rPr>
              <a:t>* Procedural/process</a:t>
            </a:r>
            <a:r>
              <a:rPr lang="en-US" sz="4000" dirty="0">
                <a:solidFill>
                  <a:srgbClr val="000000"/>
                </a:solidFill>
                <a:latin typeface="Times New Roman"/>
                <a:cs typeface="Times New Roman"/>
              </a:rPr>
              <a:t/>
            </a:r>
            <a:br>
              <a:rPr lang="en-US" sz="4000" dirty="0">
                <a:solidFill>
                  <a:srgbClr val="000000"/>
                </a:solidFill>
                <a:latin typeface="Times New Roman"/>
                <a:cs typeface="Times New Roman"/>
              </a:rPr>
            </a:br>
            <a:r>
              <a:rPr lang="en-US" sz="4000" dirty="0">
                <a:solidFill>
                  <a:srgbClr val="000000"/>
                </a:solidFill>
                <a:latin typeface="Times New Roman"/>
                <a:cs typeface="Times New Roman"/>
              </a:rPr>
              <a:t/>
            </a:r>
            <a:br>
              <a:rPr lang="en-US" sz="4000" dirty="0">
                <a:solidFill>
                  <a:srgbClr val="000000"/>
                </a:solidFill>
                <a:latin typeface="Times New Roman"/>
                <a:cs typeface="Times New Roman"/>
              </a:rPr>
            </a:br>
            <a:r>
              <a:rPr lang="en-US" sz="3200" dirty="0">
                <a:solidFill>
                  <a:srgbClr val="000000"/>
                </a:solidFill>
                <a:latin typeface="Times New Roman"/>
                <a:cs typeface="Times New Roman"/>
              </a:rPr>
              <a:t>Called “</a:t>
            </a:r>
            <a:r>
              <a:rPr lang="en-US" sz="3200" dirty="0">
                <a:solidFill>
                  <a:srgbClr val="FF0000"/>
                </a:solidFill>
                <a:latin typeface="Times New Roman"/>
                <a:cs typeface="Times New Roman"/>
              </a:rPr>
              <a:t>How to</a:t>
            </a:r>
            <a:r>
              <a:rPr lang="en-US" sz="3200" dirty="0">
                <a:solidFill>
                  <a:srgbClr val="000000"/>
                </a:solidFill>
                <a:latin typeface="Times New Roman"/>
                <a:cs typeface="Times New Roman"/>
              </a:rPr>
              <a:t>” discourse because primary </a:t>
            </a:r>
            <a:r>
              <a:rPr lang="en-US" sz="3200" dirty="0">
                <a:solidFill>
                  <a:srgbClr val="FF0000"/>
                </a:solidFill>
                <a:latin typeface="Times New Roman"/>
                <a:cs typeface="Times New Roman"/>
              </a:rPr>
              <a:t>purpose is to explain how to accomplish or to do a task.</a:t>
            </a:r>
            <a:r>
              <a:rPr lang="en-US" sz="4000" dirty="0">
                <a:solidFill>
                  <a:srgbClr val="000000"/>
                </a:solidFill>
                <a:latin typeface="Times New Roman"/>
                <a:cs typeface="Times New Roman"/>
              </a:rPr>
              <a:t/>
            </a:r>
            <a:br>
              <a:rPr lang="en-US" sz="4000" dirty="0">
                <a:solidFill>
                  <a:srgbClr val="000000"/>
                </a:solidFill>
                <a:latin typeface="Times New Roman"/>
                <a:cs typeface="Times New Roman"/>
              </a:rPr>
            </a:br>
            <a:r>
              <a:rPr lang="en-US" sz="4000" dirty="0">
                <a:solidFill>
                  <a:srgbClr val="000000"/>
                </a:solidFill>
                <a:latin typeface="Times New Roman"/>
                <a:cs typeface="Times New Roman"/>
              </a:rPr>
              <a:t> </a:t>
            </a:r>
            <a:r>
              <a:rPr lang="en-US" sz="4000" dirty="0" smtClean="0">
                <a:solidFill>
                  <a:srgbClr val="000000"/>
                </a:solidFill>
                <a:latin typeface="Times New Roman"/>
                <a:cs typeface="Times New Roman"/>
              </a:rPr>
              <a:t/>
            </a:r>
            <a:br>
              <a:rPr lang="en-US" sz="4000" dirty="0" smtClean="0">
                <a:solidFill>
                  <a:srgbClr val="000000"/>
                </a:solidFill>
                <a:latin typeface="Times New Roman"/>
                <a:cs typeface="Times New Roman"/>
              </a:rPr>
            </a:br>
            <a:r>
              <a:rPr lang="en-US" sz="4000" dirty="0">
                <a:solidFill>
                  <a:srgbClr val="000000"/>
                </a:solidFill>
                <a:latin typeface="Times New Roman"/>
                <a:cs typeface="Times New Roman"/>
              </a:rPr>
              <a:t> </a:t>
            </a:r>
            <a:r>
              <a:rPr lang="en-US" sz="3200" dirty="0" smtClean="0">
                <a:solidFill>
                  <a:srgbClr val="000000"/>
                </a:solidFill>
                <a:latin typeface="Times New Roman"/>
                <a:cs typeface="Times New Roman"/>
              </a:rPr>
              <a:t>Ex</a:t>
            </a:r>
            <a:r>
              <a:rPr lang="en-US" sz="3200" dirty="0">
                <a:solidFill>
                  <a:srgbClr val="000000"/>
                </a:solidFill>
                <a:latin typeface="Times New Roman"/>
                <a:cs typeface="Times New Roman"/>
              </a:rPr>
              <a:t>. </a:t>
            </a:r>
            <a:r>
              <a:rPr lang="en-US" sz="3200" i="1" dirty="0">
                <a:solidFill>
                  <a:srgbClr val="00B050"/>
                </a:solidFill>
                <a:latin typeface="Times New Roman"/>
                <a:cs typeface="Times New Roman"/>
              </a:rPr>
              <a:t> how to set up a computer set, how to get to airport…</a:t>
            </a:r>
            <a:endParaRPr lang="en-US" sz="3200" dirty="0"/>
          </a:p>
        </p:txBody>
      </p:sp>
    </p:spTree>
    <p:extLst>
      <p:ext uri="{BB962C8B-B14F-4D97-AF65-F5344CB8AC3E}">
        <p14:creationId xmlns:p14="http://schemas.microsoft.com/office/powerpoint/2010/main" val="1963320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08711"/>
          </a:xfrm>
        </p:spPr>
        <p:txBody>
          <a:bodyPr>
            <a:normAutofit/>
          </a:bodyPr>
          <a:lstStyle/>
          <a:p>
            <a:r>
              <a:rPr lang="en-US" sz="3600" b="1" dirty="0" smtClean="0">
                <a:solidFill>
                  <a:srgbClr val="C00000"/>
                </a:solidFill>
                <a:latin typeface="Times New Roman"/>
                <a:ea typeface="Calibri"/>
                <a:cs typeface="Times New Roman"/>
              </a:rPr>
              <a:t>* Argumentative</a:t>
            </a: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t>
            </a:r>
            <a:r>
              <a:rPr lang="en-US" sz="3600" dirty="0">
                <a:solidFill>
                  <a:srgbClr val="002060"/>
                </a:solidFill>
                <a:latin typeface="Times New Roman"/>
                <a:ea typeface="Calibri"/>
                <a:cs typeface="Times New Roman"/>
              </a:rPr>
              <a:t>Often describing the process of supporting or weakening another statement whose validity is open to question to doubt.</a:t>
            </a:r>
            <a:r>
              <a:rPr lang="en-US" sz="3600" dirty="0">
                <a:solidFill>
                  <a:srgbClr val="000000"/>
                </a:solidFill>
                <a:latin typeface="Times New Roman"/>
                <a:ea typeface="Calibri"/>
                <a:cs typeface="Times New Roman"/>
              </a:rPr>
              <a:t>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r>
            <a:br>
              <a:rPr lang="en-US" sz="3600" dirty="0">
                <a:solidFill>
                  <a:srgbClr val="000000"/>
                </a:solidFill>
                <a:latin typeface="Times New Roman"/>
                <a:ea typeface="Calibri"/>
                <a:cs typeface="Times New Roman"/>
              </a:rPr>
            </a:br>
            <a:r>
              <a:rPr lang="en-US" sz="3600" dirty="0">
                <a:solidFill>
                  <a:srgbClr val="000000"/>
                </a:solidFill>
                <a:latin typeface="Times New Roman"/>
                <a:ea typeface="Calibri"/>
                <a:cs typeface="Times New Roman"/>
              </a:rPr>
              <a:t>* </a:t>
            </a:r>
            <a:r>
              <a:rPr lang="en-US" sz="3600" dirty="0">
                <a:solidFill>
                  <a:srgbClr val="00B050"/>
                </a:solidFill>
                <a:latin typeface="Times New Roman"/>
                <a:ea typeface="Calibri"/>
                <a:cs typeface="Times New Roman"/>
              </a:rPr>
              <a:t>Classical organization:</a:t>
            </a:r>
            <a:r>
              <a:rPr lang="en-US" sz="3600" dirty="0">
                <a:solidFill>
                  <a:srgbClr val="C00000"/>
                </a:solidFill>
                <a:latin typeface="Times New Roman"/>
                <a:ea typeface="Calibri"/>
                <a:cs typeface="Times New Roman"/>
              </a:rPr>
              <a:t> </a:t>
            </a:r>
            <a:r>
              <a:rPr lang="en-US" sz="3200" i="1" dirty="0">
                <a:solidFill>
                  <a:srgbClr val="C00000"/>
                </a:solidFill>
                <a:latin typeface="Times New Roman"/>
                <a:ea typeface="Calibri"/>
                <a:cs typeface="Times New Roman"/>
              </a:rPr>
              <a:t>an introduction, explanation of the case or problem, outline of argument, proof, refutation &amp; conclusion.</a:t>
            </a:r>
            <a:r>
              <a:rPr lang="en-US" sz="3200" dirty="0">
                <a:solidFill>
                  <a:srgbClr val="C00000"/>
                </a:solidFill>
                <a:latin typeface="Times New Roman"/>
                <a:ea typeface="Calibri"/>
                <a:cs typeface="Times New Roman"/>
              </a:rPr>
              <a:t/>
            </a:r>
            <a:br>
              <a:rPr lang="en-US" sz="3200" dirty="0">
                <a:solidFill>
                  <a:srgbClr val="C00000"/>
                </a:solidFill>
                <a:latin typeface="Times New Roman"/>
                <a:ea typeface="Calibri"/>
                <a:cs typeface="Times New Roman"/>
              </a:rPr>
            </a:br>
            <a:endParaRPr lang="en-US" dirty="0"/>
          </a:p>
        </p:txBody>
      </p:sp>
    </p:spTree>
    <p:extLst>
      <p:ext uri="{BB962C8B-B14F-4D97-AF65-F5344CB8AC3E}">
        <p14:creationId xmlns:p14="http://schemas.microsoft.com/office/powerpoint/2010/main" val="3241728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0"/>
            <a:ext cx="7772400" cy="6480719"/>
          </a:xfrm>
        </p:spPr>
        <p:txBody>
          <a:bodyPr/>
          <a:lstStyle/>
          <a:p>
            <a:r>
              <a:rPr lang="en-US" sz="3600" b="1" dirty="0">
                <a:solidFill>
                  <a:srgbClr val="C00000"/>
                </a:solidFill>
                <a:latin typeface="Times New Roman"/>
                <a:cs typeface="Times New Roman"/>
              </a:rPr>
              <a:t>Identify the old (given) &amp; new in the example.</a:t>
            </a:r>
            <a:r>
              <a:rPr lang="en-US" sz="3600" dirty="0">
                <a:solidFill>
                  <a:srgbClr val="000000"/>
                </a:solidFill>
                <a:latin typeface="Times New Roman"/>
                <a:cs typeface="Times New Roman"/>
              </a:rPr>
              <a:t> </a:t>
            </a:r>
            <a:br>
              <a:rPr lang="en-US" sz="3600" dirty="0">
                <a:solidFill>
                  <a:srgbClr val="000000"/>
                </a:solidFill>
                <a:latin typeface="Times New Roman"/>
                <a:cs typeface="Times New Roman"/>
              </a:rPr>
            </a:br>
            <a:r>
              <a:rPr lang="en-US" sz="3600" dirty="0">
                <a:solidFill>
                  <a:srgbClr val="000000"/>
                </a:solidFill>
                <a:latin typeface="Times New Roman"/>
                <a:cs typeface="Times New Roman"/>
              </a:rPr>
              <a:t/>
            </a:r>
            <a:br>
              <a:rPr lang="en-US" sz="3600" dirty="0">
                <a:solidFill>
                  <a:srgbClr val="000000"/>
                </a:solidFill>
                <a:latin typeface="Times New Roman"/>
                <a:cs typeface="Times New Roman"/>
              </a:rPr>
            </a:br>
            <a:r>
              <a:rPr lang="en-US" sz="3100" i="1" dirty="0">
                <a:solidFill>
                  <a:srgbClr val="000000"/>
                </a:solidFill>
                <a:latin typeface="Times New Roman"/>
                <a:cs typeface="Times New Roman"/>
              </a:rPr>
              <a:t>Good evening &amp; welcome to “this is your life”. This is Terry Donovan speaking. We’re waiting for the subject of tonight’s </a:t>
            </a:r>
            <a:r>
              <a:rPr lang="en-US" sz="3100" i="1" dirty="0" err="1">
                <a:solidFill>
                  <a:srgbClr val="000000"/>
                </a:solidFill>
                <a:latin typeface="Times New Roman"/>
                <a:cs typeface="Times New Roman"/>
              </a:rPr>
              <a:t>programme</a:t>
            </a:r>
            <a:r>
              <a:rPr lang="en-US" sz="3100" i="1" dirty="0">
                <a:solidFill>
                  <a:srgbClr val="000000"/>
                </a:solidFill>
                <a:latin typeface="Times New Roman"/>
                <a:cs typeface="Times New Roman"/>
              </a:rPr>
              <a:t>. He’s one of the world’s leading actors, &amp; he thinks he’s coming here to take part in a discussion </a:t>
            </a:r>
            <a:r>
              <a:rPr lang="en-US" sz="3100" i="1" dirty="0" err="1">
                <a:solidFill>
                  <a:srgbClr val="000000"/>
                </a:solidFill>
                <a:latin typeface="Times New Roman"/>
                <a:cs typeface="Times New Roman"/>
              </a:rPr>
              <a:t>programme</a:t>
            </a:r>
            <a:r>
              <a:rPr lang="en-US" sz="3100" i="1" dirty="0">
                <a:solidFill>
                  <a:srgbClr val="000000"/>
                </a:solidFill>
                <a:latin typeface="Times New Roman"/>
                <a:cs typeface="Times New Roman"/>
              </a:rPr>
              <a:t>…I can hear him now…yes, here he is! Jason Douglas…This is your life!</a:t>
            </a:r>
            <a:endParaRPr lang="en-US" dirty="0"/>
          </a:p>
        </p:txBody>
      </p:sp>
    </p:spTree>
    <p:extLst>
      <p:ext uri="{BB962C8B-B14F-4D97-AF65-F5344CB8AC3E}">
        <p14:creationId xmlns:p14="http://schemas.microsoft.com/office/powerpoint/2010/main" val="176739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552728"/>
          </a:xfrm>
        </p:spPr>
        <p:txBody>
          <a:bodyPr/>
          <a:lstStyle/>
          <a:p>
            <a:pPr algn="l"/>
            <a:r>
              <a:rPr lang="en-US" sz="3200" b="1" dirty="0" smtClean="0">
                <a:solidFill>
                  <a:srgbClr val="C00000"/>
                </a:solidFill>
                <a:latin typeface="Times New Roman"/>
                <a:ea typeface="Times New Roman"/>
              </a:rPr>
              <a:t>                </a:t>
            </a:r>
            <a:r>
              <a:rPr lang="en-US" sz="2800" b="1" dirty="0" smtClean="0">
                <a:solidFill>
                  <a:srgbClr val="C00000"/>
                </a:solidFill>
                <a:latin typeface="Times New Roman"/>
                <a:ea typeface="Times New Roman"/>
              </a:rPr>
              <a:t>2. </a:t>
            </a:r>
            <a:r>
              <a:rPr lang="en-US" sz="2800" dirty="0" smtClean="0">
                <a:solidFill>
                  <a:srgbClr val="202122"/>
                </a:solidFill>
                <a:latin typeface="Times New Roman"/>
                <a:ea typeface="Times New Roman"/>
              </a:rPr>
              <a:t> </a:t>
            </a:r>
            <a:r>
              <a:rPr lang="en-US" sz="2800" dirty="0">
                <a:solidFill>
                  <a:srgbClr val="FF0000"/>
                </a:solidFill>
                <a:latin typeface="Times New Roman"/>
                <a:ea typeface="Times New Roman"/>
              </a:rPr>
              <a:t>TYPES OF COHESION</a:t>
            </a:r>
            <a:r>
              <a:rPr lang="en-US" sz="2900" dirty="0">
                <a:solidFill>
                  <a:srgbClr val="202122"/>
                </a:solidFill>
                <a:latin typeface="Times New Roman"/>
                <a:ea typeface="Times New Roman"/>
              </a:rPr>
              <a:t/>
            </a:r>
            <a:br>
              <a:rPr lang="en-US" sz="2900" dirty="0">
                <a:solidFill>
                  <a:srgbClr val="202122"/>
                </a:solidFill>
                <a:latin typeface="Times New Roman"/>
                <a:ea typeface="Times New Roman"/>
              </a:rPr>
            </a:br>
            <a:r>
              <a:rPr lang="en-US" sz="2900" dirty="0" smtClean="0">
                <a:solidFill>
                  <a:srgbClr val="202122"/>
                </a:solidFill>
                <a:latin typeface="Times New Roman"/>
                <a:ea typeface="Times New Roman"/>
              </a:rPr>
              <a:t>    - </a:t>
            </a:r>
            <a:r>
              <a:rPr lang="en-US" sz="2900" b="1" i="1" dirty="0">
                <a:solidFill>
                  <a:srgbClr val="00B050"/>
                </a:solidFill>
                <a:latin typeface="Times New Roman"/>
                <a:ea typeface="Times New Roman"/>
              </a:rPr>
              <a:t>Grammatical cohesion</a:t>
            </a:r>
            <a:r>
              <a:rPr lang="en-US" sz="2900" dirty="0">
                <a:solidFill>
                  <a:srgbClr val="202122"/>
                </a:solidFill>
                <a:latin typeface="Times New Roman"/>
                <a:ea typeface="Times New Roman"/>
              </a:rPr>
              <a:t>, which is based on structural content</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t>
            </a:r>
            <a:r>
              <a:rPr lang="en-US" sz="2900" b="1" i="1" dirty="0">
                <a:solidFill>
                  <a:srgbClr val="00B050"/>
                </a:solidFill>
                <a:latin typeface="Times New Roman"/>
                <a:ea typeface="Times New Roman"/>
              </a:rPr>
              <a:t>Lexical cohesion</a:t>
            </a:r>
            <a:r>
              <a:rPr lang="en-US" sz="2900" dirty="0">
                <a:solidFill>
                  <a:srgbClr val="202122"/>
                </a:solidFill>
                <a:latin typeface="Times New Roman"/>
                <a:ea typeface="Times New Roman"/>
              </a:rPr>
              <a:t>, which is based on </a:t>
            </a:r>
            <a:r>
              <a:rPr lang="en-US" sz="2900" dirty="0">
                <a:solidFill>
                  <a:schemeClr val="accent6">
                    <a:lumMod val="50000"/>
                  </a:schemeClr>
                </a:solidFill>
                <a:latin typeface="Times New Roman"/>
                <a:ea typeface="Times New Roman"/>
              </a:rPr>
              <a:t>lexical content &amp;</a:t>
            </a:r>
            <a:r>
              <a:rPr lang="en-US" sz="2900" dirty="0" smtClean="0">
                <a:solidFill>
                  <a:schemeClr val="accent6">
                    <a:lumMod val="50000"/>
                  </a:schemeClr>
                </a:solidFill>
                <a:latin typeface="Times New Roman"/>
                <a:ea typeface="Times New Roman"/>
              </a:rPr>
              <a:t> </a:t>
            </a:r>
            <a:r>
              <a:rPr lang="en-US" sz="2900" dirty="0">
                <a:solidFill>
                  <a:schemeClr val="accent6">
                    <a:lumMod val="50000"/>
                  </a:schemeClr>
                </a:solidFill>
                <a:latin typeface="Times New Roman"/>
                <a:ea typeface="Times New Roman"/>
              </a:rPr>
              <a:t>background knowledge</a:t>
            </a:r>
            <a:r>
              <a:rPr lang="en-US" sz="2900" dirty="0" smtClean="0">
                <a:solidFill>
                  <a:srgbClr val="202122"/>
                </a:solidFill>
                <a:latin typeface="Times New Roman"/>
                <a:ea typeface="Times New Roman"/>
              </a:rPr>
              <a:t>.</a:t>
            </a:r>
            <a:br>
              <a:rPr lang="en-US" sz="2900" dirty="0" smtClean="0">
                <a:solidFill>
                  <a:srgbClr val="202122"/>
                </a:solidFill>
                <a:latin typeface="Times New Roman"/>
                <a:ea typeface="Times New Roman"/>
              </a:rPr>
            </a:br>
            <a:r>
              <a:rPr lang="en-US" sz="2900" dirty="0" smtClean="0">
                <a:solidFill>
                  <a:srgbClr val="202122"/>
                </a:solidFill>
                <a:latin typeface="Times New Roman"/>
                <a:ea typeface="Times New Roman"/>
              </a:rPr>
              <a:t>  </a:t>
            </a:r>
            <a:r>
              <a:rPr lang="en-US" sz="2900" dirty="0" smtClean="0">
                <a:solidFill>
                  <a:srgbClr val="C00000"/>
                </a:solidFill>
                <a:latin typeface="Times New Roman"/>
                <a:ea typeface="Times New Roman"/>
              </a:rPr>
              <a:t>*</a:t>
            </a:r>
            <a:r>
              <a:rPr lang="en-US" sz="2900" dirty="0" smtClean="0">
                <a:solidFill>
                  <a:srgbClr val="202122"/>
                </a:solidFill>
                <a:latin typeface="Times New Roman"/>
                <a:ea typeface="Times New Roman"/>
              </a:rPr>
              <a:t> </a:t>
            </a:r>
            <a:r>
              <a:rPr lang="en-US" sz="2900" dirty="0">
                <a:solidFill>
                  <a:srgbClr val="202122"/>
                </a:solidFill>
                <a:latin typeface="Times New Roman"/>
                <a:ea typeface="Times New Roman"/>
              </a:rPr>
              <a:t>A cohesive text is created in many different ways.</a:t>
            </a:r>
            <a:br>
              <a:rPr lang="en-US" sz="2900" dirty="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r>
            <a:br>
              <a:rPr lang="en-US" sz="2900" dirty="0" smtClean="0">
                <a:solidFill>
                  <a:srgbClr val="202122"/>
                </a:solidFill>
                <a:latin typeface="Times New Roman"/>
                <a:ea typeface="Times New Roman"/>
              </a:rPr>
            </a:br>
            <a:r>
              <a:rPr lang="en-US" sz="2900" dirty="0">
                <a:solidFill>
                  <a:srgbClr val="202122"/>
                </a:solidFill>
                <a:latin typeface="Times New Roman"/>
                <a:ea typeface="Times New Roman"/>
              </a:rPr>
              <a:t> </a:t>
            </a:r>
            <a:r>
              <a:rPr lang="en-US" sz="2900" dirty="0" smtClean="0">
                <a:solidFill>
                  <a:srgbClr val="202122"/>
                </a:solidFill>
                <a:latin typeface="Times New Roman"/>
                <a:ea typeface="Times New Roman"/>
              </a:rPr>
              <a:t> </a:t>
            </a:r>
            <a:r>
              <a:rPr lang="en-US" sz="2900" dirty="0" smtClean="0">
                <a:solidFill>
                  <a:srgbClr val="C00000"/>
                </a:solidFill>
                <a:latin typeface="Times New Roman"/>
                <a:ea typeface="Times New Roman"/>
              </a:rPr>
              <a:t>*</a:t>
            </a:r>
            <a:r>
              <a:rPr lang="en-US" sz="2900" dirty="0" smtClean="0">
                <a:solidFill>
                  <a:srgbClr val="202122"/>
                </a:solidFill>
                <a:latin typeface="Times New Roman"/>
                <a:ea typeface="Times New Roman"/>
              </a:rPr>
              <a:t> </a:t>
            </a:r>
            <a:r>
              <a:rPr lang="en-US" sz="2900" dirty="0">
                <a:solidFill>
                  <a:srgbClr val="0070C0"/>
                </a:solidFill>
                <a:latin typeface="Times New Roman"/>
                <a:ea typeface="Times New Roman"/>
              </a:rPr>
              <a:t>Five</a:t>
            </a:r>
            <a:r>
              <a:rPr lang="en-US" sz="2900" dirty="0">
                <a:solidFill>
                  <a:srgbClr val="202122"/>
                </a:solidFill>
                <a:latin typeface="Times New Roman"/>
                <a:ea typeface="Times New Roman"/>
              </a:rPr>
              <a:t> general categories of </a:t>
            </a:r>
            <a:r>
              <a:rPr lang="en-US" sz="2900" dirty="0">
                <a:solidFill>
                  <a:srgbClr val="0070C0"/>
                </a:solidFill>
                <a:latin typeface="Times New Roman"/>
                <a:ea typeface="Times New Roman"/>
              </a:rPr>
              <a:t>cohesive devices</a:t>
            </a:r>
            <a:r>
              <a:rPr lang="en-US" sz="2900" dirty="0">
                <a:solidFill>
                  <a:srgbClr val="202122"/>
                </a:solidFill>
                <a:latin typeface="Times New Roman"/>
                <a:ea typeface="Times New Roman"/>
              </a:rPr>
              <a:t> that create coherence in texts: </a:t>
            </a:r>
            <a:r>
              <a:rPr lang="en-US" sz="2900" b="1" i="1" u="sng" dirty="0">
                <a:solidFill>
                  <a:srgbClr val="0070C0"/>
                </a:solidFill>
                <a:latin typeface="Times New Roman"/>
                <a:ea typeface="Times New Roman"/>
              </a:rPr>
              <a:t>R</a:t>
            </a:r>
            <a:r>
              <a:rPr lang="en-US" sz="2900" b="1" i="1" u="sng" dirty="0" smtClean="0">
                <a:solidFill>
                  <a:srgbClr val="0070C0"/>
                </a:solidFill>
                <a:latin typeface="Times New Roman"/>
                <a:ea typeface="Times New Roman"/>
              </a:rPr>
              <a:t>eference</a:t>
            </a:r>
            <a:r>
              <a:rPr lang="en-US" sz="2900" b="1" i="1" dirty="0" smtClean="0">
                <a:solidFill>
                  <a:srgbClr val="0070C0"/>
                </a:solidFill>
                <a:latin typeface="Times New Roman"/>
                <a:ea typeface="Times New Roman"/>
              </a:rPr>
              <a:t> </a:t>
            </a:r>
            <a:r>
              <a:rPr lang="en-US" sz="2900" b="1" i="1" dirty="0">
                <a:solidFill>
                  <a:srgbClr val="0070C0"/>
                </a:solidFill>
                <a:latin typeface="Times New Roman"/>
                <a:ea typeface="Times New Roman"/>
              </a:rPr>
              <a:t>, E</a:t>
            </a:r>
            <a:r>
              <a:rPr lang="en-US" sz="2900" b="1" i="1" dirty="0" smtClean="0">
                <a:solidFill>
                  <a:srgbClr val="0070C0"/>
                </a:solidFill>
                <a:latin typeface="Times New Roman"/>
                <a:ea typeface="Times New Roman"/>
                <a:hlinkClick r:id="rId2"/>
              </a:rPr>
              <a:t>llipsis</a:t>
            </a:r>
            <a:r>
              <a:rPr lang="en-US" sz="2900" b="1" i="1" dirty="0" smtClean="0">
                <a:solidFill>
                  <a:srgbClr val="0070C0"/>
                </a:solidFill>
                <a:latin typeface="Times New Roman"/>
                <a:ea typeface="Times New Roman"/>
              </a:rPr>
              <a:t> </a:t>
            </a:r>
            <a:r>
              <a:rPr lang="en-US" sz="2900" i="1" dirty="0">
                <a:solidFill>
                  <a:srgbClr val="1E1C11"/>
                </a:solidFill>
                <a:latin typeface="Times New Roman"/>
                <a:ea typeface="Times New Roman"/>
              </a:rPr>
              <a:t>(word omission/)</a:t>
            </a:r>
            <a:r>
              <a:rPr lang="en-US" sz="2900" b="1" i="1" dirty="0">
                <a:solidFill>
                  <a:srgbClr val="0070C0"/>
                </a:solidFill>
                <a:latin typeface="Times New Roman"/>
                <a:ea typeface="Times New Roman"/>
              </a:rPr>
              <a:t>, </a:t>
            </a:r>
            <a:r>
              <a:rPr lang="en-US" sz="2900" b="1" i="1" u="sng" dirty="0">
                <a:solidFill>
                  <a:srgbClr val="0070C0"/>
                </a:solidFill>
                <a:latin typeface="Times New Roman"/>
                <a:ea typeface="Times New Roman"/>
              </a:rPr>
              <a:t>S</a:t>
            </a:r>
            <a:r>
              <a:rPr lang="en-US" sz="2900" b="1" i="1" u="sng" dirty="0" smtClean="0">
                <a:solidFill>
                  <a:srgbClr val="0070C0"/>
                </a:solidFill>
                <a:latin typeface="Times New Roman"/>
                <a:ea typeface="Times New Roman"/>
              </a:rPr>
              <a:t>ubstitution</a:t>
            </a:r>
            <a:r>
              <a:rPr lang="en-US" sz="2900" b="1" i="1" dirty="0" smtClean="0">
                <a:solidFill>
                  <a:srgbClr val="0070C0"/>
                </a:solidFill>
                <a:latin typeface="Times New Roman"/>
                <a:ea typeface="Times New Roman"/>
              </a:rPr>
              <a:t> </a:t>
            </a:r>
            <a:r>
              <a:rPr lang="en-US" sz="2900" i="1" dirty="0">
                <a:solidFill>
                  <a:srgbClr val="1E1C11"/>
                </a:solidFill>
                <a:latin typeface="Times New Roman"/>
                <a:ea typeface="Times New Roman"/>
              </a:rPr>
              <a:t>(word/phrase replacement)</a:t>
            </a:r>
            <a:r>
              <a:rPr lang="en-US" sz="2900" b="1" i="1" dirty="0">
                <a:solidFill>
                  <a:srgbClr val="0070C0"/>
                </a:solidFill>
                <a:latin typeface="Times New Roman"/>
                <a:ea typeface="Times New Roman"/>
              </a:rPr>
              <a:t>, </a:t>
            </a:r>
            <a:r>
              <a:rPr lang="en-US" sz="2900" b="1" i="1" u="sng" dirty="0">
                <a:solidFill>
                  <a:srgbClr val="0070C0"/>
                </a:solidFill>
                <a:latin typeface="Times New Roman"/>
                <a:ea typeface="Times New Roman"/>
              </a:rPr>
              <a:t>L</a:t>
            </a:r>
            <a:r>
              <a:rPr lang="en-US" sz="2900" b="1" i="1" u="sng" dirty="0" smtClean="0">
                <a:solidFill>
                  <a:srgbClr val="0070C0"/>
                </a:solidFill>
                <a:latin typeface="Times New Roman"/>
                <a:ea typeface="Times New Roman"/>
              </a:rPr>
              <a:t>exical </a:t>
            </a:r>
            <a:r>
              <a:rPr lang="en-US" sz="2900" b="1" i="1" u="sng" dirty="0">
                <a:solidFill>
                  <a:srgbClr val="0070C0"/>
                </a:solidFill>
                <a:latin typeface="Times New Roman"/>
                <a:ea typeface="Times New Roman"/>
              </a:rPr>
              <a:t>cohesion</a:t>
            </a:r>
            <a:r>
              <a:rPr lang="en-US" sz="2900" b="1" i="1" dirty="0">
                <a:solidFill>
                  <a:srgbClr val="0070C0"/>
                </a:solidFill>
                <a:latin typeface="Times New Roman"/>
                <a:ea typeface="Times New Roman"/>
              </a:rPr>
              <a:t> (lexical items) &amp; </a:t>
            </a:r>
            <a:r>
              <a:rPr lang="en-US" sz="2900" b="1" i="1" u="sng" dirty="0">
                <a:solidFill>
                  <a:srgbClr val="0070C0"/>
                </a:solidFill>
                <a:latin typeface="Times New Roman"/>
                <a:ea typeface="Times New Roman"/>
              </a:rPr>
              <a:t>C</a:t>
            </a:r>
            <a:r>
              <a:rPr lang="en-US" sz="2900" b="1" i="1" u="sng" dirty="0" smtClean="0">
                <a:solidFill>
                  <a:srgbClr val="0070C0"/>
                </a:solidFill>
                <a:latin typeface="Times New Roman"/>
                <a:ea typeface="Times New Roman"/>
                <a:hlinkClick r:id="rId3"/>
              </a:rPr>
              <a:t>onjunction</a:t>
            </a:r>
            <a:r>
              <a:rPr lang="en-US" sz="2900" b="1" i="1" u="sng" dirty="0" smtClean="0">
                <a:solidFill>
                  <a:srgbClr val="0070C0"/>
                </a:solidFill>
                <a:latin typeface="Times New Roman"/>
                <a:ea typeface="Times New Roman"/>
              </a:rPr>
              <a:t> </a:t>
            </a:r>
            <a:r>
              <a:rPr lang="en-US" sz="2900" i="1" dirty="0">
                <a:solidFill>
                  <a:srgbClr val="1E1C11"/>
                </a:solidFill>
                <a:latin typeface="Times New Roman"/>
                <a:ea typeface="Times New Roman"/>
              </a:rPr>
              <a:t>/connectors</a:t>
            </a:r>
            <a:r>
              <a:rPr lang="en-US" sz="2900" b="1" i="1" dirty="0">
                <a:solidFill>
                  <a:srgbClr val="0070C0"/>
                </a:solidFill>
                <a:latin typeface="Times New Roman"/>
                <a:ea typeface="Times New Roman"/>
              </a:rPr>
              <a:t>.</a:t>
            </a:r>
            <a:endParaRPr lang="en-US" dirty="0"/>
          </a:p>
        </p:txBody>
      </p:sp>
    </p:spTree>
    <p:extLst>
      <p:ext uri="{BB962C8B-B14F-4D97-AF65-F5344CB8AC3E}">
        <p14:creationId xmlns:p14="http://schemas.microsoft.com/office/powerpoint/2010/main" val="210620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12968" cy="5832647"/>
          </a:xfrm>
        </p:spPr>
        <p:txBody>
          <a:bodyPr>
            <a:normAutofit fontScale="90000"/>
          </a:bodyPr>
          <a:lstStyle/>
          <a:p>
            <a:pPr algn="l"/>
            <a:r>
              <a:rPr lang="en-US" sz="4000" b="1" dirty="0" smtClean="0">
                <a:solidFill>
                  <a:srgbClr val="FF0000"/>
                </a:solidFill>
                <a:latin typeface="Times New Roman" pitchFamily="18" charset="0"/>
                <a:cs typeface="Times New Roman" pitchFamily="18" charset="0"/>
              </a:rPr>
              <a:t>                            </a:t>
            </a:r>
            <a:br>
              <a:rPr lang="en-US" sz="4000" b="1" dirty="0" smtClean="0">
                <a:solidFill>
                  <a:srgbClr val="FF0000"/>
                </a:solidFill>
                <a:latin typeface="Times New Roman" pitchFamily="18" charset="0"/>
                <a:cs typeface="Times New Roman" pitchFamily="18" charset="0"/>
              </a:rPr>
            </a:br>
            <a:r>
              <a:rPr lang="en-US" sz="4000" b="1" dirty="0">
                <a:solidFill>
                  <a:srgbClr val="FF0000"/>
                </a:solidFill>
                <a:latin typeface="Times New Roman" pitchFamily="18" charset="0"/>
                <a:cs typeface="Times New Roman" pitchFamily="18" charset="0"/>
              </a:rPr>
              <a:t/>
            </a:r>
            <a:br>
              <a:rPr lang="en-US" sz="4000" b="1" dirty="0">
                <a:solidFill>
                  <a:srgbClr val="FF0000"/>
                </a:solidFill>
                <a:latin typeface="Times New Roman" pitchFamily="18" charset="0"/>
                <a:cs typeface="Times New Roman" pitchFamily="18" charset="0"/>
              </a:rPr>
            </a:br>
            <a:r>
              <a:rPr lang="en-US" sz="4000" b="1" dirty="0" smtClean="0">
                <a:solidFill>
                  <a:srgbClr val="FF0000"/>
                </a:solidFill>
                <a:latin typeface="Times New Roman" pitchFamily="18" charset="0"/>
                <a:cs typeface="Times New Roman" pitchFamily="18" charset="0"/>
              </a:rPr>
              <a:t/>
            </a:r>
            <a:br>
              <a:rPr lang="en-US" sz="4000" b="1" dirty="0" smtClean="0">
                <a:solidFill>
                  <a:srgbClr val="FF0000"/>
                </a:solidFill>
                <a:latin typeface="Times New Roman" pitchFamily="18" charset="0"/>
                <a:cs typeface="Times New Roman" pitchFamily="18" charset="0"/>
              </a:rPr>
            </a:br>
            <a:r>
              <a:rPr lang="en-US" sz="4000" b="1" dirty="0">
                <a:solidFill>
                  <a:srgbClr val="FF0000"/>
                </a:solidFill>
                <a:latin typeface="Times New Roman" pitchFamily="18" charset="0"/>
                <a:cs typeface="Times New Roman" pitchFamily="18" charset="0"/>
              </a:rPr>
              <a:t> </a:t>
            </a:r>
            <a:r>
              <a:rPr lang="en-US" sz="4000" b="1" dirty="0" smtClean="0">
                <a:solidFill>
                  <a:srgbClr val="FF0000"/>
                </a:solidFill>
                <a:latin typeface="Times New Roman" pitchFamily="18" charset="0"/>
                <a:cs typeface="Times New Roman" pitchFamily="18" charset="0"/>
              </a:rPr>
              <a:t>                      Revision</a:t>
            </a:r>
            <a:r>
              <a:rPr lang="en-US" sz="4000" dirty="0" smtClean="0">
                <a:solidFill>
                  <a:schemeClr val="accent6">
                    <a:lumMod val="50000"/>
                  </a:schemeClr>
                </a:solidFill>
                <a:latin typeface="Times New Roman" pitchFamily="18" charset="0"/>
                <a:cs typeface="Times New Roman" pitchFamily="18" charset="0"/>
              </a:rPr>
              <a:t> </a:t>
            </a:r>
            <a:br>
              <a:rPr lang="en-US" sz="4000" dirty="0" smtClean="0">
                <a:solidFill>
                  <a:schemeClr val="accent6">
                    <a:lumMod val="50000"/>
                  </a:schemeClr>
                </a:solidFill>
                <a:latin typeface="Times New Roman" pitchFamily="18" charset="0"/>
                <a:cs typeface="Times New Roman" pitchFamily="18" charset="0"/>
              </a:rPr>
            </a:br>
            <a:r>
              <a:rPr lang="en-US" sz="4000" dirty="0" smtClean="0">
                <a:solidFill>
                  <a:schemeClr val="accent6">
                    <a:lumMod val="50000"/>
                  </a:schemeClr>
                </a:solidFill>
                <a:latin typeface="Times New Roman" pitchFamily="18" charset="0"/>
                <a:cs typeface="Times New Roman" pitchFamily="18" charset="0"/>
              </a:rPr>
              <a:t> </a:t>
            </a:r>
            <a:r>
              <a:rPr lang="en-US" sz="3600" dirty="0" smtClean="0">
                <a:solidFill>
                  <a:srgbClr val="C00000"/>
                </a:solidFill>
                <a:latin typeface="Times New Roman" pitchFamily="18" charset="0"/>
                <a:cs typeface="Times New Roman" pitchFamily="18" charset="0"/>
              </a:rPr>
              <a:t>1.</a:t>
            </a:r>
            <a:r>
              <a:rPr lang="en-US" sz="3600" dirty="0" smtClean="0">
                <a:solidFill>
                  <a:srgbClr val="002060"/>
                </a:solidFill>
                <a:latin typeface="Times New Roman" pitchFamily="18" charset="0"/>
                <a:cs typeface="Times New Roman" pitchFamily="18" charset="0"/>
              </a:rPr>
              <a:t> What are Cohesion &amp; Coherence? Their types. The difference between Cohesion &amp; Coherence.</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 </a:t>
            </a:r>
            <a:r>
              <a:rPr lang="en-US" sz="3600" dirty="0" smtClean="0">
                <a:solidFill>
                  <a:srgbClr val="C00000"/>
                </a:solidFill>
                <a:latin typeface="Times New Roman" pitchFamily="18" charset="0"/>
                <a:cs typeface="Times New Roman" pitchFamily="18" charset="0"/>
              </a:rPr>
              <a:t>2.</a:t>
            </a:r>
            <a:r>
              <a:rPr lang="en-US" sz="3600" dirty="0" smtClean="0">
                <a:solidFill>
                  <a:srgbClr val="002060"/>
                </a:solidFill>
                <a:latin typeface="Times New Roman" pitchFamily="18" charset="0"/>
                <a:cs typeface="Times New Roman" pitchFamily="18" charset="0"/>
              </a:rPr>
              <a:t> Cohesive devices: Lexical &amp; Grammatical devices.</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 </a:t>
            </a:r>
            <a:r>
              <a:rPr lang="en-US" sz="3600" dirty="0" smtClean="0">
                <a:solidFill>
                  <a:srgbClr val="C00000"/>
                </a:solidFill>
                <a:latin typeface="Times New Roman" pitchFamily="18" charset="0"/>
                <a:cs typeface="Times New Roman" pitchFamily="18" charset="0"/>
              </a:rPr>
              <a:t>3.</a:t>
            </a:r>
            <a:r>
              <a:rPr lang="en-US" sz="3600" dirty="0" smtClean="0">
                <a:solidFill>
                  <a:srgbClr val="002060"/>
                </a:solidFill>
                <a:latin typeface="Times New Roman" pitchFamily="18" charset="0"/>
                <a:cs typeface="Times New Roman" pitchFamily="18" charset="0"/>
              </a:rPr>
              <a:t>What are Theme &amp; </a:t>
            </a:r>
            <a:r>
              <a:rPr lang="en-US" sz="3600" dirty="0" err="1" smtClean="0">
                <a:solidFill>
                  <a:srgbClr val="002060"/>
                </a:solidFill>
                <a:latin typeface="Times New Roman" pitchFamily="18" charset="0"/>
                <a:cs typeface="Times New Roman" pitchFamily="18" charset="0"/>
              </a:rPr>
              <a:t>Rheme</a:t>
            </a:r>
            <a:r>
              <a:rPr lang="en-US" sz="3600" dirty="0" smtClean="0">
                <a:solidFill>
                  <a:srgbClr val="002060"/>
                </a:solidFill>
                <a:latin typeface="Times New Roman" pitchFamily="18" charset="0"/>
                <a:cs typeface="Times New Roman" pitchFamily="18" charset="0"/>
              </a:rPr>
              <a:t>. Illustrate through examples.</a:t>
            </a:r>
            <a:br>
              <a:rPr lang="en-US" sz="3600" dirty="0" smtClean="0">
                <a:solidFill>
                  <a:srgbClr val="002060"/>
                </a:solidFill>
                <a:latin typeface="Times New Roman" pitchFamily="18" charset="0"/>
                <a:cs typeface="Times New Roman" pitchFamily="18" charset="0"/>
              </a:rPr>
            </a:br>
            <a:r>
              <a:rPr lang="en-US" sz="3600" dirty="0" smtClean="0">
                <a:solidFill>
                  <a:srgbClr val="002060"/>
                </a:solidFill>
                <a:latin typeface="Times New Roman" pitchFamily="18" charset="0"/>
                <a:cs typeface="Times New Roman" pitchFamily="18" charset="0"/>
              </a:rPr>
              <a:t> </a:t>
            </a:r>
            <a:r>
              <a:rPr lang="en-US" sz="3600" dirty="0" smtClean="0">
                <a:solidFill>
                  <a:srgbClr val="C00000"/>
                </a:solidFill>
                <a:latin typeface="Times New Roman" pitchFamily="18" charset="0"/>
                <a:cs typeface="Times New Roman" pitchFamily="18" charset="0"/>
              </a:rPr>
              <a:t>4.</a:t>
            </a:r>
            <a:r>
              <a:rPr lang="en-US" sz="3600" dirty="0" smtClean="0">
                <a:solidFill>
                  <a:srgbClr val="002060"/>
                </a:solidFill>
                <a:latin typeface="Times New Roman" pitchFamily="18" charset="0"/>
                <a:cs typeface="Times New Roman" pitchFamily="18" charset="0"/>
              </a:rPr>
              <a:t> What is genre? Its types.  </a:t>
            </a:r>
            <a:r>
              <a:rPr lang="en-US" sz="3600" smtClean="0">
                <a:solidFill>
                  <a:srgbClr val="002060"/>
                </a:solidFill>
                <a:latin typeface="Times New Roman" pitchFamily="18" charset="0"/>
                <a:cs typeface="Times New Roman" pitchFamily="18" charset="0"/>
              </a:rPr>
              <a:t/>
            </a:r>
            <a:br>
              <a:rPr lang="en-US" sz="3600" smtClean="0">
                <a:solidFill>
                  <a:srgbClr val="002060"/>
                </a:solidFill>
                <a:latin typeface="Times New Roman" pitchFamily="18" charset="0"/>
                <a:cs typeface="Times New Roman" pitchFamily="18" charset="0"/>
              </a:rPr>
            </a:br>
            <a:r>
              <a:rPr lang="en-US" sz="3600" smtClean="0">
                <a:solidFill>
                  <a:srgbClr val="002060"/>
                </a:solidFill>
                <a:latin typeface="Times New Roman" pitchFamily="18" charset="0"/>
                <a:cs typeface="Times New Roman" pitchFamily="18" charset="0"/>
              </a:rPr>
              <a:t> </a:t>
            </a:r>
            <a:r>
              <a:rPr lang="en-US" sz="3600" smtClean="0">
                <a:solidFill>
                  <a:srgbClr val="C00000"/>
                </a:solidFill>
                <a:latin typeface="Times New Roman" pitchFamily="18" charset="0"/>
                <a:cs typeface="Times New Roman" pitchFamily="18" charset="0"/>
              </a:rPr>
              <a:t>5</a:t>
            </a:r>
            <a:r>
              <a:rPr lang="en-US" sz="3600" dirty="0" smtClean="0">
                <a:solidFill>
                  <a:srgbClr val="C00000"/>
                </a:solidFill>
                <a:latin typeface="Times New Roman" pitchFamily="18" charset="0"/>
                <a:cs typeface="Times New Roman" pitchFamily="18" charset="0"/>
              </a:rPr>
              <a:t>.</a:t>
            </a:r>
            <a:r>
              <a:rPr lang="en-US" sz="3600" dirty="0" smtClean="0">
                <a:solidFill>
                  <a:srgbClr val="002060"/>
                </a:solidFill>
                <a:latin typeface="Times New Roman" pitchFamily="18" charset="0"/>
                <a:cs typeface="Times New Roman" pitchFamily="18" charset="0"/>
              </a:rPr>
              <a:t> </a:t>
            </a:r>
            <a:r>
              <a:rPr lang="en-US" sz="3600" dirty="0">
                <a:solidFill>
                  <a:srgbClr val="002060"/>
                </a:solidFill>
                <a:latin typeface="Times New Roman" pitchFamily="18" charset="0"/>
                <a:cs typeface="Times New Roman" pitchFamily="18" charset="0"/>
              </a:rPr>
              <a:t>W</a:t>
            </a:r>
            <a:r>
              <a:rPr lang="en-US" sz="3600" dirty="0" smtClean="0">
                <a:solidFill>
                  <a:srgbClr val="002060"/>
                </a:solidFill>
                <a:latin typeface="Times New Roman" pitchFamily="18" charset="0"/>
                <a:cs typeface="Times New Roman" pitchFamily="18" charset="0"/>
              </a:rPr>
              <a:t>rite </a:t>
            </a:r>
            <a:r>
              <a:rPr lang="en-US" sz="3600" dirty="0">
                <a:solidFill>
                  <a:srgbClr val="002060"/>
                </a:solidFill>
                <a:latin typeface="Times New Roman" pitchFamily="18" charset="0"/>
                <a:cs typeface="Times New Roman" pitchFamily="18" charset="0"/>
              </a:rPr>
              <a:t>a short paragraph that </a:t>
            </a:r>
            <a:r>
              <a:rPr lang="en-US" sz="3600" dirty="0" smtClean="0">
                <a:solidFill>
                  <a:srgbClr val="002060"/>
                </a:solidFill>
                <a:latin typeface="Times New Roman" pitchFamily="18" charset="0"/>
                <a:cs typeface="Times New Roman" pitchFamily="18" charset="0"/>
              </a:rPr>
              <a:t>demonstrates </a:t>
            </a:r>
            <a:r>
              <a:rPr lang="en-US" sz="3600" dirty="0">
                <a:solidFill>
                  <a:srgbClr val="002060"/>
                </a:solidFill>
                <a:latin typeface="Times New Roman" pitchFamily="18" charset="0"/>
                <a:cs typeface="Times New Roman" pitchFamily="18" charset="0"/>
              </a:rPr>
              <a:t>cohesion &amp;</a:t>
            </a:r>
            <a:r>
              <a:rPr lang="en-US" sz="3600" dirty="0" smtClean="0">
                <a:solidFill>
                  <a:srgbClr val="002060"/>
                </a:solidFill>
                <a:latin typeface="Times New Roman" pitchFamily="18" charset="0"/>
                <a:cs typeface="Times New Roman" pitchFamily="18" charset="0"/>
              </a:rPr>
              <a:t> </a:t>
            </a:r>
            <a:r>
              <a:rPr lang="en-US" sz="3600" dirty="0">
                <a:solidFill>
                  <a:srgbClr val="002060"/>
                </a:solidFill>
                <a:latin typeface="Times New Roman" pitchFamily="18" charset="0"/>
                <a:cs typeface="Times New Roman" pitchFamily="18" charset="0"/>
              </a:rPr>
              <a:t>coherence</a:t>
            </a:r>
            <a:r>
              <a:rPr lang="en-US" sz="4000" dirty="0">
                <a:solidFill>
                  <a:schemeClr val="accent6">
                    <a:lumMod val="50000"/>
                  </a:schemeClr>
                </a:solidFill>
                <a:latin typeface="Times New Roman" pitchFamily="18" charset="0"/>
                <a:cs typeface="Times New Roman" pitchFamily="18" charset="0"/>
              </a:rPr>
              <a:t/>
            </a:r>
            <a:br>
              <a:rPr lang="en-US" sz="4000" dirty="0">
                <a:solidFill>
                  <a:schemeClr val="accent6">
                    <a:lumMod val="50000"/>
                  </a:schemeClr>
                </a:solidFill>
                <a:latin typeface="Times New Roman" pitchFamily="18" charset="0"/>
                <a:cs typeface="Times New Roman" pitchFamily="18" charset="0"/>
              </a:rPr>
            </a:br>
            <a:r>
              <a:rPr lang="en-US" sz="4000" dirty="0">
                <a:solidFill>
                  <a:schemeClr val="accent6">
                    <a:lumMod val="50000"/>
                  </a:schemeClr>
                </a:solidFill>
                <a:latin typeface="Times New Roman" pitchFamily="18" charset="0"/>
                <a:cs typeface="Times New Roman" pitchFamily="18" charset="0"/>
              </a:rPr>
              <a:t/>
            </a:r>
            <a:br>
              <a:rPr lang="en-US" sz="4000" dirty="0">
                <a:solidFill>
                  <a:schemeClr val="accent6">
                    <a:lumMod val="50000"/>
                  </a:schemeClr>
                </a:solidFill>
                <a:latin typeface="Times New Roman" pitchFamily="18" charset="0"/>
                <a:cs typeface="Times New Roman" pitchFamily="18" charset="0"/>
              </a:rPr>
            </a:br>
            <a:endParaRPr lang="en-US" sz="40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043215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552728"/>
          </a:xfrm>
        </p:spPr>
        <p:txBody>
          <a:bodyPr>
            <a:normAutofit fontScale="90000"/>
          </a:bodyPr>
          <a:lstStyle/>
          <a:p>
            <a:pPr algn="l"/>
            <a:r>
              <a:rPr lang="en-US" sz="2800" dirty="0" smtClean="0">
                <a:solidFill>
                  <a:srgbClr val="002060"/>
                </a:solidFill>
                <a:latin typeface="Times New Roman" pitchFamily="18" charset="0"/>
                <a:cs typeface="Times New Roman" pitchFamily="18" charset="0"/>
              </a:rPr>
              <a:t>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r>
            <a:br>
              <a:rPr lang="en-US" sz="2800" dirty="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 </a:t>
            </a:r>
            <a:r>
              <a:rPr lang="en-US" sz="2800" b="1" dirty="0" smtClean="0">
                <a:solidFill>
                  <a:srgbClr val="002060"/>
                </a:solidFill>
                <a:latin typeface="Times New Roman" pitchFamily="18" charset="0"/>
                <a:cs typeface="Times New Roman" pitchFamily="18" charset="0"/>
              </a:rPr>
              <a:t>Lexical Cohesion:</a:t>
            </a:r>
            <a:r>
              <a:rPr lang="en-US" sz="2800" dirty="0" smtClean="0">
                <a:solidFill>
                  <a:srgbClr val="002060"/>
                </a:solidFill>
                <a:latin typeface="Times New Roman" pitchFamily="18" charset="0"/>
                <a:cs typeface="Times New Roman" pitchFamily="18" charset="0"/>
              </a:rPr>
              <a:t> </a:t>
            </a:r>
            <a:r>
              <a:rPr lang="en-US" sz="2800" dirty="0" smtClean="0">
                <a:solidFill>
                  <a:schemeClr val="accent6">
                    <a:lumMod val="50000"/>
                  </a:schemeClr>
                </a:solidFill>
                <a:latin typeface="Times New Roman" pitchFamily="18" charset="0"/>
                <a:cs typeface="Times New Roman" pitchFamily="18" charset="0"/>
              </a:rPr>
              <a:t>Repetition </a:t>
            </a:r>
            <a:r>
              <a:rPr lang="en-US" sz="2800" dirty="0">
                <a:solidFill>
                  <a:schemeClr val="accent6">
                    <a:lumMod val="50000"/>
                  </a:schemeClr>
                </a:solidFill>
                <a:latin typeface="Times New Roman" pitchFamily="18" charset="0"/>
                <a:cs typeface="Times New Roman" pitchFamily="18" charset="0"/>
              </a:rPr>
              <a:t>uses the same word, or synonyms, antonyms, etc.</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For </a:t>
            </a:r>
            <a:r>
              <a:rPr lang="en-US" sz="2800" dirty="0">
                <a:solidFill>
                  <a:srgbClr val="002060"/>
                </a:solidFill>
                <a:latin typeface="Times New Roman" pitchFamily="18" charset="0"/>
                <a:cs typeface="Times New Roman" pitchFamily="18" charset="0"/>
              </a:rPr>
              <a:t>example, </a:t>
            </a:r>
            <a:r>
              <a:rPr lang="en-US" sz="2800" b="1" dirty="0">
                <a:solidFill>
                  <a:srgbClr val="002060"/>
                </a:solidFill>
                <a:latin typeface="Times New Roman" pitchFamily="18" charset="0"/>
                <a:cs typeface="Times New Roman" pitchFamily="18" charset="0"/>
              </a:rPr>
              <a:t>"Which </a:t>
            </a:r>
            <a:r>
              <a:rPr lang="en-US" sz="2800" b="1" i="1" dirty="0">
                <a:solidFill>
                  <a:srgbClr val="FF0000"/>
                </a:solidFill>
                <a:latin typeface="Times New Roman" pitchFamily="18" charset="0"/>
                <a:cs typeface="Times New Roman" pitchFamily="18" charset="0"/>
              </a:rPr>
              <a:t>dress</a:t>
            </a:r>
            <a:r>
              <a:rPr lang="en-US" sz="2800" b="1" dirty="0">
                <a:solidFill>
                  <a:srgbClr val="002060"/>
                </a:solidFill>
                <a:latin typeface="Times New Roman" pitchFamily="18" charset="0"/>
                <a:cs typeface="Times New Roman" pitchFamily="18" charset="0"/>
              </a:rPr>
              <a:t> are you going to wear?" – "I will wear my green </a:t>
            </a:r>
            <a:r>
              <a:rPr lang="en-US" sz="2800" b="1" i="1" dirty="0">
                <a:solidFill>
                  <a:srgbClr val="FF0000"/>
                </a:solidFill>
                <a:latin typeface="Times New Roman" pitchFamily="18" charset="0"/>
                <a:cs typeface="Times New Roman" pitchFamily="18" charset="0"/>
              </a:rPr>
              <a:t>frock</a:t>
            </a:r>
            <a:r>
              <a:rPr lang="en-US" sz="2800" b="1" dirty="0">
                <a:solidFill>
                  <a:srgbClr val="FF000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a:t>
            </a:r>
            <a:r>
              <a:rPr lang="en-US" sz="2800" dirty="0">
                <a:solidFill>
                  <a:srgbClr val="002060"/>
                </a:solidFill>
                <a:latin typeface="Times New Roman" pitchFamily="18" charset="0"/>
                <a:cs typeface="Times New Roman" pitchFamily="18" charset="0"/>
              </a:rPr>
              <a:t> uses the synonyms "dress" and "frock" for lexical cohesion. </a:t>
            </a:r>
            <a:r>
              <a:rPr lang="en-US" sz="2800" dirty="0" smtClean="0">
                <a:solidFill>
                  <a:srgbClr val="002060"/>
                </a:solidFill>
                <a:latin typeface="Times New Roman" pitchFamily="18" charset="0"/>
                <a:cs typeface="Times New Roman" pitchFamily="18" charset="0"/>
              </a:rPr>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Collocation </a:t>
            </a:r>
            <a:r>
              <a:rPr lang="en-US" sz="2800" dirty="0">
                <a:solidFill>
                  <a:srgbClr val="002060"/>
                </a:solidFill>
                <a:latin typeface="Times New Roman" pitchFamily="18" charset="0"/>
                <a:cs typeface="Times New Roman" pitchFamily="18" charset="0"/>
              </a:rPr>
              <a:t>uses related words that typically go together or tend to repeat the same meaning</a:t>
            </a:r>
            <a:r>
              <a:rPr lang="en-US" sz="2800" dirty="0" smtClean="0">
                <a:solidFill>
                  <a:srgbClr val="002060"/>
                </a:solidFill>
                <a:latin typeface="Times New Roman" pitchFamily="18" charset="0"/>
                <a:cs typeface="Times New Roman" pitchFamily="18" charset="0"/>
              </a:rPr>
              <a:t>.</a:t>
            </a:r>
            <a:br>
              <a:rPr lang="en-US" sz="2800" dirty="0" smtClean="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a:t>
            </a:r>
            <a:br>
              <a:rPr lang="en-US" sz="2800" dirty="0" smtClean="0">
                <a:solidFill>
                  <a:srgbClr val="002060"/>
                </a:solidFill>
                <a:latin typeface="Times New Roman" pitchFamily="18" charset="0"/>
                <a:cs typeface="Times New Roman" pitchFamily="18" charset="0"/>
              </a:rPr>
            </a:br>
            <a:r>
              <a:rPr lang="en-US" sz="2800" dirty="0">
                <a:solidFill>
                  <a:srgbClr val="002060"/>
                </a:solidFill>
                <a:latin typeface="Times New Roman" pitchFamily="18" charset="0"/>
                <a:cs typeface="Times New Roman" pitchFamily="18" charset="0"/>
              </a:rPr>
              <a:t/>
            </a:r>
            <a:br>
              <a:rPr lang="en-US" sz="2800" dirty="0">
                <a:solidFill>
                  <a:srgbClr val="002060"/>
                </a:solidFill>
                <a:latin typeface="Times New Roman" pitchFamily="18" charset="0"/>
                <a:cs typeface="Times New Roman" pitchFamily="18" charset="0"/>
              </a:rPr>
            </a:br>
            <a:r>
              <a:rPr lang="en-US" sz="2800" dirty="0" smtClean="0">
                <a:solidFill>
                  <a:srgbClr val="002060"/>
                </a:solidFill>
                <a:latin typeface="Times New Roman" pitchFamily="18" charset="0"/>
                <a:cs typeface="Times New Roman" pitchFamily="18" charset="0"/>
              </a:rPr>
              <a:t>     - </a:t>
            </a:r>
            <a:r>
              <a:rPr lang="en-US" sz="2800" b="1" dirty="0" smtClean="0">
                <a:solidFill>
                  <a:srgbClr val="002060"/>
                </a:solidFill>
                <a:latin typeface="Times New Roman" pitchFamily="18" charset="0"/>
                <a:cs typeface="Times New Roman" pitchFamily="18" charset="0"/>
              </a:rPr>
              <a:t>Ellipsis:</a:t>
            </a:r>
            <a:r>
              <a:rPr lang="en-US" sz="2800" dirty="0" smtClean="0">
                <a:solidFill>
                  <a:srgbClr val="002060"/>
                </a:solidFill>
                <a:latin typeface="Times New Roman" pitchFamily="18" charset="0"/>
                <a:cs typeface="Times New Roman" pitchFamily="18" charset="0"/>
              </a:rPr>
              <a:t> </a:t>
            </a:r>
            <a:r>
              <a:rPr lang="en-US" sz="2800" dirty="0">
                <a:solidFill>
                  <a:srgbClr val="1D2A57"/>
                </a:solidFill>
                <a:latin typeface="Times New Roman" pitchFamily="18" charset="0"/>
                <a:cs typeface="Times New Roman" pitchFamily="18" charset="0"/>
              </a:rPr>
              <a:t>a </a:t>
            </a:r>
            <a:r>
              <a:rPr lang="en-US" sz="2800" dirty="0">
                <a:solidFill>
                  <a:srgbClr val="1D2A57"/>
                </a:solidFill>
                <a:latin typeface="Times New Roman" pitchFamily="18" charset="0"/>
                <a:cs typeface="Times New Roman" pitchFamily="18" charset="0"/>
                <a:hlinkClick r:id="rId2" tooltip="situation"/>
              </a:rPr>
              <a:t>situation</a:t>
            </a:r>
            <a:r>
              <a:rPr lang="en-US" sz="2800" dirty="0">
                <a:solidFill>
                  <a:srgbClr val="1D2A57"/>
                </a:solidFill>
                <a:latin typeface="Times New Roman" pitchFamily="18" charset="0"/>
                <a:cs typeface="Times New Roman" pitchFamily="18" charset="0"/>
              </a:rPr>
              <a:t> in which words are </a:t>
            </a:r>
            <a:r>
              <a:rPr lang="en-US" sz="2800" dirty="0">
                <a:solidFill>
                  <a:srgbClr val="1D2A57"/>
                </a:solidFill>
                <a:latin typeface="Times New Roman" pitchFamily="18" charset="0"/>
                <a:cs typeface="Times New Roman" pitchFamily="18" charset="0"/>
                <a:hlinkClick r:id="rId3" tooltip="left"/>
              </a:rPr>
              <a:t>left</a:t>
            </a:r>
            <a:r>
              <a:rPr lang="en-US" sz="2800" dirty="0">
                <a:solidFill>
                  <a:srgbClr val="1D2A57"/>
                </a:solidFill>
                <a:latin typeface="Times New Roman" pitchFamily="18" charset="0"/>
                <a:cs typeface="Times New Roman" pitchFamily="18" charset="0"/>
              </a:rPr>
              <a:t> out of a </a:t>
            </a:r>
            <a:r>
              <a:rPr lang="en-US" sz="2800" dirty="0">
                <a:solidFill>
                  <a:srgbClr val="1D2A57"/>
                </a:solidFill>
                <a:latin typeface="Times New Roman" pitchFamily="18" charset="0"/>
                <a:cs typeface="Times New Roman" pitchFamily="18" charset="0"/>
                <a:hlinkClick r:id="rId4" tooltip="sentence"/>
              </a:rPr>
              <a:t>sentence</a:t>
            </a:r>
            <a:r>
              <a:rPr lang="en-US" sz="2800" dirty="0">
                <a:solidFill>
                  <a:srgbClr val="1D2A57"/>
                </a:solidFill>
                <a:latin typeface="Times New Roman" pitchFamily="18" charset="0"/>
                <a:cs typeface="Times New Roman" pitchFamily="18" charset="0"/>
              </a:rPr>
              <a:t> but the </a:t>
            </a:r>
            <a:r>
              <a:rPr lang="en-US" sz="2800" dirty="0">
                <a:solidFill>
                  <a:srgbClr val="1D2A57"/>
                </a:solidFill>
                <a:latin typeface="Times New Roman" pitchFamily="18" charset="0"/>
                <a:cs typeface="Times New Roman" pitchFamily="18" charset="0"/>
                <a:hlinkClick r:id="rId4" tooltip="sentence"/>
              </a:rPr>
              <a:t>sentence</a:t>
            </a:r>
            <a:r>
              <a:rPr lang="en-US" sz="2800" dirty="0">
                <a:solidFill>
                  <a:srgbClr val="1D2A57"/>
                </a:solidFill>
                <a:latin typeface="Times New Roman" pitchFamily="18" charset="0"/>
                <a:cs typeface="Times New Roman" pitchFamily="18" charset="0"/>
              </a:rPr>
              <a:t> can still be </a:t>
            </a:r>
            <a:r>
              <a:rPr lang="en-US" sz="2800" dirty="0">
                <a:solidFill>
                  <a:srgbClr val="1D2A57"/>
                </a:solidFill>
                <a:latin typeface="Times New Roman" pitchFamily="18" charset="0"/>
                <a:cs typeface="Times New Roman" pitchFamily="18" charset="0"/>
                <a:hlinkClick r:id="rId5" tooltip="understood"/>
              </a:rPr>
              <a:t>understood</a:t>
            </a:r>
            <a:r>
              <a:rPr lang="en-US" sz="2800" dirty="0" smtClean="0">
                <a:solidFill>
                  <a:srgbClr val="1D2A57"/>
                </a:solidFill>
                <a:latin typeface="Times New Roman" pitchFamily="18" charset="0"/>
                <a:cs typeface="Times New Roman" pitchFamily="18" charset="0"/>
              </a:rPr>
              <a:t>: </a:t>
            </a:r>
            <a:r>
              <a:rPr lang="en-US" sz="2800" i="1" dirty="0" smtClean="0">
                <a:solidFill>
                  <a:schemeClr val="accent6">
                    <a:lumMod val="50000"/>
                  </a:schemeClr>
                </a:solidFill>
                <a:latin typeface="Times New Roman" pitchFamily="18" charset="0"/>
                <a:cs typeface="Times New Roman" pitchFamily="18" charset="0"/>
              </a:rPr>
              <a:t>“How many students are there in your group?”</a:t>
            </a:r>
            <a:r>
              <a:rPr lang="en-US" sz="2800" i="1" dirty="0" smtClean="0">
                <a:solidFill>
                  <a:srgbClr val="1D2A57"/>
                </a:solidFill>
                <a:latin typeface="Times New Roman" pitchFamily="18" charset="0"/>
                <a:cs typeface="Times New Roman" pitchFamily="18" charset="0"/>
              </a:rPr>
              <a:t> – “</a:t>
            </a:r>
            <a:r>
              <a:rPr lang="en-US" sz="2800" i="1" dirty="0" smtClean="0">
                <a:solidFill>
                  <a:srgbClr val="00B050"/>
                </a:solidFill>
                <a:latin typeface="Times New Roman" pitchFamily="18" charset="0"/>
                <a:cs typeface="Times New Roman" pitchFamily="18" charset="0"/>
              </a:rPr>
              <a:t>25</a:t>
            </a:r>
            <a:r>
              <a:rPr lang="en-US" sz="2800" i="1" dirty="0" smtClean="0">
                <a:solidFill>
                  <a:srgbClr val="1D2A57"/>
                </a:solidFill>
                <a:latin typeface="Times New Roman" pitchFamily="18" charset="0"/>
                <a:cs typeface="Times New Roman" pitchFamily="18" charset="0"/>
              </a:rPr>
              <a:t>”</a:t>
            </a:r>
            <a:r>
              <a:rPr lang="en-US" b="1" dirty="0">
                <a:solidFill>
                  <a:srgbClr val="1D2A57"/>
                </a:solidFill>
                <a:latin typeface="Arial"/>
              </a:rPr>
              <a:t/>
            </a:r>
            <a:br>
              <a:rPr lang="en-US" b="1" dirty="0">
                <a:solidFill>
                  <a:srgbClr val="1D2A57"/>
                </a:solidFill>
                <a:latin typeface="Arial"/>
              </a:rPr>
            </a:br>
            <a:r>
              <a:rPr lang="en-US" dirty="0">
                <a:solidFill>
                  <a:srgbClr val="1D2A57"/>
                </a:solidFill>
                <a:latin typeface="Arial"/>
              </a:rPr>
              <a:t/>
            </a:r>
            <a:br>
              <a:rPr lang="en-US" dirty="0">
                <a:solidFill>
                  <a:srgbClr val="1D2A57"/>
                </a:solidFill>
                <a:latin typeface="Arial"/>
              </a:rPr>
            </a:br>
            <a:r>
              <a:rPr lang="en-US" dirty="0">
                <a:solidFill>
                  <a:srgbClr val="202124"/>
                </a:solidFill>
                <a:latin typeface="arial"/>
              </a:rPr>
              <a:t/>
            </a:r>
            <a:br>
              <a:rPr lang="en-US" dirty="0">
                <a:solidFill>
                  <a:srgbClr val="202124"/>
                </a:solidFill>
                <a:latin typeface="arial"/>
              </a:rPr>
            </a:br>
            <a:r>
              <a:rPr lang="en-US" dirty="0">
                <a:solidFill>
                  <a:srgbClr val="202124"/>
                </a:solidFill>
                <a:latin typeface="arial"/>
              </a:rPr>
              <a:t/>
            </a:r>
            <a:br>
              <a:rPr lang="en-US" dirty="0">
                <a:solidFill>
                  <a:srgbClr val="202124"/>
                </a:solidFill>
                <a:latin typeface="arial"/>
              </a:rPr>
            </a:br>
            <a:endParaRPr lang="en-US" dirty="0"/>
          </a:p>
        </p:txBody>
      </p:sp>
    </p:spTree>
    <p:extLst>
      <p:ext uri="{BB962C8B-B14F-4D97-AF65-F5344CB8AC3E}">
        <p14:creationId xmlns:p14="http://schemas.microsoft.com/office/powerpoint/2010/main" val="87471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854752" cy="6408712"/>
          </a:xfrm>
        </p:spPr>
        <p:txBody>
          <a:bodyPr/>
          <a:lstStyle/>
          <a:p>
            <a:r>
              <a:rPr lang="en-US" sz="3200" b="1" dirty="0">
                <a:solidFill>
                  <a:srgbClr val="0070C0"/>
                </a:solidFill>
                <a:latin typeface="Bahnschrift Light"/>
                <a:ea typeface="Times New Roman"/>
                <a:cs typeface="Times New Roman"/>
              </a:rPr>
              <a:t>COHERENCE</a:t>
            </a:r>
            <a:r>
              <a:rPr lang="en-US" sz="3200" b="1" dirty="0">
                <a:solidFill>
                  <a:srgbClr val="4F81BD"/>
                </a:solidFill>
                <a:latin typeface="Times New Roman"/>
                <a:ea typeface="Times New Roman"/>
                <a:cs typeface="Times New Roman"/>
              </a:rPr>
              <a:t/>
            </a:r>
            <a:br>
              <a:rPr lang="en-US" sz="3200" b="1" dirty="0">
                <a:solidFill>
                  <a:srgbClr val="4F81BD"/>
                </a:solidFill>
                <a:latin typeface="Times New Roman"/>
                <a:ea typeface="Times New Roman"/>
                <a:cs typeface="Times New Roman"/>
              </a:rPr>
            </a:br>
            <a:r>
              <a:rPr lang="en-US" sz="3200" b="1" dirty="0" smtClean="0">
                <a:solidFill>
                  <a:srgbClr val="4F81BD"/>
                </a:solidFill>
                <a:latin typeface="Times New Roman"/>
                <a:ea typeface="Times New Roman"/>
                <a:cs typeface="Times New Roman"/>
              </a:rPr>
              <a:t>* </a:t>
            </a:r>
            <a:r>
              <a:rPr lang="en-US" sz="3200" dirty="0" smtClean="0">
                <a:solidFill>
                  <a:srgbClr val="333333"/>
                </a:solidFill>
                <a:latin typeface="Times New Roman"/>
                <a:cs typeface="Times New Roman"/>
              </a:rPr>
              <a:t>Coherence </a:t>
            </a:r>
            <a:r>
              <a:rPr lang="en-US" sz="3200" dirty="0">
                <a:solidFill>
                  <a:srgbClr val="333333"/>
                </a:solidFill>
                <a:latin typeface="Times New Roman"/>
                <a:cs typeface="Times New Roman"/>
              </a:rPr>
              <a:t>is a Latin </a:t>
            </a:r>
            <a:r>
              <a:rPr lang="en-US" sz="3200" dirty="0" smtClean="0">
                <a:solidFill>
                  <a:srgbClr val="333333"/>
                </a:solidFill>
                <a:latin typeface="Times New Roman"/>
                <a:cs typeface="Times New Roman"/>
              </a:rPr>
              <a:t>word. Its </a:t>
            </a:r>
            <a:r>
              <a:rPr lang="en-US" sz="3200" dirty="0">
                <a:solidFill>
                  <a:srgbClr val="333333"/>
                </a:solidFill>
                <a:latin typeface="Times New Roman"/>
                <a:cs typeface="Times New Roman"/>
              </a:rPr>
              <a:t>meaning </a:t>
            </a:r>
            <a:r>
              <a:rPr lang="en-US" sz="3200" dirty="0" smtClean="0">
                <a:solidFill>
                  <a:srgbClr val="333333"/>
                </a:solidFill>
                <a:latin typeface="Times New Roman"/>
                <a:cs typeface="Times New Roman"/>
              </a:rPr>
              <a:t>- “</a:t>
            </a:r>
            <a:r>
              <a:rPr lang="en-US" sz="3200" dirty="0">
                <a:solidFill>
                  <a:srgbClr val="333333"/>
                </a:solidFill>
                <a:latin typeface="Times New Roman"/>
                <a:cs typeface="Times New Roman"/>
              </a:rPr>
              <a:t>to stick together.”</a:t>
            </a:r>
            <a:r>
              <a:rPr lang="en-US" sz="3200" i="1" dirty="0">
                <a:solidFill>
                  <a:srgbClr val="0070C0"/>
                </a:solidFill>
                <a:latin typeface="Times New Roman"/>
                <a:cs typeface="Times New Roman"/>
              </a:rPr>
              <a:t>(Every thing fitting together well</a:t>
            </a:r>
            <a:r>
              <a:rPr lang="en-US" sz="3200" dirty="0">
                <a:solidFill>
                  <a:srgbClr val="333333"/>
                </a:solidFill>
                <a:latin typeface="Times New Roman"/>
                <a:cs typeface="Times New Roman"/>
              </a:rPr>
              <a:t>). </a:t>
            </a:r>
            <a:r>
              <a:rPr lang="en-US" sz="3200" dirty="0" smtClean="0">
                <a:solidFill>
                  <a:srgbClr val="333333"/>
                </a:solidFill>
                <a:latin typeface="Times New Roman"/>
                <a:cs typeface="Times New Roman"/>
              </a:rPr>
              <a:t/>
            </a:r>
            <a:br>
              <a:rPr lang="en-US" sz="3200" dirty="0" smtClean="0">
                <a:solidFill>
                  <a:srgbClr val="333333"/>
                </a:solidFill>
                <a:latin typeface="Times New Roman"/>
                <a:cs typeface="Times New Roman"/>
              </a:rPr>
            </a:br>
            <a:r>
              <a:rPr lang="en-US" sz="3200" dirty="0" smtClean="0">
                <a:solidFill>
                  <a:srgbClr val="333333"/>
                </a:solidFill>
                <a:latin typeface="Times New Roman"/>
                <a:cs typeface="Times New Roman"/>
              </a:rPr>
              <a:t/>
            </a:r>
            <a:br>
              <a:rPr lang="en-US" sz="3200" dirty="0" smtClean="0">
                <a:solidFill>
                  <a:srgbClr val="333333"/>
                </a:solidFill>
                <a:latin typeface="Times New Roman"/>
                <a:cs typeface="Times New Roman"/>
              </a:rPr>
            </a:br>
            <a:r>
              <a:rPr lang="en-US" sz="3200" dirty="0" smtClean="0">
                <a:solidFill>
                  <a:srgbClr val="333333"/>
                </a:solidFill>
                <a:latin typeface="Times New Roman"/>
                <a:cs typeface="Times New Roman"/>
              </a:rPr>
              <a:t>* In </a:t>
            </a:r>
            <a:r>
              <a:rPr lang="en-US" sz="3200" dirty="0">
                <a:solidFill>
                  <a:srgbClr val="333333"/>
                </a:solidFill>
                <a:latin typeface="Times New Roman"/>
                <a:cs typeface="Times New Roman"/>
              </a:rPr>
              <a:t>a composition, </a:t>
            </a:r>
            <a:r>
              <a:rPr lang="en-US" sz="3200" dirty="0">
                <a:solidFill>
                  <a:srgbClr val="FF0000"/>
                </a:solidFill>
                <a:latin typeface="Times New Roman"/>
                <a:cs typeface="Times New Roman"/>
              </a:rPr>
              <a:t>coherence</a:t>
            </a:r>
            <a:r>
              <a:rPr lang="en-US" sz="3200" dirty="0">
                <a:solidFill>
                  <a:srgbClr val="333333"/>
                </a:solidFill>
                <a:latin typeface="Times New Roman"/>
                <a:cs typeface="Times New Roman"/>
              </a:rPr>
              <a:t> is a </a:t>
            </a:r>
            <a:r>
              <a:rPr lang="en-US" sz="3200" dirty="0">
                <a:solidFill>
                  <a:srgbClr val="FF0000"/>
                </a:solidFill>
                <a:latin typeface="Times New Roman"/>
                <a:cs typeface="Times New Roman"/>
              </a:rPr>
              <a:t>literary technique </a:t>
            </a:r>
            <a:r>
              <a:rPr lang="en-US" sz="3200" dirty="0">
                <a:solidFill>
                  <a:srgbClr val="333333"/>
                </a:solidFill>
                <a:latin typeface="Times New Roman"/>
                <a:cs typeface="Times New Roman"/>
              </a:rPr>
              <a:t>that refers to </a:t>
            </a:r>
            <a:r>
              <a:rPr lang="en-US" sz="3200" b="1" u="sng" dirty="0">
                <a:solidFill>
                  <a:srgbClr val="FF0000"/>
                </a:solidFill>
                <a:latin typeface="Times New Roman"/>
                <a:cs typeface="Times New Roman"/>
              </a:rPr>
              <a:t>logical connections</a:t>
            </a:r>
            <a:r>
              <a:rPr lang="en-US" sz="3200" b="1" u="sng" dirty="0">
                <a:solidFill>
                  <a:srgbClr val="333333"/>
                </a:solidFill>
                <a:latin typeface="Times New Roman"/>
                <a:cs typeface="Times New Roman"/>
              </a:rPr>
              <a:t>,</a:t>
            </a:r>
            <a:r>
              <a:rPr lang="en-US" sz="3200" dirty="0">
                <a:solidFill>
                  <a:srgbClr val="333333"/>
                </a:solidFill>
                <a:latin typeface="Times New Roman"/>
                <a:cs typeface="Times New Roman"/>
              </a:rPr>
              <a:t> which listeners or readers perceive in an </a:t>
            </a:r>
            <a:r>
              <a:rPr lang="en-US" sz="3200" dirty="0">
                <a:solidFill>
                  <a:srgbClr val="0070C0"/>
                </a:solidFill>
                <a:latin typeface="Times New Roman"/>
                <a:cs typeface="Times New Roman"/>
              </a:rPr>
              <a:t>oral or written text</a:t>
            </a:r>
            <a:r>
              <a:rPr lang="en-US" sz="3200" dirty="0">
                <a:solidFill>
                  <a:srgbClr val="333333"/>
                </a:solidFill>
                <a:latin typeface="Times New Roman"/>
                <a:cs typeface="Times New Roman"/>
              </a:rPr>
              <a:t>. </a:t>
            </a:r>
            <a:br>
              <a:rPr lang="en-US" sz="3200" dirty="0">
                <a:solidFill>
                  <a:srgbClr val="333333"/>
                </a:solidFill>
                <a:latin typeface="Times New Roman"/>
                <a:cs typeface="Times New Roman"/>
              </a:rPr>
            </a:br>
            <a:r>
              <a:rPr lang="en-US" sz="3200" dirty="0">
                <a:solidFill>
                  <a:srgbClr val="333333"/>
                </a:solidFill>
                <a:latin typeface="Times New Roman"/>
                <a:cs typeface="Times New Roman"/>
              </a:rPr>
              <a:t/>
            </a:r>
            <a:br>
              <a:rPr lang="en-US" sz="3200" dirty="0">
                <a:solidFill>
                  <a:srgbClr val="333333"/>
                </a:solidFill>
                <a:latin typeface="Times New Roman"/>
                <a:cs typeface="Times New Roman"/>
              </a:rPr>
            </a:br>
            <a:r>
              <a:rPr lang="en-US" sz="3200" b="1" dirty="0">
                <a:solidFill>
                  <a:srgbClr val="C00000"/>
                </a:solidFill>
                <a:latin typeface="Times New Roman"/>
                <a:cs typeface="Times New Roman"/>
              </a:rPr>
              <a:t>&gt;</a:t>
            </a:r>
            <a:r>
              <a:rPr lang="en-US" sz="3200" dirty="0">
                <a:solidFill>
                  <a:srgbClr val="333333"/>
                </a:solidFill>
                <a:latin typeface="Times New Roman"/>
                <a:cs typeface="Times New Roman"/>
              </a:rPr>
              <a:t> </a:t>
            </a:r>
            <a:r>
              <a:rPr lang="en-US" sz="3200" dirty="0" smtClean="0">
                <a:solidFill>
                  <a:srgbClr val="333333"/>
                </a:solidFill>
                <a:latin typeface="Times New Roman"/>
                <a:cs typeface="Times New Roman"/>
              </a:rPr>
              <a:t>Coherence </a:t>
            </a:r>
            <a:r>
              <a:rPr lang="en-US" sz="3200" dirty="0">
                <a:solidFill>
                  <a:srgbClr val="333333"/>
                </a:solidFill>
                <a:latin typeface="Times New Roman"/>
                <a:cs typeface="Times New Roman"/>
              </a:rPr>
              <a:t>is a </a:t>
            </a:r>
            <a:r>
              <a:rPr lang="en-US" sz="3200" dirty="0">
                <a:solidFill>
                  <a:srgbClr val="0070C0"/>
                </a:solidFill>
                <a:latin typeface="Times New Roman"/>
                <a:cs typeface="Times New Roman"/>
              </a:rPr>
              <a:t>written or spoken</a:t>
            </a:r>
            <a:r>
              <a:rPr lang="en-US" sz="3200" dirty="0">
                <a:solidFill>
                  <a:srgbClr val="333333"/>
                </a:solidFill>
                <a:latin typeface="Times New Roman"/>
                <a:cs typeface="Times New Roman"/>
              </a:rPr>
              <a:t> piece that is not only </a:t>
            </a:r>
            <a:r>
              <a:rPr lang="en-US" sz="3200" b="1" dirty="0">
                <a:solidFill>
                  <a:srgbClr val="FF0000"/>
                </a:solidFill>
                <a:latin typeface="Times New Roman"/>
                <a:cs typeface="Times New Roman"/>
              </a:rPr>
              <a:t>consistent</a:t>
            </a:r>
            <a:r>
              <a:rPr lang="en-US" sz="3200" dirty="0">
                <a:solidFill>
                  <a:srgbClr val="FF0000"/>
                </a:solidFill>
                <a:latin typeface="Times New Roman"/>
                <a:cs typeface="Times New Roman"/>
              </a:rPr>
              <a:t> &amp; </a:t>
            </a:r>
            <a:r>
              <a:rPr lang="en-US" sz="3200" b="1" dirty="0">
                <a:solidFill>
                  <a:srgbClr val="FF0000"/>
                </a:solidFill>
                <a:latin typeface="Times New Roman"/>
                <a:cs typeface="Times New Roman"/>
              </a:rPr>
              <a:t>logical</a:t>
            </a:r>
            <a:r>
              <a:rPr lang="en-US" sz="3200" dirty="0" smtClean="0">
                <a:solidFill>
                  <a:srgbClr val="FF0000"/>
                </a:solidFill>
                <a:latin typeface="Times New Roman"/>
                <a:cs typeface="Times New Roman"/>
              </a:rPr>
              <a:t>, </a:t>
            </a:r>
            <a:r>
              <a:rPr lang="en-US" sz="3200" b="1" dirty="0">
                <a:solidFill>
                  <a:srgbClr val="FF0000"/>
                </a:solidFill>
                <a:latin typeface="Times New Roman"/>
                <a:cs typeface="Times New Roman"/>
              </a:rPr>
              <a:t>unified</a:t>
            </a:r>
            <a:r>
              <a:rPr lang="en-US" sz="3200" dirty="0">
                <a:solidFill>
                  <a:srgbClr val="FF0000"/>
                </a:solidFill>
                <a:latin typeface="Times New Roman"/>
                <a:cs typeface="Times New Roman"/>
              </a:rPr>
              <a:t> &amp; </a:t>
            </a:r>
            <a:r>
              <a:rPr lang="en-US" sz="3200" b="1" dirty="0">
                <a:solidFill>
                  <a:srgbClr val="FF0000"/>
                </a:solidFill>
                <a:latin typeface="Times New Roman"/>
                <a:cs typeface="Times New Roman"/>
              </a:rPr>
              <a:t>meaningful</a:t>
            </a:r>
            <a:r>
              <a:rPr lang="en-US" sz="3200" b="1" dirty="0">
                <a:solidFill>
                  <a:srgbClr val="333333"/>
                </a:solidFill>
                <a:latin typeface="Times New Roman"/>
                <a:cs typeface="Times New Roman"/>
              </a:rPr>
              <a:t>.</a:t>
            </a:r>
            <a:endParaRPr lang="en-US" dirty="0"/>
          </a:p>
        </p:txBody>
      </p:sp>
    </p:spTree>
    <p:extLst>
      <p:ext uri="{BB962C8B-B14F-4D97-AF65-F5344CB8AC3E}">
        <p14:creationId xmlns:p14="http://schemas.microsoft.com/office/powerpoint/2010/main" val="867912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5470"/>
            <a:ext cx="8856984" cy="6612822"/>
          </a:xfrm>
        </p:spPr>
        <p:txBody>
          <a:bodyPr>
            <a:normAutofit/>
          </a:bodyPr>
          <a:lstStyle/>
          <a:p>
            <a:r>
              <a:rPr lang="en-US" sz="3100" b="1" dirty="0" smtClean="0">
                <a:solidFill>
                  <a:srgbClr val="7030A0"/>
                </a:solidFill>
                <a:latin typeface="Times New Roman"/>
                <a:ea typeface="Times New Roman"/>
                <a:cs typeface="Times New Roman"/>
              </a:rPr>
              <a:t/>
            </a:r>
            <a:br>
              <a:rPr lang="en-US" sz="3100" b="1" dirty="0" smtClean="0">
                <a:solidFill>
                  <a:srgbClr val="7030A0"/>
                </a:solidFill>
                <a:latin typeface="Times New Roman"/>
                <a:ea typeface="Times New Roman"/>
                <a:cs typeface="Times New Roman"/>
              </a:rPr>
            </a:br>
            <a:r>
              <a:rPr lang="en-US" sz="3100" b="1" dirty="0" smtClean="0">
                <a:solidFill>
                  <a:srgbClr val="7030A0"/>
                </a:solidFill>
                <a:latin typeface="Times New Roman"/>
                <a:ea typeface="Times New Roman"/>
                <a:cs typeface="Times New Roman"/>
              </a:rPr>
              <a:t>The </a:t>
            </a:r>
            <a:r>
              <a:rPr lang="en-US" sz="3100" b="1" dirty="0">
                <a:solidFill>
                  <a:srgbClr val="7030A0"/>
                </a:solidFill>
                <a:latin typeface="Times New Roman"/>
                <a:ea typeface="Times New Roman"/>
                <a:cs typeface="Times New Roman"/>
              </a:rPr>
              <a:t>differences between Cohesion &amp; Coherence</a:t>
            </a:r>
            <a:r>
              <a:rPr lang="en-US" sz="3100" dirty="0">
                <a:solidFill>
                  <a:srgbClr val="C00000"/>
                </a:solidFill>
                <a:latin typeface="Times New Roman"/>
                <a:ea typeface="Times New Roman"/>
                <a:cs typeface="Times New Roman"/>
              </a:rPr>
              <a:t/>
            </a:r>
            <a:br>
              <a:rPr lang="en-US" sz="3100" dirty="0">
                <a:solidFill>
                  <a:srgbClr val="C00000"/>
                </a:solidFill>
                <a:latin typeface="Times New Roman"/>
                <a:ea typeface="Times New Roman"/>
                <a:cs typeface="Times New Roman"/>
              </a:rPr>
            </a:br>
            <a:r>
              <a:rPr lang="en-US" sz="3100" dirty="0" smtClean="0">
                <a:solidFill>
                  <a:srgbClr val="C00000"/>
                </a:solidFill>
                <a:latin typeface="Times New Roman"/>
                <a:ea typeface="Times New Roman"/>
                <a:cs typeface="Times New Roman"/>
              </a:rPr>
              <a:t/>
            </a:r>
            <a:br>
              <a:rPr lang="en-US" sz="3100" dirty="0" smtClean="0">
                <a:solidFill>
                  <a:srgbClr val="C00000"/>
                </a:solidFill>
                <a:latin typeface="Times New Roman"/>
                <a:ea typeface="Times New Roman"/>
                <a:cs typeface="Times New Roman"/>
              </a:rPr>
            </a:br>
            <a:r>
              <a:rPr lang="en-US" sz="3100" dirty="0" smtClean="0">
                <a:solidFill>
                  <a:srgbClr val="C00000"/>
                </a:solidFill>
                <a:latin typeface="Times New Roman"/>
                <a:ea typeface="Times New Roman"/>
                <a:cs typeface="Times New Roman"/>
              </a:rPr>
              <a:t>  </a:t>
            </a:r>
            <a:r>
              <a:rPr lang="en-US" sz="3100" b="1" dirty="0" smtClean="0">
                <a:solidFill>
                  <a:srgbClr val="FF0000"/>
                </a:solidFill>
                <a:latin typeface="Times New Roman"/>
                <a:ea typeface="Times New Roman"/>
                <a:cs typeface="Times New Roman"/>
              </a:rPr>
              <a:t>Cohesion</a:t>
            </a:r>
            <a:r>
              <a:rPr lang="en-US" sz="3100" b="1" dirty="0">
                <a:solidFill>
                  <a:srgbClr val="FF0000"/>
                </a:solidFill>
                <a:latin typeface="Times New Roman"/>
                <a:ea typeface="Times New Roman"/>
                <a:cs typeface="Times New Roman"/>
              </a:rPr>
              <a:t>: </a:t>
            </a:r>
            <a:r>
              <a:rPr lang="en-US" sz="3100" dirty="0">
                <a:solidFill>
                  <a:srgbClr val="FF0000"/>
                </a:solidFill>
                <a:latin typeface="Times New Roman"/>
                <a:ea typeface="Times New Roman"/>
                <a:cs typeface="Times New Roman"/>
              </a:rPr>
              <a:t>In the text; Grammatical links; Clues, </a:t>
            </a:r>
            <a:r>
              <a:rPr lang="en-US" sz="3100" dirty="0" smtClean="0">
                <a:solidFill>
                  <a:srgbClr val="FF0000"/>
                </a:solidFill>
                <a:latin typeface="Times New Roman"/>
                <a:ea typeface="Times New Roman"/>
                <a:cs typeface="Times New Roman"/>
              </a:rPr>
              <a:t>Guides </a:t>
            </a:r>
            <a:r>
              <a:rPr lang="en-US" sz="3100" dirty="0">
                <a:solidFill>
                  <a:srgbClr val="FF0000"/>
                </a:solidFill>
                <a:latin typeface="Times New Roman"/>
                <a:ea typeface="Times New Roman"/>
                <a:cs typeface="Times New Roman"/>
              </a:rPr>
              <a:t>to coherence</a:t>
            </a:r>
            <a:r>
              <a:rPr lang="en-US" sz="3100" dirty="0">
                <a:solidFill>
                  <a:srgbClr val="000000"/>
                </a:solidFill>
                <a:latin typeface="Times New Roman"/>
                <a:ea typeface="Times New Roman"/>
                <a:cs typeface="Times New Roman"/>
              </a:rPr>
              <a:t>                                  </a:t>
            </a:r>
            <a:r>
              <a:rPr lang="en-US" sz="3100" dirty="0">
                <a:solidFill>
                  <a:srgbClr val="0070C0"/>
                </a:solidFill>
                <a:latin typeface="Times New Roman"/>
                <a:ea typeface="Times New Roman"/>
                <a:cs typeface="Times New Roman"/>
              </a:rPr>
              <a:t/>
            </a:r>
            <a:br>
              <a:rPr lang="en-US" sz="3100" dirty="0">
                <a:solidFill>
                  <a:srgbClr val="0070C0"/>
                </a:solidFill>
                <a:latin typeface="Times New Roman"/>
                <a:ea typeface="Times New Roman"/>
                <a:cs typeface="Times New Roman"/>
              </a:rPr>
            </a:br>
            <a:r>
              <a:rPr lang="en-US" sz="3100" dirty="0" smtClean="0">
                <a:solidFill>
                  <a:srgbClr val="0070C0"/>
                </a:solidFill>
                <a:latin typeface="Times New Roman"/>
                <a:ea typeface="Times New Roman"/>
                <a:cs typeface="Times New Roman"/>
              </a:rPr>
              <a:t/>
            </a:r>
            <a:br>
              <a:rPr lang="en-US" sz="3100" dirty="0" smtClean="0">
                <a:solidFill>
                  <a:srgbClr val="0070C0"/>
                </a:solidFill>
                <a:latin typeface="Times New Roman"/>
                <a:ea typeface="Times New Roman"/>
                <a:cs typeface="Times New Roman"/>
              </a:rPr>
            </a:br>
            <a:r>
              <a:rPr lang="en-US" sz="3100" b="1" dirty="0" err="1" smtClean="0">
                <a:solidFill>
                  <a:srgbClr val="FF0000"/>
                </a:solidFill>
                <a:latin typeface="Times New Roman"/>
                <a:ea typeface="Times New Roman"/>
                <a:cs typeface="Times New Roman"/>
              </a:rPr>
              <a:t>Coherence</a:t>
            </a:r>
            <a:r>
              <a:rPr lang="en-US" sz="3100" b="1" dirty="0">
                <a:solidFill>
                  <a:srgbClr val="FF0000"/>
                </a:solidFill>
                <a:latin typeface="Times New Roman"/>
                <a:ea typeface="Times New Roman"/>
                <a:cs typeface="Times New Roman"/>
              </a:rPr>
              <a:t>:</a:t>
            </a:r>
            <a:r>
              <a:rPr lang="en-US" sz="3100" dirty="0">
                <a:solidFill>
                  <a:srgbClr val="000000"/>
                </a:solidFill>
                <a:latin typeface="Times New Roman"/>
                <a:ea typeface="Times New Roman"/>
                <a:cs typeface="Times New Roman"/>
              </a:rPr>
              <a:t> </a:t>
            </a:r>
            <a:r>
              <a:rPr lang="en-US" sz="3100" dirty="0">
                <a:solidFill>
                  <a:srgbClr val="0070C0"/>
                </a:solidFill>
                <a:latin typeface="Times New Roman"/>
                <a:ea typeface="Times New Roman"/>
                <a:cs typeface="Times New Roman"/>
              </a:rPr>
              <a:t>In the </a:t>
            </a:r>
            <a:r>
              <a:rPr lang="en-US" sz="3100" dirty="0" err="1">
                <a:solidFill>
                  <a:srgbClr val="0070C0"/>
                </a:solidFill>
                <a:latin typeface="Times New Roman"/>
                <a:ea typeface="Times New Roman"/>
                <a:cs typeface="Times New Roman"/>
              </a:rPr>
              <a:t>readers’s</a:t>
            </a:r>
            <a:r>
              <a:rPr lang="en-US" sz="3100" dirty="0">
                <a:solidFill>
                  <a:srgbClr val="0070C0"/>
                </a:solidFill>
                <a:latin typeface="Times New Roman"/>
                <a:ea typeface="Times New Roman"/>
                <a:cs typeface="Times New Roman"/>
              </a:rPr>
              <a:t> /listener’s mind</a:t>
            </a:r>
            <a:r>
              <a:rPr lang="en-US" sz="3100" dirty="0">
                <a:solidFill>
                  <a:srgbClr val="000000"/>
                </a:solidFill>
                <a:latin typeface="Times New Roman"/>
                <a:ea typeface="Times New Roman"/>
                <a:cs typeface="Times New Roman"/>
              </a:rPr>
              <a:t>; </a:t>
            </a:r>
            <a:r>
              <a:rPr lang="en-US" sz="3100" dirty="0">
                <a:solidFill>
                  <a:srgbClr val="0070C0"/>
                </a:solidFill>
                <a:latin typeface="Times New Roman"/>
                <a:ea typeface="Times New Roman"/>
                <a:cs typeface="Times New Roman"/>
              </a:rPr>
              <a:t>The feeling that the text makes sense</a:t>
            </a:r>
            <a:r>
              <a:rPr lang="en-US" sz="3100" dirty="0">
                <a:solidFill>
                  <a:srgbClr val="000000"/>
                </a:solidFill>
                <a:latin typeface="Times New Roman"/>
                <a:ea typeface="Times New Roman"/>
                <a:cs typeface="Times New Roman"/>
              </a:rPr>
              <a:t>; </a:t>
            </a:r>
            <a:r>
              <a:rPr lang="en-US" sz="3100" dirty="0">
                <a:solidFill>
                  <a:srgbClr val="0070C0"/>
                </a:solidFill>
                <a:latin typeface="Times New Roman"/>
                <a:ea typeface="Times New Roman"/>
                <a:cs typeface="Times New Roman"/>
              </a:rPr>
              <a:t>The reader has  to create coherence</a:t>
            </a:r>
            <a:r>
              <a:rPr lang="en-US" sz="3100" dirty="0" smtClean="0">
                <a:solidFill>
                  <a:srgbClr val="0070C0"/>
                </a:solidFill>
                <a:latin typeface="Times New Roman"/>
                <a:ea typeface="Times New Roman"/>
                <a:cs typeface="Times New Roman"/>
              </a:rPr>
              <a:t>.</a:t>
            </a:r>
            <a:r>
              <a:rPr lang="en-US" sz="3100" b="1" dirty="0">
                <a:solidFill>
                  <a:srgbClr val="0070C0"/>
                </a:solidFill>
                <a:latin typeface="Times New Roman"/>
                <a:ea typeface="Times New Roman"/>
                <a:cs typeface="Times New Roman"/>
              </a:rPr>
              <a:t/>
            </a:r>
            <a:br>
              <a:rPr lang="en-US" sz="3100" b="1" dirty="0">
                <a:solidFill>
                  <a:srgbClr val="0070C0"/>
                </a:solidFill>
                <a:latin typeface="Times New Roman"/>
                <a:ea typeface="Times New Roman"/>
                <a:cs typeface="Times New Roman"/>
              </a:rPr>
            </a:br>
            <a:r>
              <a:rPr lang="en-US" sz="3100" b="1" dirty="0" smtClean="0">
                <a:solidFill>
                  <a:srgbClr val="0070C0"/>
                </a:solidFill>
                <a:latin typeface="Times New Roman"/>
                <a:ea typeface="Times New Roman"/>
                <a:cs typeface="Times New Roman"/>
              </a:rPr>
              <a:t/>
            </a:r>
            <a:br>
              <a:rPr lang="en-US" sz="3100" b="1" dirty="0" smtClean="0">
                <a:solidFill>
                  <a:srgbClr val="0070C0"/>
                </a:solidFill>
                <a:latin typeface="Times New Roman"/>
                <a:ea typeface="Times New Roman"/>
                <a:cs typeface="Times New Roman"/>
              </a:rPr>
            </a:br>
            <a:r>
              <a:rPr lang="en-US" sz="3200" b="1" dirty="0">
                <a:solidFill>
                  <a:srgbClr val="000000"/>
                </a:solidFill>
                <a:latin typeface="Times New Roman"/>
                <a:ea typeface="Calibri"/>
                <a:cs typeface="Times New Roman"/>
              </a:rPr>
              <a:t/>
            </a:r>
            <a:br>
              <a:rPr lang="en-US" sz="3200" b="1"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298953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928992" cy="6696744"/>
          </a:xfrm>
        </p:spPr>
        <p:txBody>
          <a:bodyPr>
            <a:normAutofit fontScale="90000"/>
          </a:bodyPr>
          <a:lstStyle/>
          <a:p>
            <a:r>
              <a:rPr lang="en-US" sz="3200" dirty="0" smtClean="0">
                <a:solidFill>
                  <a:srgbClr val="0070C0"/>
                </a:solidFill>
                <a:latin typeface="Times New Roman"/>
                <a:ea typeface="Times New Roman"/>
                <a:cs typeface="Times New Roman"/>
              </a:rPr>
              <a:t/>
            </a:r>
            <a:br>
              <a:rPr lang="en-US" sz="3200" dirty="0" smtClean="0">
                <a:solidFill>
                  <a:srgbClr val="0070C0"/>
                </a:solidFill>
                <a:latin typeface="Times New Roman"/>
                <a:ea typeface="Times New Roman"/>
                <a:cs typeface="Times New Roman"/>
              </a:rPr>
            </a:br>
            <a:r>
              <a:rPr lang="en-US" sz="2800" b="1" dirty="0">
                <a:solidFill>
                  <a:srgbClr val="0070C0"/>
                </a:solidFill>
                <a:latin typeface="Times New Roman"/>
                <a:ea typeface="Times New Roman"/>
                <a:cs typeface="Times New Roman"/>
              </a:rPr>
              <a:t>- In fact: </a:t>
            </a:r>
            <a:r>
              <a:rPr lang="en-US" sz="2800" b="1" i="1" dirty="0">
                <a:solidFill>
                  <a:srgbClr val="FF0000"/>
                </a:solidFill>
                <a:latin typeface="Times New Roman"/>
                <a:ea typeface="Times New Roman"/>
                <a:cs typeface="Times New Roman"/>
              </a:rPr>
              <a:t>Sometimes A cohesive text (having a lot of connections) is not coherent text (difficult to interpret)</a:t>
            </a:r>
            <a:r>
              <a:rPr lang="en-US" sz="3200" dirty="0" smtClean="0">
                <a:solidFill>
                  <a:srgbClr val="0070C0"/>
                </a:solidFill>
                <a:latin typeface="Times New Roman"/>
                <a:ea typeface="Times New Roman"/>
                <a:cs typeface="Times New Roman"/>
              </a:rPr>
              <a:t/>
            </a:r>
            <a:br>
              <a:rPr lang="en-US" sz="3200" dirty="0" smtClean="0">
                <a:solidFill>
                  <a:srgbClr val="0070C0"/>
                </a:solidFill>
                <a:latin typeface="Times New Roman"/>
                <a:ea typeface="Times New Roman"/>
                <a:cs typeface="Times New Roman"/>
              </a:rPr>
            </a:br>
            <a:r>
              <a:rPr lang="en-US" sz="3200" dirty="0" smtClean="0">
                <a:solidFill>
                  <a:srgbClr val="0070C0"/>
                </a:solidFill>
                <a:latin typeface="Times New Roman"/>
                <a:ea typeface="Times New Roman"/>
                <a:cs typeface="Times New Roman"/>
              </a:rPr>
              <a:t/>
            </a:r>
            <a:br>
              <a:rPr lang="en-US" sz="3200" dirty="0" smtClean="0">
                <a:solidFill>
                  <a:srgbClr val="0070C0"/>
                </a:solidFill>
                <a:latin typeface="Times New Roman"/>
                <a:ea typeface="Times New Roman"/>
                <a:cs typeface="Times New Roman"/>
              </a:rPr>
            </a:br>
            <a:r>
              <a:rPr lang="en-US" sz="2700" dirty="0" smtClean="0">
                <a:solidFill>
                  <a:srgbClr val="002060"/>
                </a:solidFill>
                <a:latin typeface="Times New Roman"/>
                <a:ea typeface="Times New Roman"/>
                <a:cs typeface="Times New Roman"/>
              </a:rPr>
              <a:t>Ex</a:t>
            </a:r>
            <a:r>
              <a:rPr lang="en-US" sz="2700" b="1" dirty="0" smtClean="0">
                <a:solidFill>
                  <a:srgbClr val="002060"/>
                </a:solidFill>
                <a:latin typeface="Times New Roman"/>
                <a:ea typeface="Times New Roman"/>
                <a:cs typeface="Times New Roman"/>
              </a:rPr>
              <a:t>. </a:t>
            </a:r>
            <a:r>
              <a:rPr lang="en-US" sz="2700" dirty="0" smtClean="0">
                <a:solidFill>
                  <a:srgbClr val="002060"/>
                </a:solidFill>
                <a:latin typeface="Times New Roman"/>
                <a:ea typeface="Times New Roman"/>
                <a:cs typeface="Times New Roman"/>
              </a:rPr>
              <a:t>Illustration of </a:t>
            </a:r>
            <a:r>
              <a:rPr lang="en-US" sz="2700" dirty="0">
                <a:solidFill>
                  <a:srgbClr val="002060"/>
                </a:solidFill>
                <a:latin typeface="Times New Roman"/>
                <a:ea typeface="Times New Roman"/>
                <a:cs typeface="Times New Roman"/>
              </a:rPr>
              <a:t>the relationship between cohesion &amp; </a:t>
            </a:r>
            <a:r>
              <a:rPr lang="en-US" sz="2700" dirty="0" smtClean="0">
                <a:solidFill>
                  <a:srgbClr val="002060"/>
                </a:solidFill>
                <a:latin typeface="Times New Roman"/>
                <a:ea typeface="Times New Roman"/>
                <a:cs typeface="Times New Roman"/>
              </a:rPr>
              <a:t>coherence</a:t>
            </a: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smtClean="0">
                <a:solidFill>
                  <a:srgbClr val="000000"/>
                </a:solidFill>
                <a:latin typeface="Times New Roman"/>
                <a:ea typeface="Calibri"/>
                <a:cs typeface="Times New Roman"/>
              </a:rPr>
              <a:t>- </a:t>
            </a:r>
            <a:r>
              <a:rPr lang="en-US" sz="3200" b="1" i="1" dirty="0" smtClean="0">
                <a:solidFill>
                  <a:srgbClr val="0070C0"/>
                </a:solidFill>
                <a:latin typeface="Times New Roman"/>
                <a:ea typeface="Times New Roman"/>
                <a:cs typeface="Times New Roman"/>
              </a:rPr>
              <a:t>John </a:t>
            </a:r>
            <a:r>
              <a:rPr lang="en-US" sz="3200" b="1" i="1" dirty="0">
                <a:solidFill>
                  <a:srgbClr val="0070C0"/>
                </a:solidFill>
                <a:latin typeface="Times New Roman"/>
                <a:ea typeface="Times New Roman"/>
                <a:cs typeface="Times New Roman"/>
              </a:rPr>
              <a:t>forgot to bring the corkscrew. The party was spoilt.</a:t>
            </a:r>
            <a:r>
              <a:rPr lang="en-US" sz="3200" dirty="0">
                <a:solidFill>
                  <a:srgbClr val="000000"/>
                </a:solidFill>
                <a:latin typeface="Times New Roman"/>
                <a:ea typeface="Times New Roman"/>
                <a:cs typeface="Times New Roman"/>
              </a:rPr>
              <a:t> </a:t>
            </a:r>
            <a:br>
              <a:rPr lang="en-US" sz="3200" dirty="0">
                <a:solidFill>
                  <a:srgbClr val="000000"/>
                </a:solidFill>
                <a:latin typeface="Times New Roman"/>
                <a:ea typeface="Times New Roman"/>
                <a:cs typeface="Times New Roman"/>
              </a:rPr>
            </a:br>
            <a:r>
              <a:rPr lang="en-US" sz="3100" dirty="0">
                <a:solidFill>
                  <a:srgbClr val="000000"/>
                </a:solidFill>
                <a:latin typeface="Times New Roman"/>
                <a:ea typeface="Times New Roman"/>
                <a:cs typeface="Times New Roman"/>
              </a:rPr>
              <a:t>(There’s no surface link, but it is coherent)</a:t>
            </a:r>
            <a:br>
              <a:rPr lang="en-US" sz="3100" dirty="0">
                <a:solidFill>
                  <a:srgbClr val="000000"/>
                </a:solidFill>
                <a:latin typeface="Times New Roman"/>
                <a:ea typeface="Times New Roman"/>
                <a:cs typeface="Times New Roman"/>
              </a:rPr>
            </a:br>
            <a:r>
              <a:rPr lang="en-US" sz="3200" dirty="0">
                <a:solidFill>
                  <a:srgbClr val="000000"/>
                </a:solidFill>
                <a:latin typeface="Times New Roman"/>
                <a:ea typeface="Times New Roman"/>
                <a:cs typeface="Times New Roman"/>
              </a:rPr>
              <a:t/>
            </a:r>
            <a:br>
              <a:rPr lang="en-US" sz="3200" dirty="0">
                <a:solidFill>
                  <a:srgbClr val="000000"/>
                </a:solidFill>
                <a:latin typeface="Times New Roman"/>
                <a:ea typeface="Times New Roman"/>
                <a:cs typeface="Times New Roman"/>
              </a:rPr>
            </a:br>
            <a:r>
              <a:rPr lang="en-US" sz="3200" dirty="0" smtClean="0">
                <a:solidFill>
                  <a:schemeClr val="accent6">
                    <a:lumMod val="50000"/>
                  </a:schemeClr>
                </a:solidFill>
                <a:latin typeface="Times New Roman"/>
                <a:ea typeface="Times New Roman"/>
                <a:cs typeface="Times New Roman"/>
              </a:rPr>
              <a:t>- </a:t>
            </a:r>
            <a:r>
              <a:rPr lang="en-US" sz="3200" b="1" i="1" dirty="0">
                <a:solidFill>
                  <a:schemeClr val="accent6">
                    <a:lumMod val="50000"/>
                  </a:schemeClr>
                </a:solidFill>
                <a:latin typeface="Times New Roman"/>
                <a:ea typeface="Times New Roman"/>
                <a:cs typeface="Times New Roman"/>
              </a:rPr>
              <a:t>Although Thu is a teacher, she is very honest.</a:t>
            </a:r>
            <a:r>
              <a:rPr lang="en-US" sz="3200" dirty="0">
                <a:solidFill>
                  <a:srgbClr val="000000"/>
                </a:solidFill>
                <a:latin typeface="Times New Roman"/>
                <a:ea typeface="Times New Roman"/>
                <a:cs typeface="Times New Roman"/>
              </a:rPr>
              <a:t> </a:t>
            </a:r>
            <a:br>
              <a:rPr lang="en-US" sz="3200" dirty="0">
                <a:solidFill>
                  <a:srgbClr val="000000"/>
                </a:solidFill>
                <a:latin typeface="Times New Roman"/>
                <a:ea typeface="Times New Roman"/>
                <a:cs typeface="Times New Roman"/>
              </a:rPr>
            </a:br>
            <a:r>
              <a:rPr lang="en-US" sz="3100" dirty="0">
                <a:solidFill>
                  <a:srgbClr val="002060"/>
                </a:solidFill>
                <a:latin typeface="Times New Roman"/>
                <a:ea typeface="Times New Roman"/>
                <a:cs typeface="Times New Roman"/>
              </a:rPr>
              <a:t>(There is a formal cohesive device (conjunction “although”), but it is not coherent because the sentence does not sound right according to our common background knowledge)</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endParaRPr lang="en-US" sz="3200" dirty="0"/>
          </a:p>
        </p:txBody>
      </p:sp>
    </p:spTree>
    <p:extLst>
      <p:ext uri="{BB962C8B-B14F-4D97-AF65-F5344CB8AC3E}">
        <p14:creationId xmlns:p14="http://schemas.microsoft.com/office/powerpoint/2010/main" val="3500001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0"/>
            <a:ext cx="8856984" cy="6858000"/>
          </a:xfrm>
        </p:spPr>
        <p:txBody>
          <a:bodyPr>
            <a:normAutofit/>
          </a:bodyPr>
          <a:lstStyle/>
          <a:p>
            <a:pPr algn="l">
              <a:lnSpc>
                <a:spcPct val="115000"/>
              </a:lnSpc>
              <a:spcAft>
                <a:spcPts val="1000"/>
              </a:spcAft>
            </a:pPr>
            <a:r>
              <a:rPr lang="en-US" dirty="0">
                <a:latin typeface="Times New Roman"/>
                <a:ea typeface="Calibri"/>
              </a:rPr>
              <a:t> </a:t>
            </a:r>
            <a:r>
              <a:rPr lang="en-US" dirty="0" smtClean="0">
                <a:latin typeface="Times New Roman"/>
                <a:ea typeface="Calibri"/>
              </a:rPr>
              <a:t>           </a:t>
            </a:r>
            <a:r>
              <a:rPr lang="en-US" sz="3600" b="1" dirty="0" smtClean="0">
                <a:solidFill>
                  <a:schemeClr val="accent6">
                    <a:lumMod val="75000"/>
                  </a:schemeClr>
                </a:solidFill>
                <a:latin typeface="Times New Roman" pitchFamily="18" charset="0"/>
                <a:ea typeface="Calibri"/>
                <a:cs typeface="Times New Roman" pitchFamily="18" charset="0"/>
              </a:rPr>
              <a:t>Grammatical cohesion</a:t>
            </a:r>
            <a:r>
              <a:rPr lang="en-US" sz="3100" b="1" dirty="0">
                <a:latin typeface="Times New Roman" pitchFamily="18" charset="0"/>
                <a:ea typeface="Calibri"/>
                <a:cs typeface="Times New Roman" pitchFamily="18" charset="0"/>
              </a:rPr>
              <a:t/>
            </a:r>
            <a:br>
              <a:rPr lang="en-US" sz="3100" b="1" dirty="0">
                <a:latin typeface="Times New Roman" pitchFamily="18" charset="0"/>
                <a:ea typeface="Calibri"/>
                <a:cs typeface="Times New Roman" pitchFamily="18" charset="0"/>
              </a:rPr>
            </a:br>
            <a:r>
              <a:rPr lang="en-US" sz="2400" b="1" dirty="0" smtClean="0">
                <a:latin typeface="Times New Roman" pitchFamily="18" charset="0"/>
                <a:ea typeface="Calibri"/>
                <a:cs typeface="Times New Roman" pitchFamily="18" charset="0"/>
              </a:rPr>
              <a:t>1. </a:t>
            </a:r>
            <a:r>
              <a:rPr lang="en-US" sz="2800" b="1" dirty="0" smtClean="0">
                <a:solidFill>
                  <a:schemeClr val="accent6">
                    <a:lumMod val="50000"/>
                  </a:schemeClr>
                </a:solidFill>
                <a:latin typeface="Times New Roman" pitchFamily="18" charset="0"/>
                <a:ea typeface="Calibri"/>
                <a:cs typeface="Times New Roman" pitchFamily="18" charset="0"/>
              </a:rPr>
              <a:t>Substitution</a:t>
            </a:r>
            <a:r>
              <a:rPr lang="en-US" sz="2800" b="1" dirty="0">
                <a:solidFill>
                  <a:schemeClr val="accent6">
                    <a:lumMod val="50000"/>
                  </a:schemeClr>
                </a:solidFill>
                <a:latin typeface="Times New Roman" pitchFamily="18" charset="0"/>
                <a:ea typeface="Calibri"/>
                <a:cs typeface="Times New Roman" pitchFamily="18" charset="0"/>
              </a:rPr>
              <a:t>:</a:t>
            </a:r>
            <a:r>
              <a:rPr lang="en-US" sz="2400" dirty="0">
                <a:latin typeface="Times New Roman" pitchFamily="18" charset="0"/>
                <a:ea typeface="Calibri"/>
                <a:cs typeface="Times New Roman" pitchFamily="18" charset="0"/>
              </a:rPr>
              <a:t> a </a:t>
            </a:r>
            <a:r>
              <a:rPr lang="en-US" sz="2400" dirty="0" smtClean="0">
                <a:latin typeface="Times New Roman" pitchFamily="18" charset="0"/>
                <a:ea typeface="Calibri"/>
                <a:cs typeface="Times New Roman" pitchFamily="18" charset="0"/>
              </a:rPr>
              <a:t>device showing </a:t>
            </a:r>
            <a:r>
              <a:rPr lang="en-US" sz="2400" dirty="0">
                <a:latin typeface="Times New Roman" pitchFamily="18" charset="0"/>
                <a:ea typeface="Calibri"/>
                <a:cs typeface="Times New Roman" pitchFamily="18" charset="0"/>
              </a:rPr>
              <a:t>the relationship between sentences avoiding repetition. They </a:t>
            </a:r>
            <a:r>
              <a:rPr lang="en-US" sz="2400" dirty="0" smtClean="0">
                <a:latin typeface="Times New Roman" pitchFamily="18" charset="0"/>
                <a:ea typeface="Calibri"/>
                <a:cs typeface="Times New Roman" pitchFamily="18" charset="0"/>
              </a:rPr>
              <a:t>are </a:t>
            </a:r>
            <a:r>
              <a:rPr lang="en-US" sz="2400" dirty="0" smtClean="0">
                <a:latin typeface="Times New Roman" pitchFamily="18" charset="0"/>
                <a:ea typeface="Times New Roman"/>
                <a:cs typeface="Times New Roman" pitchFamily="18" charset="0"/>
              </a:rPr>
              <a:t>Pro-form </a:t>
            </a:r>
            <a:r>
              <a:rPr lang="en-US" sz="2400" dirty="0">
                <a:latin typeface="Times New Roman" pitchFamily="18" charset="0"/>
                <a:ea typeface="Times New Roman"/>
                <a:cs typeface="Times New Roman" pitchFamily="18" charset="0"/>
              </a:rPr>
              <a:t>for nouns (pronouns). Pronoun are frequently used </a:t>
            </a:r>
            <a:r>
              <a:rPr lang="en-US" sz="2400" dirty="0" smtClean="0">
                <a:latin typeface="Times New Roman" pitchFamily="18" charset="0"/>
                <a:ea typeface="Times New Roman"/>
                <a:cs typeface="Times New Roman" pitchFamily="18" charset="0"/>
              </a:rPr>
              <a:t> </a:t>
            </a:r>
            <a:r>
              <a:rPr lang="en-US" sz="2400" dirty="0">
                <a:latin typeface="Times New Roman" pitchFamily="18" charset="0"/>
                <a:ea typeface="Times New Roman"/>
                <a:cs typeface="Times New Roman" pitchFamily="18" charset="0"/>
              </a:rPr>
              <a:t>where nouns are not repeated. </a:t>
            </a:r>
            <a:r>
              <a:rPr lang="en-US" sz="2400" dirty="0" smtClean="0">
                <a:latin typeface="Times New Roman" pitchFamily="18" charset="0"/>
                <a:ea typeface="Times New Roman"/>
                <a:cs typeface="Times New Roman" pitchFamily="18" charset="0"/>
              </a:rPr>
              <a:t/>
            </a:r>
            <a:br>
              <a:rPr lang="en-US" sz="2400" dirty="0" smtClean="0">
                <a:latin typeface="Times New Roman" pitchFamily="18" charset="0"/>
                <a:ea typeface="Times New Roman"/>
                <a:cs typeface="Times New Roman" pitchFamily="18" charset="0"/>
              </a:rPr>
            </a:br>
            <a:r>
              <a:rPr lang="en-US" sz="2400" dirty="0">
                <a:latin typeface="Times New Roman" pitchFamily="18" charset="0"/>
                <a:ea typeface="Times New Roman"/>
                <a:cs typeface="Times New Roman" pitchFamily="18" charset="0"/>
              </a:rPr>
              <a:t> </a:t>
            </a:r>
            <a:r>
              <a:rPr lang="en-US" sz="2400" dirty="0" smtClean="0">
                <a:latin typeface="Times New Roman" pitchFamily="18" charset="0"/>
                <a:ea typeface="Times New Roman"/>
                <a:cs typeface="Times New Roman" pitchFamily="18" charset="0"/>
              </a:rPr>
              <a:t>  Ex</a:t>
            </a:r>
            <a:r>
              <a:rPr lang="en-US" sz="2400" dirty="0">
                <a:latin typeface="Times New Roman" pitchFamily="18" charset="0"/>
                <a:ea typeface="Times New Roman"/>
                <a:cs typeface="Times New Roman" pitchFamily="18" charset="0"/>
              </a:rPr>
              <a:t>. </a:t>
            </a:r>
            <a:r>
              <a:rPr lang="en-US" sz="2400" i="1" dirty="0">
                <a:latin typeface="Times New Roman" pitchFamily="18" charset="0"/>
                <a:ea typeface="Times New Roman"/>
                <a:cs typeface="Times New Roman" pitchFamily="18" charset="0"/>
              </a:rPr>
              <a:t>The </a:t>
            </a:r>
            <a:r>
              <a:rPr lang="en-US" sz="2400" b="1" i="1" dirty="0" smtClean="0">
                <a:solidFill>
                  <a:srgbClr val="002060"/>
                </a:solidFill>
                <a:latin typeface="Times New Roman" pitchFamily="18" charset="0"/>
                <a:ea typeface="Times New Roman"/>
                <a:cs typeface="Times New Roman" pitchFamily="18" charset="0"/>
              </a:rPr>
              <a:t>guys</a:t>
            </a:r>
            <a:r>
              <a:rPr lang="en-US" sz="2400" i="1" dirty="0" smtClean="0">
                <a:latin typeface="Times New Roman" pitchFamily="18" charset="0"/>
                <a:ea typeface="Times New Roman"/>
                <a:cs typeface="Times New Roman" pitchFamily="18" charset="0"/>
              </a:rPr>
              <a:t> </a:t>
            </a:r>
            <a:r>
              <a:rPr lang="en-US" sz="2400" i="1" dirty="0">
                <a:latin typeface="Times New Roman" pitchFamily="18" charset="0"/>
                <a:ea typeface="Times New Roman"/>
                <a:cs typeface="Times New Roman" pitchFamily="18" charset="0"/>
              </a:rPr>
              <a:t>applied for a scholarship. Unfortunately, </a:t>
            </a:r>
            <a:r>
              <a:rPr lang="en-US" sz="2400" b="1" i="1" dirty="0">
                <a:latin typeface="Times New Roman" pitchFamily="18" charset="0"/>
                <a:ea typeface="Times New Roman"/>
                <a:cs typeface="Times New Roman" pitchFamily="18" charset="0"/>
              </a:rPr>
              <a:t>they</a:t>
            </a:r>
            <a:r>
              <a:rPr lang="en-US" sz="2400" i="1" dirty="0">
                <a:latin typeface="Times New Roman" pitchFamily="18" charset="0"/>
                <a:ea typeface="Times New Roman"/>
                <a:cs typeface="Times New Roman" pitchFamily="18" charset="0"/>
              </a:rPr>
              <a:t> were all rejected</a:t>
            </a:r>
            <a:r>
              <a:rPr lang="en-US" sz="2400" i="1" dirty="0" smtClean="0">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
            </a:r>
            <a:br>
              <a:rPr lang="en-US" sz="2400" dirty="0" smtClean="0">
                <a:latin typeface="Times New Roman" pitchFamily="18" charset="0"/>
                <a:ea typeface="Times New Roman"/>
                <a:cs typeface="Times New Roman" pitchFamily="18" charset="0"/>
              </a:rPr>
            </a:br>
            <a:r>
              <a:rPr lang="en-US" sz="2400" dirty="0" smtClean="0">
                <a:latin typeface="Times New Roman" pitchFamily="18" charset="0"/>
                <a:ea typeface="Times New Roman"/>
                <a:cs typeface="Times New Roman" pitchFamily="18" charset="0"/>
              </a:rPr>
              <a:t>  * Pro-forms </a:t>
            </a:r>
            <a:r>
              <a:rPr lang="en-US" sz="2400" dirty="0">
                <a:latin typeface="Times New Roman" pitchFamily="18" charset="0"/>
                <a:ea typeface="Times New Roman"/>
                <a:cs typeface="Times New Roman" pitchFamily="18" charset="0"/>
              </a:rPr>
              <a:t>for adverbials </a:t>
            </a:r>
            <a:r>
              <a:rPr lang="en-US" sz="2400" dirty="0" smtClean="0">
                <a:latin typeface="Times New Roman" pitchFamily="18" charset="0"/>
                <a:ea typeface="Times New Roman"/>
                <a:cs typeface="Times New Roman" pitchFamily="18" charset="0"/>
              </a:rPr>
              <a:t>(here</a:t>
            </a:r>
            <a:r>
              <a:rPr lang="en-US" sz="2400" dirty="0">
                <a:latin typeface="Times New Roman" pitchFamily="18" charset="0"/>
                <a:ea typeface="Times New Roman"/>
                <a:cs typeface="Times New Roman" pitchFamily="18" charset="0"/>
              </a:rPr>
              <a:t>, there, </a:t>
            </a:r>
            <a:r>
              <a:rPr lang="en-US" sz="2400" dirty="0" smtClean="0">
                <a:latin typeface="Times New Roman" pitchFamily="18" charset="0"/>
                <a:ea typeface="Times New Roman"/>
                <a:cs typeface="Times New Roman" pitchFamily="18" charset="0"/>
              </a:rPr>
              <a:t>then…): </a:t>
            </a:r>
            <a:br>
              <a:rPr lang="en-US" sz="2400" dirty="0" smtClean="0">
                <a:latin typeface="Times New Roman" pitchFamily="18" charset="0"/>
                <a:ea typeface="Times New Roman"/>
                <a:cs typeface="Times New Roman" pitchFamily="18" charset="0"/>
              </a:rPr>
            </a:br>
            <a:r>
              <a:rPr lang="en-US" sz="2400" dirty="0" smtClean="0">
                <a:latin typeface="Times New Roman" pitchFamily="18" charset="0"/>
                <a:ea typeface="Times New Roman"/>
                <a:cs typeface="Times New Roman" pitchFamily="18" charset="0"/>
              </a:rPr>
              <a:t>    </a:t>
            </a:r>
            <a:r>
              <a:rPr lang="en-US" sz="2400" i="1" dirty="0" smtClean="0">
                <a:solidFill>
                  <a:srgbClr val="00B050"/>
                </a:solidFill>
                <a:latin typeface="Times New Roman" pitchFamily="18" charset="0"/>
                <a:ea typeface="Times New Roman"/>
                <a:cs typeface="Times New Roman" pitchFamily="18" charset="0"/>
              </a:rPr>
              <a:t>My </a:t>
            </a:r>
            <a:r>
              <a:rPr lang="en-US" sz="2400" i="1" dirty="0">
                <a:solidFill>
                  <a:srgbClr val="00B050"/>
                </a:solidFill>
                <a:latin typeface="Times New Roman" pitchFamily="18" charset="0"/>
                <a:ea typeface="Times New Roman"/>
                <a:cs typeface="Times New Roman" pitchFamily="18" charset="0"/>
              </a:rPr>
              <a:t>brother lives in the States</a:t>
            </a:r>
            <a:r>
              <a:rPr lang="en-US" sz="2400" i="1" dirty="0" smtClean="0">
                <a:solidFill>
                  <a:srgbClr val="00B050"/>
                </a:solidFill>
                <a:latin typeface="Times New Roman" pitchFamily="18" charset="0"/>
                <a:ea typeface="Times New Roman"/>
                <a:cs typeface="Times New Roman" pitchFamily="18" charset="0"/>
              </a:rPr>
              <a:t>.</a:t>
            </a:r>
            <a:r>
              <a:rPr lang="en-US" sz="2400" dirty="0" smtClean="0">
                <a:solidFill>
                  <a:srgbClr val="00B050"/>
                </a:solidFill>
                <a:latin typeface="Times New Roman" pitchFamily="18" charset="0"/>
                <a:ea typeface="Times New Roman"/>
                <a:cs typeface="Times New Roman" pitchFamily="18" charset="0"/>
              </a:rPr>
              <a:t> </a:t>
            </a:r>
            <a:r>
              <a:rPr lang="en-US" sz="2400" i="1" dirty="0">
                <a:solidFill>
                  <a:srgbClr val="00B050"/>
                </a:solidFill>
                <a:latin typeface="Times New Roman" pitchFamily="18" charset="0"/>
                <a:ea typeface="Times New Roman"/>
                <a:cs typeface="Times New Roman" pitchFamily="18" charset="0"/>
              </a:rPr>
              <a:t>He lives</a:t>
            </a:r>
            <a:r>
              <a:rPr lang="en-US" sz="2400" i="1" dirty="0">
                <a:latin typeface="Times New Roman" pitchFamily="18" charset="0"/>
                <a:ea typeface="Times New Roman"/>
                <a:cs typeface="Times New Roman" pitchFamily="18" charset="0"/>
              </a:rPr>
              <a:t> </a:t>
            </a:r>
            <a:r>
              <a:rPr lang="en-US" sz="2400" b="1" i="1" dirty="0">
                <a:solidFill>
                  <a:srgbClr val="C00000"/>
                </a:solidFill>
                <a:latin typeface="Times New Roman" pitchFamily="18" charset="0"/>
                <a:ea typeface="Times New Roman"/>
                <a:cs typeface="Times New Roman" pitchFamily="18" charset="0"/>
              </a:rPr>
              <a:t>there</a:t>
            </a:r>
            <a:r>
              <a:rPr lang="en-US" sz="2400" i="1" dirty="0">
                <a:latin typeface="Times New Roman" pitchFamily="18" charset="0"/>
                <a:ea typeface="Times New Roman"/>
                <a:cs typeface="Times New Roman" pitchFamily="18" charset="0"/>
              </a:rPr>
              <a:t> </a:t>
            </a:r>
            <a:r>
              <a:rPr lang="en-US" sz="2400" i="1" dirty="0">
                <a:solidFill>
                  <a:srgbClr val="00B050"/>
                </a:solidFill>
                <a:latin typeface="Times New Roman" pitchFamily="18" charset="0"/>
                <a:ea typeface="Times New Roman"/>
                <a:cs typeface="Times New Roman" pitchFamily="18" charset="0"/>
              </a:rPr>
              <a:t>with his wife</a:t>
            </a:r>
            <a:r>
              <a:rPr lang="en-US" sz="2400" i="1" dirty="0" smtClean="0">
                <a:solidFill>
                  <a:srgbClr val="00B050"/>
                </a:solidFill>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
            </a:r>
            <a:br>
              <a:rPr lang="en-US" sz="2400" dirty="0" smtClean="0">
                <a:latin typeface="Times New Roman" pitchFamily="18" charset="0"/>
                <a:ea typeface="Times New Roman"/>
                <a:cs typeface="Times New Roman" pitchFamily="18" charset="0"/>
              </a:rPr>
            </a:br>
            <a:r>
              <a:rPr lang="en-US" sz="2400" dirty="0" smtClean="0">
                <a:latin typeface="Times New Roman" pitchFamily="18" charset="0"/>
                <a:ea typeface="Times New Roman"/>
                <a:cs typeface="Times New Roman" pitchFamily="18" charset="0"/>
              </a:rPr>
              <a:t> * </a:t>
            </a:r>
            <a:r>
              <a:rPr lang="en-US" sz="2400" i="1" dirty="0" smtClean="0">
                <a:latin typeface="Times New Roman" pitchFamily="18" charset="0"/>
                <a:ea typeface="Times New Roman"/>
                <a:cs typeface="Times New Roman" pitchFamily="18" charset="0"/>
              </a:rPr>
              <a:t>Pro-forms </a:t>
            </a:r>
            <a:r>
              <a:rPr lang="en-US" sz="2400" i="1" dirty="0">
                <a:latin typeface="Times New Roman" pitchFamily="18" charset="0"/>
                <a:ea typeface="Times New Roman"/>
                <a:cs typeface="Times New Roman" pitchFamily="18" charset="0"/>
              </a:rPr>
              <a:t>for predicates involving auxiliaries </a:t>
            </a:r>
            <a:r>
              <a:rPr lang="en-US" sz="2400" i="1" dirty="0">
                <a:solidFill>
                  <a:srgbClr val="FF0000"/>
                </a:solidFill>
                <a:latin typeface="Times New Roman" pitchFamily="18" charset="0"/>
                <a:ea typeface="Times New Roman"/>
                <a:cs typeface="Times New Roman" pitchFamily="18" charset="0"/>
              </a:rPr>
              <a:t>do, can, may, should</a:t>
            </a:r>
            <a:r>
              <a:rPr lang="en-US" sz="2400" i="1" dirty="0">
                <a:latin typeface="Times New Roman" pitchFamily="18" charset="0"/>
                <a:ea typeface="Times New Roman"/>
                <a:cs typeface="Times New Roman" pitchFamily="18" charset="0"/>
              </a:rPr>
              <a:t>. </a:t>
            </a:r>
            <a:r>
              <a:rPr lang="en-US" sz="2400" i="1" dirty="0">
                <a:solidFill>
                  <a:srgbClr val="00B050"/>
                </a:solidFill>
                <a:latin typeface="Times New Roman" pitchFamily="18" charset="0"/>
                <a:ea typeface="Times New Roman"/>
                <a:cs typeface="Times New Roman" pitchFamily="18" charset="0"/>
              </a:rPr>
              <a:t>Ex. John doesn’t smoke. Oh, I think he </a:t>
            </a:r>
            <a:r>
              <a:rPr lang="en-US" sz="2400" b="1" i="1" dirty="0">
                <a:solidFill>
                  <a:srgbClr val="FF0000"/>
                </a:solidFill>
                <a:latin typeface="Times New Roman" pitchFamily="18" charset="0"/>
                <a:ea typeface="Times New Roman"/>
                <a:cs typeface="Times New Roman" pitchFamily="18" charset="0"/>
              </a:rPr>
              <a:t>does</a:t>
            </a:r>
            <a:r>
              <a:rPr lang="en-US" sz="2400" b="1" i="1" dirty="0" smtClean="0">
                <a:solidFill>
                  <a:srgbClr val="FF0000"/>
                </a:solidFill>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
            </a:r>
            <a:br>
              <a:rPr lang="en-US" sz="2400" dirty="0" smtClean="0">
                <a:latin typeface="Times New Roman" pitchFamily="18" charset="0"/>
                <a:ea typeface="Times New Roman"/>
                <a:cs typeface="Times New Roman" pitchFamily="18" charset="0"/>
              </a:rPr>
            </a:br>
            <a:r>
              <a:rPr lang="en-US" sz="2400" dirty="0" smtClean="0">
                <a:latin typeface="Times New Roman" pitchFamily="18" charset="0"/>
                <a:ea typeface="Times New Roman"/>
                <a:cs typeface="Times New Roman" pitchFamily="18" charset="0"/>
              </a:rPr>
              <a:t> * </a:t>
            </a:r>
            <a:r>
              <a:rPr lang="en-US" sz="2400" i="1" dirty="0" smtClean="0">
                <a:latin typeface="Times New Roman" pitchFamily="18" charset="0"/>
                <a:ea typeface="Times New Roman"/>
                <a:cs typeface="Times New Roman" pitchFamily="18" charset="0"/>
              </a:rPr>
              <a:t>Pro-forms </a:t>
            </a:r>
            <a:r>
              <a:rPr lang="en-US" sz="2400" i="1" dirty="0">
                <a:solidFill>
                  <a:srgbClr val="FF0000"/>
                </a:solidFill>
                <a:latin typeface="Times New Roman" pitchFamily="18" charset="0"/>
                <a:ea typeface="Times New Roman"/>
                <a:cs typeface="Times New Roman" pitchFamily="18" charset="0"/>
              </a:rPr>
              <a:t>“not &amp;so</a:t>
            </a:r>
            <a:r>
              <a:rPr lang="en-US" sz="2400" i="1" dirty="0">
                <a:latin typeface="Times New Roman" pitchFamily="18" charset="0"/>
                <a:ea typeface="Times New Roman"/>
                <a:cs typeface="Times New Roman" pitchFamily="18" charset="0"/>
              </a:rPr>
              <a:t>” for direct clause. </a:t>
            </a:r>
            <a:r>
              <a:rPr lang="en-US" sz="2400" i="1" dirty="0" smtClean="0">
                <a:latin typeface="Times New Roman" pitchFamily="18" charset="0"/>
                <a:ea typeface="Times New Roman"/>
                <a:cs typeface="Times New Roman" pitchFamily="18" charset="0"/>
              </a:rPr>
              <a:t/>
            </a:r>
            <a:br>
              <a:rPr lang="en-US" sz="2400" i="1" dirty="0" smtClean="0">
                <a:latin typeface="Times New Roman" pitchFamily="18" charset="0"/>
                <a:ea typeface="Times New Roman"/>
                <a:cs typeface="Times New Roman" pitchFamily="18" charset="0"/>
              </a:rPr>
            </a:br>
            <a:r>
              <a:rPr lang="en-US" sz="2400" i="1" dirty="0">
                <a:latin typeface="Times New Roman" pitchFamily="18" charset="0"/>
                <a:ea typeface="Times New Roman"/>
                <a:cs typeface="Times New Roman" pitchFamily="18" charset="0"/>
              </a:rPr>
              <a:t> </a:t>
            </a:r>
            <a:r>
              <a:rPr lang="en-US" sz="2400" i="1" dirty="0" smtClean="0">
                <a:latin typeface="Times New Roman" pitchFamily="18" charset="0"/>
                <a:ea typeface="Times New Roman"/>
                <a:cs typeface="Times New Roman" pitchFamily="18" charset="0"/>
              </a:rPr>
              <a:t>        </a:t>
            </a:r>
            <a:r>
              <a:rPr lang="en-US" sz="2400" i="1" dirty="0" smtClean="0">
                <a:solidFill>
                  <a:srgbClr val="00B050"/>
                </a:solidFill>
                <a:latin typeface="Times New Roman" pitchFamily="18" charset="0"/>
                <a:ea typeface="Times New Roman"/>
                <a:cs typeface="Times New Roman" pitchFamily="18" charset="0"/>
              </a:rPr>
              <a:t>Ex</a:t>
            </a:r>
            <a:r>
              <a:rPr lang="en-US" sz="2400" i="1" dirty="0">
                <a:solidFill>
                  <a:srgbClr val="00B050"/>
                </a:solidFill>
                <a:latin typeface="Times New Roman" pitchFamily="18" charset="0"/>
                <a:ea typeface="Times New Roman"/>
                <a:cs typeface="Times New Roman" pitchFamily="18" charset="0"/>
              </a:rPr>
              <a:t>. Is she leaving </a:t>
            </a:r>
            <a:r>
              <a:rPr lang="en-US" sz="2400" i="1" dirty="0" smtClean="0">
                <a:solidFill>
                  <a:srgbClr val="00B050"/>
                </a:solidFill>
                <a:latin typeface="Times New Roman" pitchFamily="18" charset="0"/>
                <a:ea typeface="Times New Roman"/>
                <a:cs typeface="Times New Roman" pitchFamily="18" charset="0"/>
              </a:rPr>
              <a:t>tomorrow? </a:t>
            </a:r>
            <a:r>
              <a:rPr lang="en-US" sz="2400" i="1" dirty="0">
                <a:solidFill>
                  <a:srgbClr val="00B050"/>
                </a:solidFill>
                <a:latin typeface="Times New Roman" pitchFamily="18" charset="0"/>
                <a:ea typeface="Times New Roman"/>
                <a:cs typeface="Times New Roman" pitchFamily="18" charset="0"/>
              </a:rPr>
              <a:t>I think </a:t>
            </a:r>
            <a:r>
              <a:rPr lang="en-US" sz="2400" b="1" i="1" dirty="0">
                <a:solidFill>
                  <a:srgbClr val="C00000"/>
                </a:solidFill>
                <a:latin typeface="Times New Roman" pitchFamily="18" charset="0"/>
                <a:ea typeface="Times New Roman"/>
                <a:cs typeface="Times New Roman" pitchFamily="18" charset="0"/>
              </a:rPr>
              <a:t>so/not</a:t>
            </a:r>
            <a:r>
              <a:rPr lang="en-US" sz="2400" i="1" dirty="0">
                <a:solidFill>
                  <a:srgbClr val="00B050"/>
                </a:solidFill>
                <a:latin typeface="Times New Roman" pitchFamily="18" charset="0"/>
                <a:ea typeface="Times New Roman"/>
                <a:cs typeface="Times New Roman" pitchFamily="18" charset="0"/>
              </a:rPr>
              <a:t>.</a:t>
            </a:r>
            <a:endParaRPr lang="en-US" sz="2400" dirty="0">
              <a:solidFill>
                <a:srgbClr val="00B050"/>
              </a:solidFill>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87257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332656"/>
            <a:ext cx="8856984" cy="6264695"/>
          </a:xfrm>
        </p:spPr>
        <p:txBody>
          <a:bodyPr>
            <a:noAutofit/>
          </a:bodyPr>
          <a:lstStyle/>
          <a:p>
            <a:pPr indent="255270">
              <a:lnSpc>
                <a:spcPct val="150000"/>
              </a:lnSpc>
              <a:spcAft>
                <a:spcPts val="1000"/>
              </a:spcAft>
              <a:tabLst>
                <a:tab pos="1148715" algn="l"/>
              </a:tabLst>
            </a:pPr>
            <a:r>
              <a:rPr lang="en-US" sz="2400" b="1" dirty="0" smtClean="0">
                <a:solidFill>
                  <a:srgbClr val="FF0000"/>
                </a:solidFill>
                <a:latin typeface="Times New Roman" pitchFamily="18" charset="0"/>
                <a:ea typeface="Times New Roman"/>
                <a:cs typeface="Times New Roman" pitchFamily="18" charset="0"/>
              </a:rPr>
              <a:t>2. Ellipsis</a:t>
            </a:r>
            <a:r>
              <a:rPr lang="en-US" sz="2400" dirty="0">
                <a:solidFill>
                  <a:srgbClr val="000000"/>
                </a:solidFill>
                <a:latin typeface="Times New Roman" pitchFamily="18" charset="0"/>
                <a:ea typeface="Times New Roman"/>
                <a:cs typeface="Times New Roman" pitchFamily="18" charset="0"/>
              </a:rPr>
              <a:t>:</a:t>
            </a:r>
            <a:r>
              <a:rPr lang="en-US" sz="2400" dirty="0" smtClean="0">
                <a:solidFill>
                  <a:srgbClr val="000000"/>
                </a:solidFill>
                <a:latin typeface="Times New Roman" pitchFamily="18" charset="0"/>
                <a:ea typeface="Times New Roman"/>
                <a:cs typeface="Times New Roman" pitchFamily="18" charset="0"/>
              </a:rPr>
              <a:t> </a:t>
            </a:r>
            <a:r>
              <a:rPr lang="en-US" sz="2400" dirty="0">
                <a:solidFill>
                  <a:srgbClr val="000000"/>
                </a:solidFill>
                <a:latin typeface="Times New Roman" pitchFamily="18" charset="0"/>
                <a:ea typeface="Times New Roman"/>
                <a:cs typeface="Times New Roman" pitchFamily="18" charset="0"/>
              </a:rPr>
              <a:t>A</a:t>
            </a:r>
            <a:r>
              <a:rPr lang="en-US" sz="2400" dirty="0" smtClean="0">
                <a:solidFill>
                  <a:srgbClr val="000000"/>
                </a:solidFill>
                <a:latin typeface="Times New Roman" pitchFamily="18" charset="0"/>
                <a:ea typeface="Times New Roman"/>
                <a:cs typeface="Times New Roman" pitchFamily="18" charset="0"/>
              </a:rPr>
              <a:t> </a:t>
            </a:r>
            <a:r>
              <a:rPr lang="en-US" sz="2400" dirty="0">
                <a:solidFill>
                  <a:srgbClr val="000000"/>
                </a:solidFill>
                <a:latin typeface="Times New Roman" pitchFamily="18" charset="0"/>
                <a:ea typeface="Times New Roman"/>
                <a:cs typeface="Times New Roman" pitchFamily="18" charset="0"/>
              </a:rPr>
              <a:t>form of substitution, the omission of elements which the speaker/writer assumes are obvious from the context. </a:t>
            </a:r>
            <a:r>
              <a:rPr lang="en-US" sz="2400" dirty="0" smtClean="0">
                <a:latin typeface="Times New Roman" pitchFamily="18" charset="0"/>
                <a:ea typeface="Calibri"/>
                <a:cs typeface="Times New Roman" pitchFamily="18" charset="0"/>
              </a:rPr>
              <a:t/>
            </a:r>
            <a:br>
              <a:rPr lang="en-US" sz="2400" dirty="0" smtClean="0">
                <a:latin typeface="Times New Roman" pitchFamily="18" charset="0"/>
                <a:ea typeface="Calibri"/>
                <a:cs typeface="Times New Roman" pitchFamily="18" charset="0"/>
              </a:rPr>
            </a:br>
            <a:r>
              <a:rPr lang="en-US" sz="2400" b="1" dirty="0" smtClean="0">
                <a:solidFill>
                  <a:srgbClr val="0070C0"/>
                </a:solidFill>
                <a:latin typeface="Times New Roman" pitchFamily="18" charset="0"/>
                <a:ea typeface="Times New Roman"/>
                <a:cs typeface="Times New Roman" pitchFamily="18" charset="0"/>
              </a:rPr>
              <a:t>Distinction </a:t>
            </a:r>
            <a:r>
              <a:rPr lang="en-US" sz="2400" b="1" dirty="0">
                <a:solidFill>
                  <a:srgbClr val="0070C0"/>
                </a:solidFill>
                <a:latin typeface="Times New Roman" pitchFamily="18" charset="0"/>
                <a:ea typeface="Times New Roman"/>
                <a:cs typeface="Times New Roman" pitchFamily="18" charset="0"/>
              </a:rPr>
              <a:t>between substitution &amp;</a:t>
            </a:r>
            <a:r>
              <a:rPr lang="en-US" sz="2400" b="1" dirty="0" smtClean="0">
                <a:solidFill>
                  <a:srgbClr val="0070C0"/>
                </a:solidFill>
                <a:latin typeface="Times New Roman" pitchFamily="18" charset="0"/>
                <a:ea typeface="Times New Roman"/>
                <a:cs typeface="Times New Roman" pitchFamily="18" charset="0"/>
              </a:rPr>
              <a:t> </a:t>
            </a:r>
            <a:r>
              <a:rPr lang="en-US" sz="2400" b="1" dirty="0">
                <a:solidFill>
                  <a:srgbClr val="0070C0"/>
                </a:solidFill>
                <a:latin typeface="Times New Roman" pitchFamily="18" charset="0"/>
                <a:ea typeface="Times New Roman"/>
                <a:cs typeface="Times New Roman" pitchFamily="18" charset="0"/>
              </a:rPr>
              <a:t>ellipsis:</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r>
              <a:rPr lang="en-US" sz="2400" dirty="0" smtClean="0">
                <a:solidFill>
                  <a:schemeClr val="accent6">
                    <a:lumMod val="75000"/>
                  </a:schemeClr>
                </a:solidFill>
                <a:latin typeface="Times New Roman" pitchFamily="18" charset="0"/>
                <a:ea typeface="Times New Roman"/>
                <a:cs typeface="Times New Roman" pitchFamily="18" charset="0"/>
              </a:rPr>
              <a:t>Ellipsis:</a:t>
            </a:r>
            <a:r>
              <a:rPr lang="en-US" sz="2400" dirty="0" smtClean="0">
                <a:solidFill>
                  <a:srgbClr val="000000"/>
                </a:solidFill>
                <a:latin typeface="Times New Roman" pitchFamily="18" charset="0"/>
                <a:ea typeface="Times New Roman"/>
                <a:cs typeface="Times New Roman" pitchFamily="18" charset="0"/>
              </a:rPr>
              <a:t> Simply </a:t>
            </a:r>
            <a:r>
              <a:rPr lang="en-US" sz="2400" dirty="0">
                <a:solidFill>
                  <a:srgbClr val="000000"/>
                </a:solidFill>
                <a:latin typeface="Times New Roman" pitchFamily="18" charset="0"/>
                <a:ea typeface="Times New Roman"/>
                <a:cs typeface="Times New Roman" pitchFamily="18" charset="0"/>
              </a:rPr>
              <a:t>an omission of certain elements in context, there exists the possibility of recovering them if the speaker or writer </a:t>
            </a:r>
            <a:r>
              <a:rPr lang="en-US" sz="2400" dirty="0" smtClean="0">
                <a:solidFill>
                  <a:srgbClr val="000000"/>
                </a:solidFill>
                <a:latin typeface="Times New Roman" pitchFamily="18" charset="0"/>
                <a:ea typeface="Times New Roman"/>
                <a:cs typeface="Times New Roman" pitchFamily="18" charset="0"/>
              </a:rPr>
              <a:t>wants. </a:t>
            </a:r>
            <a:r>
              <a:rPr lang="en-US" sz="2400" dirty="0">
                <a:solidFill>
                  <a:srgbClr val="000000"/>
                </a:solidFill>
                <a:latin typeface="Times New Roman" pitchFamily="18" charset="0"/>
                <a:ea typeface="Times New Roman"/>
                <a:cs typeface="Times New Roman" pitchFamily="18" charset="0"/>
              </a:rPr>
              <a:t>Such </a:t>
            </a:r>
            <a:r>
              <a:rPr lang="en-US" sz="2400" dirty="0" smtClean="0">
                <a:solidFill>
                  <a:srgbClr val="000000"/>
                </a:solidFill>
                <a:latin typeface="Times New Roman" pitchFamily="18" charset="0"/>
                <a:ea typeface="Times New Roman"/>
                <a:cs typeface="Times New Roman" pitchFamily="18" charset="0"/>
              </a:rPr>
              <a:t>possibility </a:t>
            </a:r>
            <a:r>
              <a:rPr lang="en-US" sz="2400" dirty="0">
                <a:solidFill>
                  <a:srgbClr val="000000"/>
                </a:solidFill>
                <a:latin typeface="Times New Roman" pitchFamily="18" charset="0"/>
                <a:ea typeface="Times New Roman"/>
                <a:cs typeface="Times New Roman" pitchFamily="18" charset="0"/>
              </a:rPr>
              <a:t>does not exist to substitution</a:t>
            </a:r>
            <a:r>
              <a:rPr lang="en-US" sz="2400" dirty="0" smtClean="0">
                <a:solidFill>
                  <a:srgbClr val="000000"/>
                </a:solidFill>
                <a:latin typeface="Times New Roman" pitchFamily="18" charset="0"/>
                <a:ea typeface="Times New Roman"/>
                <a:cs typeface="Times New Roman" pitchFamily="18" charset="0"/>
              </a:rPr>
              <a:t>.  </a:t>
            </a:r>
            <a:br>
              <a:rPr lang="en-US" sz="2400" dirty="0" smtClean="0">
                <a:solidFill>
                  <a:srgbClr val="000000"/>
                </a:solidFill>
                <a:latin typeface="Times New Roman" pitchFamily="18" charset="0"/>
                <a:ea typeface="Times New Roman"/>
                <a:cs typeface="Times New Roman" pitchFamily="18" charset="0"/>
              </a:rPr>
            </a:br>
            <a:r>
              <a:rPr lang="en-US" sz="2400" dirty="0" smtClean="0">
                <a:solidFill>
                  <a:srgbClr val="000000"/>
                </a:solidFill>
                <a:latin typeface="Times New Roman" pitchFamily="18" charset="0"/>
                <a:ea typeface="Times New Roman"/>
                <a:cs typeface="Times New Roman" pitchFamily="18" charset="0"/>
              </a:rPr>
              <a:t>Ex. </a:t>
            </a:r>
            <a:r>
              <a:rPr lang="en-US" sz="2400" dirty="0">
                <a:solidFill>
                  <a:srgbClr val="000000"/>
                </a:solidFill>
                <a:latin typeface="Times New Roman" pitchFamily="18" charset="0"/>
                <a:ea typeface="Times New Roman"/>
                <a:cs typeface="Times New Roman" pitchFamily="18" charset="0"/>
              </a:rPr>
              <a:t>*</a:t>
            </a:r>
            <a:r>
              <a:rPr lang="en-US" sz="2400" dirty="0" smtClean="0">
                <a:solidFill>
                  <a:srgbClr val="000000"/>
                </a:solidFill>
                <a:latin typeface="Times New Roman" pitchFamily="18" charset="0"/>
                <a:ea typeface="Times New Roman"/>
                <a:cs typeface="Times New Roman" pitchFamily="18" charset="0"/>
              </a:rPr>
              <a:t> </a:t>
            </a:r>
            <a:r>
              <a:rPr lang="en-US" sz="2400" i="1" dirty="0" smtClean="0">
                <a:solidFill>
                  <a:srgbClr val="00B050"/>
                </a:solidFill>
                <a:latin typeface="Times New Roman" pitchFamily="18" charset="0"/>
                <a:ea typeface="Times New Roman"/>
                <a:cs typeface="Times New Roman" pitchFamily="18" charset="0"/>
              </a:rPr>
              <a:t>When </a:t>
            </a:r>
            <a:r>
              <a:rPr lang="en-US" sz="2400" i="1" dirty="0">
                <a:solidFill>
                  <a:srgbClr val="00B050"/>
                </a:solidFill>
                <a:latin typeface="Times New Roman" pitchFamily="18" charset="0"/>
                <a:ea typeface="Times New Roman"/>
                <a:cs typeface="Times New Roman" pitchFamily="18" charset="0"/>
              </a:rPr>
              <a:t>did he arrive?</a:t>
            </a:r>
            <a:r>
              <a:rPr lang="en-US" sz="2400" i="1" dirty="0">
                <a:solidFill>
                  <a:srgbClr val="000000"/>
                </a:solidFill>
                <a:latin typeface="Times New Roman" pitchFamily="18" charset="0"/>
                <a:ea typeface="Times New Roman"/>
                <a:cs typeface="Times New Roman" pitchFamily="18" charset="0"/>
              </a:rPr>
              <a:t> </a:t>
            </a:r>
            <a:r>
              <a:rPr lang="en-US" sz="2400" i="1" u="sng" dirty="0">
                <a:solidFill>
                  <a:srgbClr val="FF0000"/>
                </a:solidFill>
                <a:latin typeface="Times New Roman" pitchFamily="18" charset="0"/>
                <a:ea typeface="Times New Roman"/>
                <a:cs typeface="Times New Roman" pitchFamily="18" charset="0"/>
              </a:rPr>
              <a:t>Probably</a:t>
            </a:r>
            <a:r>
              <a:rPr lang="en-US" sz="2400" i="1" dirty="0">
                <a:solidFill>
                  <a:srgbClr val="000000"/>
                </a:solidFill>
                <a:latin typeface="Times New Roman" pitchFamily="18" charset="0"/>
                <a:ea typeface="Times New Roman"/>
                <a:cs typeface="Times New Roman" pitchFamily="18" charset="0"/>
              </a:rPr>
              <a:t> </a:t>
            </a:r>
            <a:r>
              <a:rPr lang="en-US" sz="2400" i="1" dirty="0">
                <a:solidFill>
                  <a:srgbClr val="002060"/>
                </a:solidFill>
                <a:latin typeface="Times New Roman" pitchFamily="18" charset="0"/>
                <a:ea typeface="Times New Roman"/>
                <a:cs typeface="Times New Roman" pitchFamily="18" charset="0"/>
              </a:rPr>
              <a:t>(she arrived)</a:t>
            </a:r>
            <a:r>
              <a:rPr lang="en-US" sz="2400" i="1" dirty="0">
                <a:solidFill>
                  <a:srgbClr val="00B050"/>
                </a:solidFill>
                <a:latin typeface="Times New Roman" pitchFamily="18" charset="0"/>
                <a:ea typeface="Times New Roman"/>
                <a:cs typeface="Times New Roman" pitchFamily="18" charset="0"/>
              </a:rPr>
              <a:t> yesterday.</a:t>
            </a:r>
            <a:r>
              <a:rPr lang="en-US" sz="2400" i="1" dirty="0">
                <a:solidFill>
                  <a:srgbClr val="000000"/>
                </a:solidFill>
                <a:latin typeface="Times New Roman" pitchFamily="18" charset="0"/>
                <a:ea typeface="Times New Roman"/>
                <a:cs typeface="Times New Roman" pitchFamily="18" charset="0"/>
              </a:rPr>
              <a:t> </a:t>
            </a:r>
            <a:r>
              <a:rPr lang="en-US" sz="2400" dirty="0">
                <a:solidFill>
                  <a:srgbClr val="000000"/>
                </a:solidFill>
                <a:latin typeface="Times New Roman" pitchFamily="18" charset="0"/>
                <a:ea typeface="Times New Roman"/>
                <a:cs typeface="Times New Roman" pitchFamily="18" charset="0"/>
              </a:rPr>
              <a:t>(ellipsis)</a:t>
            </a:r>
            <a:r>
              <a:rPr lang="en-US" sz="2400" dirty="0">
                <a:latin typeface="Times New Roman" pitchFamily="18" charset="0"/>
                <a:ea typeface="Calibri"/>
                <a:cs typeface="Times New Roman" pitchFamily="18" charset="0"/>
              </a:rPr>
              <a:t/>
            </a:r>
            <a:br>
              <a:rPr lang="en-US" sz="2400" dirty="0">
                <a:latin typeface="Times New Roman" pitchFamily="18" charset="0"/>
                <a:ea typeface="Calibri"/>
                <a:cs typeface="Times New Roman" pitchFamily="18" charset="0"/>
              </a:rPr>
            </a:br>
            <a:r>
              <a:rPr lang="en-US" sz="2400" dirty="0">
                <a:latin typeface="Times New Roman" pitchFamily="18" charset="0"/>
                <a:ea typeface="Calibri"/>
                <a:cs typeface="Times New Roman" pitchFamily="18" charset="0"/>
              </a:rPr>
              <a:t> </a:t>
            </a:r>
            <a:r>
              <a:rPr lang="en-US" sz="2400" dirty="0" smtClean="0">
                <a:latin typeface="Times New Roman" pitchFamily="18" charset="0"/>
                <a:ea typeface="Calibri"/>
                <a:cs typeface="Times New Roman" pitchFamily="18" charset="0"/>
              </a:rPr>
              <a:t>  * </a:t>
            </a:r>
            <a:r>
              <a:rPr lang="en-US" sz="2400" i="1" dirty="0" smtClean="0">
                <a:solidFill>
                  <a:srgbClr val="000000"/>
                </a:solidFill>
                <a:latin typeface="Times New Roman" pitchFamily="18" charset="0"/>
                <a:ea typeface="Times New Roman"/>
                <a:cs typeface="Times New Roman" pitchFamily="18" charset="0"/>
              </a:rPr>
              <a:t>The </a:t>
            </a:r>
            <a:r>
              <a:rPr lang="en-US" sz="2400" i="1" dirty="0">
                <a:solidFill>
                  <a:srgbClr val="000000"/>
                </a:solidFill>
                <a:latin typeface="Times New Roman" pitchFamily="18" charset="0"/>
                <a:ea typeface="Times New Roman"/>
                <a:cs typeface="Times New Roman" pitchFamily="18" charset="0"/>
              </a:rPr>
              <a:t>president called on Congress to approve the budget. He thought it was the right thing</a:t>
            </a:r>
            <a:r>
              <a:rPr lang="en-US" sz="2400" dirty="0">
                <a:solidFill>
                  <a:srgbClr val="000000"/>
                </a:solidFill>
                <a:latin typeface="Times New Roman" pitchFamily="18" charset="0"/>
                <a:ea typeface="Times New Roman"/>
                <a:cs typeface="Times New Roman" pitchFamily="18" charset="0"/>
              </a:rPr>
              <a:t> </a:t>
            </a:r>
            <a:r>
              <a:rPr lang="en-US" sz="2400" i="1" u="sng" dirty="0">
                <a:solidFill>
                  <a:srgbClr val="FF0000"/>
                </a:solidFill>
                <a:latin typeface="Times New Roman" pitchFamily="18" charset="0"/>
                <a:ea typeface="Times New Roman"/>
                <a:cs typeface="Times New Roman" pitchFamily="18" charset="0"/>
              </a:rPr>
              <a:t>to do</a:t>
            </a:r>
            <a:r>
              <a:rPr lang="en-US" sz="2400" i="1" dirty="0">
                <a:solidFill>
                  <a:srgbClr val="FF0000"/>
                </a:solidFill>
                <a:latin typeface="Times New Roman" pitchFamily="18" charset="0"/>
                <a:ea typeface="Times New Roman"/>
                <a:cs typeface="Times New Roman" pitchFamily="18" charset="0"/>
              </a:rPr>
              <a:t>. (substitution – </a:t>
            </a:r>
            <a:r>
              <a:rPr lang="en-US" sz="2400" i="1" dirty="0" smtClean="0">
                <a:solidFill>
                  <a:srgbClr val="0070C0"/>
                </a:solidFill>
                <a:latin typeface="Times New Roman" pitchFamily="18" charset="0"/>
                <a:ea typeface="Times New Roman"/>
                <a:cs typeface="Times New Roman" pitchFamily="18" charset="0"/>
              </a:rPr>
              <a:t>do</a:t>
            </a:r>
            <a:r>
              <a:rPr lang="en-US" sz="2400" i="1" dirty="0">
                <a:solidFill>
                  <a:srgbClr val="FF0000"/>
                </a:solidFill>
                <a:latin typeface="Times New Roman" pitchFamily="18" charset="0"/>
                <a:ea typeface="Times New Roman"/>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32040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TotalTime>
  <Words>197</Words>
  <Application>Microsoft Office PowerPoint</Application>
  <PresentationFormat>On-screen Show (4:3)</PresentationFormat>
  <Paragraphs>31</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CHAPTER II       LINGUISTIC ELEMENTS IN DISCOURSE             Cohesion             Cohesive devices: Reference; Substitution; Ellipsis; Conjunction; Lexical cohesion                Coherence                Information structure: Given &amp; new information; Theme &amp; rheme              Genres</vt:lpstr>
      <vt:lpstr>COHESION  Cohesion is the grammatical &amp; lexical  linking (cohesive ties/connections) within a text or sentence that holds a text together &amp; gives it meaning.   </vt:lpstr>
      <vt:lpstr>                2.  TYPES OF COHESION     - Grammatical cohesion, which is based on structural content     - Lexical cohesion, which is based on lexical content &amp; background knowledge.   * A cohesive text is created in many different ways.      * Five general categories of cohesive devices that create coherence in texts: Reference , Ellipsis (word omission/), Substitution (word/phrase replacement), Lexical cohesion (lexical items) &amp; Conjunction /connectors.</vt:lpstr>
      <vt:lpstr>           - Lexical Cohesion: Repetition uses the same word, or synonyms, antonyms, etc.               For example, "Which dress are you going to wear?" – "I will wear my green frock," uses the synonyms "dress" and "frock" for lexical cohesion.        Collocation uses related words that typically go together or tend to repeat the same meaning.           - Ellipsis: a situation in which words are left out of a sentence but the sentence can still be understood: “How many students are there in your group?” – “25”    </vt:lpstr>
      <vt:lpstr>COHERENCE * Coherence is a Latin word. Its meaning - “to stick together.”(Every thing fitting together well).   * In a composition, coherence is a literary technique that refers to logical connections, which listeners or readers perceive in an oral or written text.   &gt; Coherence is a written or spoken piece that is not only consistent &amp; logical, unified &amp; meaningful.</vt:lpstr>
      <vt:lpstr> The differences between Cohesion &amp; Coherence    Cohesion: In the text; Grammatical links; Clues, Guides to coherence                                    Coherence: In the readers’s /listener’s mind; The feeling that the text makes sense; The reader has  to create coherence.   </vt:lpstr>
      <vt:lpstr> - In fact: Sometimes A cohesive text (having a lot of connections) is not coherent text (difficult to interpret)  Ex. Illustration of the relationship between cohesion &amp; coherence  - John forgot to bring the corkscrew. The party was spoilt.  (There’s no surface link, but it is coherent)  - Although Thu is a teacher, she is very honest.  (There is a formal cohesive device (conjunction “although”), but it is not coherent because the sentence does not sound right according to our common background knowledge) </vt:lpstr>
      <vt:lpstr>            Grammatical cohesion 1. Substitution: a device showing the relationship between sentences avoiding repetition. They are Pro-form for nouns (pronouns). Pronoun are frequently used  where nouns are not repeated.     Ex. The guys applied for a scholarship. Unfortunately, they were all rejected.   * Pro-forms for adverbials (here, there, then…):      My brother lives in the States. He lives there with his wife.  * Pro-forms for predicates involving auxiliaries do, can, may, should. Ex. John doesn’t smoke. Oh, I think he does.  * Pro-forms “not &amp;so” for direct clause.           Ex. Is she leaving tomorrow? I think so/not.</vt:lpstr>
      <vt:lpstr>2. Ellipsis: A form of substitution, the omission of elements which the speaker/writer assumes are obvious from the context.  Distinction between substitution &amp; ellipsis: Ellipsis: Simply an omission of certain elements in context, there exists the possibility of recovering them if the speaker or writer wants. Such possibility does not exist to substitution.   Ex. * When did he arrive? Probably (she arrived) yesterday. (ellipsis)    * The president called on Congress to approve the budget. He thought it was the right thing to do. (substitution – do)</vt:lpstr>
      <vt:lpstr>                3. Structural parallelism     Two or more sentences have identical/very similar structure, serving as a means of connecting sentences. The connection is further reinforced by lexical equivalence.     Ex.  - Wherever there’s despair, we bring hope.         - Wherever there’s fear, we bring confidence. </vt:lpstr>
      <vt:lpstr>                Logical cohesive devices        Sentence connectors demonstrating the logical relationships between sentences.              +  And: linking 2 clauses in a compound sentence        + Enumeration: Indicating a listing of what is being said (first, second…next; finally, to begin with, for one thing….       + Addition: Additive conjuncts: reinforcing &amp; equative conjuncts: also, too, furthermore, moreover, then, in addition, above all, neither, nor…..  </vt:lpstr>
      <vt:lpstr>+ Transition: “now” introduces a new stage in the sequence of thought: with reference to, with regard to, by the way…&gt; digression (temporarily changing the topic)  + Summation: generalizing, summing up what has been discussed or said earlier: then, all in all, in conclusion, to sum up, in a nutshell…  + Apposition: used to refer back to the previous sentence: namely (viz), in other words, for example, that is (i.e./ie), for instance…</vt:lpstr>
      <vt:lpstr>    + Result: Indicating the results or consequences of what was mentioned or said in the preceding sentences: consequently, hence, so, therefore, thus, as a result…    + Inference: implicit in the preceding sentence: else, otherwise, then, in that case, in other words…    + Reformulation or replacement: Introducing another way of saying the same thing by means of conjuncts: better, rather, in other words, again…   </vt:lpstr>
      <vt:lpstr>   + Contrast: Introducing by conjuncts: instead, then, on the contrary, in/by contrast, by comparison on the other hand  + Concession: (nhượng bộ): introducing the unexpected, surprising nature of what being said before: anyhow, anyway, besides however, though, in any case, in spite of that, after all, all the same  + Comparison: found in adjectives &amp; adverbs: more, as, less, least</vt:lpstr>
      <vt:lpstr>                Lexical cohesive devices   + Reiteration: lexical equivalent as result of repetition   + Synonyms: Lexical equivalent- frequent use in English.    + Antonym: a word that has the opposite meaning of another word.   + Association: defined as that existing between 2 or more words of one or the same field, possessing some common semantic properties.            Ex. Military, conflict, armed forces, unit                         LEXICAL FIELDS</vt:lpstr>
      <vt:lpstr>    + Reference: the symbolic relationship of one linguistic expression to another, in which one provides the information necessary to interpret the other.                                                                               *Reference includes:          # Anaphoric reference (that, those, the former, the later…) which looks backward in the text for its referents            #    Cataphoric reference (as follows, the following, below…) which looks forward in the text for its referent.</vt:lpstr>
      <vt:lpstr>* Although Thu is a teacher, she is very honest  (a formal cohesive device “although”, but it is not coherent because the sentence does not sound right according to our common background knowledge)     * Hắn vừa đi vừa chửi. Chí Phèo xách một cái vỏ chai đến nhà bá Kiến. (He cursed as he walked. Chi Pheo went to Ba Kien’s house with an empty bottle in his hand.)</vt:lpstr>
      <vt:lpstr> SUMMARY    * Chapter II mentions about the distinction between cohesion and coherence.            * Cohesion is formal links which exist between sentences; Cohesion has 3 types: grammatical, logical &amp; lexical    * Coherence is the semantic ties in discourse.           </vt:lpstr>
      <vt:lpstr>                    Information structure       The information structure refers to the interface between the structure &amp; meaning of linguistic utterances; the interlocutors' mental representations of information, discourse referents, and the overall universe of discourse, on the other.     Thuật ngữ cấu trúc thông tin đề cập đến giao diện giữa cấu trúc và ý nghĩa của lời nói ngôn ngữ; là các biểu đạt tinh thần của người đối thoại về thông tin, tham chiếu diễn ngôn và  tổng thể vấn đề chung của diễn ngôn.</vt:lpstr>
      <vt:lpstr>Theme &amp; Rheme *A message consists of two main parts: Theme &amp; Rheme. *Based on Prague School of linguistics: Information structure of a sentence consists of 2 parts: New information &amp; given (old) information The theme - the topic/main character/Topic entity    The rheme - the comment Ex. Marry was late again.(Marry: NI)  &gt; The Theme is the element which serves as the point of departure of the message.       &gt; The remainder of the message, the part in which the theme is developed, is called the Rheme. </vt:lpstr>
      <vt:lpstr>In other words,  * Theme is left-most constituent of the sentence –subject; It is starting point of the utterance.  * Rheme is something what the speaker says later.</vt:lpstr>
      <vt:lpstr>In short, Theme may be seen as having 2 functions:  i) To connect back &amp; link into the previous discourse, maintaining a coherent point of view.  ii) Serve as a point of departure for further development of the discourse.</vt:lpstr>
      <vt:lpstr>1) The cat ate the rat (the focus is the CAT). 2) The rat was eaten by the cat (the focus is the RAT) * There are 3 types of themes: Topical, Interpersonal &amp; Textual. Ex. Frankly, the movie was a waste of money. However, you should see it &amp; make up your own mind.       Interpl.    Topical Textual    Topical</vt:lpstr>
      <vt:lpstr>            DISCOURSE STRUCTURE- GENRE      * Discourse structure known as genre/style    A genre is a particular type of literature, painting, music, film, or other art form which people consider as a class because it has special characteristics.       * Types of discourse structure:    Narrative, Descriptive, Procedural, Argumentative </vt:lpstr>
      <vt:lpstr>* Narratives: the most universal form of discourse, occuring in all cultures.  It’s characteristics of organization: beginning with an orientation: the time of the story &amp; spatial setting (character, goal, problem, solution…)    Ex. Once upon a time in a small village by the sea, there live an old man &amp; woman….</vt:lpstr>
      <vt:lpstr>* Descriptive * Telling a story about something related to the object of description.   * The description topics could be: describing a home, a building, a person….  * The description based on the syntactic structures: links, relative clauses, prepositional &amp; adverbial phrases…</vt:lpstr>
      <vt:lpstr>* Procedural/process  Called “How to” discourse because primary purpose is to explain how to accomplish or to do a task.    Ex.  how to set up a computer set, how to get to airport…</vt:lpstr>
      <vt:lpstr>* Argumentative  * Often describing the process of supporting or weakening another statement whose validity is open to question to doubt.   * Classical organization: an introduction, explanation of the case or problem, outline of argument, proof, refutation &amp; conclusion. </vt:lpstr>
      <vt:lpstr>Identify the old (given) &amp; new in the example.   Good evening &amp; welcome to “this is your life”. This is Terry Donovan speaking. We’re waiting for the subject of tonight’s programme. He’s one of the world’s leading actors, &amp; he thinks he’s coming here to take part in a discussion programme…I can hear him now…yes, here he is! Jason Douglas…This is your life!</vt:lpstr>
      <vt:lpstr>                                                      Revision   1. What are Cohesion &amp; Coherence? Their types. The difference between Cohesion &amp; Coherence.  2. Cohesive devices: Lexical &amp; Grammatical devices.  3.What are Theme &amp; Rheme. Illustrate through examples.  4. What is genre? Its types.    5. Write a short paragraph that demonstrates cohesion &amp; coherence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90</cp:revision>
  <dcterms:created xsi:type="dcterms:W3CDTF">2020-09-14T12:45:49Z</dcterms:created>
  <dcterms:modified xsi:type="dcterms:W3CDTF">2022-04-13T13:37:57Z</dcterms:modified>
</cp:coreProperties>
</file>