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75" r:id="rId3"/>
    <p:sldId id="260" r:id="rId4"/>
    <p:sldId id="276" r:id="rId5"/>
    <p:sldId id="261" r:id="rId6"/>
    <p:sldId id="262" r:id="rId7"/>
    <p:sldId id="263" r:id="rId8"/>
    <p:sldId id="264" r:id="rId9"/>
    <p:sldId id="265" r:id="rId10"/>
    <p:sldId id="266" r:id="rId11"/>
    <p:sldId id="267" r:id="rId12"/>
    <p:sldId id="272" r:id="rId13"/>
    <p:sldId id="273" r:id="rId14"/>
    <p:sldId id="274" r:id="rId15"/>
    <p:sldId id="268" r:id="rId16"/>
    <p:sldId id="271"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D0F07-BBC1-48F1-A3B5-DF99EFF51C7F}" type="datetimeFigureOut">
              <a:rPr lang="en-US" smtClean="0"/>
              <a:t>4/13/2022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CD006-D308-4E03-873B-A25C1CD341C8}" type="slidenum">
              <a:rPr lang="en-US" smtClean="0"/>
              <a:t>‹#›</a:t>
            </a:fld>
            <a:endParaRPr lang="en-US"/>
          </a:p>
        </p:txBody>
      </p:sp>
    </p:spTree>
    <p:extLst>
      <p:ext uri="{BB962C8B-B14F-4D97-AF65-F5344CB8AC3E}">
        <p14:creationId xmlns:p14="http://schemas.microsoft.com/office/powerpoint/2010/main" val="3745383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1CD006-D308-4E03-873B-A25C1CD341C8}" type="slidenum">
              <a:rPr lang="en-US" smtClean="0"/>
              <a:t>16</a:t>
            </a:fld>
            <a:endParaRPr lang="en-US"/>
          </a:p>
        </p:txBody>
      </p:sp>
    </p:spTree>
    <p:extLst>
      <p:ext uri="{BB962C8B-B14F-4D97-AF65-F5344CB8AC3E}">
        <p14:creationId xmlns:p14="http://schemas.microsoft.com/office/powerpoint/2010/main" val="3490498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53705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21680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24709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16491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85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59781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24A75-86FE-4906-B794-BDC4E0C207EC}"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3864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24A75-86FE-4906-B794-BDC4E0C207EC}"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7616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24A75-86FE-4906-B794-BDC4E0C207EC}"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4927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270152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472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24A75-86FE-4906-B794-BDC4E0C207EC}" type="datetimeFigureOut">
              <a:rPr lang="en-US" smtClean="0"/>
              <a:t>4/13/2022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70B21-09D1-4DA2-9FD4-E8DA4DFE7DA8}" type="slidenum">
              <a:rPr lang="en-US" smtClean="0"/>
              <a:t>‹#›</a:t>
            </a:fld>
            <a:endParaRPr lang="en-US"/>
          </a:p>
        </p:txBody>
      </p:sp>
    </p:spTree>
    <p:extLst>
      <p:ext uri="{BB962C8B-B14F-4D97-AF65-F5344CB8AC3E}">
        <p14:creationId xmlns:p14="http://schemas.microsoft.com/office/powerpoint/2010/main" val="277038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640960" cy="6552728"/>
          </a:xfrm>
        </p:spPr>
        <p:txBody>
          <a:bodyPr/>
          <a:lstStyle/>
          <a:p>
            <a:r>
              <a:rPr lang="en-US" sz="2800" b="1" spc="10" dirty="0" smtClean="0">
                <a:solidFill>
                  <a:srgbClr val="7030A0"/>
                </a:solidFill>
                <a:latin typeface="Times New Roman"/>
                <a:ea typeface="Times New Roman"/>
              </a:rPr>
              <a:t>CHAPTER I</a:t>
            </a:r>
            <a:r>
              <a:rPr lang="en-US" sz="4000" b="1" spc="10" dirty="0" smtClean="0">
                <a:solidFill>
                  <a:srgbClr val="7030A0"/>
                </a:solidFill>
                <a:latin typeface="Times New Roman"/>
                <a:ea typeface="Times New Roman"/>
              </a:rPr>
              <a:t> </a:t>
            </a:r>
            <a:r>
              <a:rPr lang="en-US" sz="4000" b="1" spc="10" dirty="0">
                <a:solidFill>
                  <a:srgbClr val="7030A0"/>
                </a:solidFill>
                <a:latin typeface="Times New Roman"/>
                <a:ea typeface="Times New Roman"/>
              </a:rPr>
              <a:t/>
            </a:r>
            <a:br>
              <a:rPr lang="en-US" sz="4000" b="1" spc="10" dirty="0">
                <a:solidFill>
                  <a:srgbClr val="7030A0"/>
                </a:solidFill>
                <a:latin typeface="Times New Roman"/>
                <a:ea typeface="Times New Roman"/>
              </a:rPr>
            </a:br>
            <a:r>
              <a:rPr lang="en-US" sz="3200" b="1" spc="10" dirty="0" smtClean="0">
                <a:solidFill>
                  <a:srgbClr val="002060"/>
                </a:solidFill>
                <a:latin typeface="Times New Roman"/>
                <a:ea typeface="Times New Roman"/>
              </a:rPr>
              <a:t>INTRODUCTION TO DISCOURSE </a:t>
            </a:r>
            <a:r>
              <a:rPr lang="en-US" sz="3200" b="1" spc="10" dirty="0">
                <a:solidFill>
                  <a:srgbClr val="002060"/>
                </a:solidFill>
                <a:latin typeface="Times New Roman"/>
                <a:ea typeface="Times New Roman"/>
              </a:rPr>
              <a:t>ANALYSIS</a:t>
            </a:r>
            <a:r>
              <a:rPr lang="en-US" sz="4000" b="1" spc="10">
                <a:solidFill>
                  <a:srgbClr val="7030A0"/>
                </a:solidFill>
                <a:latin typeface="Times New Roman"/>
                <a:ea typeface="Times New Roman"/>
              </a:rPr>
              <a:t/>
            </a:r>
            <a:br>
              <a:rPr lang="en-US" sz="4000" b="1" spc="10">
                <a:solidFill>
                  <a:srgbClr val="7030A0"/>
                </a:solidFill>
                <a:latin typeface="Times New Roman"/>
                <a:ea typeface="Times New Roman"/>
              </a:rPr>
            </a:br>
            <a:r>
              <a:rPr lang="en-US" sz="4000" b="1" spc="10" smtClean="0">
                <a:solidFill>
                  <a:srgbClr val="7030A0"/>
                </a:solidFill>
                <a:latin typeface="Times New Roman"/>
                <a:ea typeface="Times New Roman"/>
              </a:rPr>
              <a:t/>
            </a:r>
            <a:br>
              <a:rPr lang="en-US" sz="4000" b="1" spc="10" smtClean="0">
                <a:solidFill>
                  <a:srgbClr val="7030A0"/>
                </a:solidFill>
                <a:latin typeface="Times New Roman"/>
                <a:ea typeface="Times New Roman"/>
              </a:rPr>
            </a:br>
            <a:r>
              <a:rPr lang="en-US" sz="4000" b="1" spc="10" smtClean="0">
                <a:solidFill>
                  <a:srgbClr val="7030A0"/>
                </a:solidFill>
                <a:latin typeface="Times New Roman"/>
                <a:ea typeface="Times New Roman"/>
              </a:rPr>
              <a:t>What </a:t>
            </a:r>
            <a:r>
              <a:rPr lang="en-US" sz="4000" b="1" spc="10" dirty="0" smtClean="0">
                <a:solidFill>
                  <a:srgbClr val="7030A0"/>
                </a:solidFill>
                <a:latin typeface="Times New Roman"/>
                <a:ea typeface="Times New Roman"/>
              </a:rPr>
              <a:t>is Discourse Analysis</a:t>
            </a:r>
            <a:br>
              <a:rPr lang="en-US" sz="4000" b="1" spc="10" dirty="0" smtClean="0">
                <a:solidFill>
                  <a:srgbClr val="7030A0"/>
                </a:solidFill>
                <a:latin typeface="Times New Roman"/>
                <a:ea typeface="Times New Roman"/>
              </a:rPr>
            </a:br>
            <a:r>
              <a:rPr lang="en-US" sz="4000" b="1" spc="10" dirty="0" smtClean="0">
                <a:solidFill>
                  <a:srgbClr val="7030A0"/>
                </a:solidFill>
                <a:latin typeface="Times New Roman"/>
                <a:ea typeface="Times New Roman"/>
              </a:rPr>
              <a:t>Discourse versus Text</a:t>
            </a:r>
            <a:br>
              <a:rPr lang="en-US" sz="4000" b="1" spc="10" dirty="0" smtClean="0">
                <a:solidFill>
                  <a:srgbClr val="7030A0"/>
                </a:solidFill>
                <a:latin typeface="Times New Roman"/>
                <a:ea typeface="Times New Roman"/>
              </a:rPr>
            </a:br>
            <a:r>
              <a:rPr lang="en-US" sz="4000" b="1" spc="10" dirty="0" smtClean="0">
                <a:solidFill>
                  <a:srgbClr val="7030A0"/>
                </a:solidFill>
                <a:latin typeface="Times New Roman"/>
                <a:ea typeface="Times New Roman"/>
              </a:rPr>
              <a:t>Spoken &amp; </a:t>
            </a:r>
            <a:r>
              <a:rPr lang="en-US" sz="4000" b="1" spc="10" smtClean="0">
                <a:solidFill>
                  <a:srgbClr val="7030A0"/>
                </a:solidFill>
                <a:latin typeface="Times New Roman"/>
                <a:ea typeface="Times New Roman"/>
              </a:rPr>
              <a:t>Written Text </a:t>
            </a:r>
            <a:r>
              <a:rPr lang="en-US" sz="2900" dirty="0">
                <a:solidFill>
                  <a:srgbClr val="000000"/>
                </a:solidFill>
                <a:latin typeface="Times New Roman"/>
                <a:ea typeface="Times New Roman"/>
              </a:rPr>
              <a:t/>
            </a:r>
            <a:br>
              <a:rPr lang="en-US" sz="2900" dirty="0">
                <a:solidFill>
                  <a:srgbClr val="000000"/>
                </a:solidFill>
                <a:latin typeface="Times New Roman"/>
                <a:ea typeface="Times New Roman"/>
              </a:rPr>
            </a:br>
            <a:endParaRPr lang="en-US" dirty="0"/>
          </a:p>
        </p:txBody>
      </p:sp>
    </p:spTree>
    <p:extLst>
      <p:ext uri="{BB962C8B-B14F-4D97-AF65-F5344CB8AC3E}">
        <p14:creationId xmlns:p14="http://schemas.microsoft.com/office/powerpoint/2010/main" val="1762442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048671"/>
          </a:xfrm>
        </p:spPr>
        <p:txBody>
          <a:bodyPr/>
          <a:lstStyle/>
          <a:p>
            <a:r>
              <a:rPr lang="en-US" sz="2800" b="1" dirty="0">
                <a:solidFill>
                  <a:srgbClr val="00B050"/>
                </a:solidFill>
                <a:latin typeface="Times New Roman"/>
                <a:cs typeface="Times New Roman"/>
              </a:rPr>
              <a:t>FUNCTIONS OF LANGUAGE</a:t>
            </a:r>
            <a:br>
              <a:rPr lang="en-US" sz="2800" b="1" dirty="0">
                <a:solidFill>
                  <a:srgbClr val="00B050"/>
                </a:solidFill>
                <a:latin typeface="Times New Roman"/>
                <a:cs typeface="Times New Roman"/>
              </a:rPr>
            </a:br>
            <a:r>
              <a:rPr lang="en-US" sz="2800" b="1" dirty="0">
                <a:solidFill>
                  <a:srgbClr val="0D0D0D"/>
                </a:solidFill>
                <a:latin typeface="Times New Roman"/>
                <a:cs typeface="Times New Roman"/>
              </a:rPr>
              <a:t/>
            </a:r>
            <a:br>
              <a:rPr lang="en-US" sz="2800" b="1" dirty="0">
                <a:solidFill>
                  <a:srgbClr val="0D0D0D"/>
                </a:solidFill>
                <a:latin typeface="Times New Roman"/>
                <a:cs typeface="Times New Roman"/>
              </a:rPr>
            </a:br>
            <a:r>
              <a:rPr lang="en-US" sz="2800" b="1" dirty="0">
                <a:solidFill>
                  <a:srgbClr val="0D0D0D"/>
                </a:solidFill>
                <a:latin typeface="Times New Roman"/>
                <a:cs typeface="Times New Roman"/>
              </a:rPr>
              <a:t>   - </a:t>
            </a:r>
            <a:r>
              <a:rPr lang="en-US" sz="3600" b="1" dirty="0">
                <a:solidFill>
                  <a:srgbClr val="0D0D0D"/>
                </a:solidFill>
                <a:latin typeface="Times New Roman"/>
                <a:cs typeface="Times New Roman"/>
              </a:rPr>
              <a:t>Designed for the purpose of </a:t>
            </a:r>
            <a:r>
              <a:rPr lang="en-US" sz="3600" b="1" dirty="0">
                <a:solidFill>
                  <a:srgbClr val="FF0000"/>
                </a:solidFill>
                <a:latin typeface="Times New Roman"/>
                <a:cs typeface="Times New Roman"/>
              </a:rPr>
              <a:t>communication</a:t>
            </a:r>
            <a:r>
              <a:rPr lang="en-US" sz="3600" b="1" dirty="0">
                <a:solidFill>
                  <a:srgbClr val="0D0D0D"/>
                </a:solidFill>
                <a:latin typeface="Times New Roman"/>
                <a:cs typeface="Times New Roman"/>
              </a:rPr>
              <a:t/>
            </a:r>
            <a:br>
              <a:rPr lang="en-US" sz="3600" b="1" dirty="0">
                <a:solidFill>
                  <a:srgbClr val="0D0D0D"/>
                </a:solidFill>
                <a:latin typeface="Times New Roman"/>
                <a:cs typeface="Times New Roman"/>
              </a:rPr>
            </a:br>
            <a:r>
              <a:rPr lang="en-US" sz="3600" b="1" dirty="0">
                <a:solidFill>
                  <a:srgbClr val="0D0D0D"/>
                </a:solidFill>
                <a:latin typeface="Times New Roman"/>
                <a:cs typeface="Times New Roman"/>
              </a:rPr>
              <a:t/>
            </a:r>
            <a:br>
              <a:rPr lang="en-US" sz="3600" b="1" dirty="0">
                <a:solidFill>
                  <a:srgbClr val="0D0D0D"/>
                </a:solidFill>
                <a:latin typeface="Times New Roman"/>
                <a:cs typeface="Times New Roman"/>
              </a:rPr>
            </a:br>
            <a:r>
              <a:rPr lang="en-US" sz="3600" b="1" dirty="0">
                <a:solidFill>
                  <a:srgbClr val="0D0D0D"/>
                </a:solidFill>
                <a:latin typeface="Times New Roman"/>
                <a:cs typeface="Times New Roman"/>
              </a:rPr>
              <a:t>   - </a:t>
            </a:r>
            <a:r>
              <a:rPr lang="en-US" sz="3600" b="1" dirty="0">
                <a:solidFill>
                  <a:srgbClr val="FF0000"/>
                </a:solidFill>
                <a:latin typeface="Times New Roman"/>
                <a:cs typeface="Times New Roman"/>
              </a:rPr>
              <a:t>Storehouse &amp; Transmission</a:t>
            </a:r>
            <a:r>
              <a:rPr lang="en-US" sz="3600" b="1" dirty="0">
                <a:solidFill>
                  <a:srgbClr val="0D0D0D"/>
                </a:solidFill>
                <a:latin typeface="Times New Roman"/>
                <a:cs typeface="Times New Roman"/>
              </a:rPr>
              <a:t>: storing culture, history, embodying human’s </a:t>
            </a:r>
            <a:r>
              <a:rPr lang="en-US" sz="3600" b="1" dirty="0" smtClean="0">
                <a:solidFill>
                  <a:srgbClr val="0D0D0D"/>
                </a:solidFill>
                <a:latin typeface="Times New Roman"/>
                <a:cs typeface="Times New Roman"/>
              </a:rPr>
              <a:t>ideas…&amp; </a:t>
            </a:r>
            <a:r>
              <a:rPr lang="en-US" sz="3600" b="1" dirty="0">
                <a:solidFill>
                  <a:srgbClr val="0D0D0D"/>
                </a:solidFill>
                <a:latin typeface="Times New Roman"/>
                <a:cs typeface="Times New Roman"/>
              </a:rPr>
              <a:t>transmitting (transferring) these archives from one to next generation.</a:t>
            </a:r>
            <a:r>
              <a:rPr lang="en-US" sz="3600" dirty="0">
                <a:solidFill>
                  <a:srgbClr val="0D0D0D"/>
                </a:solidFill>
                <a:latin typeface="Times New Roman"/>
                <a:cs typeface="Times New Roman"/>
              </a:rPr>
              <a:t> </a:t>
            </a:r>
            <a:endParaRPr lang="en-US" dirty="0"/>
          </a:p>
        </p:txBody>
      </p:sp>
    </p:spTree>
    <p:extLst>
      <p:ext uri="{BB962C8B-B14F-4D97-AF65-F5344CB8AC3E}">
        <p14:creationId xmlns:p14="http://schemas.microsoft.com/office/powerpoint/2010/main" val="3296956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32656"/>
            <a:ext cx="8640960" cy="6120679"/>
          </a:xfrm>
        </p:spPr>
        <p:txBody>
          <a:bodyPr>
            <a:normAutofit/>
          </a:bodyPr>
          <a:lstStyle/>
          <a:p>
            <a:r>
              <a:rPr lang="en-US" sz="3600" dirty="0" smtClean="0">
                <a:solidFill>
                  <a:srgbClr val="000000"/>
                </a:solidFill>
                <a:latin typeface="Times New Roman"/>
              </a:rPr>
              <a:t>* Many </a:t>
            </a:r>
            <a:r>
              <a:rPr lang="en-US" sz="3600" dirty="0">
                <a:solidFill>
                  <a:srgbClr val="FF0000"/>
                </a:solidFill>
                <a:latin typeface="Times New Roman"/>
              </a:rPr>
              <a:t>means of communication</a:t>
            </a:r>
            <a:r>
              <a:rPr lang="en-US" sz="3600" dirty="0">
                <a:solidFill>
                  <a:srgbClr val="000000"/>
                </a:solidFill>
                <a:latin typeface="Times New Roman"/>
              </a:rPr>
              <a:t>: gestures, trait, eye contact, picture, signals, </a:t>
            </a:r>
            <a:r>
              <a:rPr lang="en-US" sz="3600" dirty="0" smtClean="0">
                <a:solidFill>
                  <a:srgbClr val="000000"/>
                </a:solidFill>
                <a:latin typeface="Times New Roman"/>
              </a:rPr>
              <a:t>squeak, flares, </a:t>
            </a:r>
            <a:r>
              <a:rPr lang="en-US" sz="3600" dirty="0">
                <a:solidFill>
                  <a:srgbClr val="000000"/>
                </a:solidFill>
                <a:latin typeface="Times New Roman"/>
              </a:rPr>
              <a:t>ring tone, transport lights…</a:t>
            </a:r>
            <a:r>
              <a:rPr lang="en-US" sz="3600" b="1" i="1" dirty="0">
                <a:solidFill>
                  <a:srgbClr val="FF0000"/>
                </a:solidFill>
                <a:latin typeface="Times New Roman"/>
              </a:rPr>
              <a:t>language is the most important</a:t>
            </a:r>
            <a:r>
              <a:rPr lang="en-US" sz="3600" dirty="0">
                <a:solidFill>
                  <a:srgbClr val="000000"/>
                </a:solidFill>
                <a:latin typeface="Times New Roman"/>
              </a:rPr>
              <a:t> </a:t>
            </a:r>
            <a:br>
              <a:rPr lang="en-US" sz="3600" dirty="0">
                <a:solidFill>
                  <a:srgbClr val="000000"/>
                </a:solidFill>
                <a:latin typeface="Times New Roman"/>
              </a:rPr>
            </a:br>
            <a:r>
              <a:rPr lang="en-US" sz="3600" dirty="0">
                <a:solidFill>
                  <a:srgbClr val="000000"/>
                </a:solidFill>
                <a:latin typeface="Times New Roman"/>
              </a:rPr>
              <a:t>(</a:t>
            </a:r>
            <a:r>
              <a:rPr lang="en-US" sz="3600" u="sng" dirty="0">
                <a:solidFill>
                  <a:srgbClr val="FF0000"/>
                </a:solidFill>
                <a:latin typeface="Times New Roman"/>
              </a:rPr>
              <a:t>Why?</a:t>
            </a:r>
            <a:r>
              <a:rPr lang="en-US" sz="3600" dirty="0">
                <a:solidFill>
                  <a:srgbClr val="000000"/>
                </a:solidFill>
                <a:latin typeface="Times New Roman"/>
              </a:rPr>
              <a:t> - The oldest means, anywhere, anytime, in any fields, any careers, at any ages, among any generations. </a:t>
            </a:r>
            <a:br>
              <a:rPr lang="en-US" sz="3600" dirty="0">
                <a:solidFill>
                  <a:srgbClr val="000000"/>
                </a:solidFill>
                <a:latin typeface="Times New Roman"/>
              </a:rPr>
            </a:br>
            <a:r>
              <a:rPr lang="en-US" sz="3600" dirty="0">
                <a:solidFill>
                  <a:srgbClr val="000000"/>
                </a:solidFill>
                <a:latin typeface="Times New Roman"/>
              </a:rPr>
              <a:t> </a:t>
            </a:r>
            <a:r>
              <a:rPr lang="en-US" sz="3600" dirty="0" smtClean="0">
                <a:solidFill>
                  <a:srgbClr val="000000"/>
                </a:solidFill>
                <a:latin typeface="Times New Roman"/>
              </a:rPr>
              <a:t>*  </a:t>
            </a:r>
            <a:r>
              <a:rPr lang="en-US" sz="3600" dirty="0">
                <a:solidFill>
                  <a:srgbClr val="000000"/>
                </a:solidFill>
                <a:latin typeface="Times New Roman"/>
                <a:ea typeface="Calibri"/>
              </a:rPr>
              <a:t>It helps people </a:t>
            </a:r>
            <a:r>
              <a:rPr lang="en-US" sz="3600" dirty="0">
                <a:solidFill>
                  <a:srgbClr val="FF0000"/>
                </a:solidFill>
                <a:latin typeface="Times New Roman"/>
                <a:ea typeface="Calibri"/>
              </a:rPr>
              <a:t>exchange perception, thought, emotion with delicate nuances </a:t>
            </a:r>
            <a:r>
              <a:rPr lang="en-US" sz="3600" dirty="0">
                <a:solidFill>
                  <a:srgbClr val="000000"/>
                </a:solidFill>
                <a:latin typeface="Times New Roman"/>
                <a:ea typeface="Calibri"/>
              </a:rPr>
              <a:t>which other means can not do).</a:t>
            </a:r>
            <a:endParaRPr lang="en-US" dirty="0"/>
          </a:p>
        </p:txBody>
      </p:sp>
    </p:spTree>
    <p:extLst>
      <p:ext uri="{BB962C8B-B14F-4D97-AF65-F5344CB8AC3E}">
        <p14:creationId xmlns:p14="http://schemas.microsoft.com/office/powerpoint/2010/main" val="3635130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8640"/>
            <a:ext cx="9036496" cy="6480720"/>
          </a:xfrm>
        </p:spPr>
        <p:txBody>
          <a:bodyPr>
            <a:normAutofit fontScale="90000"/>
          </a:bodyPr>
          <a:lstStyle/>
          <a:p>
            <a:pPr algn="l">
              <a:lnSpc>
                <a:spcPct val="115000"/>
              </a:lnSpc>
              <a:spcAft>
                <a:spcPts val="1000"/>
              </a:spcAft>
            </a:pPr>
            <a:r>
              <a:rPr lang="en-US" sz="3100" b="1" dirty="0" smtClean="0">
                <a:solidFill>
                  <a:srgbClr val="FF0000"/>
                </a:solidFill>
                <a:latin typeface="Times New Roman" pitchFamily="18" charset="0"/>
                <a:ea typeface="Calibri"/>
                <a:cs typeface="Times New Roman" pitchFamily="18" charset="0"/>
              </a:rPr>
              <a:t> </a:t>
            </a:r>
            <a:br>
              <a:rPr lang="en-US" sz="3100" b="1" dirty="0" smtClean="0">
                <a:solidFill>
                  <a:srgbClr val="FF0000"/>
                </a:solidFill>
                <a:latin typeface="Times New Roman" pitchFamily="18" charset="0"/>
                <a:ea typeface="Calibri"/>
                <a:cs typeface="Times New Roman" pitchFamily="18" charset="0"/>
              </a:rPr>
            </a:br>
            <a:r>
              <a:rPr lang="en-US" sz="3100" b="1" dirty="0">
                <a:solidFill>
                  <a:srgbClr val="FF0000"/>
                </a:solidFill>
                <a:latin typeface="Times New Roman" pitchFamily="18" charset="0"/>
                <a:ea typeface="Calibri"/>
                <a:cs typeface="Times New Roman" pitchFamily="18" charset="0"/>
              </a:rPr>
              <a:t> </a:t>
            </a:r>
            <a:r>
              <a:rPr lang="en-US" sz="3100" b="1" dirty="0" smtClean="0">
                <a:solidFill>
                  <a:srgbClr val="FF0000"/>
                </a:solidFill>
                <a:latin typeface="Times New Roman" pitchFamily="18" charset="0"/>
                <a:ea typeface="Calibri"/>
                <a:cs typeface="Times New Roman" pitchFamily="18" charset="0"/>
              </a:rPr>
              <a:t> </a:t>
            </a:r>
            <a:r>
              <a:rPr lang="en-US" sz="3600" b="1" dirty="0" smtClean="0">
                <a:solidFill>
                  <a:srgbClr val="FF0000"/>
                </a:solidFill>
                <a:latin typeface="Times New Roman" pitchFamily="18" charset="0"/>
                <a:ea typeface="Calibri"/>
                <a:cs typeface="Times New Roman" pitchFamily="18" charset="0"/>
              </a:rPr>
              <a:t>Differences </a:t>
            </a:r>
            <a:r>
              <a:rPr lang="en-US" sz="3600" b="1" dirty="0">
                <a:solidFill>
                  <a:srgbClr val="FF0000"/>
                </a:solidFill>
                <a:latin typeface="Times New Roman" pitchFamily="18" charset="0"/>
                <a:ea typeface="Calibri"/>
                <a:cs typeface="Times New Roman" pitchFamily="18" charset="0"/>
              </a:rPr>
              <a:t>between Spoken &amp; Written </a:t>
            </a:r>
            <a:r>
              <a:rPr lang="en-US" sz="3600" b="1" dirty="0" smtClean="0">
                <a:solidFill>
                  <a:srgbClr val="FF0000"/>
                </a:solidFill>
                <a:latin typeface="Times New Roman" pitchFamily="18" charset="0"/>
                <a:ea typeface="Calibri"/>
                <a:cs typeface="Times New Roman" pitchFamily="18" charset="0"/>
              </a:rPr>
              <a:t>language</a:t>
            </a:r>
            <a:r>
              <a:rPr lang="en-US" sz="3000" dirty="0" smtClean="0">
                <a:latin typeface="Times New Roman" pitchFamily="18" charset="0"/>
                <a:ea typeface="Calibri"/>
                <a:cs typeface="Times New Roman" pitchFamily="18" charset="0"/>
              </a:rPr>
              <a:t/>
            </a:r>
            <a:br>
              <a:rPr lang="en-US" sz="3000" dirty="0" smtClean="0">
                <a:latin typeface="Times New Roman" pitchFamily="18" charset="0"/>
                <a:ea typeface="Calibri"/>
                <a:cs typeface="Times New Roman" pitchFamily="18" charset="0"/>
              </a:rPr>
            </a:br>
            <a:r>
              <a:rPr lang="en-US" sz="3000" dirty="0" smtClean="0">
                <a:latin typeface="Times New Roman" pitchFamily="18" charset="0"/>
                <a:ea typeface="Calibri"/>
                <a:cs typeface="Times New Roman" pitchFamily="18" charset="0"/>
              </a:rPr>
              <a:t> </a:t>
            </a:r>
            <a:r>
              <a:rPr lang="en-US" sz="3000" b="1" i="1" dirty="0" smtClean="0">
                <a:solidFill>
                  <a:srgbClr val="7030A0"/>
                </a:solidFill>
                <a:latin typeface="Times New Roman" pitchFamily="18" charset="0"/>
                <a:ea typeface="Calibri"/>
                <a:cs typeface="Times New Roman" pitchFamily="18" charset="0"/>
              </a:rPr>
              <a:t>Criteria:</a:t>
            </a:r>
            <a:r>
              <a:rPr lang="en-US" sz="3000" dirty="0" smtClean="0">
                <a:latin typeface="Times New Roman" pitchFamily="18" charset="0"/>
                <a:ea typeface="Calibri"/>
                <a:cs typeface="Times New Roman" pitchFamily="18" charset="0"/>
              </a:rPr>
              <a:t> </a:t>
            </a:r>
            <a:r>
              <a:rPr lang="en-US" sz="2200" b="1" i="1" dirty="0" smtClean="0">
                <a:solidFill>
                  <a:srgbClr val="002060"/>
                </a:solidFill>
                <a:latin typeface="Times New Roman" pitchFamily="18" charset="0"/>
                <a:ea typeface="Calibri"/>
                <a:cs typeface="Times New Roman" pitchFamily="18" charset="0"/>
              </a:rPr>
              <a:t>MANNER </a:t>
            </a:r>
            <a:r>
              <a:rPr lang="en-US" sz="2200" b="1" i="1" dirty="0">
                <a:solidFill>
                  <a:srgbClr val="002060"/>
                </a:solidFill>
                <a:latin typeface="Times New Roman" pitchFamily="18" charset="0"/>
                <a:ea typeface="Calibri"/>
                <a:cs typeface="Times New Roman" pitchFamily="18" charset="0"/>
              </a:rPr>
              <a:t>OF PRODUCTION</a:t>
            </a:r>
            <a:r>
              <a:rPr lang="en-US" sz="2200" b="1" i="1" dirty="0">
                <a:solidFill>
                  <a:srgbClr val="00B050"/>
                </a:solidFill>
                <a:latin typeface="Times New Roman" pitchFamily="18" charset="0"/>
                <a:ea typeface="Calibri"/>
                <a:cs typeface="Times New Roman" pitchFamily="18" charset="0"/>
              </a:rPr>
              <a:t>, REPRESETATION OF DISCOURSE, </a:t>
            </a:r>
            <a:r>
              <a:rPr lang="en-US" sz="2200" b="1" i="1" dirty="0">
                <a:solidFill>
                  <a:srgbClr val="002060"/>
                </a:solidFill>
                <a:latin typeface="Times New Roman" pitchFamily="18" charset="0"/>
                <a:ea typeface="Calibri"/>
                <a:cs typeface="Times New Roman" pitchFamily="18" charset="0"/>
              </a:rPr>
              <a:t>FORMS</a:t>
            </a:r>
            <a:r>
              <a:rPr lang="en-US" sz="2700" b="1" i="1" dirty="0">
                <a:solidFill>
                  <a:srgbClr val="00B050"/>
                </a:solidFill>
                <a:latin typeface="Times New Roman" pitchFamily="18" charset="0"/>
                <a:ea typeface="Calibri"/>
                <a:cs typeface="Times New Roman" pitchFamily="18" charset="0"/>
              </a:rPr>
              <a:t/>
            </a:r>
            <a:br>
              <a:rPr lang="en-US" sz="2700" b="1" i="1" dirty="0">
                <a:solidFill>
                  <a:srgbClr val="00B050"/>
                </a:solidFill>
                <a:latin typeface="Times New Roman" pitchFamily="18" charset="0"/>
                <a:ea typeface="Calibri"/>
                <a:cs typeface="Times New Roman" pitchFamily="18" charset="0"/>
              </a:rPr>
            </a:br>
            <a:r>
              <a:rPr lang="en-US" sz="2700" dirty="0" smtClean="0">
                <a:solidFill>
                  <a:srgbClr val="00B050"/>
                </a:solidFill>
                <a:latin typeface="Times New Roman" pitchFamily="18" charset="0"/>
                <a:ea typeface="Calibri"/>
                <a:cs typeface="Times New Roman" pitchFamily="18" charset="0"/>
              </a:rPr>
              <a:t>          </a:t>
            </a:r>
            <a:r>
              <a:rPr lang="en-US" sz="3100" b="1" dirty="0" smtClean="0">
                <a:solidFill>
                  <a:schemeClr val="accent6">
                    <a:lumMod val="75000"/>
                  </a:schemeClr>
                </a:solidFill>
                <a:latin typeface="Times New Roman" pitchFamily="18" charset="0"/>
                <a:ea typeface="Calibri"/>
                <a:cs typeface="Times New Roman" pitchFamily="18" charset="0"/>
              </a:rPr>
              <a:t>1. The</a:t>
            </a:r>
            <a:r>
              <a:rPr lang="en-US" sz="3100" b="1" dirty="0">
                <a:solidFill>
                  <a:schemeClr val="accent6">
                    <a:lumMod val="75000"/>
                  </a:schemeClr>
                </a:solidFill>
                <a:latin typeface="Times New Roman" pitchFamily="18" charset="0"/>
                <a:ea typeface="Calibri"/>
                <a:cs typeface="Times New Roman" pitchFamily="18" charset="0"/>
              </a:rPr>
              <a:t> manner of </a:t>
            </a:r>
            <a:r>
              <a:rPr lang="en-US" sz="3100" b="1" dirty="0" smtClean="0">
                <a:solidFill>
                  <a:schemeClr val="accent6">
                    <a:lumMod val="75000"/>
                  </a:schemeClr>
                </a:solidFill>
                <a:latin typeface="Times New Roman" pitchFamily="18" charset="0"/>
                <a:ea typeface="Calibri"/>
                <a:cs typeface="Times New Roman" pitchFamily="18" charset="0"/>
              </a:rPr>
              <a:t>production</a:t>
            </a:r>
            <a:br>
              <a:rPr lang="en-US" sz="3100" b="1" dirty="0" smtClean="0">
                <a:solidFill>
                  <a:schemeClr val="accent6">
                    <a:lumMod val="75000"/>
                  </a:schemeClr>
                </a:solidFill>
                <a:latin typeface="Times New Roman" pitchFamily="18" charset="0"/>
                <a:ea typeface="Calibri"/>
                <a:cs typeface="Times New Roman" pitchFamily="18" charset="0"/>
              </a:rPr>
            </a:br>
            <a:r>
              <a:rPr lang="en-US" sz="3100" b="1" dirty="0" smtClean="0">
                <a:solidFill>
                  <a:schemeClr val="accent6">
                    <a:lumMod val="75000"/>
                  </a:schemeClr>
                </a:solidFill>
                <a:latin typeface="Times New Roman" pitchFamily="18" charset="0"/>
                <a:ea typeface="Calibri"/>
                <a:cs typeface="Times New Roman" pitchFamily="18" charset="0"/>
              </a:rPr>
              <a:t>                    </a:t>
            </a:r>
            <a:r>
              <a:rPr lang="en-US" sz="3100" b="1" dirty="0" smtClean="0">
                <a:solidFill>
                  <a:srgbClr val="0070C0"/>
                </a:solidFill>
                <a:latin typeface="Times New Roman" pitchFamily="18" charset="0"/>
                <a:ea typeface="Calibri"/>
                <a:cs typeface="Times New Roman" pitchFamily="18" charset="0"/>
              </a:rPr>
              <a:t>Spoken language</a:t>
            </a:r>
            <a:r>
              <a:rPr lang="en-US" sz="3000" dirty="0" smtClean="0">
                <a:latin typeface="Times New Roman" pitchFamily="18" charset="0"/>
                <a:ea typeface="Calibri"/>
                <a:cs typeface="Times New Roman" pitchFamily="18" charset="0"/>
              </a:rPr>
              <a:t> </a:t>
            </a:r>
            <a:r>
              <a:rPr lang="en-US" sz="3000" dirty="0">
                <a:latin typeface="Times New Roman" pitchFamily="18" charset="0"/>
                <a:ea typeface="Calibri"/>
                <a:cs typeface="Times New Roman" pitchFamily="18" charset="0"/>
              </a:rPr>
              <a:t/>
            </a:r>
            <a:br>
              <a:rPr lang="en-US" sz="3000" dirty="0">
                <a:latin typeface="Times New Roman" pitchFamily="18" charset="0"/>
                <a:ea typeface="Calibri"/>
                <a:cs typeface="Times New Roman" pitchFamily="18" charset="0"/>
              </a:rPr>
            </a:br>
            <a:r>
              <a:rPr lang="en-US" sz="3000" dirty="0" smtClean="0">
                <a:latin typeface="Times New Roman" pitchFamily="18" charset="0"/>
                <a:ea typeface="Calibri"/>
                <a:cs typeface="Times New Roman" pitchFamily="18" charset="0"/>
              </a:rPr>
              <a:t>    </a:t>
            </a:r>
            <a:r>
              <a:rPr lang="en-US" sz="3000" i="1" dirty="0" smtClean="0">
                <a:solidFill>
                  <a:srgbClr val="002060"/>
                </a:solidFill>
                <a:latin typeface="Times New Roman" pitchFamily="18" charset="0"/>
                <a:ea typeface="Calibri"/>
                <a:cs typeface="Times New Roman" pitchFamily="18" charset="0"/>
              </a:rPr>
              <a:t>* The </a:t>
            </a:r>
            <a:r>
              <a:rPr lang="en-US" sz="3000" i="1" dirty="0">
                <a:solidFill>
                  <a:srgbClr val="002060"/>
                </a:solidFill>
                <a:latin typeface="Times New Roman" pitchFamily="18" charset="0"/>
                <a:ea typeface="Calibri"/>
                <a:cs typeface="Times New Roman" pitchFamily="18" charset="0"/>
              </a:rPr>
              <a:t>speaker can </a:t>
            </a:r>
            <a:r>
              <a:rPr lang="en-US" sz="3000" b="1" i="1" dirty="0">
                <a:solidFill>
                  <a:schemeClr val="accent6">
                    <a:lumMod val="50000"/>
                  </a:schemeClr>
                </a:solidFill>
                <a:latin typeface="Times New Roman" pitchFamily="18" charset="0"/>
                <a:ea typeface="Calibri"/>
                <a:cs typeface="Times New Roman" pitchFamily="18" charset="0"/>
              </a:rPr>
              <a:t>vary his voice quality, adopting posture, gesture to express a great </a:t>
            </a:r>
            <a:r>
              <a:rPr lang="en-US" sz="3000" b="1" i="1" dirty="0" smtClean="0">
                <a:solidFill>
                  <a:schemeClr val="accent6">
                    <a:lumMod val="50000"/>
                  </a:schemeClr>
                </a:solidFill>
                <a:latin typeface="Times New Roman" pitchFamily="18" charset="0"/>
                <a:ea typeface="Calibri"/>
                <a:cs typeface="Times New Roman" pitchFamily="18" charset="0"/>
              </a:rPr>
              <a:t>deal.</a:t>
            </a:r>
            <a:r>
              <a:rPr lang="en-US" sz="3000" dirty="0" smtClean="0">
                <a:solidFill>
                  <a:srgbClr val="202124"/>
                </a:solidFill>
                <a:latin typeface="Times New Roman" pitchFamily="18" charset="0"/>
                <a:ea typeface="Calibri"/>
                <a:cs typeface="Times New Roman" pitchFamily="18" charset="0"/>
              </a:rPr>
              <a:t> </a:t>
            </a:r>
            <a:br>
              <a:rPr lang="en-US" sz="3000" dirty="0" smtClean="0">
                <a:solidFill>
                  <a:srgbClr val="202124"/>
                </a:solidFill>
                <a:latin typeface="Times New Roman" pitchFamily="18" charset="0"/>
                <a:ea typeface="Calibri"/>
                <a:cs typeface="Times New Roman" pitchFamily="18" charset="0"/>
              </a:rPr>
            </a:br>
            <a:r>
              <a:rPr lang="en-US" sz="3000" dirty="0">
                <a:solidFill>
                  <a:srgbClr val="202124"/>
                </a:solidFill>
                <a:latin typeface="Times New Roman" pitchFamily="18" charset="0"/>
                <a:ea typeface="Calibri"/>
                <a:cs typeface="Times New Roman" pitchFamily="18" charset="0"/>
              </a:rPr>
              <a:t> </a:t>
            </a:r>
            <a:r>
              <a:rPr lang="en-US" sz="3000" dirty="0" smtClean="0">
                <a:solidFill>
                  <a:srgbClr val="202124"/>
                </a:solidFill>
                <a:latin typeface="Times New Roman" pitchFamily="18" charset="0"/>
                <a:ea typeface="Calibri"/>
                <a:cs typeface="Times New Roman" pitchFamily="18" charset="0"/>
              </a:rPr>
              <a:t>   </a:t>
            </a:r>
            <a:r>
              <a:rPr lang="en-US" sz="3100" dirty="0" smtClean="0">
                <a:solidFill>
                  <a:srgbClr val="202124"/>
                </a:solidFill>
                <a:latin typeface="Times New Roman" pitchFamily="18" charset="0"/>
                <a:ea typeface="Calibri"/>
                <a:cs typeface="Times New Roman" pitchFamily="18" charset="0"/>
              </a:rPr>
              <a:t>* </a:t>
            </a:r>
            <a:r>
              <a:rPr lang="en-US" sz="3100" i="1" dirty="0" smtClean="0">
                <a:solidFill>
                  <a:srgbClr val="202124"/>
                </a:solidFill>
                <a:latin typeface="Times New Roman" pitchFamily="18" charset="0"/>
                <a:ea typeface="Calibri"/>
                <a:cs typeface="Times New Roman" pitchFamily="18" charset="0"/>
              </a:rPr>
              <a:t>The </a:t>
            </a:r>
            <a:r>
              <a:rPr lang="en-US" sz="3100" i="1" dirty="0">
                <a:solidFill>
                  <a:srgbClr val="202124"/>
                </a:solidFill>
                <a:latin typeface="Times New Roman" pitchFamily="18" charset="0"/>
                <a:ea typeface="Calibri"/>
                <a:cs typeface="Times New Roman" pitchFamily="18" charset="0"/>
              </a:rPr>
              <a:t>speaker has to </a:t>
            </a:r>
            <a:r>
              <a:rPr lang="en-US" sz="3100" b="1" i="1" dirty="0">
                <a:solidFill>
                  <a:schemeClr val="accent6">
                    <a:lumMod val="50000"/>
                  </a:schemeClr>
                </a:solidFill>
                <a:latin typeface="Times New Roman" pitchFamily="18" charset="0"/>
                <a:ea typeface="Calibri"/>
                <a:cs typeface="Times New Roman" pitchFamily="18" charset="0"/>
              </a:rPr>
              <a:t>control &amp;</a:t>
            </a:r>
            <a:r>
              <a:rPr lang="en-US" sz="3100" b="1" i="1" dirty="0" smtClean="0">
                <a:solidFill>
                  <a:schemeClr val="accent6">
                    <a:lumMod val="50000"/>
                  </a:schemeClr>
                </a:solidFill>
                <a:latin typeface="Times New Roman" pitchFamily="18" charset="0"/>
                <a:ea typeface="Calibri"/>
                <a:cs typeface="Times New Roman" pitchFamily="18" charset="0"/>
              </a:rPr>
              <a:t> </a:t>
            </a:r>
            <a:r>
              <a:rPr lang="en-US" sz="3100" b="1" i="1" dirty="0">
                <a:solidFill>
                  <a:schemeClr val="accent6">
                    <a:lumMod val="50000"/>
                  </a:schemeClr>
                </a:solidFill>
                <a:latin typeface="Times New Roman" pitchFamily="18" charset="0"/>
                <a:ea typeface="Calibri"/>
                <a:cs typeface="Times New Roman" pitchFamily="18" charset="0"/>
              </a:rPr>
              <a:t>process the production of communication under circumstances</a:t>
            </a:r>
            <a:r>
              <a:rPr lang="en-US" sz="3100" dirty="0">
                <a:solidFill>
                  <a:srgbClr val="202124"/>
                </a:solidFill>
                <a:latin typeface="Times New Roman" pitchFamily="18" charset="0"/>
                <a:ea typeface="Calibri"/>
                <a:cs typeface="Times New Roman" pitchFamily="18" charset="0"/>
              </a:rPr>
              <a:t> </a:t>
            </a:r>
            <a:r>
              <a:rPr lang="en-US" sz="3100" dirty="0" smtClean="0">
                <a:solidFill>
                  <a:srgbClr val="202124"/>
                </a:solidFill>
                <a:latin typeface="Times New Roman" pitchFamily="18" charset="0"/>
                <a:ea typeface="Calibri"/>
                <a:cs typeface="Times New Roman" pitchFamily="18" charset="0"/>
              </a:rPr>
              <a:t>(Monitor </a:t>
            </a:r>
            <a:r>
              <a:rPr lang="en-US" sz="3100" dirty="0">
                <a:solidFill>
                  <a:srgbClr val="202124"/>
                </a:solidFill>
                <a:latin typeface="Times New Roman" pitchFamily="18" charset="0"/>
                <a:ea typeface="Calibri"/>
                <a:cs typeface="Times New Roman" pitchFamily="18" charset="0"/>
              </a:rPr>
              <a:t>what he has just said &amp; determines the appropriation of responses</a:t>
            </a:r>
            <a:r>
              <a:rPr lang="en-US" sz="3100" dirty="0" smtClean="0">
                <a:solidFill>
                  <a:srgbClr val="202124"/>
                </a:solidFill>
                <a:latin typeface="Times New Roman" pitchFamily="18" charset="0"/>
                <a:ea typeface="Calibri"/>
                <a:cs typeface="Times New Roman" pitchFamily="18" charset="0"/>
              </a:rPr>
              <a:t>; </a:t>
            </a:r>
            <a:r>
              <a:rPr lang="en-US" sz="3100" dirty="0">
                <a:solidFill>
                  <a:srgbClr val="202124"/>
                </a:solidFill>
                <a:latin typeface="Times New Roman" pitchFamily="18" charset="0"/>
                <a:ea typeface="Calibri"/>
                <a:cs typeface="Times New Roman" pitchFamily="18" charset="0"/>
              </a:rPr>
              <a:t>M</a:t>
            </a:r>
            <a:r>
              <a:rPr lang="en-US" sz="3100" dirty="0" smtClean="0">
                <a:solidFill>
                  <a:srgbClr val="202124"/>
                </a:solidFill>
                <a:latin typeface="Times New Roman" pitchFamily="18" charset="0"/>
                <a:ea typeface="Calibri"/>
                <a:cs typeface="Times New Roman" pitchFamily="18" charset="0"/>
              </a:rPr>
              <a:t>onitor </a:t>
            </a:r>
            <a:r>
              <a:rPr lang="en-US" sz="3100" dirty="0">
                <a:solidFill>
                  <a:srgbClr val="202124"/>
                </a:solidFill>
                <a:latin typeface="Times New Roman" pitchFamily="18" charset="0"/>
                <a:ea typeface="Calibri"/>
                <a:cs typeface="Times New Roman" pitchFamily="18" charset="0"/>
              </a:rPr>
              <a:t>the reaction of the hearer &amp; make immediate response)</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endParaRPr lang="en-US" sz="3100" dirty="0">
              <a:latin typeface="Times New Roman" pitchFamily="18" charset="0"/>
              <a:cs typeface="Times New Roman" pitchFamily="18" charset="0"/>
            </a:endParaRPr>
          </a:p>
        </p:txBody>
      </p:sp>
    </p:spTree>
    <p:extLst>
      <p:ext uri="{BB962C8B-B14F-4D97-AF65-F5344CB8AC3E}">
        <p14:creationId xmlns:p14="http://schemas.microsoft.com/office/powerpoint/2010/main" val="3204089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552728"/>
          </a:xfrm>
        </p:spPr>
        <p:txBody>
          <a:bodyPr>
            <a:normAutofit fontScale="90000"/>
          </a:bodyPr>
          <a:lstStyle/>
          <a:p>
            <a:r>
              <a:rPr lang="en-US" sz="4000" b="1" dirty="0" smtClean="0">
                <a:solidFill>
                  <a:srgbClr val="C00000"/>
                </a:solidFill>
                <a:latin typeface="Times New Roman"/>
                <a:ea typeface="Calibri"/>
              </a:rPr>
              <a:t>Written language</a:t>
            </a:r>
            <a:r>
              <a:rPr lang="en-US" dirty="0" smtClean="0">
                <a:solidFill>
                  <a:srgbClr val="202124"/>
                </a:solidFill>
                <a:latin typeface="Times New Roman"/>
                <a:ea typeface="Calibri"/>
              </a:rPr>
              <a:t> </a:t>
            </a:r>
            <a:br>
              <a:rPr lang="en-US" dirty="0" smtClean="0">
                <a:solidFill>
                  <a:srgbClr val="202124"/>
                </a:solidFill>
                <a:latin typeface="Times New Roman"/>
                <a:ea typeface="Calibri"/>
              </a:rPr>
            </a:br>
            <a:r>
              <a:rPr lang="en-US" sz="4000" dirty="0" smtClean="0">
                <a:solidFill>
                  <a:srgbClr val="202124"/>
                </a:solidFill>
                <a:latin typeface="Times New Roman"/>
                <a:ea typeface="Calibri"/>
              </a:rPr>
              <a:t>* </a:t>
            </a:r>
            <a:r>
              <a:rPr lang="en-US" sz="4000" dirty="0" smtClean="0">
                <a:solidFill>
                  <a:schemeClr val="accent6">
                    <a:lumMod val="50000"/>
                  </a:schemeClr>
                </a:solidFill>
                <a:latin typeface="Times New Roman"/>
                <a:ea typeface="Calibri"/>
              </a:rPr>
              <a:t>The </a:t>
            </a:r>
            <a:r>
              <a:rPr lang="en-US" sz="4000" dirty="0">
                <a:solidFill>
                  <a:schemeClr val="accent6">
                    <a:lumMod val="50000"/>
                  </a:schemeClr>
                </a:solidFill>
                <a:latin typeface="Times New Roman"/>
                <a:ea typeface="Calibri"/>
              </a:rPr>
              <a:t>writer can </a:t>
            </a:r>
            <a:r>
              <a:rPr lang="en-US" sz="4000" b="1" dirty="0">
                <a:solidFill>
                  <a:srgbClr val="00B0F0"/>
                </a:solidFill>
                <a:latin typeface="Times New Roman"/>
                <a:ea typeface="Calibri"/>
              </a:rPr>
              <a:t>look over</a:t>
            </a:r>
            <a:r>
              <a:rPr lang="en-US" sz="4000" dirty="0">
                <a:solidFill>
                  <a:srgbClr val="00B0F0"/>
                </a:solidFill>
                <a:latin typeface="Times New Roman"/>
                <a:ea typeface="Calibri"/>
              </a:rPr>
              <a:t> what he has already </a:t>
            </a:r>
            <a:r>
              <a:rPr lang="en-US" sz="4000" dirty="0" smtClean="0">
                <a:solidFill>
                  <a:srgbClr val="00B0F0"/>
                </a:solidFill>
                <a:latin typeface="Times New Roman"/>
                <a:ea typeface="Calibri"/>
              </a:rPr>
              <a:t>written</a:t>
            </a:r>
            <a:r>
              <a:rPr lang="en-US" sz="4000" dirty="0" smtClean="0">
                <a:solidFill>
                  <a:schemeClr val="accent6">
                    <a:lumMod val="50000"/>
                  </a:schemeClr>
                </a:solidFill>
                <a:latin typeface="Times New Roman"/>
                <a:ea typeface="Calibri"/>
              </a:rPr>
              <a:t>; </a:t>
            </a:r>
            <a:r>
              <a:rPr lang="en-US" sz="4000" b="1" dirty="0">
                <a:solidFill>
                  <a:schemeClr val="accent6">
                    <a:lumMod val="50000"/>
                  </a:schemeClr>
                </a:solidFill>
                <a:latin typeface="Times New Roman"/>
                <a:ea typeface="Calibri"/>
              </a:rPr>
              <a:t>have his time</a:t>
            </a:r>
            <a:r>
              <a:rPr lang="en-US" sz="4000" dirty="0">
                <a:solidFill>
                  <a:schemeClr val="accent6">
                    <a:lumMod val="50000"/>
                  </a:schemeClr>
                </a:solidFill>
                <a:latin typeface="Times New Roman"/>
                <a:ea typeface="Calibri"/>
              </a:rPr>
              <a:t> in choosing word or phrase to suit his need. </a:t>
            </a:r>
            <a:r>
              <a:rPr lang="en-US" sz="4000" dirty="0" smtClean="0">
                <a:solidFill>
                  <a:schemeClr val="accent6">
                    <a:lumMod val="50000"/>
                  </a:schemeClr>
                </a:solidFill>
                <a:latin typeface="Times New Roman"/>
                <a:ea typeface="Calibri"/>
              </a:rPr>
              <a:t/>
            </a:r>
            <a:br>
              <a:rPr lang="en-US" sz="4000" dirty="0" smtClean="0">
                <a:solidFill>
                  <a:schemeClr val="accent6">
                    <a:lumMod val="50000"/>
                  </a:schemeClr>
                </a:solidFill>
                <a:latin typeface="Times New Roman"/>
                <a:ea typeface="Calibri"/>
              </a:rPr>
            </a:br>
            <a:r>
              <a:rPr lang="en-US" sz="4000" dirty="0" smtClean="0">
                <a:solidFill>
                  <a:srgbClr val="202124"/>
                </a:solidFill>
                <a:latin typeface="Times New Roman"/>
                <a:ea typeface="Calibri"/>
              </a:rPr>
              <a:t/>
            </a:r>
            <a:br>
              <a:rPr lang="en-US" sz="4000" dirty="0" smtClean="0">
                <a:solidFill>
                  <a:srgbClr val="202124"/>
                </a:solidFill>
                <a:latin typeface="Times New Roman"/>
                <a:ea typeface="Calibri"/>
              </a:rPr>
            </a:br>
            <a:r>
              <a:rPr lang="en-US" sz="4000" dirty="0" smtClean="0">
                <a:solidFill>
                  <a:srgbClr val="0070C0"/>
                </a:solidFill>
                <a:latin typeface="Times New Roman"/>
                <a:ea typeface="Calibri"/>
              </a:rPr>
              <a:t>* The </a:t>
            </a:r>
            <a:r>
              <a:rPr lang="en-US" sz="4000" dirty="0">
                <a:solidFill>
                  <a:srgbClr val="0070C0"/>
                </a:solidFill>
                <a:latin typeface="Times New Roman"/>
                <a:ea typeface="Calibri"/>
              </a:rPr>
              <a:t>writer is under </a:t>
            </a:r>
            <a:r>
              <a:rPr lang="en-US" sz="4000" b="1" dirty="0">
                <a:solidFill>
                  <a:srgbClr val="0070C0"/>
                </a:solidFill>
                <a:latin typeface="Times New Roman"/>
                <a:ea typeface="Calibri"/>
              </a:rPr>
              <a:t>no pressure</a:t>
            </a:r>
            <a:r>
              <a:rPr lang="en-US" sz="4000" dirty="0">
                <a:solidFill>
                  <a:srgbClr val="0070C0"/>
                </a:solidFill>
                <a:latin typeface="Times New Roman"/>
                <a:ea typeface="Calibri"/>
              </a:rPr>
              <a:t> in term of monitoring &amp; processing communication. </a:t>
            </a:r>
            <a:br>
              <a:rPr lang="en-US" sz="4000" dirty="0">
                <a:solidFill>
                  <a:srgbClr val="0070C0"/>
                </a:solidFill>
                <a:latin typeface="Times New Roman"/>
                <a:ea typeface="Calibri"/>
              </a:rPr>
            </a:br>
            <a:r>
              <a:rPr lang="en-US" sz="4000" dirty="0" smtClean="0">
                <a:solidFill>
                  <a:srgbClr val="202124"/>
                </a:solidFill>
                <a:latin typeface="Times New Roman"/>
                <a:ea typeface="Calibri"/>
              </a:rPr>
              <a:t/>
            </a:r>
            <a:br>
              <a:rPr lang="en-US" sz="4000" dirty="0" smtClean="0">
                <a:solidFill>
                  <a:srgbClr val="202124"/>
                </a:solidFill>
                <a:latin typeface="Times New Roman"/>
                <a:ea typeface="Calibri"/>
              </a:rPr>
            </a:br>
            <a:r>
              <a:rPr lang="en-US" sz="4000" dirty="0" smtClean="0">
                <a:solidFill>
                  <a:srgbClr val="202124"/>
                </a:solidFill>
                <a:latin typeface="Times New Roman"/>
                <a:ea typeface="Calibri"/>
              </a:rPr>
              <a:t>* The </a:t>
            </a:r>
            <a:r>
              <a:rPr lang="en-US" sz="4000" dirty="0">
                <a:solidFill>
                  <a:srgbClr val="202124"/>
                </a:solidFill>
                <a:latin typeface="Times New Roman"/>
                <a:ea typeface="Calibri"/>
              </a:rPr>
              <a:t>writer </a:t>
            </a:r>
            <a:r>
              <a:rPr lang="en-US" sz="4000" b="1" dirty="0">
                <a:solidFill>
                  <a:srgbClr val="202124"/>
                </a:solidFill>
                <a:latin typeface="Times New Roman"/>
                <a:ea typeface="Calibri"/>
              </a:rPr>
              <a:t>can not observe the reaction from the reader</a:t>
            </a:r>
            <a:r>
              <a:rPr lang="en-US" sz="4000" dirty="0">
                <a:solidFill>
                  <a:srgbClr val="202124"/>
                </a:solidFill>
                <a:latin typeface="Times New Roman"/>
                <a:ea typeface="Calibri"/>
              </a:rPr>
              <a:t> or a person he want to communicate with.</a:t>
            </a:r>
            <a:endParaRPr lang="en-US" sz="4000" dirty="0"/>
          </a:p>
        </p:txBody>
      </p:sp>
    </p:spTree>
    <p:extLst>
      <p:ext uri="{BB962C8B-B14F-4D97-AF65-F5344CB8AC3E}">
        <p14:creationId xmlns:p14="http://schemas.microsoft.com/office/powerpoint/2010/main" val="2817919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88640"/>
            <a:ext cx="9108504" cy="6552728"/>
          </a:xfrm>
        </p:spPr>
        <p:txBody>
          <a:bodyPr>
            <a:normAutofit fontScale="90000"/>
          </a:bodyPr>
          <a:lstStyle/>
          <a:p>
            <a:pPr>
              <a:lnSpc>
                <a:spcPct val="115000"/>
              </a:lnSpc>
              <a:spcAft>
                <a:spcPts val="1000"/>
              </a:spcAft>
            </a:pPr>
            <a:r>
              <a:rPr lang="en-US" sz="3100" dirty="0" smtClean="0">
                <a:solidFill>
                  <a:srgbClr val="202124"/>
                </a:solidFill>
                <a:latin typeface="Times New Roman" pitchFamily="18" charset="0"/>
                <a:ea typeface="Calibri"/>
                <a:cs typeface="Times New Roman" pitchFamily="18" charset="0"/>
              </a:rPr>
              <a:t/>
            </a:r>
            <a:br>
              <a:rPr lang="en-US" sz="3100" dirty="0" smtClean="0">
                <a:solidFill>
                  <a:srgbClr val="202124"/>
                </a:solidFill>
                <a:latin typeface="Times New Roman" pitchFamily="18" charset="0"/>
                <a:ea typeface="Calibri"/>
                <a:cs typeface="Times New Roman" pitchFamily="18" charset="0"/>
              </a:rPr>
            </a:br>
            <a:r>
              <a:rPr lang="en-US" sz="3100" b="1" dirty="0" smtClean="0">
                <a:solidFill>
                  <a:schemeClr val="accent6">
                    <a:lumMod val="50000"/>
                  </a:schemeClr>
                </a:solidFill>
                <a:latin typeface="Times New Roman" pitchFamily="18" charset="0"/>
                <a:ea typeface="Calibri"/>
                <a:cs typeface="Times New Roman" pitchFamily="18" charset="0"/>
              </a:rPr>
              <a:t>2. </a:t>
            </a:r>
            <a:r>
              <a:rPr lang="en-US" sz="3300" b="1" dirty="0" smtClean="0">
                <a:solidFill>
                  <a:schemeClr val="accent6">
                    <a:lumMod val="50000"/>
                  </a:schemeClr>
                </a:solidFill>
                <a:latin typeface="Times New Roman" pitchFamily="18" charset="0"/>
                <a:ea typeface="Calibri"/>
                <a:cs typeface="Times New Roman" pitchFamily="18" charset="0"/>
              </a:rPr>
              <a:t>The </a:t>
            </a:r>
            <a:r>
              <a:rPr lang="en-US" sz="3300" b="1" dirty="0">
                <a:solidFill>
                  <a:schemeClr val="accent6">
                    <a:lumMod val="50000"/>
                  </a:schemeClr>
                </a:solidFill>
                <a:latin typeface="Times New Roman" pitchFamily="18" charset="0"/>
                <a:ea typeface="Calibri"/>
                <a:cs typeface="Times New Roman" pitchFamily="18" charset="0"/>
              </a:rPr>
              <a:t>representation of </a:t>
            </a:r>
            <a:r>
              <a:rPr lang="en-US" sz="3300" b="1" dirty="0" smtClean="0">
                <a:solidFill>
                  <a:schemeClr val="accent6">
                    <a:lumMod val="50000"/>
                  </a:schemeClr>
                </a:solidFill>
                <a:latin typeface="Times New Roman" pitchFamily="18" charset="0"/>
                <a:ea typeface="Calibri"/>
                <a:cs typeface="Times New Roman" pitchFamily="18" charset="0"/>
              </a:rPr>
              <a:t>discourse </a:t>
            </a:r>
            <a:br>
              <a:rPr lang="en-US" sz="3300" b="1" dirty="0" smtClean="0">
                <a:solidFill>
                  <a:schemeClr val="accent6">
                    <a:lumMod val="50000"/>
                  </a:schemeClr>
                </a:solidFill>
                <a:latin typeface="Times New Roman" pitchFamily="18" charset="0"/>
                <a:ea typeface="Calibri"/>
                <a:cs typeface="Times New Roman" pitchFamily="18" charset="0"/>
              </a:rPr>
            </a:br>
            <a:r>
              <a:rPr lang="en-US" sz="3300" b="1" dirty="0" smtClean="0">
                <a:solidFill>
                  <a:schemeClr val="accent6">
                    <a:lumMod val="50000"/>
                  </a:schemeClr>
                </a:solidFill>
                <a:latin typeface="Times New Roman" pitchFamily="18" charset="0"/>
                <a:ea typeface="Calibri"/>
                <a:cs typeface="Times New Roman" pitchFamily="18" charset="0"/>
              </a:rPr>
              <a:t>Text</a:t>
            </a:r>
            <a:r>
              <a:rPr lang="en-US" sz="3100" dirty="0">
                <a:latin typeface="Times New Roman" pitchFamily="18" charset="0"/>
                <a:ea typeface="Calibri"/>
                <a:cs typeface="Times New Roman" pitchFamily="18" charset="0"/>
              </a:rPr>
              <a:t> </a:t>
            </a:r>
            <a:r>
              <a:rPr lang="en-US" sz="3100" dirty="0" smtClean="0">
                <a:latin typeface="Times New Roman" pitchFamily="18" charset="0"/>
                <a:ea typeface="Calibri"/>
                <a:cs typeface="Times New Roman" pitchFamily="18" charset="0"/>
              </a:rPr>
              <a:t>- </a:t>
            </a:r>
            <a:r>
              <a:rPr lang="en-US" sz="3100" dirty="0" smtClean="0">
                <a:solidFill>
                  <a:srgbClr val="202124"/>
                </a:solidFill>
                <a:latin typeface="Times New Roman" pitchFamily="18" charset="0"/>
                <a:ea typeface="Calibri"/>
                <a:cs typeface="Times New Roman" pitchFamily="18" charset="0"/>
              </a:rPr>
              <a:t>The representation </a:t>
            </a:r>
            <a:r>
              <a:rPr lang="en-US" sz="3100" dirty="0">
                <a:solidFill>
                  <a:srgbClr val="202124"/>
                </a:solidFill>
                <a:latin typeface="Times New Roman" pitchFamily="18" charset="0"/>
                <a:ea typeface="Calibri"/>
                <a:cs typeface="Times New Roman" pitchFamily="18" charset="0"/>
              </a:rPr>
              <a:t>of </a:t>
            </a:r>
            <a:r>
              <a:rPr lang="en-US" sz="3100" dirty="0" smtClean="0">
                <a:solidFill>
                  <a:srgbClr val="202124"/>
                </a:solidFill>
                <a:latin typeface="Times New Roman" pitchFamily="18" charset="0"/>
                <a:ea typeface="Calibri"/>
                <a:cs typeface="Times New Roman" pitchFamily="18" charset="0"/>
              </a:rPr>
              <a:t>discourse </a:t>
            </a:r>
            <a:r>
              <a:rPr lang="en-US" sz="3100" dirty="0">
                <a:solidFill>
                  <a:srgbClr val="202124"/>
                </a:solidFill>
                <a:latin typeface="Times New Roman" pitchFamily="18" charset="0"/>
                <a:ea typeface="Calibri"/>
                <a:cs typeface="Times New Roman" pitchFamily="18" charset="0"/>
              </a:rPr>
              <a:t>is text both written &amp;spoken. Text as a </a:t>
            </a:r>
            <a:r>
              <a:rPr lang="en-US" sz="3100" b="1" i="1" dirty="0">
                <a:solidFill>
                  <a:srgbClr val="202124"/>
                </a:solidFill>
                <a:latin typeface="Times New Roman" pitchFamily="18" charset="0"/>
                <a:ea typeface="Calibri"/>
                <a:cs typeface="Times New Roman" pitchFamily="18" charset="0"/>
              </a:rPr>
              <a:t>verbal record/ </a:t>
            </a:r>
            <a:r>
              <a:rPr lang="en-US" sz="3100" b="1" i="1" dirty="0" smtClean="0">
                <a:solidFill>
                  <a:srgbClr val="202124"/>
                </a:solidFill>
                <a:latin typeface="Times New Roman" pitchFamily="18" charset="0"/>
                <a:ea typeface="Calibri"/>
                <a:cs typeface="Times New Roman" pitchFamily="18" charset="0"/>
              </a:rPr>
              <a:t>representation </a:t>
            </a:r>
            <a:r>
              <a:rPr lang="en-US" sz="3100" b="1" i="1" dirty="0">
                <a:solidFill>
                  <a:srgbClr val="202124"/>
                </a:solidFill>
                <a:latin typeface="Times New Roman" pitchFamily="18" charset="0"/>
                <a:ea typeface="Calibri"/>
                <a:cs typeface="Times New Roman" pitchFamily="18" charset="0"/>
              </a:rPr>
              <a:t>of a communicative act</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a:t>
            </a:r>
            <a:r>
              <a:rPr lang="en-US" sz="3100" b="1" dirty="0" smtClean="0">
                <a:solidFill>
                  <a:schemeClr val="accent6">
                    <a:lumMod val="75000"/>
                  </a:schemeClr>
                </a:solidFill>
                <a:latin typeface="Times New Roman" pitchFamily="18" charset="0"/>
                <a:ea typeface="Calibri"/>
                <a:cs typeface="Times New Roman" pitchFamily="18" charset="0"/>
              </a:rPr>
              <a:t>A </a:t>
            </a:r>
            <a:r>
              <a:rPr lang="en-US" sz="3100" b="1" dirty="0">
                <a:solidFill>
                  <a:schemeClr val="accent6">
                    <a:lumMod val="75000"/>
                  </a:schemeClr>
                </a:solidFill>
                <a:latin typeface="Times New Roman" pitchFamily="18" charset="0"/>
                <a:ea typeface="Calibri"/>
                <a:cs typeface="Times New Roman" pitchFamily="18" charset="0"/>
              </a:rPr>
              <a:t>written </a:t>
            </a:r>
            <a:r>
              <a:rPr lang="en-US" sz="3100" b="1" dirty="0" smtClean="0">
                <a:solidFill>
                  <a:schemeClr val="accent6">
                    <a:lumMod val="75000"/>
                  </a:schemeClr>
                </a:solidFill>
                <a:latin typeface="Times New Roman" pitchFamily="18" charset="0"/>
                <a:ea typeface="Calibri"/>
                <a:cs typeface="Times New Roman" pitchFamily="18" charset="0"/>
              </a:rPr>
              <a:t>text</a:t>
            </a:r>
            <a:r>
              <a:rPr lang="en-US" sz="3100" dirty="0">
                <a:solidFill>
                  <a:srgbClr val="202124"/>
                </a:solidFill>
                <a:latin typeface="Times New Roman" pitchFamily="18" charset="0"/>
                <a:ea typeface="Calibri"/>
                <a:cs typeface="Times New Roman" pitchFamily="18" charset="0"/>
              </a:rPr>
              <a:t> </a:t>
            </a:r>
            <a:r>
              <a:rPr lang="en-US" sz="3100" dirty="0" smtClean="0">
                <a:solidFill>
                  <a:srgbClr val="202124"/>
                </a:solidFill>
                <a:latin typeface="Times New Roman" pitchFamily="18" charset="0"/>
                <a:ea typeface="Calibri"/>
                <a:cs typeface="Times New Roman" pitchFamily="18" charset="0"/>
              </a:rPr>
              <a:t>is </a:t>
            </a:r>
            <a:r>
              <a:rPr lang="en-US" sz="3100" dirty="0">
                <a:solidFill>
                  <a:srgbClr val="202124"/>
                </a:solidFill>
                <a:latin typeface="Times New Roman" pitchFamily="18" charset="0"/>
                <a:ea typeface="Calibri"/>
                <a:cs typeface="Times New Roman" pitchFamily="18" charset="0"/>
              </a:rPr>
              <a:t>represented in many </a:t>
            </a:r>
            <a:r>
              <a:rPr lang="en-US" sz="3100" dirty="0" smtClean="0">
                <a:solidFill>
                  <a:srgbClr val="202124"/>
                </a:solidFill>
                <a:latin typeface="Times New Roman" pitchFamily="18" charset="0"/>
                <a:ea typeface="Calibri"/>
                <a:cs typeface="Times New Roman" pitchFamily="18" charset="0"/>
              </a:rPr>
              <a:t>ways using </a:t>
            </a:r>
            <a:r>
              <a:rPr lang="en-US" sz="3100" dirty="0">
                <a:solidFill>
                  <a:srgbClr val="202124"/>
                </a:solidFill>
                <a:latin typeface="Times New Roman" pitchFamily="18" charset="0"/>
                <a:ea typeface="Calibri"/>
                <a:cs typeface="Times New Roman" pitchFamily="18" charset="0"/>
              </a:rPr>
              <a:t>different </a:t>
            </a:r>
            <a:r>
              <a:rPr lang="en-US" sz="3100" dirty="0" smtClean="0">
                <a:solidFill>
                  <a:srgbClr val="202124"/>
                </a:solidFill>
                <a:latin typeface="Times New Roman" pitchFamily="18" charset="0"/>
                <a:ea typeface="Calibri"/>
                <a:cs typeface="Times New Roman" pitchFamily="18" charset="0"/>
              </a:rPr>
              <a:t>type-face/font family, </a:t>
            </a:r>
            <a:r>
              <a:rPr lang="en-US" sz="3100" dirty="0">
                <a:solidFill>
                  <a:srgbClr val="202124"/>
                </a:solidFill>
                <a:latin typeface="Times New Roman" pitchFamily="18" charset="0"/>
                <a:ea typeface="Calibri"/>
                <a:cs typeface="Times New Roman" pitchFamily="18" charset="0"/>
              </a:rPr>
              <a:t>on different size of paper, in one or 2 columns, serving various  purposes of the writer; available are titles, headings, subdivision used to indicate to the reader how the author intends to organize his ideas.</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a:t>
            </a:r>
            <a:br>
              <a:rPr lang="en-US" sz="3100" dirty="0" smtClean="0">
                <a:latin typeface="Times New Roman" pitchFamily="18" charset="0"/>
                <a:ea typeface="Calibri"/>
                <a:cs typeface="Times New Roman" pitchFamily="18" charset="0"/>
              </a:rPr>
            </a:br>
            <a:r>
              <a:rPr lang="en-US" sz="3100" dirty="0">
                <a:latin typeface="Times New Roman" pitchFamily="18" charset="0"/>
                <a:ea typeface="Calibri"/>
                <a:cs typeface="Times New Roman" pitchFamily="18" charset="0"/>
              </a:rPr>
              <a:t> </a:t>
            </a:r>
            <a:r>
              <a:rPr lang="en-US" sz="3100" dirty="0" smtClean="0">
                <a:latin typeface="Times New Roman" pitchFamily="18" charset="0"/>
                <a:ea typeface="Calibri"/>
                <a:cs typeface="Times New Roman" pitchFamily="18" charset="0"/>
              </a:rPr>
              <a:t> </a:t>
            </a:r>
            <a:r>
              <a:rPr lang="en-US" sz="3100" b="1" dirty="0" smtClean="0">
                <a:solidFill>
                  <a:schemeClr val="accent6">
                    <a:lumMod val="75000"/>
                  </a:schemeClr>
                </a:solidFill>
                <a:latin typeface="Times New Roman" pitchFamily="18" charset="0"/>
                <a:ea typeface="Calibri"/>
                <a:cs typeface="Times New Roman" pitchFamily="18" charset="0"/>
              </a:rPr>
              <a:t>A Spoken </a:t>
            </a:r>
            <a:r>
              <a:rPr lang="en-US" sz="3100" b="1" dirty="0">
                <a:solidFill>
                  <a:schemeClr val="accent6">
                    <a:lumMod val="75000"/>
                  </a:schemeClr>
                </a:solidFill>
                <a:latin typeface="Times New Roman" pitchFamily="18" charset="0"/>
                <a:ea typeface="Calibri"/>
                <a:cs typeface="Times New Roman" pitchFamily="18" charset="0"/>
              </a:rPr>
              <a:t>text:</a:t>
            </a:r>
            <a:r>
              <a:rPr lang="en-US" sz="3100" dirty="0">
                <a:solidFill>
                  <a:srgbClr val="202124"/>
                </a:solidFill>
                <a:latin typeface="Times New Roman" pitchFamily="18" charset="0"/>
                <a:ea typeface="Calibri"/>
                <a:cs typeface="Times New Roman" pitchFamily="18" charset="0"/>
              </a:rPr>
              <a:t> verbal record of a communicative act; voice, intonation, gestures, paralinguistic means</a:t>
            </a:r>
            <a:r>
              <a:rPr lang="en-US" sz="3600" dirty="0">
                <a:ea typeface="Calibri"/>
                <a:cs typeface="Times New Roman"/>
              </a:rPr>
              <a:t/>
            </a:r>
            <a:br>
              <a:rPr lang="en-US" sz="3600" dirty="0">
                <a:ea typeface="Calibri"/>
                <a:cs typeface="Times New Roman"/>
              </a:rPr>
            </a:br>
            <a:endParaRPr lang="en-US" dirty="0"/>
          </a:p>
        </p:txBody>
      </p:sp>
    </p:spTree>
    <p:extLst>
      <p:ext uri="{BB962C8B-B14F-4D97-AF65-F5344CB8AC3E}">
        <p14:creationId xmlns:p14="http://schemas.microsoft.com/office/powerpoint/2010/main" val="3657958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8784976" cy="6741368"/>
          </a:xfrm>
        </p:spPr>
        <p:txBody>
          <a:bodyPr>
            <a:normAutofit fontScale="90000"/>
          </a:bodyPr>
          <a:lstStyle/>
          <a:p>
            <a:pPr algn="l">
              <a:lnSpc>
                <a:spcPct val="115000"/>
              </a:lnSpc>
              <a:spcAft>
                <a:spcPts val="1000"/>
              </a:spcAft>
            </a:pPr>
            <a:r>
              <a:rPr lang="en-US" sz="3100" b="1" dirty="0" smtClean="0">
                <a:solidFill>
                  <a:schemeClr val="accent6">
                    <a:lumMod val="50000"/>
                  </a:schemeClr>
                </a:solidFill>
                <a:latin typeface="Times New Roman" pitchFamily="18" charset="0"/>
                <a:ea typeface="Calibri"/>
                <a:cs typeface="Times New Roman" pitchFamily="18" charset="0"/>
              </a:rPr>
              <a:t/>
            </a:r>
            <a:br>
              <a:rPr lang="en-US" sz="3100" b="1" dirty="0" smtClean="0">
                <a:solidFill>
                  <a:schemeClr val="accent6">
                    <a:lumMod val="50000"/>
                  </a:schemeClr>
                </a:solidFill>
                <a:latin typeface="Times New Roman" pitchFamily="18" charset="0"/>
                <a:ea typeface="Calibri"/>
                <a:cs typeface="Times New Roman" pitchFamily="18" charset="0"/>
              </a:rPr>
            </a:br>
            <a:r>
              <a:rPr lang="en-US" sz="3100" b="1" dirty="0" smtClean="0">
                <a:solidFill>
                  <a:schemeClr val="accent6">
                    <a:lumMod val="50000"/>
                  </a:schemeClr>
                </a:solidFill>
                <a:latin typeface="Times New Roman" pitchFamily="18" charset="0"/>
                <a:ea typeface="Calibri"/>
                <a:cs typeface="Times New Roman" pitchFamily="18" charset="0"/>
              </a:rPr>
              <a:t/>
            </a:r>
            <a:br>
              <a:rPr lang="en-US" sz="3100" b="1" dirty="0" smtClean="0">
                <a:solidFill>
                  <a:schemeClr val="accent6">
                    <a:lumMod val="50000"/>
                  </a:schemeClr>
                </a:solidFill>
                <a:latin typeface="Times New Roman" pitchFamily="18" charset="0"/>
                <a:ea typeface="Calibri"/>
                <a:cs typeface="Times New Roman" pitchFamily="18" charset="0"/>
              </a:rPr>
            </a:br>
            <a:r>
              <a:rPr lang="en-US" sz="3100" b="1" dirty="0" smtClean="0">
                <a:solidFill>
                  <a:schemeClr val="accent6">
                    <a:lumMod val="50000"/>
                  </a:schemeClr>
                </a:solidFill>
                <a:latin typeface="Times New Roman" pitchFamily="18" charset="0"/>
                <a:ea typeface="Calibri"/>
                <a:cs typeface="Times New Roman" pitchFamily="18" charset="0"/>
              </a:rPr>
              <a:t>                                 3. FORMS</a:t>
            </a:r>
            <a:r>
              <a:rPr lang="en-US" sz="4000" b="1" dirty="0" smtClean="0">
                <a:solidFill>
                  <a:srgbClr val="0070C0"/>
                </a:solidFill>
                <a:latin typeface="Times New Roman" pitchFamily="18" charset="0"/>
                <a:ea typeface="Calibri"/>
                <a:cs typeface="Times New Roman" pitchFamily="18" charset="0"/>
              </a:rPr>
              <a:t/>
            </a:r>
            <a:br>
              <a:rPr lang="en-US" sz="4000" b="1" dirty="0" smtClean="0">
                <a:solidFill>
                  <a:srgbClr val="0070C0"/>
                </a:solidFill>
                <a:latin typeface="Times New Roman" pitchFamily="18" charset="0"/>
                <a:ea typeface="Calibri"/>
                <a:cs typeface="Times New Roman" pitchFamily="18" charset="0"/>
              </a:rPr>
            </a:br>
            <a:r>
              <a:rPr lang="en-US" sz="4000" b="1" dirty="0" smtClean="0">
                <a:solidFill>
                  <a:srgbClr val="0070C0"/>
                </a:solidFill>
                <a:latin typeface="Times New Roman" pitchFamily="18" charset="0"/>
                <a:ea typeface="Calibri"/>
                <a:cs typeface="Times New Roman" pitchFamily="18" charset="0"/>
              </a:rPr>
              <a:t>* </a:t>
            </a:r>
            <a:r>
              <a:rPr lang="en-US" sz="3600" b="1" dirty="0" smtClean="0">
                <a:solidFill>
                  <a:srgbClr val="0070C0"/>
                </a:solidFill>
                <a:latin typeface="Times New Roman" pitchFamily="18" charset="0"/>
                <a:ea typeface="Calibri"/>
                <a:cs typeface="Times New Roman" pitchFamily="18" charset="0"/>
              </a:rPr>
              <a:t>Spoken (Oral) language</a:t>
            </a:r>
            <a:r>
              <a:rPr lang="en-US" sz="3600" b="1" dirty="0">
                <a:solidFill>
                  <a:srgbClr val="0070C0"/>
                </a:solidFill>
                <a:latin typeface="Times New Roman" pitchFamily="18" charset="0"/>
                <a:ea typeface="Calibri"/>
                <a:cs typeface="Times New Roman" pitchFamily="18" charset="0"/>
              </a:rPr>
              <a:t> </a:t>
            </a:r>
            <a:r>
              <a:rPr lang="en-US" sz="3600" b="1" dirty="0" smtClean="0">
                <a:solidFill>
                  <a:srgbClr val="0070C0"/>
                </a:solidFill>
                <a:latin typeface="Times New Roman" pitchFamily="18" charset="0"/>
                <a:ea typeface="Calibri"/>
                <a:cs typeface="Times New Roman" pitchFamily="18" charset="0"/>
              </a:rPr>
              <a:t>properties</a:t>
            </a:r>
            <a:r>
              <a:rPr lang="en-US" sz="3200" dirty="0" smtClean="0">
                <a:solidFill>
                  <a:srgbClr val="202124"/>
                </a:solidFill>
                <a:latin typeface="Times New Roman" pitchFamily="18" charset="0"/>
                <a:ea typeface="Calibri"/>
                <a:cs typeface="Times New Roman" pitchFamily="18" charset="0"/>
              </a:rPr>
              <a:t> </a:t>
            </a:r>
            <a:br>
              <a:rPr lang="en-US" sz="3200" dirty="0" smtClean="0">
                <a:solidFill>
                  <a:srgbClr val="202124"/>
                </a:solidFill>
                <a:latin typeface="Times New Roman" pitchFamily="18" charset="0"/>
                <a:ea typeface="Calibri"/>
                <a:cs typeface="Times New Roman" pitchFamily="18" charset="0"/>
              </a:rPr>
            </a:br>
            <a:r>
              <a:rPr lang="en-US" sz="3200" dirty="0" smtClean="0">
                <a:solidFill>
                  <a:srgbClr val="202124"/>
                </a:solidFill>
                <a:latin typeface="Times New Roman" pitchFamily="18" charset="0"/>
                <a:ea typeface="Calibri"/>
                <a:cs typeface="Times New Roman" pitchFamily="18" charset="0"/>
              </a:rPr>
              <a:t> 	</a:t>
            </a:r>
            <a:r>
              <a:rPr lang="en-US" sz="3600" dirty="0" smtClean="0">
                <a:solidFill>
                  <a:schemeClr val="accent6">
                    <a:lumMod val="50000"/>
                  </a:schemeClr>
                </a:solidFill>
                <a:latin typeface="Times New Roman" pitchFamily="18" charset="0"/>
                <a:ea typeface="Calibri"/>
                <a:cs typeface="Times New Roman" pitchFamily="18" charset="0"/>
              </a:rPr>
              <a:t>Face </a:t>
            </a:r>
            <a:r>
              <a:rPr lang="en-US" sz="3600" dirty="0">
                <a:solidFill>
                  <a:schemeClr val="accent6">
                    <a:lumMod val="50000"/>
                  </a:schemeClr>
                </a:solidFill>
                <a:latin typeface="Times New Roman" pitchFamily="18" charset="0"/>
                <a:ea typeface="Calibri"/>
                <a:cs typeface="Times New Roman" pitchFamily="18" charset="0"/>
              </a:rPr>
              <a:t>to face conversation with </a:t>
            </a:r>
            <a:r>
              <a:rPr lang="en-US" sz="3600" dirty="0" smtClean="0">
                <a:solidFill>
                  <a:schemeClr val="accent6">
                    <a:lumMod val="50000"/>
                  </a:schemeClr>
                </a:solidFill>
                <a:latin typeface="Times New Roman" pitchFamily="18" charset="0"/>
                <a:ea typeface="Calibri"/>
                <a:cs typeface="Times New Roman" pitchFamily="18" charset="0"/>
              </a:rPr>
              <a:t>reciprocity </a:t>
            </a:r>
            <a:r>
              <a:rPr lang="en-US" sz="3600" dirty="0">
                <a:solidFill>
                  <a:schemeClr val="accent6">
                    <a:lumMod val="50000"/>
                  </a:schemeClr>
                </a:solidFill>
                <a:latin typeface="Times New Roman" pitchFamily="18" charset="0"/>
                <a:ea typeface="Calibri"/>
                <a:cs typeface="Times New Roman" pitchFamily="18" charset="0"/>
              </a:rPr>
              <a:t>between speaker &amp; listener; </a:t>
            </a:r>
            <a:r>
              <a:rPr lang="en-US" sz="3600" dirty="0" smtClean="0">
                <a:solidFill>
                  <a:schemeClr val="accent6">
                    <a:lumMod val="50000"/>
                  </a:schemeClr>
                </a:solidFill>
                <a:latin typeface="Times New Roman" pitchFamily="18" charset="0"/>
                <a:ea typeface="Calibri"/>
                <a:cs typeface="Times New Roman" pitchFamily="18" charset="0"/>
              </a:rPr>
              <a:t>Narrative-like</a:t>
            </a:r>
            <a:r>
              <a:rPr lang="en-US" sz="3600" dirty="0">
                <a:solidFill>
                  <a:schemeClr val="accent6">
                    <a:lumMod val="50000"/>
                  </a:schemeClr>
                </a:solidFill>
                <a:latin typeface="Times New Roman" pitchFamily="18" charset="0"/>
                <a:ea typeface="Calibri"/>
                <a:cs typeface="Times New Roman" pitchFamily="18" charset="0"/>
              </a:rPr>
              <a:t>; Action-oriented; Event-oriented; Story-oriented</a:t>
            </a:r>
            <a:r>
              <a:rPr lang="en-US" sz="3600" dirty="0" smtClean="0">
                <a:solidFill>
                  <a:schemeClr val="accent6">
                    <a:lumMod val="50000"/>
                  </a:schemeClr>
                </a:solidFill>
                <a:latin typeface="Times New Roman" pitchFamily="18" charset="0"/>
                <a:ea typeface="Calibri"/>
                <a:cs typeface="Times New Roman" pitchFamily="18" charset="0"/>
              </a:rPr>
              <a:t>; Interpersonal</a:t>
            </a:r>
            <a:r>
              <a:rPr lang="en-US" sz="3600" dirty="0">
                <a:solidFill>
                  <a:schemeClr val="accent6">
                    <a:lumMod val="50000"/>
                  </a:schemeClr>
                </a:solidFill>
                <a:latin typeface="Times New Roman" pitchFamily="18" charset="0"/>
                <a:ea typeface="Calibri"/>
                <a:cs typeface="Times New Roman" pitchFamily="18" charset="0"/>
              </a:rPr>
              <a:t>; Here &amp; now; Informal; Natural communication; Spontaneous; Sharing of context; Ellipsis; </a:t>
            </a:r>
            <a:r>
              <a:rPr lang="en-US" sz="3600" dirty="0" err="1">
                <a:solidFill>
                  <a:schemeClr val="accent6">
                    <a:lumMod val="50000"/>
                  </a:schemeClr>
                </a:solidFill>
                <a:latin typeface="Times New Roman" pitchFamily="18" charset="0"/>
                <a:ea typeface="Calibri"/>
                <a:cs typeface="Times New Roman" pitchFamily="18" charset="0"/>
              </a:rPr>
              <a:t>Structurelless</a:t>
            </a:r>
            <a:r>
              <a:rPr lang="en-US" sz="3600" dirty="0">
                <a:solidFill>
                  <a:schemeClr val="accent6">
                    <a:lumMod val="50000"/>
                  </a:schemeClr>
                </a:solidFill>
                <a:latin typeface="Times New Roman" pitchFamily="18" charset="0"/>
                <a:ea typeface="Calibri"/>
                <a:cs typeface="Times New Roman" pitchFamily="18" charset="0"/>
              </a:rPr>
              <a:t>; Simple linear structure; Cohesion through paralinguistic cues; </a:t>
            </a:r>
            <a:r>
              <a:rPr lang="en-US" sz="3600" dirty="0" err="1">
                <a:solidFill>
                  <a:schemeClr val="accent6">
                    <a:lumMod val="50000"/>
                  </a:schemeClr>
                </a:solidFill>
                <a:latin typeface="Times New Roman" pitchFamily="18" charset="0"/>
                <a:ea typeface="Calibri"/>
                <a:cs typeface="Times New Roman" pitchFamily="18" charset="0"/>
              </a:rPr>
              <a:t>Repitition</a:t>
            </a:r>
            <a:r>
              <a:rPr lang="en-US" sz="3600" dirty="0">
                <a:solidFill>
                  <a:schemeClr val="accent6">
                    <a:lumMod val="50000"/>
                  </a:schemeClr>
                </a:solidFill>
                <a:latin typeface="Times New Roman" pitchFamily="18" charset="0"/>
                <a:ea typeface="Calibri"/>
                <a:cs typeface="Times New Roman" pitchFamily="18" charset="0"/>
              </a:rPr>
              <a:t>; Limited subordination; </a:t>
            </a:r>
            <a:r>
              <a:rPr lang="en-US" sz="3600" dirty="0" err="1" smtClean="0">
                <a:solidFill>
                  <a:schemeClr val="accent6">
                    <a:lumMod val="50000"/>
                  </a:schemeClr>
                </a:solidFill>
                <a:latin typeface="Times New Roman" pitchFamily="18" charset="0"/>
                <a:ea typeface="Calibri"/>
                <a:cs typeface="Times New Roman" pitchFamily="18" charset="0"/>
              </a:rPr>
              <a:t>Unconsciuos</a:t>
            </a:r>
            <a:r>
              <a:rPr lang="en-US" sz="3600" dirty="0" smtClean="0">
                <a:solidFill>
                  <a:schemeClr val="accent6">
                    <a:lumMod val="50000"/>
                  </a:schemeClr>
                </a:solidFill>
                <a:latin typeface="Times New Roman" pitchFamily="18" charset="0"/>
                <a:ea typeface="Calibri"/>
                <a:cs typeface="Times New Roman" pitchFamily="18" charset="0"/>
              </a:rPr>
              <a:t>.</a:t>
            </a:r>
            <a:r>
              <a:rPr lang="en-US" sz="3600" dirty="0">
                <a:solidFill>
                  <a:schemeClr val="accent6">
                    <a:lumMod val="50000"/>
                  </a:schemeClr>
                </a:solidFill>
                <a:latin typeface="Times New Roman" pitchFamily="18" charset="0"/>
                <a:ea typeface="Calibri"/>
                <a:cs typeface="Times New Roman" pitchFamily="18" charset="0"/>
              </a:rPr>
              <a:t/>
            </a:r>
            <a:br>
              <a:rPr lang="en-US" sz="3600" dirty="0">
                <a:solidFill>
                  <a:schemeClr val="accent6">
                    <a:lumMod val="50000"/>
                  </a:schemeClr>
                </a:solidFill>
                <a:latin typeface="Times New Roman" pitchFamily="18" charset="0"/>
                <a:ea typeface="Calibri"/>
                <a:cs typeface="Times New Roman" pitchFamily="18" charset="0"/>
              </a:rPr>
            </a:br>
            <a:endParaRPr lang="en-US" sz="36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6623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640960" cy="6480719"/>
          </a:xfrm>
        </p:spPr>
        <p:txBody>
          <a:bodyPr>
            <a:normAutofit fontScale="90000"/>
          </a:bodyPr>
          <a:lstStyle/>
          <a:p>
            <a:pPr>
              <a:lnSpc>
                <a:spcPct val="115000"/>
              </a:lnSpc>
              <a:spcAft>
                <a:spcPts val="1000"/>
              </a:spcAft>
            </a:pP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4000" b="1" dirty="0" smtClean="0">
                <a:solidFill>
                  <a:srgbClr val="C00000"/>
                </a:solidFill>
                <a:latin typeface="Times New Roman" pitchFamily="18" charset="0"/>
                <a:ea typeface="Calibri"/>
                <a:cs typeface="Times New Roman" pitchFamily="18" charset="0"/>
              </a:rPr>
              <a:t>Written language</a:t>
            </a:r>
            <a:r>
              <a:rPr lang="en-US" sz="3200" dirty="0" smtClean="0">
                <a:solidFill>
                  <a:srgbClr val="C00000"/>
                </a:solidFill>
                <a:latin typeface="Times New Roman" pitchFamily="18" charset="0"/>
                <a:ea typeface="Calibri"/>
                <a:cs typeface="Times New Roman" pitchFamily="18" charset="0"/>
              </a:rPr>
              <a:t> </a:t>
            </a:r>
            <a:r>
              <a:rPr lang="en-US" sz="4000" b="1" dirty="0" smtClean="0">
                <a:solidFill>
                  <a:srgbClr val="C00000"/>
                </a:solidFill>
                <a:latin typeface="Times New Roman" pitchFamily="18" charset="0"/>
                <a:ea typeface="Calibri"/>
                <a:cs typeface="Times New Roman" pitchFamily="18" charset="0"/>
              </a:rPr>
              <a:t>properties</a:t>
            </a:r>
            <a:r>
              <a:rPr lang="en-US" sz="3200" dirty="0" smtClean="0">
                <a:latin typeface="Times New Roman" pitchFamily="18" charset="0"/>
                <a:ea typeface="Calibri"/>
                <a:cs typeface="Times New Roman" pitchFamily="18" charset="0"/>
              </a:rPr>
              <a:t/>
            </a:r>
            <a:br>
              <a:rPr lang="en-US" sz="3200" dirty="0" smtClean="0">
                <a:latin typeface="Times New Roman" pitchFamily="18" charset="0"/>
                <a:ea typeface="Calibri"/>
                <a:cs typeface="Times New Roman" pitchFamily="18" charset="0"/>
              </a:rPr>
            </a:br>
            <a:r>
              <a:rPr lang="en-US" sz="3600" dirty="0" smtClean="0">
                <a:solidFill>
                  <a:srgbClr val="7030A0"/>
                </a:solidFill>
                <a:latin typeface="Times New Roman" pitchFamily="18" charset="0"/>
                <a:ea typeface="Calibri"/>
                <a:cs typeface="Times New Roman" pitchFamily="18" charset="0"/>
              </a:rPr>
              <a:t>Face </a:t>
            </a:r>
            <a:r>
              <a:rPr lang="en-US" sz="3600" dirty="0">
                <a:solidFill>
                  <a:srgbClr val="7030A0"/>
                </a:solidFill>
                <a:latin typeface="Times New Roman" pitchFamily="18" charset="0"/>
                <a:ea typeface="Calibri"/>
                <a:cs typeface="Times New Roman" pitchFamily="18" charset="0"/>
              </a:rPr>
              <a:t>to text with limited </a:t>
            </a:r>
            <a:r>
              <a:rPr lang="en-US" sz="3600" dirty="0" smtClean="0">
                <a:solidFill>
                  <a:srgbClr val="7030A0"/>
                </a:solidFill>
                <a:latin typeface="Times New Roman" pitchFamily="18" charset="0"/>
                <a:ea typeface="Calibri"/>
                <a:cs typeface="Times New Roman" pitchFamily="18" charset="0"/>
              </a:rPr>
              <a:t>reciprocity </a:t>
            </a:r>
            <a:r>
              <a:rPr lang="en-US" sz="3600" dirty="0">
                <a:solidFill>
                  <a:srgbClr val="7030A0"/>
                </a:solidFill>
                <a:latin typeface="Times New Roman" pitchFamily="18" charset="0"/>
                <a:ea typeface="Calibri"/>
                <a:cs typeface="Times New Roman" pitchFamily="18" charset="0"/>
              </a:rPr>
              <a:t>between author &amp;</a:t>
            </a:r>
            <a:r>
              <a:rPr lang="en-US" sz="3600" dirty="0" smtClean="0">
                <a:solidFill>
                  <a:srgbClr val="7030A0"/>
                </a:solidFill>
                <a:latin typeface="Times New Roman" pitchFamily="18" charset="0"/>
                <a:ea typeface="Calibri"/>
                <a:cs typeface="Times New Roman" pitchFamily="18" charset="0"/>
              </a:rPr>
              <a:t> </a:t>
            </a:r>
            <a:r>
              <a:rPr lang="en-US" sz="3600" dirty="0">
                <a:solidFill>
                  <a:srgbClr val="7030A0"/>
                </a:solidFill>
                <a:latin typeface="Times New Roman" pitchFamily="18" charset="0"/>
                <a:ea typeface="Calibri"/>
                <a:cs typeface="Times New Roman" pitchFamily="18" charset="0"/>
              </a:rPr>
              <a:t>reader; Expository- like; Idea-oriented; Argument-oriented; Explanatory; Future &amp; Past; Not space-or time –Bound; Artificial communication; Objective &amp;</a:t>
            </a:r>
            <a:r>
              <a:rPr lang="en-US" sz="3600" dirty="0" smtClean="0">
                <a:solidFill>
                  <a:srgbClr val="7030A0"/>
                </a:solidFill>
                <a:latin typeface="Times New Roman" pitchFamily="18" charset="0"/>
                <a:ea typeface="Calibri"/>
                <a:cs typeface="Times New Roman" pitchFamily="18" charset="0"/>
              </a:rPr>
              <a:t> </a:t>
            </a:r>
            <a:r>
              <a:rPr lang="en-US" sz="3600" dirty="0">
                <a:solidFill>
                  <a:srgbClr val="7030A0"/>
                </a:solidFill>
                <a:latin typeface="Times New Roman" pitchFamily="18" charset="0"/>
                <a:ea typeface="Calibri"/>
                <a:cs typeface="Times New Roman" pitchFamily="18" charset="0"/>
              </a:rPr>
              <a:t>Distanced; Planned; No common context; </a:t>
            </a:r>
            <a:r>
              <a:rPr lang="en-US" sz="3600" dirty="0" smtClean="0">
                <a:solidFill>
                  <a:srgbClr val="7030A0"/>
                </a:solidFill>
                <a:latin typeface="Times New Roman" pitchFamily="18" charset="0"/>
                <a:ea typeface="Calibri"/>
                <a:cs typeface="Times New Roman" pitchFamily="18" charset="0"/>
              </a:rPr>
              <a:t>Explicitness </a:t>
            </a:r>
            <a:r>
              <a:rPr lang="en-US" sz="3600" dirty="0">
                <a:solidFill>
                  <a:srgbClr val="7030A0"/>
                </a:solidFill>
                <a:latin typeface="Times New Roman" pitchFamily="18" charset="0"/>
                <a:ea typeface="Calibri"/>
                <a:cs typeface="Times New Roman" pitchFamily="18" charset="0"/>
              </a:rPr>
              <a:t>in text consciousness; Highly structured; Cohesion through lexical cues; Succinctness; Complex hierarchical structures; Multiple levels of subordinations; </a:t>
            </a:r>
            <a:r>
              <a:rPr lang="en-US" sz="3600" dirty="0" smtClean="0">
                <a:solidFill>
                  <a:srgbClr val="7030A0"/>
                </a:solidFill>
                <a:latin typeface="Times New Roman" pitchFamily="18" charset="0"/>
                <a:ea typeface="Calibri"/>
                <a:cs typeface="Times New Roman" pitchFamily="18" charset="0"/>
              </a:rPr>
              <a:t>Conscious </a:t>
            </a:r>
            <a:r>
              <a:rPr lang="en-US" sz="3600" dirty="0">
                <a:solidFill>
                  <a:srgbClr val="7030A0"/>
                </a:solidFill>
                <a:latin typeface="Times New Roman" pitchFamily="18" charset="0"/>
                <a:ea typeface="Calibri"/>
                <a:cs typeface="Times New Roman" pitchFamily="18" charset="0"/>
              </a:rPr>
              <a:t>&amp;</a:t>
            </a:r>
            <a:r>
              <a:rPr lang="en-US" sz="3600" dirty="0" smtClean="0">
                <a:solidFill>
                  <a:srgbClr val="7030A0"/>
                </a:solidFill>
                <a:latin typeface="Times New Roman" pitchFamily="18" charset="0"/>
                <a:ea typeface="Calibri"/>
                <a:cs typeface="Times New Roman" pitchFamily="18" charset="0"/>
              </a:rPr>
              <a:t> </a:t>
            </a:r>
            <a:r>
              <a:rPr lang="en-US" sz="3600" dirty="0">
                <a:solidFill>
                  <a:srgbClr val="7030A0"/>
                </a:solidFill>
                <a:latin typeface="Times New Roman" pitchFamily="18" charset="0"/>
                <a:ea typeface="Calibri"/>
                <a:cs typeface="Times New Roman" pitchFamily="18" charset="0"/>
              </a:rPr>
              <a:t>Restructured.</a:t>
            </a:r>
            <a:r>
              <a:rPr lang="en-US" sz="3600" dirty="0">
                <a:solidFill>
                  <a:srgbClr val="0070C0"/>
                </a:solidFill>
                <a:latin typeface="Times New Roman" pitchFamily="18" charset="0"/>
                <a:ea typeface="Calibri"/>
                <a:cs typeface="Times New Roman" pitchFamily="18" charset="0"/>
              </a:rPr>
              <a:t/>
            </a:r>
            <a:br>
              <a:rPr lang="en-US" sz="3600" dirty="0">
                <a:solidFill>
                  <a:srgbClr val="0070C0"/>
                </a:solidFill>
                <a:latin typeface="Times New Roman" pitchFamily="18" charset="0"/>
                <a:ea typeface="Calibri"/>
                <a:cs typeface="Times New Roman" pitchFamily="18" charset="0"/>
              </a:rPr>
            </a:br>
            <a:endParaRPr lang="en-US" sz="36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235724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568952" cy="5904655"/>
          </a:xfrm>
        </p:spPr>
        <p:txBody>
          <a:bodyPr>
            <a:normAutofit fontScale="90000"/>
          </a:bodyPr>
          <a:lstStyle/>
          <a:p>
            <a:pPr algn="l"/>
            <a:r>
              <a:rPr lang="en-US" sz="3600" dirty="0" smtClean="0">
                <a:solidFill>
                  <a:srgbClr val="FF0000"/>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Revision of Chapter I</a:t>
            </a:r>
            <a:r>
              <a:rPr lang="en-US" sz="3600" b="1" dirty="0" smtClean="0">
                <a:solidFill>
                  <a:schemeClr val="tx2"/>
                </a:solidFill>
                <a:latin typeface="Times New Roman" pitchFamily="18" charset="0"/>
                <a:cs typeface="Times New Roman" pitchFamily="18" charset="0"/>
              </a:rPr>
              <a:t/>
            </a:r>
            <a:br>
              <a:rPr lang="en-US" sz="3600" b="1" dirty="0" smtClean="0">
                <a:solidFill>
                  <a:schemeClr val="tx2"/>
                </a:solidFill>
                <a:latin typeface="Times New Roman" pitchFamily="18" charset="0"/>
                <a:cs typeface="Times New Roman" pitchFamily="18" charset="0"/>
              </a:rPr>
            </a:br>
            <a:r>
              <a:rPr lang="en-US" sz="3600" b="1" dirty="0" smtClean="0">
                <a:solidFill>
                  <a:schemeClr val="tx2"/>
                </a:solidFill>
                <a:latin typeface="Times New Roman" pitchFamily="18" charset="0"/>
                <a:cs typeface="Times New Roman" pitchFamily="18" charset="0"/>
              </a:rPr>
              <a:t/>
            </a:r>
            <a:br>
              <a:rPr lang="en-US" sz="3600" b="1" dirty="0" smtClean="0">
                <a:solidFill>
                  <a:schemeClr val="tx2"/>
                </a:solidFill>
                <a:latin typeface="Times New Roman" pitchFamily="18" charset="0"/>
                <a:cs typeface="Times New Roman" pitchFamily="18" charset="0"/>
              </a:rPr>
            </a:br>
            <a:r>
              <a:rPr lang="en-US" sz="3600" b="1" dirty="0" smtClean="0">
                <a:solidFill>
                  <a:schemeClr val="tx2"/>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1.</a:t>
            </a:r>
            <a:r>
              <a:rPr lang="en-US" sz="3600" b="1" dirty="0" smtClean="0">
                <a:solidFill>
                  <a:schemeClr val="tx2"/>
                </a:solidFill>
                <a:latin typeface="Times New Roman" pitchFamily="18" charset="0"/>
                <a:cs typeface="Times New Roman" pitchFamily="18" charset="0"/>
              </a:rPr>
              <a:t> What is Discourse &amp; Discourse analysis? The implications of Discourse analysis</a:t>
            </a:r>
            <a:r>
              <a:rPr lang="en-US" sz="3600" b="1" dirty="0">
                <a:solidFill>
                  <a:schemeClr val="tx2"/>
                </a:solidFill>
                <a:latin typeface="Times New Roman" pitchFamily="18" charset="0"/>
                <a:cs typeface="Times New Roman" pitchFamily="18" charset="0"/>
              </a:rPr>
              <a:t>.</a:t>
            </a:r>
            <a:r>
              <a:rPr lang="en-US" sz="3600" b="1" dirty="0" smtClean="0">
                <a:solidFill>
                  <a:schemeClr val="tx2"/>
                </a:solidFill>
                <a:latin typeface="Times New Roman" pitchFamily="18" charset="0"/>
                <a:cs typeface="Times New Roman" pitchFamily="18" charset="0"/>
              </a:rPr>
              <a:t/>
            </a:r>
            <a:br>
              <a:rPr lang="en-US" sz="3600" b="1" dirty="0" smtClean="0">
                <a:solidFill>
                  <a:schemeClr val="tx2"/>
                </a:solidFill>
                <a:latin typeface="Times New Roman" pitchFamily="18" charset="0"/>
                <a:cs typeface="Times New Roman" pitchFamily="18" charset="0"/>
              </a:rPr>
            </a:br>
            <a:r>
              <a:rPr lang="en-US" sz="3600" b="1" dirty="0" smtClean="0">
                <a:solidFill>
                  <a:schemeClr val="tx2"/>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2.</a:t>
            </a:r>
            <a:r>
              <a:rPr lang="en-US" sz="3600" b="1" dirty="0" smtClean="0">
                <a:solidFill>
                  <a:schemeClr val="tx2"/>
                </a:solidFill>
                <a:latin typeface="Times New Roman" pitchFamily="18" charset="0"/>
                <a:cs typeface="Times New Roman" pitchFamily="18" charset="0"/>
              </a:rPr>
              <a:t> Types of Discourse analysis.</a:t>
            </a:r>
            <a:br>
              <a:rPr lang="en-US" sz="3600" b="1" dirty="0" smtClean="0">
                <a:solidFill>
                  <a:schemeClr val="tx2"/>
                </a:solidFill>
                <a:latin typeface="Times New Roman" pitchFamily="18" charset="0"/>
                <a:cs typeface="Times New Roman" pitchFamily="18" charset="0"/>
              </a:rPr>
            </a:br>
            <a:r>
              <a:rPr lang="en-US" sz="3600" b="1" dirty="0" smtClean="0">
                <a:solidFill>
                  <a:schemeClr val="tx2"/>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3.</a:t>
            </a:r>
            <a:r>
              <a:rPr lang="en-US" sz="3600" b="1" dirty="0" smtClean="0">
                <a:solidFill>
                  <a:schemeClr val="tx2"/>
                </a:solidFill>
                <a:latin typeface="Times New Roman" pitchFamily="18" charset="0"/>
                <a:cs typeface="Times New Roman" pitchFamily="18" charset="0"/>
              </a:rPr>
              <a:t> Text &amp; discourse; Their differences.</a:t>
            </a:r>
            <a:br>
              <a:rPr lang="en-US" sz="3600" b="1" dirty="0" smtClean="0">
                <a:solidFill>
                  <a:schemeClr val="tx2"/>
                </a:solidFill>
                <a:latin typeface="Times New Roman" pitchFamily="18" charset="0"/>
                <a:cs typeface="Times New Roman" pitchFamily="18" charset="0"/>
              </a:rPr>
            </a:br>
            <a:r>
              <a:rPr lang="en-US" sz="3600" b="1" dirty="0" smtClean="0">
                <a:solidFill>
                  <a:schemeClr val="tx2"/>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4.</a:t>
            </a:r>
            <a:r>
              <a:rPr lang="en-US" sz="3600" b="1" dirty="0" smtClean="0">
                <a:solidFill>
                  <a:schemeClr val="tx2"/>
                </a:solidFill>
                <a:latin typeface="Times New Roman" pitchFamily="18" charset="0"/>
                <a:cs typeface="Times New Roman" pitchFamily="18" charset="0"/>
              </a:rPr>
              <a:t> The functions of language: Transactional &amp; Interactional function; Their types.</a:t>
            </a:r>
            <a:br>
              <a:rPr lang="en-US" sz="3600" b="1" dirty="0" smtClean="0">
                <a:solidFill>
                  <a:schemeClr val="tx2"/>
                </a:solidFill>
                <a:latin typeface="Times New Roman" pitchFamily="18" charset="0"/>
                <a:cs typeface="Times New Roman" pitchFamily="18" charset="0"/>
              </a:rPr>
            </a:br>
            <a:r>
              <a:rPr lang="en-US" sz="3600" b="1" dirty="0" smtClean="0">
                <a:solidFill>
                  <a:schemeClr val="tx2"/>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5.</a:t>
            </a:r>
            <a:r>
              <a:rPr lang="en-US" sz="3600" b="1" dirty="0" smtClean="0">
                <a:solidFill>
                  <a:schemeClr val="tx2"/>
                </a:solidFill>
                <a:latin typeface="Times New Roman" pitchFamily="18" charset="0"/>
                <a:cs typeface="Times New Roman" pitchFamily="18" charset="0"/>
              </a:rPr>
              <a:t> Spoken &amp; Written languages; Their properties</a:t>
            </a:r>
            <a:endParaRPr lang="en-US" sz="36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931664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08711"/>
          </a:xfrm>
        </p:spPr>
        <p:txBody>
          <a:bodyPr>
            <a:normAutofit/>
          </a:bodyPr>
          <a:lstStyle/>
          <a:p>
            <a:pPr algn="l"/>
            <a:r>
              <a:rPr lang="en-US" sz="2800" b="1" dirty="0" smtClean="0">
                <a:latin typeface="Times New Roman" pitchFamily="18" charset="0"/>
                <a:cs typeface="Times New Roman" pitchFamily="18" charset="0"/>
              </a:rPr>
              <a:t>                                REFERENCES</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Giáo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trình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bắt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buộc</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1. Le,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ruong Bach, and T. T .N. (2013). An Introduction to Discourse Analysis. Hue: DHH</a:t>
            </a:r>
            <a:br>
              <a:rPr lang="en-US" sz="2400" dirty="0" smtClean="0">
                <a:latin typeface="Times New Roman" pitchFamily="18" charset="0"/>
                <a:cs typeface="Times New Roman" pitchFamily="18" charset="0"/>
              </a:rPr>
            </a:b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br>
              <a:rPr lang="en-US" sz="2400" b="1" dirty="0" smtClean="0">
                <a:latin typeface="Times New Roman" pitchFamily="18" charset="0"/>
                <a:cs typeface="Times New Roman" pitchFamily="18" charset="0"/>
              </a:rPr>
            </a:b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khảo</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smtClean="0">
                <a:solidFill>
                  <a:srgbClr val="000000"/>
                </a:solidFill>
                <a:latin typeface="Times New Roman"/>
                <a:cs typeface="Times New Roman"/>
              </a:rPr>
              <a:t>1</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Nguyễn</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Hòa</a:t>
            </a:r>
            <a:r>
              <a:rPr lang="en-US" sz="2400" dirty="0">
                <a:solidFill>
                  <a:srgbClr val="000000"/>
                </a:solidFill>
                <a:latin typeface="Times New Roman"/>
                <a:cs typeface="Times New Roman"/>
              </a:rPr>
              <a:t> (2000). </a:t>
            </a:r>
            <a:r>
              <a:rPr lang="en-US" sz="2400" i="1" dirty="0">
                <a:solidFill>
                  <a:srgbClr val="FF0000"/>
                </a:solidFill>
                <a:latin typeface="Times New Roman"/>
                <a:cs typeface="Times New Roman"/>
              </a:rPr>
              <a:t>An introduction to Discourse Analysis</a:t>
            </a:r>
            <a:r>
              <a:rPr lang="en-US" sz="2400" dirty="0">
                <a:solidFill>
                  <a:srgbClr val="000000"/>
                </a:solidFill>
                <a:latin typeface="Times New Roman"/>
                <a:cs typeface="Times New Roman"/>
              </a:rPr>
              <a:t>. Hanoi National University, College Foreign Languages. </a:t>
            </a:r>
            <a:r>
              <a:rPr lang="en-US" sz="2400" dirty="0" err="1">
                <a:solidFill>
                  <a:srgbClr val="000000"/>
                </a:solidFill>
                <a:latin typeface="Times New Roman"/>
                <a:cs typeface="Times New Roman"/>
              </a:rPr>
              <a:t>Nhà</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xuất</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bản</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Đại</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học</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quốc</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gia</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Hà</a:t>
            </a:r>
            <a:r>
              <a:rPr lang="en-US" sz="2400" dirty="0">
                <a:solidFill>
                  <a:srgbClr val="000000"/>
                </a:solidFill>
                <a:latin typeface="Times New Roman"/>
                <a:cs typeface="Times New Roman"/>
              </a:rPr>
              <a:t> </a:t>
            </a:r>
            <a:r>
              <a:rPr lang="en-US" sz="2400" dirty="0" err="1">
                <a:solidFill>
                  <a:srgbClr val="000000"/>
                </a:solidFill>
                <a:latin typeface="Times New Roman"/>
                <a:cs typeface="Times New Roman"/>
              </a:rPr>
              <a:t>Nội</a:t>
            </a:r>
            <a:r>
              <a:rPr lang="en-US" sz="2400" dirty="0">
                <a:solidFill>
                  <a:srgbClr val="000000"/>
                </a:solidFill>
                <a:latin typeface="Times New Roman"/>
                <a:cs typeface="Times New Roman"/>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smtClean="0">
                <a:solidFill>
                  <a:srgbClr val="000000"/>
                </a:solidFill>
                <a:latin typeface="Times New Roman"/>
                <a:cs typeface="Times New Roman"/>
              </a:rPr>
              <a:t>2</a:t>
            </a:r>
            <a:r>
              <a:rPr lang="en-US" sz="2400" dirty="0">
                <a:solidFill>
                  <a:srgbClr val="000000"/>
                </a:solidFill>
                <a:latin typeface="Times New Roman"/>
                <a:cs typeface="Times New Roman"/>
              </a:rPr>
              <a:t>. Brown, G. and G. Yule. (1983). </a:t>
            </a:r>
            <a:r>
              <a:rPr lang="en-US" sz="2400" i="1" dirty="0">
                <a:solidFill>
                  <a:srgbClr val="00B050"/>
                </a:solidFill>
                <a:latin typeface="Times New Roman"/>
                <a:cs typeface="Times New Roman"/>
              </a:rPr>
              <a:t>Discourse analysis</a:t>
            </a:r>
            <a:r>
              <a:rPr lang="en-US" sz="2400" i="1" dirty="0">
                <a:solidFill>
                  <a:srgbClr val="000000"/>
                </a:solidFill>
                <a:latin typeface="Times New Roman"/>
                <a:cs typeface="Times New Roman"/>
              </a:rPr>
              <a:t>.</a:t>
            </a:r>
            <a:r>
              <a:rPr lang="en-US" sz="2400" dirty="0">
                <a:solidFill>
                  <a:srgbClr val="000000"/>
                </a:solidFill>
                <a:latin typeface="Times New Roman"/>
                <a:cs typeface="Times New Roman"/>
              </a:rPr>
              <a:t> Cambridge: </a:t>
            </a:r>
            <a:r>
              <a:rPr lang="en-US" sz="2400" dirty="0" smtClean="0">
                <a:solidFill>
                  <a:srgbClr val="000000"/>
                </a:solidFill>
                <a:latin typeface="Times New Roman"/>
                <a:cs typeface="Times New Roman"/>
              </a:rPr>
              <a:t>CUP</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3. Searle, J.R. &amp; F. Kiefer, &amp; </a:t>
            </a:r>
            <a:r>
              <a:rPr lang="en-US" sz="2400" dirty="0" err="1" smtClean="0">
                <a:latin typeface="Times New Roman" pitchFamily="18" charset="0"/>
                <a:cs typeface="Times New Roman" pitchFamily="18" charset="0"/>
              </a:rPr>
              <a:t>M.Bierwisch</a:t>
            </a:r>
            <a:r>
              <a:rPr lang="en-US" sz="2400" dirty="0" smtClean="0">
                <a:latin typeface="Times New Roman" pitchFamily="18" charset="0"/>
                <a:cs typeface="Times New Roman" pitchFamily="18" charset="0"/>
              </a:rPr>
              <a:t>. (1980). </a:t>
            </a:r>
            <a:r>
              <a:rPr lang="en-US" sz="2400" i="1" dirty="0" smtClean="0">
                <a:solidFill>
                  <a:srgbClr val="C00000"/>
                </a:solidFill>
                <a:latin typeface="Times New Roman" pitchFamily="18" charset="0"/>
                <a:cs typeface="Times New Roman" pitchFamily="18" charset="0"/>
              </a:rPr>
              <a:t>Speech Act Theory and Pragmatics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Dordecht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Reidel</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07929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8712968" cy="6237312"/>
          </a:xfrm>
        </p:spPr>
        <p:txBody>
          <a:bodyPr>
            <a:noAutofit/>
          </a:bodyPr>
          <a:lstStyle/>
          <a:p>
            <a:pPr>
              <a:lnSpc>
                <a:spcPct val="115000"/>
              </a:lnSpc>
              <a:spcAft>
                <a:spcPts val="1000"/>
              </a:spcAft>
            </a:pPr>
            <a:r>
              <a:rPr lang="en-US" sz="3000" b="1" dirty="0">
                <a:solidFill>
                  <a:srgbClr val="FF0000"/>
                </a:solidFill>
                <a:latin typeface="Times New Roman" pitchFamily="18" charset="0"/>
                <a:ea typeface="Calibri"/>
                <a:cs typeface="Times New Roman" pitchFamily="18" charset="0"/>
              </a:rPr>
              <a:t>DISCOURSE</a:t>
            </a:r>
            <a:r>
              <a:rPr lang="en-US" sz="3000" dirty="0">
                <a:latin typeface="Times New Roman" pitchFamily="18" charset="0"/>
                <a:ea typeface="Calibri"/>
                <a:cs typeface="Times New Roman" pitchFamily="18" charset="0"/>
              </a:rPr>
              <a:t/>
            </a:r>
            <a:br>
              <a:rPr lang="en-US" sz="3000" dirty="0">
                <a:latin typeface="Times New Roman" pitchFamily="18" charset="0"/>
                <a:ea typeface="Calibri"/>
                <a:cs typeface="Times New Roman" pitchFamily="18" charset="0"/>
              </a:rPr>
            </a:br>
            <a:r>
              <a:rPr lang="en-US" sz="3000" dirty="0" smtClean="0">
                <a:latin typeface="Times New Roman" pitchFamily="18" charset="0"/>
                <a:ea typeface="Calibri"/>
                <a:cs typeface="Times New Roman" pitchFamily="18" charset="0"/>
              </a:rPr>
              <a:t/>
            </a:r>
            <a:br>
              <a:rPr lang="en-US" sz="3000" dirty="0" smtClean="0">
                <a:latin typeface="Times New Roman" pitchFamily="18" charset="0"/>
                <a:ea typeface="Calibri"/>
                <a:cs typeface="Times New Roman" pitchFamily="18" charset="0"/>
              </a:rPr>
            </a:br>
            <a:r>
              <a:rPr lang="en-US" sz="3600" dirty="0" smtClean="0">
                <a:solidFill>
                  <a:srgbClr val="C00000"/>
                </a:solidFill>
                <a:latin typeface="Times New Roman" pitchFamily="18" charset="0"/>
                <a:ea typeface="Calibri"/>
                <a:cs typeface="Times New Roman" pitchFamily="18" charset="0"/>
              </a:rPr>
              <a:t>* </a:t>
            </a:r>
            <a:r>
              <a:rPr lang="en-US" sz="3600" dirty="0">
                <a:solidFill>
                  <a:srgbClr val="C00000"/>
                </a:solidFill>
                <a:latin typeface="Times New Roman" pitchFamily="18" charset="0"/>
                <a:ea typeface="Calibri"/>
                <a:cs typeface="Times New Roman" pitchFamily="18" charset="0"/>
              </a:rPr>
              <a:t>Discourse refers to </a:t>
            </a:r>
            <a:r>
              <a:rPr lang="en-US" sz="3600" b="1" dirty="0">
                <a:solidFill>
                  <a:srgbClr val="0070C0"/>
                </a:solidFill>
                <a:latin typeface="Times New Roman" pitchFamily="18" charset="0"/>
                <a:ea typeface="Calibri"/>
                <a:cs typeface="Times New Roman" pitchFamily="18" charset="0"/>
              </a:rPr>
              <a:t>units of language in use</a:t>
            </a:r>
            <a:r>
              <a:rPr lang="en-US" sz="3600" dirty="0">
                <a:solidFill>
                  <a:srgbClr val="0070C0"/>
                </a:solidFill>
                <a:latin typeface="Times New Roman" pitchFamily="18" charset="0"/>
                <a:ea typeface="Calibri"/>
                <a:cs typeface="Times New Roman" pitchFamily="18" charset="0"/>
              </a:rPr>
              <a:t> </a:t>
            </a:r>
            <a:r>
              <a:rPr lang="en-US" sz="3600" b="1" dirty="0">
                <a:solidFill>
                  <a:srgbClr val="00B050"/>
                </a:solidFill>
                <a:latin typeface="Times New Roman" pitchFamily="18" charset="0"/>
                <a:ea typeface="Calibri"/>
                <a:cs typeface="Times New Roman" pitchFamily="18" charset="0"/>
              </a:rPr>
              <a:t>produced as the result of an act of communication</a:t>
            </a:r>
            <a:r>
              <a:rPr lang="en-US" sz="3600" dirty="0">
                <a:solidFill>
                  <a:srgbClr val="C00000"/>
                </a:solidFill>
                <a:latin typeface="Times New Roman" pitchFamily="18" charset="0"/>
                <a:ea typeface="Calibri"/>
                <a:cs typeface="Times New Roman" pitchFamily="18" charset="0"/>
              </a:rPr>
              <a:t>: </a:t>
            </a:r>
            <a:r>
              <a:rPr lang="en-US" sz="3600" b="1" i="1" dirty="0">
                <a:solidFill>
                  <a:srgbClr val="C00000"/>
                </a:solidFill>
                <a:latin typeface="Times New Roman" pitchFamily="18" charset="0"/>
                <a:ea typeface="Calibri"/>
                <a:cs typeface="Times New Roman" pitchFamily="18" charset="0"/>
              </a:rPr>
              <a:t>utterances, paragraph, conversations, interviews, texts</a:t>
            </a:r>
            <a:r>
              <a:rPr lang="en-US" sz="3600" dirty="0">
                <a:latin typeface="Times New Roman" pitchFamily="18" charset="0"/>
                <a:ea typeface="Calibri"/>
                <a:cs typeface="Times New Roman" pitchFamily="18" charset="0"/>
              </a:rPr>
              <a:t>. </a:t>
            </a:r>
            <a:br>
              <a:rPr lang="en-US" sz="3600" dirty="0">
                <a:latin typeface="Times New Roman" pitchFamily="18" charset="0"/>
                <a:ea typeface="Calibri"/>
                <a:cs typeface="Times New Roman" pitchFamily="18" charset="0"/>
              </a:rPr>
            </a:br>
            <a:endParaRPr lang="en-US" sz="36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46302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88640"/>
            <a:ext cx="9108504" cy="6552728"/>
          </a:xfrm>
        </p:spPr>
        <p:txBody>
          <a:bodyPr>
            <a:normAutofit/>
          </a:bodyPr>
          <a:lstStyle/>
          <a:p>
            <a:r>
              <a:rPr lang="en-US" sz="3600" dirty="0">
                <a:solidFill>
                  <a:srgbClr val="000000"/>
                </a:solidFill>
                <a:latin typeface="Times New Roman"/>
                <a:ea typeface="Calibri"/>
                <a:cs typeface="Times New Roman"/>
              </a:rPr>
              <a:t>* </a:t>
            </a:r>
            <a:r>
              <a:rPr lang="en-US" sz="3600" b="1" i="1" dirty="0">
                <a:solidFill>
                  <a:srgbClr val="C00000"/>
                </a:solidFill>
                <a:latin typeface="Times New Roman"/>
                <a:ea typeface="Calibri"/>
                <a:cs typeface="Times New Roman"/>
              </a:rPr>
              <a:t>Discourse </a:t>
            </a:r>
            <a:r>
              <a:rPr lang="en-US" sz="3600" b="1" i="1" dirty="0" smtClean="0">
                <a:solidFill>
                  <a:srgbClr val="C00000"/>
                </a:solidFill>
                <a:latin typeface="Times New Roman"/>
                <a:ea typeface="Calibri"/>
                <a:cs typeface="Times New Roman"/>
              </a:rPr>
              <a:t>analysis: </a:t>
            </a:r>
            <a:r>
              <a:rPr lang="en-US" sz="3600" b="1" i="1" dirty="0">
                <a:solidFill>
                  <a:srgbClr val="002060"/>
                </a:solidFill>
                <a:latin typeface="Times New Roman"/>
                <a:ea typeface="Calibri"/>
                <a:cs typeface="Times New Roman"/>
              </a:rPr>
              <a:t>A</a:t>
            </a:r>
            <a:r>
              <a:rPr lang="en-US" sz="3600" b="1" i="1" dirty="0" smtClean="0">
                <a:solidFill>
                  <a:srgbClr val="002060"/>
                </a:solidFill>
                <a:latin typeface="Times New Roman"/>
                <a:ea typeface="Calibri"/>
                <a:cs typeface="Times New Roman"/>
              </a:rPr>
              <a:t> </a:t>
            </a:r>
            <a:r>
              <a:rPr lang="en-US" sz="3600" b="1" i="1" dirty="0">
                <a:solidFill>
                  <a:srgbClr val="002060"/>
                </a:solidFill>
                <a:latin typeface="Times New Roman"/>
                <a:ea typeface="Calibri"/>
                <a:cs typeface="Times New Roman"/>
              </a:rPr>
              <a:t>study of </a:t>
            </a:r>
            <a:r>
              <a:rPr lang="en-US" sz="3600" b="1" i="1" dirty="0">
                <a:solidFill>
                  <a:schemeClr val="accent6">
                    <a:lumMod val="50000"/>
                  </a:schemeClr>
                </a:solidFill>
                <a:latin typeface="Times New Roman"/>
                <a:ea typeface="Calibri"/>
                <a:cs typeface="Times New Roman"/>
              </a:rPr>
              <a:t>how &amp; for what purpose</a:t>
            </a:r>
            <a:r>
              <a:rPr lang="en-US" sz="3600" b="1" i="1" dirty="0">
                <a:solidFill>
                  <a:srgbClr val="002060"/>
                </a:solidFill>
                <a:latin typeface="Times New Roman"/>
                <a:ea typeface="Calibri"/>
                <a:cs typeface="Times New Roman"/>
              </a:rPr>
              <a:t> language is used in a certain </a:t>
            </a:r>
            <a:r>
              <a:rPr lang="en-US" sz="3600" b="1" i="1" dirty="0">
                <a:solidFill>
                  <a:schemeClr val="accent6">
                    <a:lumMod val="50000"/>
                  </a:schemeClr>
                </a:solidFill>
                <a:latin typeface="Times New Roman"/>
                <a:ea typeface="Calibri"/>
                <a:cs typeface="Times New Roman"/>
              </a:rPr>
              <a:t>context </a:t>
            </a:r>
            <a:r>
              <a:rPr lang="en-US" sz="3600" b="1" i="1" dirty="0" smtClean="0">
                <a:solidFill>
                  <a:srgbClr val="002060"/>
                </a:solidFill>
                <a:latin typeface="Times New Roman"/>
                <a:ea typeface="Calibri"/>
                <a:cs typeface="Times New Roman"/>
              </a:rPr>
              <a:t>of </a:t>
            </a:r>
            <a:r>
              <a:rPr lang="en-US" sz="3600" b="1" i="1" dirty="0">
                <a:solidFill>
                  <a:srgbClr val="002060"/>
                </a:solidFill>
                <a:latin typeface="Times New Roman"/>
                <a:ea typeface="Calibri"/>
                <a:cs typeface="Times New Roman"/>
              </a:rPr>
              <a:t>situation</a:t>
            </a:r>
            <a:r>
              <a:rPr lang="en-US" sz="3600" b="1" i="1" dirty="0" smtClean="0">
                <a:solidFill>
                  <a:srgbClr val="002060"/>
                </a:solidFill>
                <a:latin typeface="Times New Roman"/>
                <a:ea typeface="Calibri"/>
                <a:cs typeface="Times New Roman"/>
              </a:rPr>
              <a:t>.</a:t>
            </a:r>
            <a:r>
              <a:rPr lang="en-US" sz="3600" dirty="0" smtClean="0">
                <a:solidFill>
                  <a:srgbClr val="00B050"/>
                </a:solidFill>
                <a:latin typeface="Times New Roman"/>
                <a:ea typeface="Calibri"/>
                <a:cs typeface="Times New Roman"/>
              </a:rPr>
              <a:t> </a:t>
            </a:r>
            <a:br>
              <a:rPr lang="en-US" sz="3600" dirty="0" smtClean="0">
                <a:solidFill>
                  <a:srgbClr val="00B050"/>
                </a:solidFill>
                <a:latin typeface="Times New Roman"/>
                <a:ea typeface="Calibri"/>
                <a:cs typeface="Times New Roman"/>
              </a:rPr>
            </a:br>
            <a:r>
              <a:rPr lang="en-US" sz="3600" dirty="0" smtClean="0">
                <a:solidFill>
                  <a:srgbClr val="00B050"/>
                </a:solidFill>
                <a:latin typeface="Times New Roman"/>
                <a:ea typeface="Calibri"/>
                <a:cs typeface="Times New Roman"/>
              </a:rPr>
              <a:t/>
            </a:r>
            <a:br>
              <a:rPr lang="en-US" sz="3600" dirty="0" smtClean="0">
                <a:solidFill>
                  <a:srgbClr val="00B050"/>
                </a:solidFill>
                <a:latin typeface="Times New Roman"/>
                <a:ea typeface="Calibri"/>
                <a:cs typeface="Times New Roman"/>
              </a:rPr>
            </a:br>
            <a:r>
              <a:rPr lang="en-US" sz="3600" dirty="0" smtClean="0">
                <a:solidFill>
                  <a:srgbClr val="00B050"/>
                </a:solidFill>
                <a:latin typeface="Times New Roman"/>
                <a:ea typeface="Calibri"/>
                <a:cs typeface="Times New Roman"/>
              </a:rPr>
              <a:t>* It </a:t>
            </a:r>
            <a:r>
              <a:rPr lang="en-US" sz="3600" dirty="0">
                <a:solidFill>
                  <a:srgbClr val="00B050"/>
                </a:solidFill>
                <a:latin typeface="Times New Roman"/>
                <a:ea typeface="Calibri"/>
                <a:cs typeface="Times New Roman"/>
              </a:rPr>
              <a:t>concerned with the analysis of language </a:t>
            </a:r>
            <a:r>
              <a:rPr lang="en-US" sz="3600" b="1" dirty="0">
                <a:solidFill>
                  <a:srgbClr val="00B050"/>
                </a:solidFill>
                <a:latin typeface="Times New Roman"/>
                <a:ea typeface="Calibri"/>
                <a:cs typeface="Times New Roman"/>
              </a:rPr>
              <a:t>'beyond the sentence</a:t>
            </a:r>
            <a:r>
              <a:rPr lang="en-US" sz="3600" dirty="0" smtClean="0">
                <a:solidFill>
                  <a:srgbClr val="00B050"/>
                </a:solidFill>
                <a:latin typeface="Times New Roman"/>
                <a:ea typeface="Calibri"/>
                <a:cs typeface="Times New Roman"/>
              </a:rPr>
              <a:t>'.</a:t>
            </a:r>
            <a:br>
              <a:rPr lang="en-US" sz="3600" dirty="0" smtClean="0">
                <a:solidFill>
                  <a:srgbClr val="00B050"/>
                </a:solidFill>
                <a:latin typeface="Times New Roman"/>
                <a:ea typeface="Calibri"/>
                <a:cs typeface="Times New Roman"/>
              </a:rPr>
            </a:br>
            <a:r>
              <a:rPr lang="en-US" sz="3600" b="1" dirty="0" smtClean="0">
                <a:solidFill>
                  <a:srgbClr val="FF0000"/>
                </a:solidFill>
                <a:latin typeface="Times New Roman"/>
                <a:ea typeface="Calibri"/>
                <a:cs typeface="Times New Roman"/>
              </a:rPr>
              <a:t>&gt; </a:t>
            </a:r>
            <a:r>
              <a:rPr lang="en-US" sz="3600" b="1" i="1" dirty="0">
                <a:solidFill>
                  <a:srgbClr val="FF0000"/>
                </a:solidFill>
                <a:latin typeface="Times New Roman"/>
                <a:ea typeface="Calibri"/>
                <a:cs typeface="Times New Roman"/>
              </a:rPr>
              <a:t>D</a:t>
            </a:r>
            <a:r>
              <a:rPr lang="en-US" sz="3600" b="1" i="1" dirty="0" smtClean="0">
                <a:solidFill>
                  <a:srgbClr val="FF0000"/>
                </a:solidFill>
                <a:latin typeface="Times New Roman"/>
                <a:ea typeface="Calibri"/>
                <a:cs typeface="Times New Roman"/>
              </a:rPr>
              <a:t>iscourse </a:t>
            </a:r>
            <a:r>
              <a:rPr lang="en-US" sz="3600" b="1" i="1" dirty="0">
                <a:solidFill>
                  <a:srgbClr val="FF0000"/>
                </a:solidFill>
                <a:latin typeface="Times New Roman"/>
                <a:ea typeface="Calibri"/>
                <a:cs typeface="Times New Roman"/>
              </a:rPr>
              <a:t>analysis looks at </a:t>
            </a:r>
            <a:r>
              <a:rPr lang="en-US" sz="4000" b="1" i="1" dirty="0">
                <a:solidFill>
                  <a:srgbClr val="0070C0"/>
                </a:solidFill>
                <a:latin typeface="Times New Roman"/>
                <a:ea typeface="Calibri"/>
                <a:cs typeface="Times New Roman"/>
              </a:rPr>
              <a:t>whole texts</a:t>
            </a:r>
            <a:r>
              <a:rPr lang="en-US" sz="3600" b="1" dirty="0">
                <a:solidFill>
                  <a:srgbClr val="FF0000"/>
                </a:solidFill>
                <a:latin typeface="Times New Roman"/>
                <a:ea typeface="Calibri"/>
                <a:cs typeface="Times New Roman"/>
              </a:rPr>
              <a:t> rather </a:t>
            </a:r>
            <a:r>
              <a:rPr lang="en-US" sz="3600" b="1" i="1" dirty="0">
                <a:solidFill>
                  <a:srgbClr val="FF0000"/>
                </a:solidFill>
                <a:latin typeface="Times New Roman"/>
                <a:ea typeface="Calibri"/>
                <a:cs typeface="Times New Roman"/>
              </a:rPr>
              <a:t>than sentences, phrases or clauses</a:t>
            </a:r>
            <a:r>
              <a:rPr lang="en-US" sz="3600" b="1" dirty="0">
                <a:solidFill>
                  <a:srgbClr val="FF0000"/>
                </a:solidFill>
                <a:latin typeface="Times New Roman"/>
                <a:ea typeface="Calibri"/>
                <a:cs typeface="Times New Roman"/>
              </a:rPr>
              <a:t>.</a:t>
            </a: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b="1" dirty="0">
                <a:solidFill>
                  <a:srgbClr val="0070C0"/>
                </a:solidFill>
                <a:latin typeface="Times New Roman"/>
                <a:ea typeface="Calibri"/>
                <a:cs typeface="Times New Roman"/>
              </a:rPr>
              <a:t>* A discourse can be </a:t>
            </a:r>
            <a:r>
              <a:rPr lang="en-US" sz="3600" b="1" i="1" dirty="0">
                <a:solidFill>
                  <a:schemeClr val="accent6">
                    <a:lumMod val="50000"/>
                  </a:schemeClr>
                </a:solidFill>
                <a:latin typeface="Times New Roman"/>
                <a:ea typeface="Calibri"/>
                <a:cs typeface="Times New Roman"/>
              </a:rPr>
              <a:t>interpreted.</a:t>
            </a:r>
            <a:endParaRPr lang="en-US" sz="3600" i="1" dirty="0">
              <a:solidFill>
                <a:schemeClr val="accent6">
                  <a:lumMod val="50000"/>
                </a:schemeClr>
              </a:solidFill>
            </a:endParaRPr>
          </a:p>
        </p:txBody>
      </p:sp>
    </p:spTree>
    <p:extLst>
      <p:ext uri="{BB962C8B-B14F-4D97-AF65-F5344CB8AC3E}">
        <p14:creationId xmlns:p14="http://schemas.microsoft.com/office/powerpoint/2010/main" val="47598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71400"/>
            <a:ext cx="8856984" cy="6984776"/>
          </a:xfrm>
        </p:spPr>
        <p:txBody>
          <a:bodyPr>
            <a:noAutofit/>
          </a:bodyPr>
          <a:lstStyle/>
          <a:p>
            <a:pPr>
              <a:lnSpc>
                <a:spcPct val="115000"/>
              </a:lnSpc>
              <a:spcAft>
                <a:spcPts val="1000"/>
              </a:spcAft>
            </a:pPr>
            <a:r>
              <a:rPr lang="en-US" sz="3200" b="1" dirty="0" smtClean="0">
                <a:solidFill>
                  <a:srgbClr val="0070C0"/>
                </a:solidFill>
                <a:latin typeface="Times New Roman" pitchFamily="18" charset="0"/>
                <a:ea typeface="Calibri"/>
                <a:cs typeface="Times New Roman" pitchFamily="18" charset="0"/>
              </a:rPr>
              <a:t/>
            </a:r>
            <a:br>
              <a:rPr lang="en-US" sz="3200" b="1" dirty="0" smtClean="0">
                <a:solidFill>
                  <a:srgbClr val="0070C0"/>
                </a:solidFill>
                <a:latin typeface="Times New Roman" pitchFamily="18" charset="0"/>
                <a:ea typeface="Calibri"/>
                <a:cs typeface="Times New Roman" pitchFamily="18" charset="0"/>
              </a:rPr>
            </a:br>
            <a:r>
              <a:rPr lang="en-US" sz="3200" b="1" dirty="0" smtClean="0">
                <a:solidFill>
                  <a:srgbClr val="0070C0"/>
                </a:solidFill>
                <a:latin typeface="Times New Roman" pitchFamily="18" charset="0"/>
                <a:ea typeface="Calibri"/>
                <a:cs typeface="Times New Roman" pitchFamily="18" charset="0"/>
              </a:rPr>
              <a:t>Implications </a:t>
            </a:r>
            <a:r>
              <a:rPr lang="en-US" sz="3200" b="1" dirty="0">
                <a:solidFill>
                  <a:srgbClr val="0070C0"/>
                </a:solidFill>
                <a:latin typeface="Times New Roman" pitchFamily="18" charset="0"/>
                <a:ea typeface="Calibri"/>
                <a:cs typeface="Times New Roman" pitchFamily="18" charset="0"/>
              </a:rPr>
              <a:t>of discourse </a:t>
            </a:r>
            <a:r>
              <a:rPr lang="en-US" sz="3200" b="1" dirty="0" smtClean="0">
                <a:solidFill>
                  <a:srgbClr val="0070C0"/>
                </a:solidFill>
                <a:latin typeface="Times New Roman" pitchFamily="18" charset="0"/>
                <a:ea typeface="Calibri"/>
                <a:cs typeface="Times New Roman" pitchFamily="18" charset="0"/>
              </a:rPr>
              <a:t>analysis</a:t>
            </a:r>
            <a:r>
              <a:rPr lang="en-US" sz="2800" dirty="0" smtClean="0">
                <a:latin typeface="Times New Roman" pitchFamily="18" charset="0"/>
                <a:ea typeface="Calibri"/>
                <a:cs typeface="Times New Roman" pitchFamily="18" charset="0"/>
              </a:rPr>
              <a:t/>
            </a:r>
            <a:br>
              <a:rPr lang="en-US" sz="2800" dirty="0" smtClean="0">
                <a:latin typeface="Times New Roman" pitchFamily="18" charset="0"/>
                <a:ea typeface="Calibri"/>
                <a:cs typeface="Times New Roman" pitchFamily="18" charset="0"/>
              </a:rPr>
            </a:br>
            <a:r>
              <a:rPr lang="en-US" sz="2800" dirty="0" smtClean="0">
                <a:solidFill>
                  <a:srgbClr val="FF0000"/>
                </a:solidFill>
                <a:latin typeface="Times New Roman" pitchFamily="18" charset="0"/>
                <a:ea typeface="Calibri"/>
                <a:cs typeface="Times New Roman" pitchFamily="18" charset="0"/>
              </a:rPr>
              <a:t>Explaining </a:t>
            </a:r>
            <a:r>
              <a:rPr lang="en-US" sz="2800" dirty="0">
                <a:solidFill>
                  <a:srgbClr val="FF0000"/>
                </a:solidFill>
                <a:latin typeface="Times New Roman" pitchFamily="18" charset="0"/>
                <a:ea typeface="Calibri"/>
                <a:cs typeface="Times New Roman" pitchFamily="18" charset="0"/>
              </a:rPr>
              <a:t>problems: + </a:t>
            </a:r>
            <a:r>
              <a:rPr lang="en-US" sz="2800" b="1" i="1" dirty="0">
                <a:solidFill>
                  <a:srgbClr val="FF0000"/>
                </a:solidFill>
                <a:latin typeface="Times New Roman" pitchFamily="18" charset="0"/>
                <a:ea typeface="Calibri"/>
                <a:cs typeface="Times New Roman" pitchFamily="18" charset="0"/>
              </a:rPr>
              <a:t>Grammatical Structure</a:t>
            </a:r>
            <a:r>
              <a:rPr lang="en-US" sz="2800" dirty="0">
                <a:solidFill>
                  <a:srgbClr val="FF0000"/>
                </a:solidFill>
                <a:latin typeface="Times New Roman" pitchFamily="18" charset="0"/>
                <a:ea typeface="Calibri"/>
                <a:cs typeface="Times New Roman" pitchFamily="18" charset="0"/>
              </a:rPr>
              <a:t> (definite article, reference, substitution, ellipsis); + </a:t>
            </a:r>
            <a:r>
              <a:rPr lang="en-US" sz="2800" b="1" i="1" dirty="0">
                <a:solidFill>
                  <a:srgbClr val="FF0000"/>
                </a:solidFill>
                <a:latin typeface="Times New Roman" pitchFamily="18" charset="0"/>
                <a:ea typeface="Calibri"/>
                <a:cs typeface="Times New Roman" pitchFamily="18" charset="0"/>
              </a:rPr>
              <a:t>Pragmatics</a:t>
            </a:r>
            <a:r>
              <a:rPr lang="en-US" sz="2800" dirty="0">
                <a:solidFill>
                  <a:srgbClr val="FF0000"/>
                </a:solidFill>
                <a:latin typeface="Times New Roman" pitchFamily="18" charset="0"/>
                <a:ea typeface="Calibri"/>
                <a:cs typeface="Times New Roman" pitchFamily="18" charset="0"/>
              </a:rPr>
              <a:t> (</a:t>
            </a:r>
            <a:r>
              <a:rPr lang="en-US" sz="2800" dirty="0" err="1">
                <a:solidFill>
                  <a:srgbClr val="FF0000"/>
                </a:solidFill>
                <a:latin typeface="Times New Roman" pitchFamily="18" charset="0"/>
                <a:ea typeface="Calibri"/>
                <a:cs typeface="Times New Roman" pitchFamily="18" charset="0"/>
              </a:rPr>
              <a:t>implicature</a:t>
            </a:r>
            <a:r>
              <a:rPr lang="en-US" sz="2800" dirty="0">
                <a:solidFill>
                  <a:srgbClr val="FF0000"/>
                </a:solidFill>
                <a:latin typeface="Times New Roman" pitchFamily="18" charset="0"/>
                <a:ea typeface="Calibri"/>
                <a:cs typeface="Times New Roman" pitchFamily="18" charset="0"/>
              </a:rPr>
              <a:t>)</a:t>
            </a:r>
            <a:br>
              <a:rPr lang="en-US" sz="2800" dirty="0">
                <a:solidFill>
                  <a:srgbClr val="FF0000"/>
                </a:solidFill>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Ex. - </a:t>
            </a:r>
            <a:r>
              <a:rPr lang="en-US" sz="2800" b="1" i="1" dirty="0">
                <a:solidFill>
                  <a:schemeClr val="tx1">
                    <a:lumMod val="95000"/>
                    <a:lumOff val="5000"/>
                  </a:schemeClr>
                </a:solidFill>
                <a:latin typeface="Times New Roman" pitchFamily="18" charset="0"/>
                <a:ea typeface="Calibri"/>
                <a:cs typeface="Times New Roman" pitchFamily="18" charset="0"/>
              </a:rPr>
              <a:t>There are too many loose ends, too many left-overs. </a:t>
            </a:r>
            <a:r>
              <a:rPr lang="en-US" sz="2800" b="1" i="1" dirty="0">
                <a:solidFill>
                  <a:srgbClr val="0070C0"/>
                </a:solidFill>
                <a:latin typeface="Times New Roman" pitchFamily="18" charset="0"/>
                <a:ea typeface="Calibri"/>
                <a:cs typeface="Times New Roman" pitchFamily="18" charset="0"/>
              </a:rPr>
              <a:t>Too much</a:t>
            </a:r>
            <a:r>
              <a:rPr lang="en-US" sz="2800" b="1" i="1" dirty="0">
                <a:solidFill>
                  <a:schemeClr val="tx1">
                    <a:lumMod val="95000"/>
                    <a:lumOff val="5000"/>
                  </a:schemeClr>
                </a:solidFill>
                <a:latin typeface="Times New Roman" pitchFamily="18" charset="0"/>
                <a:ea typeface="Calibri"/>
                <a:cs typeface="Times New Roman" pitchFamily="18" charset="0"/>
              </a:rPr>
              <a:t>. Hanging over his head. (</a:t>
            </a:r>
            <a:r>
              <a:rPr lang="en-US" sz="2800" b="1" i="1" dirty="0">
                <a:solidFill>
                  <a:srgbClr val="0070C0"/>
                </a:solidFill>
                <a:latin typeface="Times New Roman" pitchFamily="18" charset="0"/>
                <a:ea typeface="Calibri"/>
                <a:cs typeface="Times New Roman" pitchFamily="18" charset="0"/>
              </a:rPr>
              <a:t>“Too much” is wrong, it </a:t>
            </a:r>
            <a:r>
              <a:rPr lang="en-US" sz="2800" b="1" i="1" dirty="0" smtClean="0">
                <a:solidFill>
                  <a:srgbClr val="0070C0"/>
                </a:solidFill>
                <a:latin typeface="Times New Roman" pitchFamily="18" charset="0"/>
                <a:ea typeface="Calibri"/>
                <a:cs typeface="Times New Roman" pitchFamily="18" charset="0"/>
              </a:rPr>
              <a:t>is </a:t>
            </a:r>
            <a:r>
              <a:rPr lang="en-US" sz="2800" b="1" i="1" dirty="0">
                <a:solidFill>
                  <a:srgbClr val="0070C0"/>
                </a:solidFill>
                <a:latin typeface="Times New Roman" pitchFamily="18" charset="0"/>
                <a:ea typeface="Calibri"/>
                <a:cs typeface="Times New Roman" pitchFamily="18" charset="0"/>
              </a:rPr>
              <a:t>not as a sentence)</a:t>
            </a:r>
            <a:r>
              <a:rPr lang="en-US" sz="2800" b="1" dirty="0">
                <a:solidFill>
                  <a:schemeClr val="tx1">
                    <a:lumMod val="95000"/>
                    <a:lumOff val="5000"/>
                  </a:schemeClr>
                </a:solidFill>
                <a:latin typeface="Times New Roman" pitchFamily="18" charset="0"/>
                <a:ea typeface="Calibri"/>
                <a:cs typeface="Times New Roman" pitchFamily="18" charset="0"/>
              </a:rPr>
              <a:t/>
            </a:r>
            <a:br>
              <a:rPr lang="en-US" sz="2800" b="1" dirty="0">
                <a:solidFill>
                  <a:schemeClr val="tx1">
                    <a:lumMod val="95000"/>
                    <a:lumOff val="5000"/>
                  </a:schemeClr>
                </a:solidFill>
                <a:latin typeface="Times New Roman" pitchFamily="18" charset="0"/>
                <a:ea typeface="Calibri"/>
                <a:cs typeface="Times New Roman" pitchFamily="18" charset="0"/>
              </a:rPr>
            </a:br>
            <a:r>
              <a:rPr lang="en-US" sz="2800" b="1" dirty="0" smtClean="0">
                <a:solidFill>
                  <a:schemeClr val="tx1">
                    <a:lumMod val="95000"/>
                    <a:lumOff val="5000"/>
                  </a:schemeClr>
                </a:solidFill>
                <a:latin typeface="Times New Roman" pitchFamily="18" charset="0"/>
                <a:ea typeface="Calibri"/>
                <a:cs typeface="Times New Roman" pitchFamily="18" charset="0"/>
              </a:rPr>
              <a:t>- </a:t>
            </a:r>
            <a:r>
              <a:rPr lang="en-US" sz="2800" b="1" i="1" dirty="0" smtClean="0">
                <a:solidFill>
                  <a:srgbClr val="00B050"/>
                </a:solidFill>
                <a:latin typeface="Times New Roman" pitchFamily="18" charset="0"/>
                <a:ea typeface="Calibri"/>
                <a:cs typeface="Times New Roman" pitchFamily="18" charset="0"/>
              </a:rPr>
              <a:t>I </a:t>
            </a:r>
            <a:r>
              <a:rPr lang="en-US" sz="2800" b="1" i="1" dirty="0">
                <a:solidFill>
                  <a:srgbClr val="00B050"/>
                </a:solidFill>
                <a:latin typeface="Times New Roman" pitchFamily="18" charset="0"/>
                <a:ea typeface="Calibri"/>
                <a:cs typeface="Times New Roman" pitchFamily="18" charset="0"/>
              </a:rPr>
              <a:t>saw Smith having dinner with a woman yesterday.</a:t>
            </a:r>
            <a:r>
              <a:rPr lang="en-US" sz="2800" b="1" i="1" dirty="0">
                <a:solidFill>
                  <a:srgbClr val="FF0000"/>
                </a:solidFill>
                <a:latin typeface="Times New Roman" pitchFamily="18" charset="0"/>
                <a:ea typeface="Calibri"/>
                <a:cs typeface="Times New Roman" pitchFamily="18" charset="0"/>
              </a:rPr>
              <a:t> </a:t>
            </a:r>
            <a:r>
              <a:rPr lang="en-US" sz="2800" i="1" dirty="0" smtClean="0">
                <a:solidFill>
                  <a:srgbClr val="FF0000"/>
                </a:solidFill>
                <a:latin typeface="Times New Roman" pitchFamily="18" charset="0"/>
                <a:ea typeface="Calibri"/>
                <a:cs typeface="Times New Roman" pitchFamily="18" charset="0"/>
              </a:rPr>
              <a:t/>
            </a:r>
            <a:br>
              <a:rPr lang="en-US" sz="2800" i="1" dirty="0" smtClean="0">
                <a:solidFill>
                  <a:srgbClr val="FF0000"/>
                </a:solidFill>
                <a:latin typeface="Times New Roman" pitchFamily="18" charset="0"/>
                <a:ea typeface="Calibri"/>
                <a:cs typeface="Times New Roman" pitchFamily="18" charset="0"/>
              </a:rPr>
            </a:br>
            <a:r>
              <a:rPr lang="en-US" sz="2800" dirty="0" smtClean="0">
                <a:solidFill>
                  <a:srgbClr val="FF0000"/>
                </a:solidFill>
                <a:latin typeface="Times New Roman" pitchFamily="18" charset="0"/>
                <a:ea typeface="Calibri"/>
                <a:cs typeface="Times New Roman" pitchFamily="18" charset="0"/>
              </a:rPr>
              <a:t>&gt; </a:t>
            </a:r>
            <a:r>
              <a:rPr lang="en-US" sz="2800" dirty="0">
                <a:solidFill>
                  <a:schemeClr val="accent6">
                    <a:lumMod val="50000"/>
                  </a:schemeClr>
                </a:solidFill>
                <a:latin typeface="Times New Roman" pitchFamily="18" charset="0"/>
                <a:ea typeface="Calibri"/>
                <a:cs typeface="Times New Roman" pitchFamily="18" charset="0"/>
              </a:rPr>
              <a:t>Depending on the role relationships between the 2 participants </a:t>
            </a:r>
            <a:r>
              <a:rPr lang="en-US" sz="2800" dirty="0" smtClean="0">
                <a:solidFill>
                  <a:schemeClr val="accent6">
                    <a:lumMod val="50000"/>
                  </a:schemeClr>
                </a:solidFill>
                <a:latin typeface="Times New Roman" pitchFamily="18" charset="0"/>
                <a:ea typeface="Calibri"/>
                <a:cs typeface="Times New Roman" pitchFamily="18" charset="0"/>
              </a:rPr>
              <a:t>&gt; Possible </a:t>
            </a:r>
            <a:r>
              <a:rPr lang="en-US" sz="2800" dirty="0">
                <a:solidFill>
                  <a:schemeClr val="accent6">
                    <a:lumMod val="50000"/>
                  </a:schemeClr>
                </a:solidFill>
                <a:latin typeface="Times New Roman" pitchFamily="18" charset="0"/>
                <a:ea typeface="Calibri"/>
                <a:cs typeface="Times New Roman" pitchFamily="18" charset="0"/>
              </a:rPr>
              <a:t>to interpret the utterance: </a:t>
            </a:r>
            <a:r>
              <a:rPr lang="en-US" sz="2800" dirty="0" smtClean="0">
                <a:solidFill>
                  <a:schemeClr val="accent6">
                    <a:lumMod val="50000"/>
                  </a:schemeClr>
                </a:solidFill>
                <a:latin typeface="Times New Roman" pitchFamily="18" charset="0"/>
                <a:ea typeface="Calibri"/>
                <a:cs typeface="Times New Roman" pitchFamily="18" charset="0"/>
              </a:rPr>
              <a:t/>
            </a:r>
            <a:br>
              <a:rPr lang="en-US" sz="2800" dirty="0" smtClean="0">
                <a:solidFill>
                  <a:schemeClr val="accent6">
                    <a:lumMod val="50000"/>
                  </a:schemeClr>
                </a:solidFill>
                <a:latin typeface="Times New Roman" pitchFamily="18" charset="0"/>
                <a:ea typeface="Calibri"/>
                <a:cs typeface="Times New Roman" pitchFamily="18" charset="0"/>
              </a:rPr>
            </a:br>
            <a:r>
              <a:rPr lang="en-US" sz="2800" i="1" dirty="0" smtClean="0">
                <a:solidFill>
                  <a:srgbClr val="002060"/>
                </a:solidFill>
                <a:latin typeface="Times New Roman" pitchFamily="18" charset="0"/>
                <a:ea typeface="Calibri"/>
                <a:cs typeface="Times New Roman" pitchFamily="18" charset="0"/>
              </a:rPr>
              <a:t>a </a:t>
            </a:r>
            <a:r>
              <a:rPr lang="en-US" sz="2800" i="1" dirty="0">
                <a:solidFill>
                  <a:srgbClr val="002060"/>
                </a:solidFill>
                <a:latin typeface="Times New Roman" pitchFamily="18" charset="0"/>
                <a:ea typeface="Calibri"/>
                <a:cs typeface="Times New Roman" pitchFamily="18" charset="0"/>
              </a:rPr>
              <a:t>piece of good news &amp; a warning to a woman whose husband has been going out with his girlfriend)</a:t>
            </a:r>
            <a:endParaRPr lang="en-US" sz="2800"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57076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32656"/>
            <a:ext cx="8640960" cy="6336703"/>
          </a:xfrm>
        </p:spPr>
        <p:txBody>
          <a:bodyPr>
            <a:normAutofit/>
          </a:bodyPr>
          <a:lstStyle/>
          <a:p>
            <a:r>
              <a:rPr lang="en-US" sz="4000" b="1" dirty="0" smtClean="0">
                <a:latin typeface="Times New Roman"/>
                <a:ea typeface="Times New Roman"/>
                <a:cs typeface="Times New Roman"/>
              </a:rPr>
              <a:t>Types of Discourse </a:t>
            </a:r>
            <a:r>
              <a:rPr lang="en-US" sz="4000" b="1" dirty="0">
                <a:latin typeface="Times New Roman"/>
                <a:ea typeface="Times New Roman"/>
                <a:cs typeface="Times New Roman"/>
              </a:rPr>
              <a:t>analysis</a:t>
            </a:r>
            <a:r>
              <a:rPr lang="en-US" sz="3200" b="1" dirty="0">
                <a:latin typeface="Times New Roman"/>
                <a:ea typeface="Times New Roman"/>
                <a:cs typeface="Times New Roman"/>
              </a:rPr>
              <a:t> </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a:r>
            <a:br>
              <a:rPr lang="en-US" sz="3200" dirty="0" smtClean="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a:t>
            </a:r>
            <a:r>
              <a:rPr lang="en-US" sz="3200" b="1" i="1" dirty="0">
                <a:solidFill>
                  <a:srgbClr val="C00000"/>
                </a:solidFill>
                <a:latin typeface="Times New Roman"/>
                <a:ea typeface="Times New Roman"/>
                <a:cs typeface="Times New Roman"/>
              </a:rPr>
              <a:t>Spoken</a:t>
            </a:r>
            <a:r>
              <a:rPr lang="en-US" sz="3200" b="1" i="1" dirty="0">
                <a:solidFill>
                  <a:srgbClr val="0070C0"/>
                </a:solidFill>
                <a:latin typeface="Times New Roman"/>
                <a:ea typeface="Times New Roman"/>
                <a:cs typeface="Times New Roman"/>
              </a:rPr>
              <a:t> Discourse Analysis</a:t>
            </a:r>
            <a:r>
              <a:rPr lang="en-US" sz="3200" dirty="0">
                <a:solidFill>
                  <a:srgbClr val="000000"/>
                </a:solidFill>
                <a:latin typeface="Times New Roman"/>
                <a:ea typeface="Times New Roman"/>
                <a:cs typeface="Times New Roman"/>
              </a:rPr>
              <a:t>: </a:t>
            </a:r>
            <a:r>
              <a:rPr lang="en-US" sz="3200" dirty="0" smtClean="0">
                <a:solidFill>
                  <a:srgbClr val="000000"/>
                </a:solidFill>
                <a:latin typeface="Times New Roman"/>
                <a:ea typeface="Times New Roman"/>
                <a:cs typeface="Times New Roman"/>
              </a:rPr>
              <a:t>The study </a:t>
            </a:r>
            <a:r>
              <a:rPr lang="en-US" sz="3200" dirty="0">
                <a:solidFill>
                  <a:srgbClr val="000000"/>
                </a:solidFill>
                <a:latin typeface="Times New Roman"/>
                <a:ea typeface="Times New Roman"/>
                <a:cs typeface="Times New Roman"/>
              </a:rPr>
              <a:t>of </a:t>
            </a:r>
            <a:r>
              <a:rPr lang="en-US" sz="3200" dirty="0" smtClean="0">
                <a:solidFill>
                  <a:srgbClr val="000000"/>
                </a:solidFill>
                <a:latin typeface="Times New Roman"/>
                <a:ea typeface="Times New Roman"/>
                <a:cs typeface="Times New Roman"/>
              </a:rPr>
              <a:t>spoken texts: </a:t>
            </a:r>
            <a:r>
              <a:rPr lang="en-US" sz="3200" dirty="0" smtClean="0">
                <a:solidFill>
                  <a:srgbClr val="C00000"/>
                </a:solidFill>
                <a:latin typeface="Times New Roman"/>
                <a:ea typeface="Times New Roman"/>
                <a:cs typeface="Times New Roman"/>
              </a:rPr>
              <a:t>conversations</a:t>
            </a:r>
            <a:r>
              <a:rPr lang="en-US" sz="3200" dirty="0">
                <a:solidFill>
                  <a:srgbClr val="C00000"/>
                </a:solidFill>
                <a:latin typeface="Times New Roman"/>
                <a:ea typeface="Times New Roman"/>
                <a:cs typeface="Times New Roman"/>
              </a:rPr>
              <a:t>, dialogues, spoken monologues</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a:r>
            <a:br>
              <a:rPr lang="en-US" sz="3200" dirty="0" smtClean="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a:t>
            </a:r>
            <a:r>
              <a:rPr lang="en-US" sz="3200" b="1" i="1" dirty="0">
                <a:solidFill>
                  <a:srgbClr val="C00000"/>
                </a:solidFill>
                <a:latin typeface="Times New Roman"/>
                <a:ea typeface="Times New Roman"/>
                <a:cs typeface="Times New Roman"/>
              </a:rPr>
              <a:t>Written </a:t>
            </a:r>
            <a:r>
              <a:rPr lang="en-US" sz="3200" b="1" i="1" dirty="0">
                <a:solidFill>
                  <a:srgbClr val="0070C0"/>
                </a:solidFill>
                <a:latin typeface="Times New Roman"/>
                <a:ea typeface="Times New Roman"/>
                <a:cs typeface="Times New Roman"/>
              </a:rPr>
              <a:t>Discourse </a:t>
            </a:r>
            <a:r>
              <a:rPr lang="en-US" sz="3200" b="1" i="1" dirty="0" smtClean="0">
                <a:solidFill>
                  <a:srgbClr val="0070C0"/>
                </a:solidFill>
                <a:latin typeface="Times New Roman"/>
                <a:ea typeface="Times New Roman"/>
                <a:cs typeface="Times New Roman"/>
              </a:rPr>
              <a:t>Analysis</a:t>
            </a:r>
            <a:r>
              <a:rPr lang="en-US" sz="3200" dirty="0" smtClean="0">
                <a:solidFill>
                  <a:srgbClr val="000000"/>
                </a:solidFill>
                <a:latin typeface="Times New Roman"/>
                <a:ea typeface="Times New Roman"/>
                <a:cs typeface="Times New Roman"/>
              </a:rPr>
              <a:t>: The </a:t>
            </a:r>
            <a:r>
              <a:rPr lang="en-US" sz="3200" dirty="0">
                <a:solidFill>
                  <a:srgbClr val="000000"/>
                </a:solidFill>
                <a:latin typeface="Times New Roman"/>
                <a:ea typeface="Times New Roman"/>
                <a:cs typeface="Times New Roman"/>
              </a:rPr>
              <a:t>study of written </a:t>
            </a:r>
            <a:r>
              <a:rPr lang="en-US" sz="3200" dirty="0" smtClean="0">
                <a:solidFill>
                  <a:srgbClr val="000000"/>
                </a:solidFill>
                <a:latin typeface="Times New Roman"/>
                <a:ea typeface="Times New Roman"/>
                <a:cs typeface="Times New Roman"/>
              </a:rPr>
              <a:t>texts: </a:t>
            </a:r>
            <a:r>
              <a:rPr lang="en-US" sz="3200" dirty="0">
                <a:solidFill>
                  <a:srgbClr val="C00000"/>
                </a:solidFill>
                <a:latin typeface="Times New Roman"/>
                <a:ea typeface="Times New Roman"/>
                <a:cs typeface="Times New Roman"/>
              </a:rPr>
              <a:t>essays, news, written speeches</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a:solidFill>
                  <a:srgbClr val="000000"/>
                </a:solidFill>
                <a:latin typeface="Times New Roman"/>
                <a:ea typeface="Times New Roman"/>
                <a:cs typeface="Times New Roman"/>
              </a:rPr>
              <a:t> </a:t>
            </a:r>
            <a:r>
              <a:rPr lang="en-US" sz="3200" dirty="0" smtClean="0">
                <a:solidFill>
                  <a:srgbClr val="000000"/>
                </a:solidFill>
                <a:latin typeface="Times New Roman"/>
                <a:ea typeface="Times New Roman"/>
                <a:cs typeface="Times New Roman"/>
              </a:rPr>
              <a:t/>
            </a:r>
            <a:br>
              <a:rPr lang="en-US" sz="3200" dirty="0" smtClean="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a:t>
            </a:r>
            <a:r>
              <a:rPr lang="en-US" sz="3200" dirty="0">
                <a:solidFill>
                  <a:srgbClr val="002060"/>
                </a:solidFill>
                <a:latin typeface="Times New Roman"/>
                <a:ea typeface="Times New Roman"/>
                <a:cs typeface="Times New Roman"/>
              </a:rPr>
              <a:t>The </a:t>
            </a:r>
            <a:r>
              <a:rPr lang="en-US" sz="3200" dirty="0">
                <a:solidFill>
                  <a:srgbClr val="C00000"/>
                </a:solidFill>
                <a:latin typeface="Times New Roman"/>
                <a:ea typeface="Times New Roman"/>
                <a:cs typeface="Times New Roman"/>
              </a:rPr>
              <a:t>major issues</a:t>
            </a:r>
            <a:r>
              <a:rPr lang="en-US" sz="3200" dirty="0">
                <a:solidFill>
                  <a:srgbClr val="002060"/>
                </a:solidFill>
                <a:latin typeface="Times New Roman"/>
                <a:ea typeface="Times New Roman"/>
                <a:cs typeface="Times New Roman"/>
              </a:rPr>
              <a:t> of discourse:</a:t>
            </a:r>
            <a:r>
              <a:rPr lang="en-US" sz="3200" i="1" dirty="0">
                <a:solidFill>
                  <a:srgbClr val="1E1C11"/>
                </a:solidFill>
                <a:latin typeface="Times New Roman"/>
                <a:ea typeface="Times New Roman"/>
                <a:cs typeface="Times New Roman"/>
              </a:rPr>
              <a:t> </a:t>
            </a:r>
            <a:r>
              <a:rPr lang="en-US" sz="3200" b="1" i="1" dirty="0">
                <a:solidFill>
                  <a:srgbClr val="00B050"/>
                </a:solidFill>
                <a:latin typeface="Times New Roman"/>
                <a:ea typeface="Times New Roman"/>
                <a:cs typeface="Times New Roman"/>
              </a:rPr>
              <a:t>coherence, cohesion, adjacency </a:t>
            </a:r>
            <a:r>
              <a:rPr lang="en-US" sz="3200" b="1" i="1" dirty="0" smtClean="0">
                <a:solidFill>
                  <a:srgbClr val="00B050"/>
                </a:solidFill>
                <a:latin typeface="Times New Roman"/>
                <a:ea typeface="Times New Roman"/>
                <a:cs typeface="Times New Roman"/>
              </a:rPr>
              <a:t>pairs, </a:t>
            </a:r>
            <a:r>
              <a:rPr lang="en-US" sz="3200" b="1" i="1" dirty="0">
                <a:solidFill>
                  <a:srgbClr val="00B050"/>
                </a:solidFill>
                <a:latin typeface="Times New Roman"/>
                <a:ea typeface="Times New Roman"/>
                <a:cs typeface="Times New Roman"/>
              </a:rPr>
              <a:t>theme</a:t>
            </a:r>
            <a:r>
              <a:rPr lang="en-US" sz="3200" i="1" dirty="0">
                <a:solidFill>
                  <a:srgbClr val="00B050"/>
                </a:solidFill>
                <a:latin typeface="Times New Roman"/>
                <a:ea typeface="Times New Roman"/>
                <a:cs typeface="Times New Roman"/>
              </a:rPr>
              <a:t>, </a:t>
            </a:r>
            <a:r>
              <a:rPr lang="en-US" sz="3200" b="1" i="1" dirty="0" err="1">
                <a:solidFill>
                  <a:srgbClr val="00B050"/>
                </a:solidFill>
                <a:latin typeface="Times New Roman"/>
                <a:ea typeface="Times New Roman"/>
                <a:cs typeface="Times New Roman"/>
              </a:rPr>
              <a:t>rheme</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endParaRPr lang="en-US" dirty="0"/>
          </a:p>
        </p:txBody>
      </p:sp>
    </p:spTree>
    <p:extLst>
      <p:ext uri="{BB962C8B-B14F-4D97-AF65-F5344CB8AC3E}">
        <p14:creationId xmlns:p14="http://schemas.microsoft.com/office/powerpoint/2010/main" val="401527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712968" cy="6408712"/>
          </a:xfrm>
        </p:spPr>
        <p:txBody>
          <a:bodyPr>
            <a:noAutofit/>
          </a:bodyPr>
          <a:lstStyle/>
          <a:p>
            <a:pPr algn="l">
              <a:lnSpc>
                <a:spcPct val="115000"/>
              </a:lnSpc>
              <a:spcAft>
                <a:spcPts val="1000"/>
              </a:spcAft>
            </a:pPr>
            <a:r>
              <a:rPr lang="en-US" sz="3200" b="1" i="1" dirty="0" smtClean="0">
                <a:solidFill>
                  <a:srgbClr val="FF0000"/>
                </a:solidFill>
                <a:latin typeface="Times New Roman" pitchFamily="18" charset="0"/>
                <a:ea typeface="Calibri"/>
                <a:cs typeface="Times New Roman" pitchFamily="18" charset="0"/>
              </a:rPr>
              <a:t>        The </a:t>
            </a:r>
            <a:r>
              <a:rPr lang="en-US" sz="3200" b="1" i="1" dirty="0">
                <a:solidFill>
                  <a:srgbClr val="FF0000"/>
                </a:solidFill>
                <a:latin typeface="Times New Roman" pitchFamily="18" charset="0"/>
                <a:ea typeface="Calibri"/>
                <a:cs typeface="Times New Roman" pitchFamily="18" charset="0"/>
              </a:rPr>
              <a:t>difference between Text &amp;</a:t>
            </a:r>
            <a:r>
              <a:rPr lang="en-US" sz="3200" b="1" i="1" dirty="0" smtClean="0">
                <a:solidFill>
                  <a:srgbClr val="FF0000"/>
                </a:solidFill>
                <a:latin typeface="Times New Roman" pitchFamily="18" charset="0"/>
                <a:ea typeface="Calibri"/>
                <a:cs typeface="Times New Roman" pitchFamily="18" charset="0"/>
              </a:rPr>
              <a:t> Discourse</a:t>
            </a:r>
            <a:r>
              <a:rPr lang="en-US" sz="3200" i="1" dirty="0" smtClean="0">
                <a:solidFill>
                  <a:srgbClr val="FF0000"/>
                </a:solidFill>
                <a:latin typeface="Times New Roman" pitchFamily="18" charset="0"/>
                <a:ea typeface="Calibri"/>
                <a:cs typeface="Times New Roman" pitchFamily="18" charset="0"/>
              </a:rPr>
              <a:t> </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 </a:t>
            </a:r>
            <a:r>
              <a:rPr lang="en-US" sz="2800" b="1" i="1" dirty="0" smtClean="0">
                <a:solidFill>
                  <a:srgbClr val="FF0000"/>
                </a:solidFill>
                <a:latin typeface="Times New Roman" pitchFamily="18" charset="0"/>
                <a:ea typeface="Calibri"/>
                <a:cs typeface="Times New Roman" pitchFamily="18" charset="0"/>
              </a:rPr>
              <a:t>TEXT</a:t>
            </a:r>
            <a:r>
              <a:rPr lang="en-US" sz="3200" i="1" dirty="0">
                <a:solidFill>
                  <a:srgbClr val="FF0000"/>
                </a:solidFill>
                <a:latin typeface="Times New Roman" pitchFamily="18" charset="0"/>
                <a:ea typeface="Calibri"/>
                <a:cs typeface="Times New Roman" pitchFamily="18" charset="0"/>
              </a:rPr>
              <a:t>: </a:t>
            </a:r>
            <a:r>
              <a:rPr lang="en-US" sz="2800" dirty="0">
                <a:solidFill>
                  <a:srgbClr val="002060"/>
                </a:solidFill>
                <a:latin typeface="Times New Roman" pitchFamily="18" charset="0"/>
                <a:ea typeface="Calibri"/>
                <a:cs typeface="Times New Roman" pitchFamily="18" charset="0"/>
              </a:rPr>
              <a:t>- “The verbal record of a communicative act”/ “The linguistic product of communicative process”</a:t>
            </a:r>
            <a:br>
              <a:rPr lang="en-US" sz="2800" dirty="0">
                <a:solidFill>
                  <a:srgbClr val="002060"/>
                </a:solidFill>
                <a:latin typeface="Times New Roman" pitchFamily="18" charset="0"/>
                <a:ea typeface="Calibri"/>
                <a:cs typeface="Times New Roman" pitchFamily="18" charset="0"/>
              </a:rPr>
            </a:br>
            <a:r>
              <a:rPr lang="en-US" sz="2800" dirty="0" smtClean="0">
                <a:solidFill>
                  <a:srgbClr val="002060"/>
                </a:solidFill>
                <a:latin typeface="Times New Roman" pitchFamily="18" charset="0"/>
                <a:ea typeface="Calibri"/>
                <a:cs typeface="Times New Roman" pitchFamily="18" charset="0"/>
              </a:rPr>
              <a:t>                 </a:t>
            </a:r>
            <a:br>
              <a:rPr lang="en-US" sz="2800" dirty="0" smtClean="0">
                <a:solidFill>
                  <a:srgbClr val="002060"/>
                </a:solidFill>
                <a:latin typeface="Times New Roman" pitchFamily="18" charset="0"/>
                <a:ea typeface="Calibri"/>
                <a:cs typeface="Times New Roman" pitchFamily="18" charset="0"/>
              </a:rPr>
            </a:br>
            <a:r>
              <a:rPr lang="en-US" sz="2800" dirty="0">
                <a:solidFill>
                  <a:srgbClr val="002060"/>
                </a:solidFill>
                <a:latin typeface="Times New Roman" pitchFamily="18" charset="0"/>
                <a:ea typeface="Calibri"/>
                <a:cs typeface="Times New Roman" pitchFamily="18" charset="0"/>
              </a:rPr>
              <a:t> </a:t>
            </a:r>
            <a:r>
              <a:rPr lang="en-US" sz="2800" dirty="0" smtClean="0">
                <a:solidFill>
                  <a:srgbClr val="002060"/>
                </a:solidFill>
                <a:latin typeface="Times New Roman" pitchFamily="18" charset="0"/>
                <a:ea typeface="Calibri"/>
                <a:cs typeface="Times New Roman" pitchFamily="18" charset="0"/>
              </a:rPr>
              <a:t>                   - A </a:t>
            </a:r>
            <a:r>
              <a:rPr lang="en-US" sz="2800" dirty="0">
                <a:solidFill>
                  <a:srgbClr val="002060"/>
                </a:solidFill>
                <a:latin typeface="Times New Roman" pitchFamily="18" charset="0"/>
                <a:ea typeface="Calibri"/>
                <a:cs typeface="Times New Roman" pitchFamily="18" charset="0"/>
              </a:rPr>
              <a:t>“Communicative occurrence which process 7</a:t>
            </a:r>
            <a:r>
              <a:rPr lang="en-US" sz="2800" dirty="0" smtClean="0">
                <a:solidFill>
                  <a:srgbClr val="002060"/>
                </a:solidFill>
                <a:latin typeface="Times New Roman" pitchFamily="18" charset="0"/>
                <a:ea typeface="Calibri"/>
                <a:cs typeface="Times New Roman" pitchFamily="18" charset="0"/>
              </a:rPr>
              <a:t> </a:t>
            </a:r>
            <a:r>
              <a:rPr lang="en-US" sz="2800" dirty="0">
                <a:solidFill>
                  <a:srgbClr val="002060"/>
                </a:solidFill>
                <a:latin typeface="Times New Roman" pitchFamily="18" charset="0"/>
                <a:ea typeface="Calibri"/>
                <a:cs typeface="Times New Roman" pitchFamily="18" charset="0"/>
              </a:rPr>
              <a:t>constitutive conditions of textual communication”: </a:t>
            </a:r>
            <a:r>
              <a:rPr lang="en-US" sz="2800" dirty="0" smtClean="0">
                <a:solidFill>
                  <a:srgbClr val="002060"/>
                </a:solidFill>
                <a:latin typeface="Times New Roman" pitchFamily="18" charset="0"/>
                <a:ea typeface="Calibri"/>
                <a:cs typeface="Times New Roman" pitchFamily="18" charset="0"/>
              </a:rPr>
              <a:t> </a:t>
            </a:r>
            <a:r>
              <a:rPr lang="en-US" sz="2800" b="1" i="1" dirty="0" smtClean="0">
                <a:solidFill>
                  <a:schemeClr val="accent6">
                    <a:lumMod val="50000"/>
                  </a:schemeClr>
                </a:solidFill>
                <a:latin typeface="Times New Roman" pitchFamily="18" charset="0"/>
                <a:ea typeface="Calibri"/>
                <a:cs typeface="Times New Roman" pitchFamily="18" charset="0"/>
              </a:rPr>
              <a:t>cohesion</a:t>
            </a:r>
            <a:r>
              <a:rPr lang="en-US" sz="2800" b="1" i="1" dirty="0">
                <a:solidFill>
                  <a:schemeClr val="accent6">
                    <a:lumMod val="50000"/>
                  </a:schemeClr>
                </a:solidFill>
                <a:latin typeface="Times New Roman" pitchFamily="18" charset="0"/>
                <a:ea typeface="Calibri"/>
                <a:cs typeface="Times New Roman" pitchFamily="18" charset="0"/>
              </a:rPr>
              <a:t>, coherence, intentionality, acceptability, </a:t>
            </a:r>
            <a:r>
              <a:rPr lang="en-US" sz="2800" b="1" i="1" dirty="0" err="1">
                <a:solidFill>
                  <a:schemeClr val="accent6">
                    <a:lumMod val="50000"/>
                  </a:schemeClr>
                </a:solidFill>
                <a:latin typeface="Times New Roman" pitchFamily="18" charset="0"/>
                <a:ea typeface="Calibri"/>
                <a:cs typeface="Times New Roman" pitchFamily="18" charset="0"/>
              </a:rPr>
              <a:t>informativity</a:t>
            </a:r>
            <a:r>
              <a:rPr lang="en-US" sz="2800" b="1" i="1" dirty="0">
                <a:solidFill>
                  <a:schemeClr val="accent6">
                    <a:lumMod val="50000"/>
                  </a:schemeClr>
                </a:solidFill>
                <a:latin typeface="Times New Roman" pitchFamily="18" charset="0"/>
                <a:ea typeface="Calibri"/>
                <a:cs typeface="Times New Roman" pitchFamily="18" charset="0"/>
              </a:rPr>
              <a:t>, </a:t>
            </a:r>
            <a:r>
              <a:rPr lang="en-US" sz="2800" b="1" i="1" dirty="0" err="1">
                <a:solidFill>
                  <a:schemeClr val="accent6">
                    <a:lumMod val="50000"/>
                  </a:schemeClr>
                </a:solidFill>
                <a:latin typeface="Times New Roman" pitchFamily="18" charset="0"/>
                <a:ea typeface="Calibri"/>
                <a:cs typeface="Times New Roman" pitchFamily="18" charset="0"/>
              </a:rPr>
              <a:t>situationality</a:t>
            </a:r>
            <a:r>
              <a:rPr lang="en-US" sz="2800" b="1" i="1" dirty="0">
                <a:solidFill>
                  <a:schemeClr val="accent6">
                    <a:lumMod val="50000"/>
                  </a:schemeClr>
                </a:solidFill>
                <a:latin typeface="Times New Roman" pitchFamily="18" charset="0"/>
                <a:ea typeface="Calibri"/>
                <a:cs typeface="Times New Roman" pitchFamily="18" charset="0"/>
              </a:rPr>
              <a:t> &amp; </a:t>
            </a:r>
            <a:r>
              <a:rPr lang="en-US" sz="2800" b="1" i="1" dirty="0" err="1">
                <a:solidFill>
                  <a:schemeClr val="accent6">
                    <a:lumMod val="50000"/>
                  </a:schemeClr>
                </a:solidFill>
                <a:latin typeface="Times New Roman" pitchFamily="18" charset="0"/>
                <a:ea typeface="Calibri"/>
                <a:cs typeface="Times New Roman" pitchFamily="18" charset="0"/>
              </a:rPr>
              <a:t>intertexuality</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t>
            </a:r>
            <a:br>
              <a:rPr lang="en-US" sz="2800" dirty="0" smtClean="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 </a:t>
            </a:r>
            <a:r>
              <a:rPr lang="en-US" sz="2800" dirty="0" smtClean="0">
                <a:latin typeface="Times New Roman" pitchFamily="18" charset="0"/>
                <a:ea typeface="Calibri"/>
                <a:cs typeface="Times New Roman" pitchFamily="18" charset="0"/>
              </a:rPr>
              <a:t>  * </a:t>
            </a:r>
            <a:r>
              <a:rPr lang="en-US" sz="2800" b="1" i="1" dirty="0" smtClean="0">
                <a:solidFill>
                  <a:srgbClr val="FF0000"/>
                </a:solidFill>
                <a:latin typeface="Times New Roman" pitchFamily="18" charset="0"/>
                <a:ea typeface="Calibri"/>
                <a:cs typeface="Times New Roman" pitchFamily="18" charset="0"/>
              </a:rPr>
              <a:t>DISCOURSE</a:t>
            </a:r>
            <a:r>
              <a:rPr lang="en-US" sz="2800" i="1" dirty="0">
                <a:solidFill>
                  <a:srgbClr val="FF0000"/>
                </a:solidFill>
                <a:latin typeface="Times New Roman" pitchFamily="18" charset="0"/>
                <a:ea typeface="Calibri"/>
                <a:cs typeface="Times New Roman" pitchFamily="18" charset="0"/>
              </a:rPr>
              <a:t>: </a:t>
            </a:r>
            <a:r>
              <a:rPr lang="en-US" sz="2800" dirty="0">
                <a:solidFill>
                  <a:srgbClr val="00B050"/>
                </a:solidFill>
                <a:latin typeface="Times New Roman" pitchFamily="18" charset="0"/>
                <a:ea typeface="Calibri"/>
                <a:cs typeface="Times New Roman" pitchFamily="18" charset="0"/>
              </a:rPr>
              <a:t>Is language in use (by Brown and Yule -</a:t>
            </a:r>
            <a:r>
              <a:rPr lang="en-US" sz="2800" dirty="0" smtClean="0">
                <a:solidFill>
                  <a:srgbClr val="00B050"/>
                </a:solidFill>
                <a:latin typeface="Times New Roman" pitchFamily="18" charset="0"/>
                <a:ea typeface="Calibri"/>
                <a:cs typeface="Times New Roman" pitchFamily="18" charset="0"/>
              </a:rPr>
              <a:t>1983)</a:t>
            </a:r>
            <a:endParaRPr lang="en-US" sz="28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072675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12968" cy="6264696"/>
          </a:xfrm>
        </p:spPr>
        <p:txBody>
          <a:bodyPr>
            <a:normAutofit fontScale="90000"/>
          </a:bodyPr>
          <a:lstStyle/>
          <a:p>
            <a:pPr algn="l">
              <a:lnSpc>
                <a:spcPct val="115000"/>
              </a:lnSpc>
              <a:spcAft>
                <a:spcPts val="1000"/>
              </a:spcAft>
            </a:pPr>
            <a:r>
              <a:rPr lang="vi-VN" sz="4000" i="1" dirty="0" smtClean="0">
                <a:solidFill>
                  <a:srgbClr val="00B050"/>
                </a:solidFill>
                <a:ea typeface="Calibri"/>
                <a:cs typeface="Times New Roman"/>
              </a:rPr>
              <a:t/>
            </a:r>
            <a:br>
              <a:rPr lang="vi-VN" sz="4000" i="1" dirty="0" smtClean="0">
                <a:solidFill>
                  <a:srgbClr val="00B050"/>
                </a:solidFill>
                <a:ea typeface="Calibri"/>
                <a:cs typeface="Times New Roman"/>
              </a:rPr>
            </a:br>
            <a:r>
              <a:rPr lang="en-US" sz="4000" i="1" dirty="0" smtClean="0">
                <a:solidFill>
                  <a:srgbClr val="00B050"/>
                </a:solidFill>
                <a:ea typeface="Calibri"/>
                <a:cs typeface="Times New Roman"/>
              </a:rPr>
              <a:t>   </a:t>
            </a:r>
            <a:r>
              <a:rPr lang="vi-VN" sz="3600" dirty="0" smtClean="0">
                <a:solidFill>
                  <a:srgbClr val="002060"/>
                </a:solidFill>
                <a:ea typeface="Calibri"/>
                <a:cs typeface="Times New Roman"/>
              </a:rPr>
              <a:t>The </a:t>
            </a:r>
            <a:r>
              <a:rPr lang="vi-VN" sz="3600" dirty="0">
                <a:solidFill>
                  <a:srgbClr val="002060"/>
                </a:solidFill>
                <a:ea typeface="Calibri"/>
                <a:cs typeface="Times New Roman"/>
              </a:rPr>
              <a:t>difference between Text &amp; Discourse (by Widdowson – 1984):</a:t>
            </a:r>
            <a:r>
              <a:rPr lang="en-US" sz="3600" dirty="0">
                <a:ea typeface="Calibri"/>
                <a:cs typeface="Times New Roman"/>
              </a:rPr>
              <a:t/>
            </a:r>
            <a:br>
              <a:rPr lang="en-US" sz="3600" dirty="0">
                <a:ea typeface="Calibri"/>
                <a:cs typeface="Times New Roman"/>
              </a:rPr>
            </a:br>
            <a:r>
              <a:rPr lang="vi-VN" sz="3600" dirty="0" smtClean="0">
                <a:ea typeface="Calibri"/>
                <a:cs typeface="Times New Roman"/>
              </a:rPr>
              <a:t/>
            </a:r>
            <a:br>
              <a:rPr lang="vi-VN" sz="3600" dirty="0" smtClean="0">
                <a:ea typeface="Calibri"/>
                <a:cs typeface="Times New Roman"/>
              </a:rPr>
            </a:br>
            <a:r>
              <a:rPr lang="en-US" sz="3600" dirty="0" smtClean="0">
                <a:ea typeface="Calibri"/>
                <a:cs typeface="Times New Roman"/>
              </a:rPr>
              <a:t>  </a:t>
            </a:r>
            <a:r>
              <a:rPr lang="vi-VN" sz="3600" dirty="0" smtClean="0">
                <a:ea typeface="Calibri"/>
                <a:cs typeface="Times New Roman"/>
              </a:rPr>
              <a:t>* </a:t>
            </a:r>
            <a:r>
              <a:rPr lang="vi-VN" sz="4000" dirty="0" smtClean="0">
                <a:solidFill>
                  <a:srgbClr val="FF0000"/>
                </a:solidFill>
                <a:ea typeface="Calibri"/>
                <a:cs typeface="Times New Roman"/>
              </a:rPr>
              <a:t>Text </a:t>
            </a:r>
            <a:r>
              <a:rPr lang="vi-VN" sz="4000" dirty="0">
                <a:solidFill>
                  <a:srgbClr val="FF0000"/>
                </a:solidFill>
                <a:ea typeface="Calibri"/>
                <a:cs typeface="Times New Roman"/>
              </a:rPr>
              <a:t>has cohesion; Discourse has </a:t>
            </a:r>
            <a:r>
              <a:rPr lang="vi-VN" sz="4000" dirty="0" smtClean="0">
                <a:solidFill>
                  <a:srgbClr val="FF0000"/>
                </a:solidFill>
                <a:ea typeface="Calibri"/>
                <a:cs typeface="Times New Roman"/>
              </a:rPr>
              <a:t>coherence</a:t>
            </a:r>
            <a:r>
              <a:rPr lang="vi-VN" sz="3600" dirty="0" smtClean="0">
                <a:ea typeface="Calibri"/>
                <a:cs typeface="Times New Roman"/>
              </a:rPr>
              <a:t/>
            </a:r>
            <a:br>
              <a:rPr lang="vi-VN" sz="3600" dirty="0" smtClean="0">
                <a:ea typeface="Calibri"/>
                <a:cs typeface="Times New Roman"/>
              </a:rPr>
            </a:br>
            <a:r>
              <a:rPr lang="en-US" sz="3600" dirty="0" smtClean="0">
                <a:ea typeface="Calibri"/>
                <a:cs typeface="Times New Roman"/>
              </a:rPr>
              <a:t>  </a:t>
            </a:r>
            <a:br>
              <a:rPr lang="en-US" sz="3600" dirty="0" smtClean="0">
                <a:ea typeface="Calibri"/>
                <a:cs typeface="Times New Roman"/>
              </a:rPr>
            </a:br>
            <a:r>
              <a:rPr lang="en-US" sz="3600" dirty="0">
                <a:ea typeface="Calibri"/>
                <a:cs typeface="Times New Roman"/>
              </a:rPr>
              <a:t> </a:t>
            </a:r>
            <a:r>
              <a:rPr lang="en-US" sz="3600" dirty="0" smtClean="0">
                <a:ea typeface="Calibri"/>
                <a:cs typeface="Times New Roman"/>
              </a:rPr>
              <a:t> </a:t>
            </a:r>
            <a:r>
              <a:rPr lang="vi-VN" sz="3600" dirty="0" smtClean="0">
                <a:ea typeface="Calibri"/>
                <a:cs typeface="Times New Roman"/>
              </a:rPr>
              <a:t>* </a:t>
            </a:r>
            <a:r>
              <a:rPr lang="vi-VN" sz="3600" dirty="0" smtClean="0">
                <a:solidFill>
                  <a:srgbClr val="002060"/>
                </a:solidFill>
                <a:ea typeface="Calibri"/>
                <a:cs typeface="Times New Roman"/>
              </a:rPr>
              <a:t>Discourse </a:t>
            </a:r>
            <a:r>
              <a:rPr lang="en-US" sz="3600" dirty="0">
                <a:solidFill>
                  <a:srgbClr val="002060"/>
                </a:solidFill>
                <a:ea typeface="Calibri"/>
                <a:cs typeface="Times New Roman"/>
              </a:rPr>
              <a:t>-</a:t>
            </a:r>
            <a:r>
              <a:rPr lang="vi-VN" sz="3600" dirty="0" smtClean="0">
                <a:solidFill>
                  <a:srgbClr val="002060"/>
                </a:solidFill>
                <a:ea typeface="Calibri"/>
                <a:cs typeface="Times New Roman"/>
              </a:rPr>
              <a:t> </a:t>
            </a:r>
            <a:r>
              <a:rPr lang="en-US" sz="3600" dirty="0">
                <a:solidFill>
                  <a:srgbClr val="002060"/>
                </a:solidFill>
                <a:ea typeface="Calibri"/>
                <a:cs typeface="Times New Roman"/>
              </a:rPr>
              <a:t>A</a:t>
            </a:r>
            <a:r>
              <a:rPr lang="vi-VN" sz="3600" dirty="0" smtClean="0">
                <a:solidFill>
                  <a:srgbClr val="002060"/>
                </a:solidFill>
                <a:ea typeface="Calibri"/>
                <a:cs typeface="Times New Roman"/>
              </a:rPr>
              <a:t> </a:t>
            </a:r>
            <a:r>
              <a:rPr lang="vi-VN" sz="3600" dirty="0">
                <a:solidFill>
                  <a:srgbClr val="002060"/>
                </a:solidFill>
                <a:ea typeface="Calibri"/>
                <a:cs typeface="Times New Roman"/>
              </a:rPr>
              <a:t>communicative process by means of </a:t>
            </a:r>
            <a:r>
              <a:rPr lang="vi-VN" sz="3600" dirty="0" smtClean="0">
                <a:solidFill>
                  <a:srgbClr val="002060"/>
                </a:solidFill>
                <a:ea typeface="Calibri"/>
                <a:cs typeface="Times New Roman"/>
              </a:rPr>
              <a:t>interaction</a:t>
            </a:r>
            <a:r>
              <a:rPr lang="en-US" sz="3600" dirty="0" smtClean="0">
                <a:solidFill>
                  <a:srgbClr val="002060"/>
                </a:solidFill>
                <a:ea typeface="Calibri"/>
                <a:cs typeface="Times New Roman"/>
              </a:rPr>
              <a:t>;</a:t>
            </a:r>
            <a:r>
              <a:rPr lang="vi-VN" sz="3600" dirty="0" smtClean="0">
                <a:solidFill>
                  <a:srgbClr val="002060"/>
                </a:solidFill>
                <a:ea typeface="Calibri"/>
                <a:cs typeface="Times New Roman"/>
              </a:rPr>
              <a:t> Its </a:t>
            </a:r>
            <a:r>
              <a:rPr lang="vi-VN" sz="3600" dirty="0">
                <a:solidFill>
                  <a:srgbClr val="002060"/>
                </a:solidFill>
                <a:ea typeface="Calibri"/>
                <a:cs typeface="Times New Roman"/>
              </a:rPr>
              <a:t>situational outcome is a change in a state of affairs: </a:t>
            </a:r>
            <a:r>
              <a:rPr lang="vi-VN" sz="3600" i="1" dirty="0">
                <a:solidFill>
                  <a:srgbClr val="FF0000"/>
                </a:solidFill>
                <a:ea typeface="Calibri"/>
                <a:cs typeface="Times New Roman"/>
              </a:rPr>
              <a:t>information is conveyed, intentions made clear, its linguistic product is Text</a:t>
            </a:r>
            <a:r>
              <a:rPr lang="vi-VN" sz="3600" dirty="0">
                <a:solidFill>
                  <a:srgbClr val="FF0000"/>
                </a:solidFill>
                <a:ea typeface="Calibri"/>
                <a:cs typeface="Times New Roman"/>
              </a:rPr>
              <a:t> </a:t>
            </a:r>
            <a:r>
              <a:rPr lang="en-US" sz="3600" dirty="0">
                <a:ea typeface="Calibri"/>
                <a:cs typeface="Times New Roman"/>
              </a:rPr>
              <a:t/>
            </a:r>
            <a:br>
              <a:rPr lang="en-US" sz="3600" dirty="0">
                <a:ea typeface="Calibri"/>
                <a:cs typeface="Times New Roman"/>
              </a:rPr>
            </a:br>
            <a:endParaRPr lang="en-US" sz="3600" dirty="0"/>
          </a:p>
        </p:txBody>
      </p:sp>
    </p:spTree>
    <p:extLst>
      <p:ext uri="{BB962C8B-B14F-4D97-AF65-F5344CB8AC3E}">
        <p14:creationId xmlns:p14="http://schemas.microsoft.com/office/powerpoint/2010/main" val="4132825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928992" cy="6624736"/>
          </a:xfrm>
        </p:spPr>
        <p:txBody>
          <a:bodyPr>
            <a:normAutofit fontScale="90000"/>
          </a:bodyPr>
          <a:lstStyle/>
          <a:p>
            <a:pPr algn="l">
              <a:lnSpc>
                <a:spcPct val="115000"/>
              </a:lnSpc>
              <a:spcAft>
                <a:spcPts val="1000"/>
              </a:spcAft>
            </a:pPr>
            <a:r>
              <a:rPr lang="vi-VN" sz="3600" dirty="0" smtClean="0">
                <a:ea typeface="Calibri"/>
                <a:cs typeface="Times New Roman"/>
              </a:rPr>
              <a:t/>
            </a:r>
            <a:br>
              <a:rPr lang="vi-VN" sz="3600" dirty="0" smtClean="0">
                <a:ea typeface="Calibri"/>
                <a:cs typeface="Times New Roman"/>
              </a:rPr>
            </a:br>
            <a:r>
              <a:rPr lang="en-US" sz="3600" dirty="0" smtClean="0">
                <a:ea typeface="Calibri"/>
                <a:cs typeface="Times New Roman"/>
              </a:rPr>
              <a:t>  * </a:t>
            </a:r>
            <a:r>
              <a:rPr lang="vi-VN" sz="3600" b="1" dirty="0" smtClean="0">
                <a:latin typeface="Times New Roman" pitchFamily="18" charset="0"/>
                <a:ea typeface="Calibri"/>
                <a:cs typeface="Times New Roman" pitchFamily="18" charset="0"/>
              </a:rPr>
              <a:t>A </a:t>
            </a:r>
            <a:r>
              <a:rPr lang="vi-VN" sz="3600" b="1" dirty="0">
                <a:latin typeface="Times New Roman" pitchFamily="18" charset="0"/>
                <a:ea typeface="Calibri"/>
                <a:cs typeface="Times New Roman" pitchFamily="18" charset="0"/>
              </a:rPr>
              <a:t>text</a:t>
            </a:r>
            <a:r>
              <a:rPr lang="vi-VN" sz="3100" dirty="0">
                <a:latin typeface="Times New Roman" pitchFamily="18" charset="0"/>
                <a:ea typeface="Calibri"/>
                <a:cs typeface="Times New Roman" pitchFamily="18" charset="0"/>
              </a:rPr>
              <a:t>: </a:t>
            </a:r>
            <a:r>
              <a:rPr lang="en-US" sz="3300" dirty="0">
                <a:solidFill>
                  <a:srgbClr val="C00000"/>
                </a:solidFill>
                <a:latin typeface="Times New Roman" pitchFamily="18" charset="0"/>
                <a:ea typeface="Calibri"/>
                <a:cs typeface="Times New Roman" pitchFamily="18" charset="0"/>
              </a:rPr>
              <a:t>A</a:t>
            </a:r>
            <a:r>
              <a:rPr lang="vi-VN" sz="3300" dirty="0" smtClean="0">
                <a:solidFill>
                  <a:srgbClr val="C00000"/>
                </a:solidFill>
                <a:latin typeface="Times New Roman" pitchFamily="18" charset="0"/>
                <a:ea typeface="Calibri"/>
                <a:cs typeface="Times New Roman" pitchFamily="18" charset="0"/>
              </a:rPr>
              <a:t> </a:t>
            </a:r>
            <a:r>
              <a:rPr lang="vi-VN" sz="3300" dirty="0">
                <a:solidFill>
                  <a:srgbClr val="C00000"/>
                </a:solidFill>
                <a:latin typeface="Times New Roman" pitchFamily="18" charset="0"/>
                <a:ea typeface="Calibri"/>
                <a:cs typeface="Times New Roman" pitchFamily="18" charset="0"/>
              </a:rPr>
              <a:t>represetation or verbal record of the whole communicative process (discourse</a:t>
            </a:r>
            <a:r>
              <a:rPr lang="vi-VN" sz="3300" dirty="0" smtClean="0">
                <a:solidFill>
                  <a:srgbClr val="C00000"/>
                </a:solidFill>
                <a:latin typeface="Times New Roman" pitchFamily="18" charset="0"/>
                <a:ea typeface="Calibri"/>
                <a:cs typeface="Times New Roman" pitchFamily="18" charset="0"/>
              </a:rPr>
              <a:t>)</a:t>
            </a:r>
            <a:r>
              <a:rPr lang="vi-VN" sz="3300" dirty="0" smtClean="0">
                <a:latin typeface="Times New Roman" pitchFamily="18" charset="0"/>
                <a:ea typeface="Calibri"/>
                <a:cs typeface="Times New Roman" pitchFamily="18" charset="0"/>
              </a:rPr>
              <a:t>; </a:t>
            </a:r>
            <a:r>
              <a:rPr lang="vi-VN" sz="3300" dirty="0" smtClean="0">
                <a:solidFill>
                  <a:srgbClr val="00B050"/>
                </a:solidFill>
                <a:latin typeface="Times New Roman" pitchFamily="18" charset="0"/>
                <a:ea typeface="Calibri"/>
                <a:cs typeface="Times New Roman" pitchFamily="18" charset="0"/>
              </a:rPr>
              <a:t>Both </a:t>
            </a:r>
            <a:r>
              <a:rPr lang="vi-VN" sz="3300" dirty="0">
                <a:solidFill>
                  <a:srgbClr val="00B050"/>
                </a:solidFill>
                <a:latin typeface="Times New Roman" pitchFamily="18" charset="0"/>
                <a:ea typeface="Calibri"/>
                <a:cs typeface="Times New Roman" pitchFamily="18" charset="0"/>
              </a:rPr>
              <a:t>written or spoken without limit on the size</a:t>
            </a:r>
            <a:r>
              <a:rPr lang="vi-VN" sz="3300" dirty="0">
                <a:latin typeface="Times New Roman" pitchFamily="18" charset="0"/>
                <a:ea typeface="Calibri"/>
                <a:cs typeface="Times New Roman" pitchFamily="18" charset="0"/>
              </a:rPr>
              <a:t>; </a:t>
            </a:r>
            <a:r>
              <a:rPr lang="en-US" sz="3300" dirty="0" smtClean="0">
                <a:latin typeface="Times New Roman" pitchFamily="18" charset="0"/>
                <a:ea typeface="Calibri"/>
                <a:cs typeface="Times New Roman" pitchFamily="18" charset="0"/>
              </a:rPr>
              <a:t/>
            </a:r>
            <a:br>
              <a:rPr lang="en-US" sz="3300" dirty="0" smtClean="0">
                <a:latin typeface="Times New Roman" pitchFamily="18" charset="0"/>
                <a:ea typeface="Calibri"/>
                <a:cs typeface="Times New Roman" pitchFamily="18" charset="0"/>
              </a:rPr>
            </a:br>
            <a:r>
              <a:rPr lang="en-US" sz="3300" dirty="0">
                <a:latin typeface="Times New Roman" pitchFamily="18" charset="0"/>
                <a:ea typeface="Calibri"/>
                <a:cs typeface="Times New Roman" pitchFamily="18" charset="0"/>
              </a:rPr>
              <a:t> </a:t>
            </a:r>
            <a:r>
              <a:rPr lang="en-US" sz="3300" dirty="0" smtClean="0">
                <a:latin typeface="Times New Roman" pitchFamily="18" charset="0"/>
                <a:ea typeface="Calibri"/>
                <a:cs typeface="Times New Roman" pitchFamily="18" charset="0"/>
              </a:rPr>
              <a:t/>
            </a:r>
            <a:br>
              <a:rPr lang="en-US" sz="3300" dirty="0" smtClean="0">
                <a:latin typeface="Times New Roman" pitchFamily="18" charset="0"/>
                <a:ea typeface="Calibri"/>
                <a:cs typeface="Times New Roman" pitchFamily="18" charset="0"/>
              </a:rPr>
            </a:br>
            <a:r>
              <a:rPr lang="en-US" sz="3300" dirty="0">
                <a:latin typeface="Times New Roman" pitchFamily="18" charset="0"/>
                <a:ea typeface="Calibri"/>
                <a:cs typeface="Times New Roman" pitchFamily="18" charset="0"/>
              </a:rPr>
              <a:t> </a:t>
            </a:r>
            <a:r>
              <a:rPr lang="en-US" sz="3300" dirty="0" smtClean="0">
                <a:latin typeface="Times New Roman" pitchFamily="18" charset="0"/>
                <a:ea typeface="Calibri"/>
                <a:cs typeface="Times New Roman" pitchFamily="18" charset="0"/>
              </a:rPr>
              <a:t> * </a:t>
            </a:r>
            <a:r>
              <a:rPr lang="vi-VN" sz="3300" b="1" dirty="0" smtClean="0">
                <a:solidFill>
                  <a:srgbClr val="002060"/>
                </a:solidFill>
                <a:latin typeface="Times New Roman" pitchFamily="18" charset="0"/>
                <a:ea typeface="Calibri"/>
                <a:cs typeface="Times New Roman" pitchFamily="18" charset="0"/>
              </a:rPr>
              <a:t>Text </a:t>
            </a:r>
            <a:r>
              <a:rPr lang="vi-VN" sz="3300" b="1" dirty="0">
                <a:solidFill>
                  <a:srgbClr val="002060"/>
                </a:solidFill>
                <a:latin typeface="Times New Roman" pitchFamily="18" charset="0"/>
                <a:ea typeface="Calibri"/>
                <a:cs typeface="Times New Roman" pitchFamily="18" charset="0"/>
              </a:rPr>
              <a:t>analysis </a:t>
            </a:r>
            <a:r>
              <a:rPr lang="vi-VN" sz="3300" dirty="0">
                <a:solidFill>
                  <a:schemeClr val="accent2"/>
                </a:solidFill>
                <a:latin typeface="Times New Roman" pitchFamily="18" charset="0"/>
                <a:ea typeface="Calibri"/>
                <a:cs typeface="Times New Roman" pitchFamily="18" charset="0"/>
              </a:rPr>
              <a:t>-</a:t>
            </a:r>
            <a:r>
              <a:rPr lang="vi-VN" sz="3300" dirty="0" smtClean="0">
                <a:solidFill>
                  <a:schemeClr val="accent2"/>
                </a:solidFill>
                <a:latin typeface="Times New Roman" pitchFamily="18" charset="0"/>
                <a:ea typeface="Calibri"/>
                <a:cs typeface="Times New Roman" pitchFamily="18" charset="0"/>
              </a:rPr>
              <a:t> </a:t>
            </a:r>
            <a:r>
              <a:rPr lang="en-US" sz="3300" dirty="0">
                <a:solidFill>
                  <a:schemeClr val="accent2"/>
                </a:solidFill>
                <a:latin typeface="Times New Roman" pitchFamily="18" charset="0"/>
                <a:ea typeface="Calibri"/>
                <a:cs typeface="Times New Roman" pitchFamily="18" charset="0"/>
              </a:rPr>
              <a:t>T</a:t>
            </a:r>
            <a:r>
              <a:rPr lang="vi-VN" sz="3300" dirty="0" smtClean="0">
                <a:solidFill>
                  <a:schemeClr val="accent2"/>
                </a:solidFill>
                <a:latin typeface="Times New Roman" pitchFamily="18" charset="0"/>
                <a:ea typeface="Calibri"/>
                <a:cs typeface="Times New Roman" pitchFamily="18" charset="0"/>
              </a:rPr>
              <a:t>he </a:t>
            </a:r>
            <a:r>
              <a:rPr lang="vi-VN" sz="3300" dirty="0">
                <a:solidFill>
                  <a:schemeClr val="accent2"/>
                </a:solidFill>
                <a:latin typeface="Times New Roman" pitchFamily="18" charset="0"/>
                <a:ea typeface="Calibri"/>
                <a:cs typeface="Times New Roman" pitchFamily="18" charset="0"/>
              </a:rPr>
              <a:t>analysis of formal features of </a:t>
            </a:r>
            <a:r>
              <a:rPr lang="vi-VN" sz="3300" dirty="0" smtClean="0">
                <a:solidFill>
                  <a:schemeClr val="accent2"/>
                </a:solidFill>
                <a:latin typeface="Times New Roman" pitchFamily="18" charset="0"/>
                <a:ea typeface="Calibri"/>
                <a:cs typeface="Times New Roman" pitchFamily="18" charset="0"/>
              </a:rPr>
              <a:t>text (cohesion</a:t>
            </a:r>
            <a:r>
              <a:rPr lang="vi-VN" sz="3300" dirty="0">
                <a:solidFill>
                  <a:schemeClr val="accent2"/>
                </a:solidFill>
                <a:latin typeface="Times New Roman" pitchFamily="18" charset="0"/>
                <a:ea typeface="Calibri"/>
                <a:cs typeface="Times New Roman" pitchFamily="18" charset="0"/>
              </a:rPr>
              <a:t>, text </a:t>
            </a:r>
            <a:r>
              <a:rPr lang="vi-VN" sz="3300" dirty="0" smtClean="0">
                <a:solidFill>
                  <a:schemeClr val="accent2"/>
                </a:solidFill>
                <a:latin typeface="Times New Roman" pitchFamily="18" charset="0"/>
                <a:ea typeface="Calibri"/>
                <a:cs typeface="Times New Roman" pitchFamily="18" charset="0"/>
              </a:rPr>
              <a:t>structure)</a:t>
            </a:r>
            <a:br>
              <a:rPr lang="vi-VN" sz="3300" dirty="0" smtClean="0">
                <a:solidFill>
                  <a:schemeClr val="accent2"/>
                </a:solidFill>
                <a:latin typeface="Times New Roman" pitchFamily="18" charset="0"/>
                <a:ea typeface="Calibri"/>
                <a:cs typeface="Times New Roman" pitchFamily="18" charset="0"/>
              </a:rPr>
            </a:br>
            <a:r>
              <a:rPr lang="vi-VN" sz="3100" dirty="0" smtClean="0">
                <a:latin typeface="Times New Roman" pitchFamily="18" charset="0"/>
                <a:ea typeface="Calibri"/>
                <a:cs typeface="Times New Roman" pitchFamily="18" charset="0"/>
              </a:rPr>
              <a:t/>
            </a:r>
            <a:br>
              <a:rPr lang="vi-VN" sz="3100" dirty="0" smtClean="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 </a:t>
            </a:r>
            <a:r>
              <a:rPr lang="vi-VN" sz="3300" b="1" dirty="0" smtClean="0">
                <a:solidFill>
                  <a:srgbClr val="002060"/>
                </a:solidFill>
                <a:latin typeface="Times New Roman" pitchFamily="18" charset="0"/>
                <a:ea typeface="Calibri"/>
                <a:cs typeface="Times New Roman" pitchFamily="18" charset="0"/>
              </a:rPr>
              <a:t>Discourse </a:t>
            </a:r>
            <a:r>
              <a:rPr lang="vi-VN" sz="3300" b="1" dirty="0">
                <a:solidFill>
                  <a:srgbClr val="002060"/>
                </a:solidFill>
                <a:latin typeface="Times New Roman" pitchFamily="18" charset="0"/>
                <a:ea typeface="Calibri"/>
                <a:cs typeface="Times New Roman" pitchFamily="18" charset="0"/>
              </a:rPr>
              <a:t>analysis</a:t>
            </a:r>
            <a:r>
              <a:rPr lang="vi-VN" sz="3300" dirty="0">
                <a:latin typeface="Times New Roman" pitchFamily="18" charset="0"/>
                <a:ea typeface="Calibri"/>
                <a:cs typeface="Times New Roman" pitchFamily="18" charset="0"/>
              </a:rPr>
              <a:t> deals with </a:t>
            </a:r>
            <a:r>
              <a:rPr lang="vi-VN" sz="3300" dirty="0">
                <a:solidFill>
                  <a:srgbClr val="7030A0"/>
                </a:solidFill>
                <a:latin typeface="Times New Roman" pitchFamily="18" charset="0"/>
                <a:ea typeface="Calibri"/>
                <a:cs typeface="Times New Roman" pitchFamily="18" charset="0"/>
              </a:rPr>
              <a:t>context of situation, the meanings, </a:t>
            </a:r>
            <a:r>
              <a:rPr lang="vi-VN" sz="3300" dirty="0" smtClean="0">
                <a:solidFill>
                  <a:srgbClr val="7030A0"/>
                </a:solidFill>
                <a:latin typeface="Times New Roman" pitchFamily="18" charset="0"/>
                <a:ea typeface="Calibri"/>
                <a:cs typeface="Times New Roman" pitchFamily="18" charset="0"/>
              </a:rPr>
              <a:t>intentions that </a:t>
            </a:r>
            <a:r>
              <a:rPr lang="vi-VN" sz="3300" dirty="0">
                <a:solidFill>
                  <a:srgbClr val="7030A0"/>
                </a:solidFill>
                <a:latin typeface="Times New Roman" pitchFamily="18" charset="0"/>
                <a:ea typeface="Calibri"/>
                <a:cs typeface="Times New Roman" pitchFamily="18" charset="0"/>
              </a:rPr>
              <a:t>the writers/speakers assigns to linguistic means or expression</a:t>
            </a:r>
            <a:r>
              <a:rPr lang="vi-VN" sz="3300" dirty="0">
                <a:latin typeface="Times New Roman" pitchFamily="18" charset="0"/>
                <a:ea typeface="Calibri"/>
                <a:cs typeface="Times New Roman" pitchFamily="18" charset="0"/>
              </a:rPr>
              <a:t>. </a:t>
            </a:r>
            <a:r>
              <a:rPr lang="en-US" sz="3300" dirty="0" smtClean="0">
                <a:latin typeface="Times New Roman" pitchFamily="18" charset="0"/>
                <a:ea typeface="Calibri"/>
                <a:cs typeface="Times New Roman" pitchFamily="18" charset="0"/>
              </a:rPr>
              <a:t/>
            </a:r>
            <a:br>
              <a:rPr lang="en-US" sz="3300" dirty="0" smtClean="0">
                <a:latin typeface="Times New Roman" pitchFamily="18" charset="0"/>
                <a:ea typeface="Calibri"/>
                <a:cs typeface="Times New Roman" pitchFamily="18" charset="0"/>
              </a:rPr>
            </a:br>
            <a:r>
              <a:rPr lang="en-US" sz="3300" dirty="0">
                <a:latin typeface="Times New Roman" pitchFamily="18" charset="0"/>
                <a:ea typeface="Calibri"/>
                <a:cs typeface="Times New Roman" pitchFamily="18" charset="0"/>
              </a:rPr>
              <a:t> </a:t>
            </a:r>
            <a:r>
              <a:rPr lang="en-US" sz="3300" dirty="0" smtClean="0">
                <a:latin typeface="Times New Roman" pitchFamily="18" charset="0"/>
                <a:ea typeface="Calibri"/>
                <a:cs typeface="Times New Roman" pitchFamily="18" charset="0"/>
              </a:rPr>
              <a:t>  * </a:t>
            </a:r>
            <a:r>
              <a:rPr lang="vi-VN" sz="3300" dirty="0" smtClean="0">
                <a:latin typeface="Times New Roman" pitchFamily="18" charset="0"/>
                <a:ea typeface="Calibri"/>
                <a:cs typeface="Times New Roman" pitchFamily="18" charset="0"/>
              </a:rPr>
              <a:t>It </a:t>
            </a:r>
            <a:r>
              <a:rPr lang="vi-VN" sz="3300" dirty="0">
                <a:latin typeface="Times New Roman" pitchFamily="18" charset="0"/>
                <a:ea typeface="Calibri"/>
                <a:cs typeface="Times New Roman" pitchFamily="18" charset="0"/>
              </a:rPr>
              <a:t>concerns with </a:t>
            </a:r>
            <a:r>
              <a:rPr lang="vi-VN" sz="3300" dirty="0">
                <a:solidFill>
                  <a:srgbClr val="FF0000"/>
                </a:solidFill>
                <a:latin typeface="Times New Roman" pitchFamily="18" charset="0"/>
                <a:ea typeface="Calibri"/>
                <a:cs typeface="Times New Roman" pitchFamily="18" charset="0"/>
              </a:rPr>
              <a:t>the functional analysis of language in use</a:t>
            </a:r>
            <a:r>
              <a:rPr lang="en-US" sz="3100" dirty="0">
                <a:solidFill>
                  <a:srgbClr val="FF0000"/>
                </a:solidFill>
                <a:latin typeface="Times New Roman" pitchFamily="18" charset="0"/>
                <a:ea typeface="Calibri"/>
                <a:cs typeface="Times New Roman" pitchFamily="18" charset="0"/>
              </a:rPr>
              <a:t/>
            </a:r>
            <a:br>
              <a:rPr lang="en-US" sz="3100" dirty="0">
                <a:solidFill>
                  <a:srgbClr val="FF0000"/>
                </a:solidFill>
                <a:latin typeface="Times New Roman" pitchFamily="18" charset="0"/>
                <a:ea typeface="Calibri"/>
                <a:cs typeface="Times New Roman" pitchFamily="18" charset="0"/>
              </a:rPr>
            </a:br>
            <a:endParaRPr lang="en-US" sz="31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70474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80</Words>
  <Application>Microsoft Office PowerPoint</Application>
  <PresentationFormat>On-screen Show (4:3)</PresentationFormat>
  <Paragraphs>18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CHAPTER I  INTRODUCTION TO DISCOURSE ANALYSIS  What is Discourse Analysis Discourse versus Text Spoken &amp; Written Text  </vt:lpstr>
      <vt:lpstr>                                REFERENCES      Giáo trình bắt buộc   1. Le, Truong Bach, and T. T .N. (2013). An Introduction to Discourse Analysis. Hue: DHH           Tài liệu tham khảo  1. Nguyễn Hòa (2000). An introduction to Discourse Analysis. Hanoi National University, College Foreign Languages. Nhà xuất bản Đại học quốc gia Hà Nội.  2. Brown, G. and G. Yule. (1983). Discourse analysis. Cambridge: CUP  3. Searle, J.R. &amp; F. Kiefer, &amp; M.Bierwisch. (1980). Speech Act Theory and Pragmatics. Dordecht: Reidel</vt:lpstr>
      <vt:lpstr>DISCOURSE  * Discourse refers to units of language in use produced as the result of an act of communication: utterances, paragraph, conversations, interviews, texts.  </vt:lpstr>
      <vt:lpstr>* Discourse analysis: A study of how &amp; for what purpose language is used in a certain context of situation.   * It concerned with the analysis of language 'beyond the sentence'. &gt; Discourse analysis looks at whole texts rather than sentences, phrases or clauses. * A discourse can be interpreted.</vt:lpstr>
      <vt:lpstr> Implications of discourse analysis Explaining problems: + Grammatical Structure (definite article, reference, substitution, ellipsis); + Pragmatics (implicature) Ex. - There are too many loose ends, too many left-overs. Too much. Hanging over his head. (“Too much” is wrong, it is not as a sentence) - I saw Smith having dinner with a woman yesterday.  &gt; Depending on the role relationships between the 2 participants &gt; Possible to interpret the utterance:  a piece of good news &amp; a warning to a woman whose husband has been going out with his girlfriend)</vt:lpstr>
      <vt:lpstr>Types of Discourse analysis   * Spoken Discourse Analysis: The study of spoken texts: conversations, dialogues, spoken monologues  * Written Discourse Analysis: The study of written texts: essays, news, written speeches   * The major issues of discourse: coherence, cohesion, adjacency pairs, theme, rheme </vt:lpstr>
      <vt:lpstr>        The difference between Text &amp; Discourse     * TEXT: - “The verbal record of a communicative act”/ “The linguistic product of communicative process”                                       - A “Communicative occurrence which process 7 constitutive conditions of textual communication”:  cohesion, coherence, intentionality, acceptability, informativity, situationality &amp; intertexuality      * DISCOURSE: Is language in use (by Brown and Yule -1983)</vt:lpstr>
      <vt:lpstr>    The difference between Text &amp; Discourse (by Widdowson – 1984):    * Text has cohesion; Discourse has coherence      * Discourse - A communicative process by means of interaction; Its situational outcome is a change in a state of affairs: information is conveyed, intentions made clear, its linguistic product is Text  </vt:lpstr>
      <vt:lpstr>   * A text: A represetation or verbal record of the whole communicative process (discourse); Both written or spoken without limit on the size;      * Text analysis - The analysis of formal features of text (cohesion, text structure)     * Discourse analysis deals with context of situation, the meanings, intentions that the writers/speakers assigns to linguistic means or expression.     * It concerns with the functional analysis of language in use </vt:lpstr>
      <vt:lpstr>FUNCTIONS OF LANGUAGE     - Designed for the purpose of communication     - Storehouse &amp; Transmission: storing culture, history, embodying human’s ideas…&amp; transmitting (transferring) these archives from one to next generation. </vt:lpstr>
      <vt:lpstr>* Many means of communication: gestures, trait, eye contact, picture, signals, squeak, flares, ring tone, transport lights…language is the most important  (Why? - The oldest means, anywhere, anytime, in any fields, any careers, at any ages, among any generations.   *  It helps people exchange perception, thought, emotion with delicate nuances which other means can not do).</vt:lpstr>
      <vt:lpstr>    Differences between Spoken &amp; Written language  Criteria: MANNER OF PRODUCTION, REPRESETATION OF DISCOURSE, FORMS           1. The manner of production                     Spoken language      * The speaker can vary his voice quality, adopting posture, gesture to express a great deal.      * The speaker has to control &amp; process the production of communication under circumstances (Monitor what he has just said &amp; determines the appropriation of responses; Monitor the reaction of the hearer &amp; make immediate response) </vt:lpstr>
      <vt:lpstr>Written language  * The writer can look over what he has already written; have his time in choosing word or phrase to suit his need.   * The writer is under no pressure in term of monitoring &amp; processing communication.   * The writer can not observe the reaction from the reader or a person he want to communicate with.</vt:lpstr>
      <vt:lpstr> 2. The representation of discourse  Text - The representation of discourse is text both written &amp;spoken. Text as a verbal record/ representation of a communicative act    A written text is represented in many ways using different type-face/font family, on different size of paper, in one or 2 columns, serving various  purposes of the writer; available are titles, headings, subdivision used to indicate to the reader how the author intends to organize his ideas.     A Spoken text: verbal record of a communicative act; voice, intonation, gestures, paralinguistic means </vt:lpstr>
      <vt:lpstr>                                   3. FORMS * Spoken (Oral) language properties    Face to face conversation with reciprocity between speaker &amp; listener; Narrative-like; Action-oriented; Event-oriented; Story-oriented; Interpersonal; Here &amp; now; Informal; Natural communication; Spontaneous; Sharing of context; Ellipsis; Structurelless; Simple linear structure; Cohesion through paralinguistic cues; Repitition; Limited subordination; Unconsciuos. </vt:lpstr>
      <vt:lpstr> * Written language properties Face to text with limited reciprocity between author &amp; reader; Expository- like; Idea-oriented; Argument-oriented; Explanatory; Future &amp; Past; Not space-or time –Bound; Artificial communication; Objective &amp; Distanced; Planned; No common context; Explicitness in text consciousness; Highly structured; Cohesion through lexical cues; Succinctness; Complex hierarchical structures; Multiple levels of subordinations; Conscious &amp; Restructured. </vt:lpstr>
      <vt:lpstr>                  Revision of Chapter I   1. What is Discourse &amp; Discourse analysis? The implications of Discourse analysis.  2. Types of Discourse analysis.  3. Text &amp; discourse; Their differences.  4. The functions of language: Transactional &amp; Interactional function; Their types.  5. Spoken &amp; Written languages; Their properties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HDHT</cp:lastModifiedBy>
  <cp:revision>90</cp:revision>
  <dcterms:created xsi:type="dcterms:W3CDTF">2020-09-14T12:45:49Z</dcterms:created>
  <dcterms:modified xsi:type="dcterms:W3CDTF">2022-04-13T13:37:42Z</dcterms:modified>
</cp:coreProperties>
</file>