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3" r:id="rId1"/>
    <p:sldMasterId id="2147483825" r:id="rId2"/>
    <p:sldMasterId id="2147483837" r:id="rId3"/>
    <p:sldMasterId id="2147483849" r:id="rId4"/>
  </p:sldMasterIdLst>
  <p:notesMasterIdLst>
    <p:notesMasterId r:id="rId26"/>
  </p:notesMasterIdLst>
  <p:sldIdLst>
    <p:sldId id="519" r:id="rId5"/>
    <p:sldId id="256" r:id="rId6"/>
    <p:sldId id="1018" r:id="rId7"/>
    <p:sldId id="1148" r:id="rId8"/>
    <p:sldId id="1111" r:id="rId9"/>
    <p:sldId id="1071" r:id="rId10"/>
    <p:sldId id="1050" r:id="rId11"/>
    <p:sldId id="257" r:id="rId12"/>
    <p:sldId id="1162" r:id="rId13"/>
    <p:sldId id="1163" r:id="rId14"/>
    <p:sldId id="1164" r:id="rId15"/>
    <p:sldId id="1165" r:id="rId16"/>
    <p:sldId id="1166" r:id="rId17"/>
    <p:sldId id="1167" r:id="rId18"/>
    <p:sldId id="1168" r:id="rId19"/>
    <p:sldId id="1169" r:id="rId20"/>
    <p:sldId id="1170" r:id="rId21"/>
    <p:sldId id="1171" r:id="rId22"/>
    <p:sldId id="1172" r:id="rId23"/>
    <p:sldId id="1161" r:id="rId24"/>
    <p:sldId id="410" r:id="rId25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56" autoAdjust="0"/>
    <p:restoredTop sz="83400" autoAdjust="0"/>
  </p:normalViewPr>
  <p:slideViewPr>
    <p:cSldViewPr snapToGrid="0" snapToObjects="1">
      <p:cViewPr varScale="1">
        <p:scale>
          <a:sx n="61" d="100"/>
          <a:sy n="61" d="100"/>
        </p:scale>
        <p:origin x="14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D8F7F5AD-C5E5-4039-94FA-FC94D19EF3E9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AFB7BDFB-0B28-4D76-8BFB-2B1848D09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36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853034354b_0_24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853034354b_0_24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6415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7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://bit.ly/2TtBDfr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6" Type="http://schemas.openxmlformats.org/officeDocument/2006/relationships/hyperlink" Target="http://bit.ly/2TyoMsr" TargetMode="External"/><Relationship Id="rId5" Type="http://schemas.openxmlformats.org/officeDocument/2006/relationships/hyperlink" Target="http://bit.ly/2Tynxth" TargetMode="External"/><Relationship Id="rId4" Type="http://schemas.openxmlformats.org/officeDocument/2006/relationships/image" Target="../media/image14.pn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950B71D-55E5-6741-ADE8-A83E3174A3C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63317D1-B678-AF4E-8517-A0110778E2BB}" type="slidenum">
              <a:rPr lang="en-VN" smtClean="0"/>
              <a:t>‹#›</a:t>
            </a:fld>
            <a:endParaRPr lang="en-VN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66245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B71D-55E5-6741-ADE8-A83E3174A3C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17D1-B678-AF4E-8517-A0110778E2BB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92991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B71D-55E5-6741-ADE8-A83E3174A3C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17D1-B678-AF4E-8517-A0110778E2BB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08842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02AA7-BD80-654F-B0E1-16DD2C0642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974A81-AA8F-2D49-8266-D60F1B834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BE3B6-A670-DB4E-96DE-ED13BCFDC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48-1E3E-5D4E-A35E-AAE807D26AD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B7D5A-6BFE-A941-80CD-8609674CD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1053D-A36E-404B-85B5-A30D21DC2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E50E-E304-5B4D-B0A5-EDA8F458436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73798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5FE4A-7128-8B4B-B1A4-835EE6862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F6642-FE89-EF4B-A73F-C53E932B2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12D4F-2C41-9043-8261-6DF9F5869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48-1E3E-5D4E-A35E-AAE807D26AD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4D526-89F3-9140-BAF8-F297591E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F3495-D9E4-014F-96EC-6DA91AD04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E50E-E304-5B4D-B0A5-EDA8F458436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86489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B061B-F61F-E442-9CD8-D63AC65B3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7A9557-6FB0-1F46-8413-0A6DD61C5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8EFB8-B669-FE41-A8DB-A6DDDB04C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48-1E3E-5D4E-A35E-AAE807D26AD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4C0C3-7919-5849-98C1-782EE53A4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8A41D-5AF8-A741-B459-6A8689BE0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E50E-E304-5B4D-B0A5-EDA8F458436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705584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D9B22-CFBE-164E-A2AC-A1F93C234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F8FD2-95F3-E343-A3C3-5F36E48A10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3A3C0A-DBC4-1D45-91E0-A5BB40ADD6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3BB3D0-3520-B049-B95C-9170D12C7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48-1E3E-5D4E-A35E-AAE807D26AD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354AED-086E-F642-89A9-86EB9E095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091AA9-951E-FF43-A3E8-82D17CF59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E50E-E304-5B4D-B0A5-EDA8F458436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97936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CFA5E-7056-7248-BB83-587451C1D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C0A54-3FF8-844F-89E9-EAF80B73A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DF4D2-F39E-F145-BBFF-98BD5AEB3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98B5ED-1ADE-0E42-9028-9FEF5CB1F4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C3AFC0-F72F-3847-A50D-7503645752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1073EA-B542-304B-BB98-FD0066239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48-1E3E-5D4E-A35E-AAE807D26AD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7FFA6D-C52D-4549-8503-29D1E2BCC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8B04F6-A265-BE4D-AF35-4DDF29718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E50E-E304-5B4D-B0A5-EDA8F458436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583582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4BE98-4F47-A24B-8BDA-9C8F18EF1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4F21EF-AE40-2F4D-A93A-0725BCA7A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48-1E3E-5D4E-A35E-AAE807D26AD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C5F0D3-D2FE-6144-986C-207566992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1A2369-F3A8-8E40-A1E0-89313BED1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E50E-E304-5B4D-B0A5-EDA8F458436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10801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8A5064-A6AB-7F43-B169-8AE35F264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48-1E3E-5D4E-A35E-AAE807D26AD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BBA33E-A52A-284B-BD28-ACA82EE47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E11A02-897A-9041-BAC4-0A4482205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E50E-E304-5B4D-B0A5-EDA8F458436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617411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E897D-81A0-8E49-9463-39C7F1D7D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7591E-865E-8045-96D1-A8F8920E9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20BA35-A535-2844-BC34-ED071D2DD1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A9DD79-5D77-5A4A-94E4-ECE9747E3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48-1E3E-5D4E-A35E-AAE807D26AD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975240-317F-0C4E-A0C3-B8252D40E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EA6C2B-13E1-CE4E-BEFA-67E3D1943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E50E-E304-5B4D-B0A5-EDA8F458436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77487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B71D-55E5-6741-ADE8-A83E3174A3C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17D1-B678-AF4E-8517-A0110778E2BB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5003841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207F6-67D7-0645-BB6B-006420260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AF9B07-026D-3249-A11D-C8E26E6134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4CF0E4-6761-5F49-A87D-424C27B414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BACE40-E7A8-D24C-B5B9-1E0E6DE0A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48-1E3E-5D4E-A35E-AAE807D26AD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12A08B-AF2B-6947-8152-80837798F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64671F-1F34-7F44-B053-7CEA33F45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E50E-E304-5B4D-B0A5-EDA8F458436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9123250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39270-3394-AD44-8282-3860C5754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A05748-63E0-6448-8330-0CB349E413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BC62E-DB94-2449-8B7D-29D3B18CF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48-1E3E-5D4E-A35E-AAE807D26AD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1F6BF-FDF5-4B43-B107-302AFB70F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76E49-90F5-9748-9F53-F5A80C841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E50E-E304-5B4D-B0A5-EDA8F458436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188640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9471FA-ED1C-C64B-B0AA-D25C4D2CFD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6EFA95-74C0-CB4D-95BC-45832D7873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3CEDC-53CF-9641-8643-D4EF43752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48-1E3E-5D4E-A35E-AAE807D26AD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7CFCCE-4A79-D947-A58B-829568C20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E191F-FA38-8E47-AE7B-7ABE00B46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E50E-E304-5B4D-B0A5-EDA8F458436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1645429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" descr="Background pattern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rot="261121">
            <a:off x="149529" y="616417"/>
            <a:ext cx="7056094" cy="5722613"/>
          </a:xfrm>
          <a:custGeom>
            <a:avLst/>
            <a:gdLst/>
            <a:ahLst/>
            <a:cxnLst/>
            <a:rect l="l" t="t" r="r" b="b"/>
            <a:pathLst>
              <a:path w="4283561" h="3474041" extrusionOk="0">
                <a:moveTo>
                  <a:pt x="135" y="258562"/>
                </a:moveTo>
                <a:cubicBezTo>
                  <a:pt x="-1605" y="219901"/>
                  <a:pt x="9787" y="185565"/>
                  <a:pt x="34419" y="155711"/>
                </a:cubicBezTo>
                <a:cubicBezTo>
                  <a:pt x="59050" y="127599"/>
                  <a:pt x="90697" y="111775"/>
                  <a:pt x="129358" y="108241"/>
                </a:cubicBezTo>
                <a:lnTo>
                  <a:pt x="1548177" y="116"/>
                </a:lnTo>
                <a:cubicBezTo>
                  <a:pt x="1588632" y="-1625"/>
                  <a:pt x="1623760" y="9821"/>
                  <a:pt x="1653665" y="34400"/>
                </a:cubicBezTo>
                <a:cubicBezTo>
                  <a:pt x="1683519" y="60772"/>
                  <a:pt x="1699395" y="93262"/>
                  <a:pt x="1701135" y="131977"/>
                </a:cubicBezTo>
                <a:lnTo>
                  <a:pt x="1722233" y="414158"/>
                </a:lnTo>
                <a:lnTo>
                  <a:pt x="3932215" y="248014"/>
                </a:lnTo>
                <a:cubicBezTo>
                  <a:pt x="3970876" y="246273"/>
                  <a:pt x="4005160" y="257718"/>
                  <a:pt x="4035013" y="282297"/>
                </a:cubicBezTo>
                <a:cubicBezTo>
                  <a:pt x="4064919" y="306929"/>
                  <a:pt x="4080743" y="338576"/>
                  <a:pt x="4082483" y="377237"/>
                </a:cubicBezTo>
                <a:lnTo>
                  <a:pt x="4282911" y="3038182"/>
                </a:lnTo>
                <a:cubicBezTo>
                  <a:pt x="4286392" y="3078636"/>
                  <a:pt x="4275052" y="3113764"/>
                  <a:pt x="4248680" y="3143670"/>
                </a:cubicBezTo>
                <a:cubicBezTo>
                  <a:pt x="4222308" y="3173523"/>
                  <a:pt x="4189765" y="3189346"/>
                  <a:pt x="4151051" y="3191087"/>
                </a:cubicBezTo>
                <a:lnTo>
                  <a:pt x="3391587" y="3249158"/>
                </a:lnTo>
                <a:lnTo>
                  <a:pt x="3378401" y="3064554"/>
                </a:lnTo>
                <a:cubicBezTo>
                  <a:pt x="3410047" y="3025892"/>
                  <a:pt x="3424974" y="2982747"/>
                  <a:pt x="3423233" y="2935330"/>
                </a:cubicBezTo>
                <a:cubicBezTo>
                  <a:pt x="3419752" y="2887861"/>
                  <a:pt x="3399499" y="2848303"/>
                  <a:pt x="3362577" y="2816656"/>
                </a:cubicBezTo>
                <a:cubicBezTo>
                  <a:pt x="3327450" y="2786803"/>
                  <a:pt x="3286151" y="2773617"/>
                  <a:pt x="3238629" y="2777098"/>
                </a:cubicBezTo>
                <a:cubicBezTo>
                  <a:pt x="3191106" y="2780579"/>
                  <a:pt x="3151601" y="2800833"/>
                  <a:pt x="3119954" y="2837701"/>
                </a:cubicBezTo>
                <a:cubicBezTo>
                  <a:pt x="3090101" y="2872881"/>
                  <a:pt x="3076018" y="2914180"/>
                  <a:pt x="3077759" y="2961702"/>
                </a:cubicBezTo>
                <a:cubicBezTo>
                  <a:pt x="3083033" y="3010966"/>
                  <a:pt x="3104131" y="3051368"/>
                  <a:pt x="3141052" y="3083014"/>
                </a:cubicBezTo>
                <a:lnTo>
                  <a:pt x="3154238" y="3264981"/>
                </a:lnTo>
                <a:lnTo>
                  <a:pt x="1389944" y="3399479"/>
                </a:lnTo>
                <a:lnTo>
                  <a:pt x="1376758" y="3214875"/>
                </a:lnTo>
                <a:cubicBezTo>
                  <a:pt x="1410146" y="3176213"/>
                  <a:pt x="1424228" y="3133121"/>
                  <a:pt x="1418954" y="3085651"/>
                </a:cubicBezTo>
                <a:cubicBezTo>
                  <a:pt x="1417213" y="3038234"/>
                  <a:pt x="1397856" y="2998676"/>
                  <a:pt x="1360935" y="2966977"/>
                </a:cubicBezTo>
                <a:cubicBezTo>
                  <a:pt x="1324014" y="2937124"/>
                  <a:pt x="1281819" y="2923938"/>
                  <a:pt x="1234349" y="2927419"/>
                </a:cubicBezTo>
                <a:cubicBezTo>
                  <a:pt x="1186879" y="2930900"/>
                  <a:pt x="1147321" y="2951154"/>
                  <a:pt x="1115675" y="2988074"/>
                </a:cubicBezTo>
                <a:cubicBezTo>
                  <a:pt x="1085769" y="3023202"/>
                  <a:pt x="1072583" y="3064554"/>
                  <a:pt x="1076117" y="3112024"/>
                </a:cubicBezTo>
                <a:cubicBezTo>
                  <a:pt x="1079651" y="3161287"/>
                  <a:pt x="1100748" y="3201689"/>
                  <a:pt x="1139409" y="3233335"/>
                </a:cubicBezTo>
                <a:lnTo>
                  <a:pt x="1152596" y="3415303"/>
                </a:lnTo>
                <a:lnTo>
                  <a:pt x="382530" y="3473374"/>
                </a:lnTo>
                <a:cubicBezTo>
                  <a:pt x="343869" y="3476855"/>
                  <a:pt x="309585" y="3465462"/>
                  <a:pt x="279679" y="3439090"/>
                </a:cubicBezTo>
                <a:cubicBezTo>
                  <a:pt x="251567" y="3414458"/>
                  <a:pt x="235743" y="3382865"/>
                  <a:pt x="232209" y="3344150"/>
                </a:cubicBezTo>
                <a:lnTo>
                  <a:pt x="135" y="258615"/>
                </a:lnTo>
                <a:close/>
              </a:path>
            </a:pathLst>
          </a:custGeom>
          <a:solidFill>
            <a:srgbClr val="FEF8EE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42127" y="751962"/>
            <a:ext cx="749873" cy="5816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 descr="A picture containing dark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54278" y="1628709"/>
            <a:ext cx="810838" cy="4901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 descr="A white circle with a black backgroun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31671" y="1015233"/>
            <a:ext cx="5525271" cy="566816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>
            <a:spLocks noGrp="1"/>
          </p:cNvSpPr>
          <p:nvPr>
            <p:ph type="title"/>
          </p:nvPr>
        </p:nvSpPr>
        <p:spPr>
          <a:xfrm>
            <a:off x="671400" y="1825225"/>
            <a:ext cx="5615400" cy="198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671400" y="3904525"/>
            <a:ext cx="56154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21" name="Google Shape;21;p2" descr="A picture containing tex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72954" y="-41394"/>
            <a:ext cx="323116" cy="15607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44565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5" descr="A red and white checkered floor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 l="31086"/>
          <a:stretch/>
        </p:blipFill>
        <p:spPr>
          <a:xfrm flipH="1">
            <a:off x="6223001" y="5353104"/>
            <a:ext cx="5968999" cy="1504895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</p:pic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6580098" y="1583975"/>
            <a:ext cx="48153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6580075" y="2988275"/>
            <a:ext cx="48153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pic>
        <p:nvPicPr>
          <p:cNvPr id="39" name="Google Shape;39;p5" descr="A picture containing indoor, vegetable, plastic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1535" y="3932640"/>
            <a:ext cx="7420787" cy="281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15995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868" y="596933"/>
            <a:ext cx="7194267" cy="5664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9475115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449200" y="948233"/>
            <a:ext cx="729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64367" y="1665900"/>
            <a:ext cx="9284400" cy="37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522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1pPr>
            <a:lvl2pPr marL="1219170" lvl="1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2pPr>
            <a:lvl3pPr marL="1828754" lvl="2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3pPr>
            <a:lvl4pPr marL="2438339" lvl="3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4pPr>
            <a:lvl5pPr marL="3047924" lvl="4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5pPr>
            <a:lvl6pPr marL="3657509" lvl="5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6pPr>
            <a:lvl7pPr marL="4267093" lvl="6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7pPr>
            <a:lvl8pPr marL="4876678" lvl="7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8pPr>
            <a:lvl9pPr marL="5486263" lvl="8" indent="-385224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89707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992900" y="2068967"/>
            <a:ext cx="4791200" cy="376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6407900" y="2068967"/>
            <a:ext cx="4791200" cy="376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5995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1336433" y="948233"/>
            <a:ext cx="2762800" cy="1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77724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28500" y="2534033"/>
            <a:ext cx="3868800" cy="30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1pPr>
            <a:lvl2pPr marL="1219170" lvl="1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2pPr>
            <a:lvl3pPr marL="1828754" lvl="2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3pPr>
            <a:lvl4pPr marL="2438339" lvl="3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4pPr>
            <a:lvl5pPr marL="3047924" lvl="4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5pPr>
            <a:lvl6pPr marL="3657509" lvl="5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6pPr>
            <a:lvl7pPr marL="4267093" lvl="6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7pPr>
            <a:lvl8pPr marL="4876678" lvl="7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8pPr>
            <a:lvl9pPr marL="5486263" lvl="8" indent="-440256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3472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950B71D-55E5-6741-ADE8-A83E3174A3C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63317D1-B678-AF4E-8517-A0110778E2BB}" type="slidenum">
              <a:rPr lang="en-VN" smtClean="0"/>
              <a:t>‹#›</a:t>
            </a:fld>
            <a:endParaRPr lang="en-VN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392175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96489">
            <a:off x="8123161" y="-1408947"/>
            <a:ext cx="3837345" cy="4486395"/>
          </a:xfrm>
          <a:prstGeom prst="rect">
            <a:avLst/>
          </a:prstGeom>
          <a:noFill/>
          <a:ln>
            <a:noFill/>
          </a:ln>
          <a:effectLst>
            <a:outerShdw blurRad="85725" dist="57150" dir="5400000" algn="bl" rotWithShape="0">
              <a:srgbClr val="000000">
                <a:alpha val="39000"/>
              </a:srgbClr>
            </a:outerShdw>
          </a:effectLst>
        </p:spPr>
      </p:pic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 rot="877333">
            <a:off x="8385794" y="582185"/>
            <a:ext cx="2874295" cy="20144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3467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93598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2173267" y="5104133"/>
            <a:ext cx="3110000" cy="9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2133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6726300" y="719333"/>
            <a:ext cx="4299200" cy="54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25443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6331300" y="640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7118700" y="793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 rotWithShape="1">
          <a:blip r:embed="rId4">
            <a:alphaModFix/>
          </a:blip>
          <a:srcRect b="7123"/>
          <a:stretch/>
        </p:blipFill>
        <p:spPr>
          <a:xfrm>
            <a:off x="2632134" y="432985"/>
            <a:ext cx="6927700" cy="599203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3784367" y="2193796"/>
            <a:ext cx="5335600" cy="15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9600" b="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4447567" y="4083933"/>
            <a:ext cx="40092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1219170" lvl="1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2pPr>
            <a:lvl3pPr marL="1828754" lvl="2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3pPr>
            <a:lvl4pPr marL="2438339" lvl="3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4pPr>
            <a:lvl5pPr marL="3047924" lvl="4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5pPr>
            <a:lvl6pPr marL="3657509" lvl="5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6pPr>
            <a:lvl7pPr marL="4267093" lvl="6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7pPr>
            <a:lvl8pPr marL="4876678" lvl="7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8pPr>
            <a:lvl9pPr marL="5486263" lvl="8" indent="-457189" algn="ctr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28331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8724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59686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8018152" y="1117867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8018152" y="1599136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2"/>
          </p:nvPr>
        </p:nvSpPr>
        <p:spPr>
          <a:xfrm>
            <a:off x="8018137" y="2806565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3"/>
          </p:nvPr>
        </p:nvSpPr>
        <p:spPr>
          <a:xfrm>
            <a:off x="8018135" y="3287835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4"/>
          </p:nvPr>
        </p:nvSpPr>
        <p:spPr>
          <a:xfrm>
            <a:off x="8018157" y="4495264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5"/>
          </p:nvPr>
        </p:nvSpPr>
        <p:spPr>
          <a:xfrm>
            <a:off x="8018153" y="4976533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 idx="6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05966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8669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6834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2563200" y="471817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2133" b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2563200" y="1692649"/>
            <a:ext cx="4586000" cy="2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32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03094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803563" y="268003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1"/>
          </p:nvPr>
        </p:nvSpPr>
        <p:spPr>
          <a:xfrm>
            <a:off x="1118935" y="3186491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 idx="2"/>
          </p:nvPr>
        </p:nvSpPr>
        <p:spPr>
          <a:xfrm>
            <a:off x="7794037" y="268003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3"/>
          </p:nvPr>
        </p:nvSpPr>
        <p:spPr>
          <a:xfrm>
            <a:off x="7794029" y="3186500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 idx="4"/>
          </p:nvPr>
        </p:nvSpPr>
        <p:spPr>
          <a:xfrm>
            <a:off x="803563" y="4599599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5"/>
          </p:nvPr>
        </p:nvSpPr>
        <p:spPr>
          <a:xfrm>
            <a:off x="1118935" y="5117697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title" idx="6"/>
          </p:nvPr>
        </p:nvSpPr>
        <p:spPr>
          <a:xfrm>
            <a:off x="7794037" y="459959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ubTitle" idx="7"/>
          </p:nvPr>
        </p:nvSpPr>
        <p:spPr>
          <a:xfrm>
            <a:off x="7794029" y="5117701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66392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Percentage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635655">
            <a:off x="2464736" y="4078045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1903775">
            <a:off x="9018635" y="1155545"/>
            <a:ext cx="2757900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7223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>
            <a:spLocks noGrp="1"/>
          </p:cNvSpPr>
          <p:nvPr>
            <p:ph type="title" hasCustomPrompt="1"/>
          </p:nvPr>
        </p:nvSpPr>
        <p:spPr>
          <a:xfrm>
            <a:off x="1735267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1735267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 idx="2" hasCustomPrompt="1"/>
          </p:nvPr>
        </p:nvSpPr>
        <p:spPr>
          <a:xfrm>
            <a:off x="4695200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3"/>
          </p:nvPr>
        </p:nvSpPr>
        <p:spPr>
          <a:xfrm>
            <a:off x="4695200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 idx="4" hasCustomPrompt="1"/>
          </p:nvPr>
        </p:nvSpPr>
        <p:spPr>
          <a:xfrm>
            <a:off x="7655133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5"/>
          </p:nvPr>
        </p:nvSpPr>
        <p:spPr>
          <a:xfrm>
            <a:off x="7655133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74176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8221400" y="157761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1"/>
          </p:nvPr>
        </p:nvSpPr>
        <p:spPr>
          <a:xfrm>
            <a:off x="8221400" y="2160500"/>
            <a:ext cx="2853600" cy="12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title" idx="2"/>
          </p:nvPr>
        </p:nvSpPr>
        <p:spPr>
          <a:xfrm>
            <a:off x="8221387" y="357111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3"/>
          </p:nvPr>
        </p:nvSpPr>
        <p:spPr>
          <a:xfrm>
            <a:off x="8221400" y="4154011"/>
            <a:ext cx="2853600" cy="12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title" idx="4"/>
          </p:nvPr>
        </p:nvSpPr>
        <p:spPr>
          <a:xfrm>
            <a:off x="1336433" y="948233"/>
            <a:ext cx="3555600" cy="1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9391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B71D-55E5-6741-ADE8-A83E3174A3C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17D1-B678-AF4E-8517-A0110778E2BB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5823745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1209960" y="3686709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subTitle" idx="1"/>
          </p:nvPr>
        </p:nvSpPr>
        <p:spPr>
          <a:xfrm>
            <a:off x="1517133" y="4306423"/>
            <a:ext cx="3276000" cy="1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title" idx="2"/>
          </p:nvPr>
        </p:nvSpPr>
        <p:spPr>
          <a:xfrm>
            <a:off x="7091640" y="3686709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3"/>
          </p:nvPr>
        </p:nvSpPr>
        <p:spPr>
          <a:xfrm>
            <a:off x="7398827" y="4306423"/>
            <a:ext cx="3276000" cy="1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6593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87253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1388867" y="1337896"/>
            <a:ext cx="3736800" cy="9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subTitle" idx="1"/>
          </p:nvPr>
        </p:nvSpPr>
        <p:spPr>
          <a:xfrm>
            <a:off x="1411267" y="2343136"/>
            <a:ext cx="3692000" cy="18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05240">
            <a:off x="8378803" y="3180518"/>
            <a:ext cx="2615355" cy="3057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17625">
            <a:off x="5838617" y="1766174"/>
            <a:ext cx="3738535" cy="375351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 rot="420963">
            <a:off x="6065378" y="3111882"/>
            <a:ext cx="3078249" cy="199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CREDITS: This presentation template was created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including icons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and infographics &amp; images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. </a:t>
            </a:r>
            <a:endParaRPr sz="16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  <p:extLst>
      <p:ext uri="{BB962C8B-B14F-4D97-AF65-F5344CB8AC3E}">
        <p14:creationId xmlns:p14="http://schemas.microsoft.com/office/powerpoint/2010/main" val="35163399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32860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44689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96417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7869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B71D-55E5-6741-ADE8-A83E3174A3C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17D1-B678-AF4E-8517-A0110778E2BB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896295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B71D-55E5-6741-ADE8-A83E3174A3C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17D1-B678-AF4E-8517-A0110778E2BB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17003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B71D-55E5-6741-ADE8-A83E3174A3C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17D1-B678-AF4E-8517-A0110778E2BB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59621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D950B71D-55E5-6741-ADE8-A83E3174A3C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E63317D1-B678-AF4E-8517-A0110778E2BB}" type="slidenum">
              <a:rPr lang="en-VN" smtClean="0"/>
              <a:t>‹#›</a:t>
            </a:fld>
            <a:endParaRPr lang="en-VN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21846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D950B71D-55E5-6741-ADE8-A83E3174A3C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E63317D1-B678-AF4E-8517-A0110778E2BB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022834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950B71D-55E5-6741-ADE8-A83E3174A3C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3317D1-B678-AF4E-8517-A0110778E2BB}" type="slidenum">
              <a:rPr lang="en-VN" smtClean="0"/>
              <a:t>‹#›</a:t>
            </a:fld>
            <a:endParaRPr lang="en-VN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9575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796A0A-4230-EB46-909E-EF87D55BA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577CEC-868C-334A-93DC-7E666E472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89986-C873-FA4C-B696-4831421060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07348-1E3E-5D4E-A35E-AAE807D26AD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46B89-F461-E748-92C8-D9ADAECA3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1700B-32CF-F745-A296-D650F9370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6E50E-E304-5B4D-B0A5-EDA8F458436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36403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Coach's whistle with a blackboard background"/>
          <p:cNvPicPr preferRelativeResize="0"/>
          <p:nvPr/>
        </p:nvPicPr>
        <p:blipFill rotWithShape="1">
          <a:blip r:embed="rId4">
            <a:alphaModFix/>
          </a:blip>
          <a:srcRect l="20178" b="32637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" descr="A close-up of a wood surface&#10;&#10;Description automatically generated with low confidence"/>
          <p:cNvPicPr preferRelativeResize="0"/>
          <p:nvPr/>
        </p:nvPicPr>
        <p:blipFill rotWithShape="1">
          <a:blip r:embed="rId5">
            <a:alphaModFix/>
          </a:blip>
          <a:srcRect l="17699" r="18541"/>
          <a:stretch/>
        </p:blipFill>
        <p:spPr>
          <a:xfrm>
            <a:off x="0" y="5359400"/>
            <a:ext cx="12191998" cy="1498600"/>
          </a:xfrm>
          <a:prstGeom prst="rect">
            <a:avLst/>
          </a:prstGeom>
          <a:noFill/>
          <a:ln>
            <a:noFill/>
          </a:ln>
          <a:effectLst>
            <a:outerShdw blurRad="215900" dist="139700" dir="16200000" rotWithShape="0">
              <a:srgbClr val="000000">
                <a:alpha val="40000"/>
              </a:srgbClr>
            </a:outerShdw>
          </a:effectLst>
        </p:spPr>
      </p:pic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obster"/>
              <a:buNone/>
              <a:defRPr sz="40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obster"/>
              <a:buNone/>
              <a:defRPr sz="40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obster"/>
              <a:buNone/>
              <a:defRPr sz="40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obster"/>
              <a:buNone/>
              <a:defRPr sz="40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obster"/>
              <a:buNone/>
              <a:defRPr sz="40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obster"/>
              <a:buNone/>
              <a:defRPr sz="40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obster"/>
              <a:buNone/>
              <a:defRPr sz="40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obster"/>
              <a:buNone/>
              <a:defRPr sz="40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obster"/>
              <a:buNone/>
              <a:defRPr sz="40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iro"/>
              <a:buChar char="●"/>
              <a:defRPr sz="19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iro"/>
              <a:buChar char="○"/>
              <a:defRPr sz="19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iro"/>
              <a:buChar char="■"/>
              <a:defRPr sz="19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iro"/>
              <a:buChar char="●"/>
              <a:defRPr sz="19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iro"/>
              <a:buChar char="○"/>
              <a:defRPr sz="19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iro"/>
              <a:buChar char="■"/>
              <a:defRPr sz="19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iro"/>
              <a:buChar char="●"/>
              <a:defRPr sz="19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iro"/>
              <a:buChar char="○"/>
              <a:defRPr sz="19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Cairo"/>
              <a:buChar char="■"/>
              <a:defRPr sz="19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1"/>
          <p:cNvSpPr txBox="1"/>
          <p:nvPr/>
        </p:nvSpPr>
        <p:spPr>
          <a:xfrm rot="5400000">
            <a:off x="-603150" y="44592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12" name="Google Shape;12;p1" descr="A picture containing tex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72954" y="-41394"/>
            <a:ext cx="323116" cy="15607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02878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38" r:id="rId1"/>
    <p:sldLayoutId id="214748383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499867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"/>
              <a:buChar char="●"/>
              <a:defRPr sz="180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"/>
              <a:buChar char="○"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"/>
              <a:buChar char="■"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"/>
              <a:buChar char="●"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"/>
              <a:buChar char="○"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"/>
              <a:buChar char="■"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"/>
              <a:buChar char="●"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"/>
              <a:buChar char="○"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"/>
              <a:buChar char="■"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04729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  <p:sldLayoutId id="2147483867" r:id="rId17"/>
    <p:sldLayoutId id="2147483868" r:id="rId18"/>
    <p:sldLayoutId id="2147483869" r:id="rId19"/>
    <p:sldLayoutId id="2147483870" r:id="rId20"/>
    <p:sldLayoutId id="2147483871" r:id="rId21"/>
    <p:sldLayoutId id="2147483872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english.com/PET/pet_listening.html" TargetMode="External"/><Relationship Id="rId2" Type="http://schemas.openxmlformats.org/officeDocument/2006/relationships/hyperlink" Target="http://www.flo-joe.co.uk/pet/students/tests/" TargetMode="Externa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://www.voanews/" TargetMode="External"/><Relationship Id="rId5" Type="http://schemas.openxmlformats.org/officeDocument/2006/relationships/hyperlink" Target="http://www.bbc.co.uk/" TargetMode="External"/><Relationship Id="rId4" Type="http://schemas.openxmlformats.org/officeDocument/2006/relationships/hyperlink" Target="http://www.englishclub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990C3-455C-4683-BC06-F414F6FBD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BBBB6-E67D-4298-9212-E1792D0FB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ách viết email welcome hiệu quả">
            <a:extLst>
              <a:ext uri="{FF2B5EF4-FFF2-40B4-BE49-F238E27FC236}">
                <a16:creationId xmlns:a16="http://schemas.microsoft.com/office/drawing/2014/main" id="{7ACEE672-3E00-4CF6-BE04-984858313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260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9319" y="36049"/>
            <a:ext cx="7510791" cy="518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61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453" y="64100"/>
            <a:ext cx="8292547" cy="438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91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661" y="255650"/>
            <a:ext cx="9957811" cy="360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429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253" y="121361"/>
            <a:ext cx="9140448" cy="389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76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366" y="232250"/>
            <a:ext cx="8237741" cy="406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0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469" y="124153"/>
            <a:ext cx="7487906" cy="518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70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0372" y="217549"/>
            <a:ext cx="7011351" cy="52864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0372" y="5508051"/>
            <a:ext cx="6873766" cy="42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950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080" y="2742"/>
            <a:ext cx="7205990" cy="597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3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146" y="302862"/>
            <a:ext cx="7984084" cy="421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01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349" y="206372"/>
            <a:ext cx="7598651" cy="556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69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1"/>
          <p:cNvSpPr txBox="1">
            <a:spLocks noGrp="1"/>
          </p:cNvSpPr>
          <p:nvPr>
            <p:ph type="title"/>
          </p:nvPr>
        </p:nvSpPr>
        <p:spPr>
          <a:xfrm>
            <a:off x="671400" y="1825225"/>
            <a:ext cx="5615400" cy="198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 smtClean="0">
                <a:solidFill>
                  <a:schemeClr val="accent1">
                    <a:lumMod val="50000"/>
                  </a:schemeClr>
                </a:solidFill>
                <a:latin typeface="Broadway" panose="04040905080B02020502" pitchFamily="82" charset="0"/>
              </a:rPr>
              <a:t>Reading 2</a:t>
            </a:r>
            <a:endParaRPr sz="6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5" name="Google Shape;195;p21"/>
          <p:cNvSpPr txBox="1">
            <a:spLocks noGrp="1"/>
          </p:cNvSpPr>
          <p:nvPr>
            <p:ph type="subTitle" idx="1"/>
          </p:nvPr>
        </p:nvSpPr>
        <p:spPr>
          <a:xfrm>
            <a:off x="1683455" y="3920631"/>
            <a:ext cx="56154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sz="2400" dirty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Lecturer: </a:t>
            </a:r>
            <a:r>
              <a:rPr lang="en-US" sz="2400" dirty="0" smtClean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Le </a:t>
            </a:r>
            <a:r>
              <a:rPr lang="en-US" sz="2400" dirty="0" err="1" smtClean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Thi</a:t>
            </a:r>
            <a:r>
              <a:rPr lang="en-US" sz="2400" dirty="0" smtClean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Hanh</a:t>
            </a:r>
            <a:r>
              <a:rPr lang="en-US" sz="2400" dirty="0" smtClean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2400" dirty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M.A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/>
            </a:r>
            <a:b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/>
            </a:r>
            <a:b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</a:br>
            <a:endParaRPr dirty="0"/>
          </a:p>
        </p:txBody>
      </p:sp>
      <p:pic>
        <p:nvPicPr>
          <p:cNvPr id="196" name="Google Shape;19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75765">
            <a:off x="5453062" y="647550"/>
            <a:ext cx="1285875" cy="8461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97" name="Google Shape;19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011416">
            <a:off x="4120720" y="89176"/>
            <a:ext cx="1426873" cy="14268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98" name="Google Shape;19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93145">
            <a:off x="4683195" y="-51045"/>
            <a:ext cx="1426876" cy="14268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2252" y="2368531"/>
            <a:ext cx="4815300" cy="13248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425"/>
            <a:ext cx="9790387" cy="1190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 b="0" i="0" u="none" strike="noStrike" cap="none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algn="l" defTabSz="914400"/>
            <a:r>
              <a:rPr lang="en-US" kern="0" dirty="0" smtClean="0"/>
              <a:t>HOMEWORK</a:t>
            </a:r>
            <a:endParaRPr lang="en-US" kern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673" y="1080304"/>
            <a:ext cx="8349879" cy="319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560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ow a simple &amp;#39;Thank you&amp;#39; can make you a better leader">
            <a:extLst>
              <a:ext uri="{FF2B5EF4-FFF2-40B4-BE49-F238E27FC236}">
                <a16:creationId xmlns:a16="http://schemas.microsoft.com/office/drawing/2014/main" id="{81148B17-BD69-4435-82CF-944C0B971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781049"/>
            <a:ext cx="10390496" cy="54387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95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4A2748-2CA5-4DE9-B04B-E029938F2BB5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2743201" y="1571625"/>
            <a:ext cx="6819900" cy="4707206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  <a:tabLst>
                <a:tab pos="0" algn="l"/>
              </a:tabLst>
            </a:pP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Haugnes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N. &amp; Maher, B. (2009).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Northstar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2- Reading and Writing: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Students’book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Longman: Pearson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[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]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Falla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T. &amp; Davies, P. A. (2008).  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Intermediate Solutions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Students’ book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Oxford: OUP.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[3] </a:t>
            </a:r>
            <a:r>
              <a:rPr lang="vi-VN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Burgmeier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 (2009). </a:t>
            </a:r>
            <a:r>
              <a:rPr lang="vi-VN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Inside Reading 1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Oxford, UK: Oxford University Press.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[4]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Wilson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J. J., &amp; Clare, A. (2006). 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Intermediate Total English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Student's book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[5] </a:t>
            </a:r>
            <a:r>
              <a:rPr lang="vi-VN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Zwier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 J. (2009). </a:t>
            </a:r>
            <a:r>
              <a:rPr lang="vi-VN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Inside Reading 2.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Oxford, UK: Oxford University Press.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Harlow: Pearson.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 smtClean="0">
                <a:effectLst/>
                <a:latin typeface="Times" panose="02020603050405020304" pitchFamily="18" charset="0"/>
                <a:ea typeface="Arial" panose="020B0604020202020204" pitchFamily="34" charset="0"/>
                <a:cs typeface="Times" panose="02020603050405020304" pitchFamily="18" charset="0"/>
              </a:rPr>
              <a:t/>
            </a:r>
            <a:br>
              <a:rPr lang="en-US" sz="2400" dirty="0" smtClean="0">
                <a:effectLst/>
                <a:latin typeface="Times" panose="02020603050405020304" pitchFamily="18" charset="0"/>
                <a:ea typeface="Arial" panose="020B0604020202020204" pitchFamily="34" charset="0"/>
                <a:cs typeface="Times" panose="02020603050405020304" pitchFamily="18" charset="0"/>
              </a:rPr>
            </a:br>
            <a:endParaRPr lang="en-US"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4A2748-2CA5-4DE9-B04B-E029938F2BB5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2743201" y="1571625"/>
            <a:ext cx="6819900" cy="4707206"/>
          </a:xfrm>
        </p:spPr>
        <p:txBody>
          <a:bodyPr/>
          <a:lstStyle/>
          <a:p>
            <a:pPr lvl="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[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]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Website for PET practice tests: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http://www.flo-joe.co.uk/pet/students/tests/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http://www.examenglish.com/PET/pet_listening.html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\.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</a:t>
            </a:r>
            <a:r>
              <a:rPr lang="en-US" sz="2000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</a:t>
            </a:r>
            <a:r>
              <a:rPr lang="en-US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://www.englishclub.com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http://www.bbc.co.uk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e. </a:t>
            </a:r>
            <a:r>
              <a:rPr lang="en-US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http://www.voanews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 smtClean="0">
                <a:effectLst/>
                <a:latin typeface="Times" panose="02020603050405020304" pitchFamily="18" charset="0"/>
                <a:ea typeface="Arial" panose="020B0604020202020204" pitchFamily="34" charset="0"/>
                <a:cs typeface="Times" panose="02020603050405020304" pitchFamily="18" charset="0"/>
              </a:rPr>
              <a:t/>
            </a:r>
            <a:br>
              <a:rPr lang="en-US" sz="2400" dirty="0" smtClean="0">
                <a:effectLst/>
                <a:latin typeface="Times" panose="02020603050405020304" pitchFamily="18" charset="0"/>
                <a:ea typeface="Arial" panose="020B0604020202020204" pitchFamily="34" charset="0"/>
                <a:cs typeface="Times" panose="02020603050405020304" pitchFamily="18" charset="0"/>
              </a:rPr>
            </a:br>
            <a:endParaRPr lang="en-US"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29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22C16-0416-435D-819F-2BC5F5387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5953" y="857250"/>
            <a:ext cx="10178322" cy="5410199"/>
          </a:xfrm>
        </p:spPr>
        <p:txBody>
          <a:bodyPr>
            <a:normAutofit/>
          </a:bodyPr>
          <a:lstStyle/>
          <a:p>
            <a:pPr marL="914400" indent="-914400">
              <a:buAutoNum type="arabicPeriod"/>
            </a:pPr>
            <a:r>
              <a:rPr lang="en-US" sz="4600" dirty="0" smtClean="0">
                <a:solidFill>
                  <a:srgbClr val="00B050"/>
                </a:solidFill>
              </a:rPr>
              <a:t>Self – study(the first 04 sessions)</a:t>
            </a:r>
          </a:p>
          <a:p>
            <a:pPr marL="914400" indent="-914400">
              <a:buAutoNum type="arabicPeriod"/>
            </a:pPr>
            <a:r>
              <a:rPr lang="en-US" sz="4600" dirty="0">
                <a:solidFill>
                  <a:srgbClr val="00B050"/>
                </a:solidFill>
              </a:rPr>
              <a:t>Google </a:t>
            </a:r>
            <a:r>
              <a:rPr lang="en-US" sz="4600" dirty="0" smtClean="0">
                <a:solidFill>
                  <a:srgbClr val="00B050"/>
                </a:solidFill>
              </a:rPr>
              <a:t>meeting(the last 04 </a:t>
            </a:r>
            <a:r>
              <a:rPr lang="en-US" sz="4600" dirty="0">
                <a:solidFill>
                  <a:srgbClr val="00B050"/>
                </a:solidFill>
              </a:rPr>
              <a:t>sessions)</a:t>
            </a:r>
            <a:endParaRPr lang="en-US" sz="4600" dirty="0">
              <a:solidFill>
                <a:srgbClr val="002060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73F3F57-D7E5-4D12-A2D5-02AB919BD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459" y="2228850"/>
            <a:ext cx="2688660" cy="403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4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56395B9-8770-452C-93DB-D3308B687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887272"/>
              </p:ext>
            </p:extLst>
          </p:nvPr>
        </p:nvGraphicFramePr>
        <p:xfrm>
          <a:off x="1950436" y="1870102"/>
          <a:ext cx="7583205" cy="944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84171">
                  <a:extLst>
                    <a:ext uri="{9D8B030D-6E8A-4147-A177-3AD203B41FA5}">
                      <a16:colId xmlns:a16="http://schemas.microsoft.com/office/drawing/2014/main" val="239396837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25019537"/>
                    </a:ext>
                  </a:extLst>
                </a:gridCol>
                <a:gridCol w="4390754">
                  <a:extLst>
                    <a:ext uri="{9D8B030D-6E8A-4147-A177-3AD203B41FA5}">
                      <a16:colId xmlns:a16="http://schemas.microsoft.com/office/drawing/2014/main" val="370498402"/>
                    </a:ext>
                  </a:extLst>
                </a:gridCol>
              </a:tblGrid>
              <a:tr h="647478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Final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TỰ 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LUẬN 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Ngày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11/03)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  <a:p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56665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359197" y="1103827"/>
            <a:ext cx="46730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919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43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729280">
            <a:off x="8072947" y="3146976"/>
            <a:ext cx="1558021" cy="919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412;p43">
            <a:extLst>
              <a:ext uri="{FF2B5EF4-FFF2-40B4-BE49-F238E27FC236}">
                <a16:creationId xmlns:a16="http://schemas.microsoft.com/office/drawing/2014/main" id="{9DCD3B67-4624-4ED1-9DC0-94285071D52E}"/>
              </a:ext>
            </a:extLst>
          </p:cNvPr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729280">
            <a:off x="6033084" y="3146979"/>
            <a:ext cx="1558021" cy="919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412;p43">
            <a:extLst>
              <a:ext uri="{FF2B5EF4-FFF2-40B4-BE49-F238E27FC236}">
                <a16:creationId xmlns:a16="http://schemas.microsoft.com/office/drawing/2014/main" id="{D12F2A63-D4F8-4376-9954-D8127FE6F649}"/>
              </a:ext>
            </a:extLst>
          </p:cNvPr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729280">
            <a:off x="4127295" y="3146977"/>
            <a:ext cx="1558021" cy="919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412;p43">
            <a:extLst>
              <a:ext uri="{FF2B5EF4-FFF2-40B4-BE49-F238E27FC236}">
                <a16:creationId xmlns:a16="http://schemas.microsoft.com/office/drawing/2014/main" id="{7856123D-BDD9-40C0-8C17-0E88DD588CC4}"/>
              </a:ext>
            </a:extLst>
          </p:cNvPr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729280">
            <a:off x="2117210" y="1304254"/>
            <a:ext cx="1558021" cy="919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412;p43">
            <a:extLst>
              <a:ext uri="{FF2B5EF4-FFF2-40B4-BE49-F238E27FC236}">
                <a16:creationId xmlns:a16="http://schemas.microsoft.com/office/drawing/2014/main" id="{4A7A33CE-6324-402F-B26B-27986F6DF452}"/>
              </a:ext>
            </a:extLst>
          </p:cNvPr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729280">
            <a:off x="4253282" y="1269340"/>
            <a:ext cx="1558021" cy="919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12;p43">
            <a:extLst>
              <a:ext uri="{FF2B5EF4-FFF2-40B4-BE49-F238E27FC236}">
                <a16:creationId xmlns:a16="http://schemas.microsoft.com/office/drawing/2014/main" id="{D5D72F77-F4C8-41E8-BC19-4D23575325FB}"/>
              </a:ext>
            </a:extLst>
          </p:cNvPr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729280">
            <a:off x="6053246" y="1311592"/>
            <a:ext cx="1558021" cy="919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2;p43">
            <a:extLst>
              <a:ext uri="{FF2B5EF4-FFF2-40B4-BE49-F238E27FC236}">
                <a16:creationId xmlns:a16="http://schemas.microsoft.com/office/drawing/2014/main" id="{CB26A2F8-DE6C-48E8-A92D-D29E644518D1}"/>
              </a:ext>
            </a:extLst>
          </p:cNvPr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729280">
            <a:off x="7853209" y="1442281"/>
            <a:ext cx="1558021" cy="919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12;p43">
            <a:extLst>
              <a:ext uri="{FF2B5EF4-FFF2-40B4-BE49-F238E27FC236}">
                <a16:creationId xmlns:a16="http://schemas.microsoft.com/office/drawing/2014/main" id="{FA6D6D16-E9A5-43F1-97AC-0CF58D09D154}"/>
              </a:ext>
            </a:extLst>
          </p:cNvPr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729280">
            <a:off x="2144064" y="3109757"/>
            <a:ext cx="1558021" cy="91924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8FE9654-A674-4DDB-92C3-7415A7DF086D}"/>
              </a:ext>
            </a:extLst>
          </p:cNvPr>
          <p:cNvSpPr txBox="1"/>
          <p:nvPr/>
        </p:nvSpPr>
        <p:spPr>
          <a:xfrm>
            <a:off x="2421485" y="1489132"/>
            <a:ext cx="1434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FF"/>
                </a:highlight>
                <a:uLnTx/>
                <a:uFillTx/>
                <a:latin typeface="Arial"/>
                <a:ea typeface="+mn-ea"/>
                <a:cs typeface="+mn-cs"/>
              </a:rPr>
              <a:t>DAY 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C67BE95-14B2-4F9F-9C54-0801D3F4912B}"/>
              </a:ext>
            </a:extLst>
          </p:cNvPr>
          <p:cNvSpPr txBox="1"/>
          <p:nvPr/>
        </p:nvSpPr>
        <p:spPr>
          <a:xfrm>
            <a:off x="4510035" y="1599526"/>
            <a:ext cx="1434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+mn-ea"/>
                <a:cs typeface="+mn-cs"/>
              </a:rPr>
              <a:t>DAY 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D29B696-17C9-4851-AAAD-660C92C3D6CF}"/>
              </a:ext>
            </a:extLst>
          </p:cNvPr>
          <p:cNvSpPr txBox="1"/>
          <p:nvPr/>
        </p:nvSpPr>
        <p:spPr>
          <a:xfrm>
            <a:off x="6417911" y="1564154"/>
            <a:ext cx="1434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00"/>
                </a:highlight>
                <a:uLnTx/>
                <a:uFillTx/>
                <a:latin typeface="Arial"/>
                <a:ea typeface="+mn-ea"/>
                <a:cs typeface="+mn-cs"/>
              </a:rPr>
              <a:t>DAY 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6FC806A-FF0E-4410-8795-FC9A1B6FEC00}"/>
              </a:ext>
            </a:extLst>
          </p:cNvPr>
          <p:cNvSpPr txBox="1"/>
          <p:nvPr/>
        </p:nvSpPr>
        <p:spPr>
          <a:xfrm>
            <a:off x="8164238" y="1699230"/>
            <a:ext cx="1434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+mn-ea"/>
                <a:cs typeface="+mn-cs"/>
              </a:rPr>
              <a:t>DAY 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B7DA849-F5A5-4F2B-9007-313232EB6968}"/>
              </a:ext>
            </a:extLst>
          </p:cNvPr>
          <p:cNvSpPr txBox="1"/>
          <p:nvPr/>
        </p:nvSpPr>
        <p:spPr>
          <a:xfrm>
            <a:off x="2508626" y="3357520"/>
            <a:ext cx="1434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FF"/>
                </a:highlight>
                <a:uLnTx/>
                <a:uFillTx/>
                <a:latin typeface="Arial"/>
                <a:ea typeface="+mn-ea"/>
                <a:cs typeface="+mn-cs"/>
              </a:rPr>
              <a:t>DAY 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C3D8F85-34C6-4205-A0DC-664798C801CA}"/>
              </a:ext>
            </a:extLst>
          </p:cNvPr>
          <p:cNvSpPr txBox="1"/>
          <p:nvPr/>
        </p:nvSpPr>
        <p:spPr>
          <a:xfrm>
            <a:off x="4455804" y="3369322"/>
            <a:ext cx="1434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+mn-ea"/>
                <a:cs typeface="+mn-cs"/>
              </a:rPr>
              <a:t>DAY 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8C416BC-05DA-493A-818B-475665565D86}"/>
              </a:ext>
            </a:extLst>
          </p:cNvPr>
          <p:cNvSpPr txBox="1"/>
          <p:nvPr/>
        </p:nvSpPr>
        <p:spPr>
          <a:xfrm>
            <a:off x="6339088" y="3357520"/>
            <a:ext cx="1434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FF"/>
                </a:highlight>
                <a:uLnTx/>
                <a:uFillTx/>
                <a:latin typeface="Arial"/>
                <a:ea typeface="+mn-ea"/>
                <a:cs typeface="+mn-cs"/>
              </a:rPr>
              <a:t>DAY 7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EE5B2B8-A18F-47C6-8205-5B9512830EA8}"/>
              </a:ext>
            </a:extLst>
          </p:cNvPr>
          <p:cNvSpPr txBox="1"/>
          <p:nvPr/>
        </p:nvSpPr>
        <p:spPr>
          <a:xfrm>
            <a:off x="8380017" y="3382953"/>
            <a:ext cx="1434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00"/>
                </a:highlight>
                <a:uLnTx/>
                <a:uFillTx/>
                <a:latin typeface="Arial"/>
                <a:ea typeface="+mn-ea"/>
                <a:cs typeface="+mn-cs"/>
              </a:rPr>
              <a:t>DAY 8</a:t>
            </a:r>
          </a:p>
        </p:txBody>
      </p:sp>
      <p:pic>
        <p:nvPicPr>
          <p:cNvPr id="9222" name="Picture 6" descr="Schedule rubber stamp Royalty Free Vector Image">
            <a:extLst>
              <a:ext uri="{FF2B5EF4-FFF2-40B4-BE49-F238E27FC236}">
                <a16:creationId xmlns:a16="http://schemas.microsoft.com/office/drawing/2014/main" id="{B25E3F7B-6301-4CE1-B843-DEE310981F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39" b="23323"/>
          <a:stretch/>
        </p:blipFill>
        <p:spPr bwMode="auto">
          <a:xfrm>
            <a:off x="-74650" y="-100452"/>
            <a:ext cx="3260282" cy="1125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680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573F3F57-D7E5-4D12-A2D5-02AB919BD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75" y="0"/>
            <a:ext cx="2688660" cy="403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4373" y="259175"/>
            <a:ext cx="9254358" cy="1324800"/>
          </a:xfrm>
        </p:spPr>
        <p:txBody>
          <a:bodyPr/>
          <a:lstStyle/>
          <a:p>
            <a:pPr algn="ctr"/>
            <a:r>
              <a:rPr lang="fr-FR" dirty="0" err="1" smtClean="0"/>
              <a:t>Lesson</a:t>
            </a:r>
            <a:r>
              <a:rPr lang="fr-FR" dirty="0" smtClean="0"/>
              <a:t> 2:</a:t>
            </a:r>
            <a:r>
              <a:rPr lang="en-US" dirty="0"/>
              <a:t/>
            </a:r>
            <a:br>
              <a:rPr lang="en-US" dirty="0"/>
            </a:br>
            <a:r>
              <a:rPr lang="fr-FR" dirty="0"/>
              <a:t>   </a:t>
            </a:r>
            <a:r>
              <a:rPr lang="fr-FR" dirty="0" err="1" smtClean="0"/>
              <a:t>Paragraph</a:t>
            </a:r>
            <a:r>
              <a:rPr lang="fr-FR" dirty="0"/>
              <a:t> </a:t>
            </a:r>
            <a:r>
              <a:rPr lang="fr-FR" dirty="0" smtClean="0"/>
              <a:t>structure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6527" y="4325087"/>
            <a:ext cx="6254189" cy="830237"/>
          </a:xfrm>
        </p:spPr>
        <p:txBody>
          <a:bodyPr/>
          <a:lstStyle/>
          <a:p>
            <a:pPr marL="107950" indent="0" algn="l">
              <a:buNone/>
            </a:pPr>
            <a:r>
              <a:rPr lang="en-US" dirty="0" smtClean="0"/>
              <a:t>Lesson’s video:</a:t>
            </a:r>
          </a:p>
          <a:p>
            <a:pPr marL="107950" indent="0" algn="l">
              <a:buNone/>
            </a:pPr>
            <a:r>
              <a:rPr lang="en-US" dirty="0" smtClean="0"/>
              <a:t>https</a:t>
            </a:r>
            <a:r>
              <a:rPr lang="en-US" dirty="0"/>
              <a:t>://academic-englishuk.com/paragraphing/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773" y="9524"/>
            <a:ext cx="8450810" cy="431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56696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lidesMania">
  <a:themeElements>
    <a:clrScheme name="Simple Light">
      <a:dk1>
        <a:srgbClr val="4D4D4D"/>
      </a:dk1>
      <a:lt1>
        <a:srgbClr val="FFFFFF"/>
      </a:lt1>
      <a:dk2>
        <a:srgbClr val="F2F2F2"/>
      </a:dk2>
      <a:lt2>
        <a:srgbClr val="EEEEEE"/>
      </a:lt2>
      <a:accent1>
        <a:srgbClr val="F1C232"/>
      </a:accent1>
      <a:accent2>
        <a:srgbClr val="E69138"/>
      </a:accent2>
      <a:accent3>
        <a:srgbClr val="F1C232"/>
      </a:accent3>
      <a:accent4>
        <a:srgbClr val="6AA84F"/>
      </a:accent4>
      <a:accent5>
        <a:srgbClr val="3C78D8"/>
      </a:accent5>
      <a:accent6>
        <a:srgbClr val="A64D79"/>
      </a:accent6>
      <a:hlink>
        <a:srgbClr val="C6CFD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{E3BE8AFD-5E2C-8F4D-B63F-9DE333BBA7C5}tf10001071</Template>
  <TotalTime>6588</TotalTime>
  <Words>73</Words>
  <Application>Microsoft Office PowerPoint</Application>
  <PresentationFormat>Widescreen</PresentationFormat>
  <Paragraphs>21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42" baseType="lpstr">
      <vt:lpstr>Abril Fatface</vt:lpstr>
      <vt:lpstr>Aldrich</vt:lpstr>
      <vt:lpstr>Anonymous Pro</vt:lpstr>
      <vt:lpstr>Arial</vt:lpstr>
      <vt:lpstr>Barlow Condensed</vt:lpstr>
      <vt:lpstr>Broadway</vt:lpstr>
      <vt:lpstr>Cairo</vt:lpstr>
      <vt:lpstr>Calibri</vt:lpstr>
      <vt:lpstr>Calibri Light</vt:lpstr>
      <vt:lpstr>Coming Soon</vt:lpstr>
      <vt:lpstr>Concert One</vt:lpstr>
      <vt:lpstr>Gill Sans MT</vt:lpstr>
      <vt:lpstr>Impact</vt:lpstr>
      <vt:lpstr>Lobster</vt:lpstr>
      <vt:lpstr>Roboto Mono</vt:lpstr>
      <vt:lpstr>Times</vt:lpstr>
      <vt:lpstr>Times New Roman</vt:lpstr>
      <vt:lpstr>Badge</vt:lpstr>
      <vt:lpstr>Office Theme</vt:lpstr>
      <vt:lpstr>SlidesMania</vt:lpstr>
      <vt:lpstr>1_Notebook Lesson by Slidesgo</vt:lpstr>
      <vt:lpstr>PowerPoint Presentation</vt:lpstr>
      <vt:lpstr>Reading 2</vt:lpstr>
      <vt:lpstr>Tài liệu chính: [1] Haugnes, N. &amp; Maher, B. (2009). Northstar 2- Reading and Writing: Students’book. Longman: Pearson. - Tài liệu tham khảo: [2] Falla, T. &amp; Davies, P. A. (2008).  Intermediate Solutions: Students’ book. Oxford: OUP. [3] Burgmeier, A. (2009). Inside Reading 1. Oxford, UK: Oxford University Press. [4] Wilson, J. J., &amp; Clare, A. (2006). Intermediate Total English: Student's book.  [5] Zwier, L J. (2009). Inside Reading 2. Oxford, UK: Oxford University Press.Harlow: Pearson.  </vt:lpstr>
      <vt:lpstr> Tài liệu tham khảo: [6] Website for PET practice tests:  a. http://www.flo-joe.co.uk/pet/students/tests/ b. http://www.examenglish.com/PET/pet_listening.html\.  c.http://www.englishclub.com d. http://www.bbc.co.uk e. http://www.voanews   </vt:lpstr>
      <vt:lpstr>PowerPoint Presentation</vt:lpstr>
      <vt:lpstr>PowerPoint Presentation</vt:lpstr>
      <vt:lpstr>PowerPoint Presentation</vt:lpstr>
      <vt:lpstr>Lesson 2:    Paragraph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Admin</cp:lastModifiedBy>
  <cp:revision>633</cp:revision>
  <cp:lastPrinted>2020-12-14T08:45:36Z</cp:lastPrinted>
  <dcterms:created xsi:type="dcterms:W3CDTF">2020-09-30T15:08:04Z</dcterms:created>
  <dcterms:modified xsi:type="dcterms:W3CDTF">2022-03-03T15:20:47Z</dcterms:modified>
</cp:coreProperties>
</file>