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825" r:id="rId2"/>
    <p:sldMasterId id="2147483837" r:id="rId3"/>
    <p:sldMasterId id="2147483849" r:id="rId4"/>
  </p:sldMasterIdLst>
  <p:notesMasterIdLst>
    <p:notesMasterId r:id="rId26"/>
  </p:notesMasterIdLst>
  <p:sldIdLst>
    <p:sldId id="519" r:id="rId5"/>
    <p:sldId id="256" r:id="rId6"/>
    <p:sldId id="1018" r:id="rId7"/>
    <p:sldId id="1148" r:id="rId8"/>
    <p:sldId id="1111" r:id="rId9"/>
    <p:sldId id="1071" r:id="rId10"/>
    <p:sldId id="1050" r:id="rId11"/>
    <p:sldId id="257" r:id="rId12"/>
    <p:sldId id="1149" r:id="rId13"/>
    <p:sldId id="1151" r:id="rId14"/>
    <p:sldId id="1150" r:id="rId15"/>
    <p:sldId id="1152" r:id="rId16"/>
    <p:sldId id="1153" r:id="rId17"/>
    <p:sldId id="1154" r:id="rId18"/>
    <p:sldId id="1156" r:id="rId19"/>
    <p:sldId id="1155" r:id="rId20"/>
    <p:sldId id="1158" r:id="rId21"/>
    <p:sldId id="1159" r:id="rId22"/>
    <p:sldId id="1157" r:id="rId23"/>
    <p:sldId id="1160" r:id="rId24"/>
    <p:sldId id="410" r:id="rId2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83400" autoAdjust="0"/>
  </p:normalViewPr>
  <p:slideViewPr>
    <p:cSldViewPr snapToGrid="0" snapToObjects="1">
      <p:cViewPr varScale="1">
        <p:scale>
          <a:sx n="61" d="100"/>
          <a:sy n="61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F7F5AD-C5E5-4039-94FA-FC94D19EF3E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B7BDFB-0B28-4D76-8BFB-2B1848D0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1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24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299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884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AA7-BD80-654F-B0E1-16DD2C064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74A81-AA8F-2D49-8266-D60F1B834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E3B6-A670-DB4E-96DE-ED13BCFD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7D5A-6BFE-A941-80CD-8609674C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053D-A36E-404B-85B5-A30D21DC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379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FE4A-7128-8B4B-B1A4-835EE686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6642-FE89-EF4B-A73F-C53E932B2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2D4F-2C41-9043-8261-6DF9F586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D526-89F3-9140-BAF8-F297591E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3495-D9E4-014F-96EC-6DA91AD0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648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061B-F61F-E442-9CD8-D63AC65B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9557-6FB0-1F46-8413-0A6DD61C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8EFB8-B669-FE41-A8DB-A6DDDB04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C0C3-7919-5849-98C1-782EE53A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8A41D-5AF8-A741-B459-6A8689B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0558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9B22-CFBE-164E-A2AC-A1F93C23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8FD2-95F3-E343-A3C3-5F36E48A1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3C0A-DBC4-1D45-91E0-A5BB40ADD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BB3D0-3520-B049-B95C-9170D12C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54AED-086E-F642-89A9-86EB9E09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1AA9-951E-FF43-A3E8-82D17CF5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793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FA5E-7056-7248-BB83-587451C1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0A54-3FF8-844F-89E9-EAF80B73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F4D2-F39E-F145-BBFF-98BD5AEB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8B5ED-1ADE-0E42-9028-9FEF5CB1F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3AFC0-F72F-3847-A50D-750364575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073EA-B542-304B-BB98-FD006623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FFA6D-C52D-4549-8503-29D1E2BC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B04F6-A265-BE4D-AF35-4DDF2971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358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BE98-4F47-A24B-8BDA-9C8F18EF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F21EF-AE40-2F4D-A93A-0725BCA7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F0D3-D2FE-6144-986C-20756699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A2369-F3A8-8E40-A1E0-89313BED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080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A5064-A6AB-7F43-B169-8AE35F2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A33E-A52A-284B-BD28-ACA82EE4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11A02-897A-9041-BAC4-0A448220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174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897D-81A0-8E49-9463-39C7F1D7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591E-865E-8045-96D1-A8F8920E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0BA35-A535-2844-BC34-ED071D2DD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9DD79-5D77-5A4A-94E4-ECE9747E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75240-317F-0C4E-A0C3-B8252D40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A6C2B-13E1-CE4E-BEFA-67E3D194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74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038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07F6-67D7-0645-BB6B-0064202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F9B07-026D-3249-A11D-C8E26E613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F0E4-6761-5F49-A87D-424C27B41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ACE40-E7A8-D24C-B5B9-1E0E6DE0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2A08B-AF2B-6947-8152-80837798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671F-1F34-7F44-B053-7CEA33F4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12325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9270-3394-AD44-8282-3860C57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5748-63E0-6448-8330-0CB349E4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C62E-DB94-2449-8B7D-29D3B18C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F6BF-FDF5-4B43-B107-302AFB70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6E49-90F5-9748-9F53-F5A80C84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88640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471FA-ED1C-C64B-B0AA-D25C4D2C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EFA95-74C0-CB4D-95BC-45832D787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CEDC-53CF-9641-8643-D4EF4375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FCCE-4A79-D947-A58B-829568C2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191F-FA38-8E47-AE7B-7ABE00B4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454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rot="261121">
            <a:off x="149529" y="616417"/>
            <a:ext cx="7056094" cy="5722613"/>
          </a:xfrm>
          <a:custGeom>
            <a:avLst/>
            <a:gdLst/>
            <a:ahLst/>
            <a:cxnLst/>
            <a:rect l="l" t="t" r="r" b="b"/>
            <a:pathLst>
              <a:path w="4283561" h="3474041" extrusionOk="0">
                <a:moveTo>
                  <a:pt x="135" y="258562"/>
                </a:moveTo>
                <a:cubicBezTo>
                  <a:pt x="-1605" y="219901"/>
                  <a:pt x="9787" y="185565"/>
                  <a:pt x="34419" y="155711"/>
                </a:cubicBezTo>
                <a:cubicBezTo>
                  <a:pt x="59050" y="127599"/>
                  <a:pt x="90697" y="111775"/>
                  <a:pt x="129358" y="108241"/>
                </a:cubicBezTo>
                <a:lnTo>
                  <a:pt x="1548177" y="116"/>
                </a:lnTo>
                <a:cubicBezTo>
                  <a:pt x="1588632" y="-1625"/>
                  <a:pt x="1623760" y="9821"/>
                  <a:pt x="1653665" y="34400"/>
                </a:cubicBezTo>
                <a:cubicBezTo>
                  <a:pt x="1683519" y="60772"/>
                  <a:pt x="1699395" y="93262"/>
                  <a:pt x="1701135" y="131977"/>
                </a:cubicBezTo>
                <a:lnTo>
                  <a:pt x="1722233" y="414158"/>
                </a:lnTo>
                <a:lnTo>
                  <a:pt x="3932215" y="248014"/>
                </a:lnTo>
                <a:cubicBezTo>
                  <a:pt x="3970876" y="246273"/>
                  <a:pt x="4005160" y="257718"/>
                  <a:pt x="4035013" y="282297"/>
                </a:cubicBezTo>
                <a:cubicBezTo>
                  <a:pt x="4064919" y="306929"/>
                  <a:pt x="4080743" y="338576"/>
                  <a:pt x="4082483" y="377237"/>
                </a:cubicBezTo>
                <a:lnTo>
                  <a:pt x="4282911" y="3038182"/>
                </a:lnTo>
                <a:cubicBezTo>
                  <a:pt x="4286392" y="3078636"/>
                  <a:pt x="4275052" y="3113764"/>
                  <a:pt x="4248680" y="3143670"/>
                </a:cubicBezTo>
                <a:cubicBezTo>
                  <a:pt x="4222308" y="3173523"/>
                  <a:pt x="4189765" y="3189346"/>
                  <a:pt x="4151051" y="3191087"/>
                </a:cubicBezTo>
                <a:lnTo>
                  <a:pt x="3391587" y="3249158"/>
                </a:lnTo>
                <a:lnTo>
                  <a:pt x="3378401" y="3064554"/>
                </a:lnTo>
                <a:cubicBezTo>
                  <a:pt x="3410047" y="3025892"/>
                  <a:pt x="3424974" y="2982747"/>
                  <a:pt x="3423233" y="2935330"/>
                </a:cubicBezTo>
                <a:cubicBezTo>
                  <a:pt x="3419752" y="2887861"/>
                  <a:pt x="3399499" y="2848303"/>
                  <a:pt x="3362577" y="2816656"/>
                </a:cubicBezTo>
                <a:cubicBezTo>
                  <a:pt x="3327450" y="2786803"/>
                  <a:pt x="3286151" y="2773617"/>
                  <a:pt x="3238629" y="2777098"/>
                </a:cubicBezTo>
                <a:cubicBezTo>
                  <a:pt x="3191106" y="2780579"/>
                  <a:pt x="3151601" y="2800833"/>
                  <a:pt x="3119954" y="2837701"/>
                </a:cubicBezTo>
                <a:cubicBezTo>
                  <a:pt x="3090101" y="2872881"/>
                  <a:pt x="3076018" y="2914180"/>
                  <a:pt x="3077759" y="2961702"/>
                </a:cubicBezTo>
                <a:cubicBezTo>
                  <a:pt x="3083033" y="3010966"/>
                  <a:pt x="3104131" y="3051368"/>
                  <a:pt x="3141052" y="3083014"/>
                </a:cubicBezTo>
                <a:lnTo>
                  <a:pt x="3154238" y="3264981"/>
                </a:lnTo>
                <a:lnTo>
                  <a:pt x="1389944" y="3399479"/>
                </a:lnTo>
                <a:lnTo>
                  <a:pt x="1376758" y="3214875"/>
                </a:lnTo>
                <a:cubicBezTo>
                  <a:pt x="1410146" y="3176213"/>
                  <a:pt x="1424228" y="3133121"/>
                  <a:pt x="1418954" y="3085651"/>
                </a:cubicBezTo>
                <a:cubicBezTo>
                  <a:pt x="1417213" y="3038234"/>
                  <a:pt x="1397856" y="2998676"/>
                  <a:pt x="1360935" y="2966977"/>
                </a:cubicBezTo>
                <a:cubicBezTo>
                  <a:pt x="1324014" y="2937124"/>
                  <a:pt x="1281819" y="2923938"/>
                  <a:pt x="1234349" y="2927419"/>
                </a:cubicBezTo>
                <a:cubicBezTo>
                  <a:pt x="1186879" y="2930900"/>
                  <a:pt x="1147321" y="2951154"/>
                  <a:pt x="1115675" y="2988074"/>
                </a:cubicBezTo>
                <a:cubicBezTo>
                  <a:pt x="1085769" y="3023202"/>
                  <a:pt x="1072583" y="3064554"/>
                  <a:pt x="1076117" y="3112024"/>
                </a:cubicBezTo>
                <a:cubicBezTo>
                  <a:pt x="1079651" y="3161287"/>
                  <a:pt x="1100748" y="3201689"/>
                  <a:pt x="1139409" y="3233335"/>
                </a:cubicBezTo>
                <a:lnTo>
                  <a:pt x="1152596" y="3415303"/>
                </a:lnTo>
                <a:lnTo>
                  <a:pt x="382530" y="3473374"/>
                </a:lnTo>
                <a:cubicBezTo>
                  <a:pt x="343869" y="3476855"/>
                  <a:pt x="309585" y="3465462"/>
                  <a:pt x="279679" y="3439090"/>
                </a:cubicBezTo>
                <a:cubicBezTo>
                  <a:pt x="251567" y="3414458"/>
                  <a:pt x="235743" y="3382865"/>
                  <a:pt x="232209" y="3344150"/>
                </a:cubicBezTo>
                <a:lnTo>
                  <a:pt x="135" y="258615"/>
                </a:lnTo>
                <a:close/>
              </a:path>
            </a:pathLst>
          </a:custGeom>
          <a:solidFill>
            <a:srgbClr val="FEF8E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127" y="751962"/>
            <a:ext cx="749873" cy="581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4278" y="1628709"/>
            <a:ext cx="810838" cy="490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white circle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1671" y="1015233"/>
            <a:ext cx="5525271" cy="566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71400" y="3904525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456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A red and white checkered floo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31086"/>
          <a:stretch/>
        </p:blipFill>
        <p:spPr>
          <a:xfrm flipH="1">
            <a:off x="6223001" y="5353104"/>
            <a:ext cx="5968999" cy="150489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580098" y="1583975"/>
            <a:ext cx="4815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580075" y="2988275"/>
            <a:ext cx="48153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9" name="Google Shape;39;p5" descr="A picture containing indoor, vegetable, plas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535" y="3932640"/>
            <a:ext cx="7420787" cy="281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59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4751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97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995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772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4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217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35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4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833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24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9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96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309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63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417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39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2374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59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725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516339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8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6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641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9629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700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962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184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2283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7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96A0A-4230-EB46-909E-EF87D55B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77CEC-868C-334A-93DC-7E666E47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9986-C873-FA4C-B696-483142106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7348-1E3E-5D4E-A35E-AAE807D26AD3}" type="datetimeFigureOut">
              <a:rPr lang="en-VN" smtClean="0"/>
              <a:t>03/12/2022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6B89-F461-E748-92C8-D9ADAECA3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700B-32CF-F745-A296-D650F937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64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oach's whistle with a blackboard background"/>
          <p:cNvPicPr preferRelativeResize="0"/>
          <p:nvPr/>
        </p:nvPicPr>
        <p:blipFill rotWithShape="1">
          <a:blip r:embed="rId4">
            <a:alphaModFix/>
          </a:blip>
          <a:srcRect l="20178" b="3263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A close-up of a wood surfac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l="17699" r="18541"/>
          <a:stretch/>
        </p:blipFill>
        <p:spPr>
          <a:xfrm>
            <a:off x="0" y="5359400"/>
            <a:ext cx="12191998" cy="1498600"/>
          </a:xfrm>
          <a:prstGeom prst="rect">
            <a:avLst/>
          </a:prstGeom>
          <a:noFill/>
          <a:ln>
            <a:noFill/>
          </a:ln>
          <a:effectLst>
            <a:outerShdw blurRad="215900" dist="1397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03150" y="445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2" name="Google Shape;12;p1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87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"/>
              <a:buChar char="●"/>
              <a:defRPr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472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glish.com/PET/pet_listening.html" TargetMode="External"/><Relationship Id="rId2" Type="http://schemas.openxmlformats.org/officeDocument/2006/relationships/hyperlink" Target="http://www.flo-joe.co.uk/pet/students/tests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voanews/" TargetMode="External"/><Relationship Id="rId5" Type="http://schemas.openxmlformats.org/officeDocument/2006/relationships/hyperlink" Target="http://www.bbc.co.uk/" TargetMode="External"/><Relationship Id="rId4" Type="http://schemas.openxmlformats.org/officeDocument/2006/relationships/hyperlink" Target="http://www.englishclub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90C3-455C-4683-BC06-F414F6FB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BBB6-E67D-4298-9212-E1792D0F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>
            <a:extLst>
              <a:ext uri="{FF2B5EF4-FFF2-40B4-BE49-F238E27FC236}">
                <a16:creationId xmlns:a16="http://schemas.microsoft.com/office/drawing/2014/main" id="{7ACEE672-3E00-4CF6-BE04-98485831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6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924" y="0"/>
            <a:ext cx="7951076" cy="48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7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3" y="169924"/>
            <a:ext cx="10300138" cy="36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4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672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4276725" cy="3949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0"/>
            <a:ext cx="4050968" cy="220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5" y="2207171"/>
            <a:ext cx="4050968" cy="4117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693" y="-15019"/>
            <a:ext cx="3858738" cy="417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693" y="4151456"/>
            <a:ext cx="3858738" cy="2458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6487" y="5150764"/>
            <a:ext cx="4648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672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4276725" cy="3949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0"/>
            <a:ext cx="4050968" cy="220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5" y="2207171"/>
            <a:ext cx="4050968" cy="4117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693" y="-15019"/>
            <a:ext cx="3858738" cy="417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693" y="4151456"/>
            <a:ext cx="3858738" cy="2458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47961"/>
            <a:ext cx="4414345" cy="8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672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4276725" cy="3949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0"/>
            <a:ext cx="4050968" cy="220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5" y="2207171"/>
            <a:ext cx="4050968" cy="4117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693" y="-15019"/>
            <a:ext cx="3858738" cy="417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693" y="4151456"/>
            <a:ext cx="3858738" cy="2458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86031"/>
            <a:ext cx="5153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672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4276725" cy="3949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0"/>
            <a:ext cx="4050968" cy="220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5" y="2207171"/>
            <a:ext cx="4050968" cy="4117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693" y="-15019"/>
            <a:ext cx="3858738" cy="417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693" y="4151456"/>
            <a:ext cx="3858738" cy="2458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3" y="4483332"/>
            <a:ext cx="4233862" cy="750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3" y="5255394"/>
            <a:ext cx="43529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672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4276725" cy="3949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0"/>
            <a:ext cx="4050968" cy="220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5" y="2207171"/>
            <a:ext cx="4050968" cy="4117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693" y="-15019"/>
            <a:ext cx="3858738" cy="417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693" y="4151456"/>
            <a:ext cx="3858738" cy="2458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66700"/>
            <a:ext cx="904875" cy="285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8" y="4338844"/>
            <a:ext cx="5741775" cy="25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672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4276725" cy="3949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0"/>
            <a:ext cx="4050968" cy="220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5" y="2207171"/>
            <a:ext cx="4050968" cy="4117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693" y="-15019"/>
            <a:ext cx="3858738" cy="417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693" y="4151456"/>
            <a:ext cx="3858738" cy="2458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66700"/>
            <a:ext cx="904875" cy="285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5632730"/>
            <a:ext cx="5612525" cy="12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672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4276725" cy="3949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0"/>
            <a:ext cx="4050968" cy="220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5" y="2207171"/>
            <a:ext cx="4050968" cy="4117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693" y="-15019"/>
            <a:ext cx="3858738" cy="417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693" y="4151456"/>
            <a:ext cx="3858738" cy="2458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66700"/>
            <a:ext cx="904875" cy="285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72" y="4514797"/>
            <a:ext cx="5721879" cy="20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69" y="204969"/>
            <a:ext cx="8058954" cy="40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Broadway" panose="04040905080B02020502" pitchFamily="82" charset="0"/>
              </a:rPr>
              <a:t>Reading 2</a:t>
            </a:r>
            <a:endParaRPr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1683455" y="3920631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Lecturer: 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Hanh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dirty="0"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5765">
            <a:off x="5453062" y="647550"/>
            <a:ext cx="1285875" cy="846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11416">
            <a:off x="4120720" y="89176"/>
            <a:ext cx="1426873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3145">
            <a:off x="4683195" y="-51045"/>
            <a:ext cx="1426876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a simple &amp;#39;Thank you&amp;#39; can make you a better leader">
            <a:extLst>
              <a:ext uri="{FF2B5EF4-FFF2-40B4-BE49-F238E27FC236}">
                <a16:creationId xmlns:a16="http://schemas.microsoft.com/office/drawing/2014/main" id="{81148B17-BD69-4435-82CF-944C0B97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81049"/>
            <a:ext cx="10390496" cy="543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Haugnes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N. &amp; Maher, B. (2009).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Northstar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2- Reading and Writing: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Students’book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Longman: Pearson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&amp; Davies, P. A. (2008). 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Solutions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Students’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Oxford: OUP.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Burgmeier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1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Oxford, UK: Oxford University Press.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[4]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Wilson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J., &amp; Clare, A. (2006).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Total English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Student's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 J.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2.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Oxford, UK: Oxford University Press.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Harlow: Pearson.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 for PET practice tests: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http://www.flo-joe.co.uk/pet/students/tests/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http://www.examenglish.com/PET/pet_listening.html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\.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://www.englishclub.com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http://www.bbc.co.uk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http://www.voanews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2C16-0416-435D-819F-2BC5F538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53" y="857250"/>
            <a:ext cx="10178322" cy="5410199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600" dirty="0" smtClean="0">
                <a:solidFill>
                  <a:srgbClr val="00B050"/>
                </a:solidFill>
              </a:rPr>
              <a:t>Self – study(the first 04 sessions)</a:t>
            </a:r>
          </a:p>
          <a:p>
            <a:pPr marL="914400" indent="-914400">
              <a:buAutoNum type="arabicPeriod"/>
            </a:pPr>
            <a:r>
              <a:rPr lang="en-US" sz="4600" dirty="0">
                <a:solidFill>
                  <a:srgbClr val="00B050"/>
                </a:solidFill>
              </a:rPr>
              <a:t>Google </a:t>
            </a:r>
            <a:r>
              <a:rPr lang="en-US" sz="4600" dirty="0" smtClean="0">
                <a:solidFill>
                  <a:srgbClr val="00B050"/>
                </a:solidFill>
              </a:rPr>
              <a:t>meeting(the last 04 </a:t>
            </a:r>
            <a:r>
              <a:rPr lang="en-US" sz="4600" dirty="0">
                <a:solidFill>
                  <a:srgbClr val="00B050"/>
                </a:solidFill>
              </a:rPr>
              <a:t>sessions)</a:t>
            </a:r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59" y="222885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6395B9-8770-452C-93DB-D3308B68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87272"/>
              </p:ext>
            </p:extLst>
          </p:nvPr>
        </p:nvGraphicFramePr>
        <p:xfrm>
          <a:off x="1950436" y="1870102"/>
          <a:ext cx="7583205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4171">
                  <a:extLst>
                    <a:ext uri="{9D8B030D-6E8A-4147-A177-3AD203B41FA5}">
                      <a16:colId xmlns:a16="http://schemas.microsoft.com/office/drawing/2014/main" val="23939683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5019537"/>
                    </a:ext>
                  </a:extLst>
                </a:gridCol>
                <a:gridCol w="4390754">
                  <a:extLst>
                    <a:ext uri="{9D8B030D-6E8A-4147-A177-3AD203B41FA5}">
                      <a16:colId xmlns:a16="http://schemas.microsoft.com/office/drawing/2014/main" val="370498402"/>
                    </a:ext>
                  </a:extLst>
                </a:gridCol>
              </a:tblGrid>
              <a:tr h="6474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Final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TỰ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LUẬN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11/03)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6665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59197" y="1103827"/>
            <a:ext cx="4673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8072947" y="3146976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12;p43">
            <a:extLst>
              <a:ext uri="{FF2B5EF4-FFF2-40B4-BE49-F238E27FC236}">
                <a16:creationId xmlns:a16="http://schemas.microsoft.com/office/drawing/2014/main" id="{9DCD3B67-4624-4ED1-9DC0-94285071D52E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33084" y="3146979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12;p43">
            <a:extLst>
              <a:ext uri="{FF2B5EF4-FFF2-40B4-BE49-F238E27FC236}">
                <a16:creationId xmlns:a16="http://schemas.microsoft.com/office/drawing/2014/main" id="{D12F2A63-D4F8-4376-9954-D8127FE6F649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127295" y="3146977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12;p43">
            <a:extLst>
              <a:ext uri="{FF2B5EF4-FFF2-40B4-BE49-F238E27FC236}">
                <a16:creationId xmlns:a16="http://schemas.microsoft.com/office/drawing/2014/main" id="{7856123D-BDD9-40C0-8C17-0E88DD588CC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17210" y="1304254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12;p43">
            <a:extLst>
              <a:ext uri="{FF2B5EF4-FFF2-40B4-BE49-F238E27FC236}">
                <a16:creationId xmlns:a16="http://schemas.microsoft.com/office/drawing/2014/main" id="{4A7A33CE-6324-402F-B26B-27986F6DF452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253282" y="1269340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12;p43">
            <a:extLst>
              <a:ext uri="{FF2B5EF4-FFF2-40B4-BE49-F238E27FC236}">
                <a16:creationId xmlns:a16="http://schemas.microsoft.com/office/drawing/2014/main" id="{D5D72F77-F4C8-41E8-BC19-4D23575325FB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53246" y="1311592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2;p43">
            <a:extLst>
              <a:ext uri="{FF2B5EF4-FFF2-40B4-BE49-F238E27FC236}">
                <a16:creationId xmlns:a16="http://schemas.microsoft.com/office/drawing/2014/main" id="{CB26A2F8-DE6C-48E8-A92D-D29E644518D1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7853209" y="1442281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12;p43">
            <a:extLst>
              <a:ext uri="{FF2B5EF4-FFF2-40B4-BE49-F238E27FC236}">
                <a16:creationId xmlns:a16="http://schemas.microsoft.com/office/drawing/2014/main" id="{FA6D6D16-E9A5-43F1-97AC-0CF58D09D15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44064" y="3109757"/>
            <a:ext cx="1558021" cy="91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E9654-A674-4DDB-92C3-7415A7DF086D}"/>
              </a:ext>
            </a:extLst>
          </p:cNvPr>
          <p:cNvSpPr txBox="1"/>
          <p:nvPr/>
        </p:nvSpPr>
        <p:spPr>
          <a:xfrm>
            <a:off x="2421485" y="148913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67BE95-14B2-4F9F-9C54-0801D3F4912B}"/>
              </a:ext>
            </a:extLst>
          </p:cNvPr>
          <p:cNvSpPr txBox="1"/>
          <p:nvPr/>
        </p:nvSpPr>
        <p:spPr>
          <a:xfrm>
            <a:off x="4510035" y="1599526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29B696-17C9-4851-AAAD-660C92C3D6CF}"/>
              </a:ext>
            </a:extLst>
          </p:cNvPr>
          <p:cNvSpPr txBox="1"/>
          <p:nvPr/>
        </p:nvSpPr>
        <p:spPr>
          <a:xfrm>
            <a:off x="6417911" y="1564154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FC806A-FF0E-4410-8795-FC9A1B6FEC00}"/>
              </a:ext>
            </a:extLst>
          </p:cNvPr>
          <p:cNvSpPr txBox="1"/>
          <p:nvPr/>
        </p:nvSpPr>
        <p:spPr>
          <a:xfrm>
            <a:off x="8164238" y="169923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7DA849-F5A5-4F2B-9007-313232EB6968}"/>
              </a:ext>
            </a:extLst>
          </p:cNvPr>
          <p:cNvSpPr txBox="1"/>
          <p:nvPr/>
        </p:nvSpPr>
        <p:spPr>
          <a:xfrm>
            <a:off x="2508626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3D8F85-34C6-4205-A0DC-664798C801CA}"/>
              </a:ext>
            </a:extLst>
          </p:cNvPr>
          <p:cNvSpPr txBox="1"/>
          <p:nvPr/>
        </p:nvSpPr>
        <p:spPr>
          <a:xfrm>
            <a:off x="4455804" y="336932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C416BC-05DA-493A-818B-475665565D86}"/>
              </a:ext>
            </a:extLst>
          </p:cNvPr>
          <p:cNvSpPr txBox="1"/>
          <p:nvPr/>
        </p:nvSpPr>
        <p:spPr>
          <a:xfrm>
            <a:off x="6339088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E5B2B8-A18F-47C6-8205-5B9512830EA8}"/>
              </a:ext>
            </a:extLst>
          </p:cNvPr>
          <p:cNvSpPr txBox="1"/>
          <p:nvPr/>
        </p:nvSpPr>
        <p:spPr>
          <a:xfrm>
            <a:off x="8380017" y="3382953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8</a:t>
            </a:r>
          </a:p>
        </p:txBody>
      </p:sp>
      <p:pic>
        <p:nvPicPr>
          <p:cNvPr id="9222" name="Picture 6" descr="Schedule rubber stamp Royalty Free Vector Image">
            <a:extLst>
              <a:ext uri="{FF2B5EF4-FFF2-40B4-BE49-F238E27FC236}">
                <a16:creationId xmlns:a16="http://schemas.microsoft.com/office/drawing/2014/main" id="{B25E3F7B-6301-4CE1-B843-DEE310981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23323"/>
          <a:stretch/>
        </p:blipFill>
        <p:spPr bwMode="auto">
          <a:xfrm>
            <a:off x="-74650" y="-100452"/>
            <a:ext cx="3260282" cy="112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8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5" y="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159" y="543755"/>
            <a:ext cx="7431141" cy="4730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28" y="88962"/>
            <a:ext cx="8875559" cy="60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5700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4D4D4D"/>
      </a:dk1>
      <a:lt1>
        <a:srgbClr val="FFFFFF"/>
      </a:lt1>
      <a:dk2>
        <a:srgbClr val="F2F2F2"/>
      </a:dk2>
      <a:lt2>
        <a:srgbClr val="EEEEEE"/>
      </a:lt2>
      <a:accent1>
        <a:srgbClr val="F1C232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C6CF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{E3BE8AFD-5E2C-8F4D-B63F-9DE333BBA7C5}tf10001071</Template>
  <TotalTime>6829</TotalTime>
  <Words>62</Words>
  <Application>Microsoft Office PowerPoint</Application>
  <PresentationFormat>Widescreen</PresentationFormat>
  <Paragraphs>17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Abril Fatface</vt:lpstr>
      <vt:lpstr>Aldrich</vt:lpstr>
      <vt:lpstr>Anonymous Pro</vt:lpstr>
      <vt:lpstr>Arial</vt:lpstr>
      <vt:lpstr>Barlow Condensed</vt:lpstr>
      <vt:lpstr>Broadway</vt:lpstr>
      <vt:lpstr>Cairo</vt:lpstr>
      <vt:lpstr>Calibri</vt:lpstr>
      <vt:lpstr>Calibri Light</vt:lpstr>
      <vt:lpstr>Coming Soon</vt:lpstr>
      <vt:lpstr>Concert One</vt:lpstr>
      <vt:lpstr>Gill Sans MT</vt:lpstr>
      <vt:lpstr>Impact</vt:lpstr>
      <vt:lpstr>Lobster</vt:lpstr>
      <vt:lpstr>Roboto Mono</vt:lpstr>
      <vt:lpstr>Times</vt:lpstr>
      <vt:lpstr>Times New Roman</vt:lpstr>
      <vt:lpstr>Badge</vt:lpstr>
      <vt:lpstr>Office Theme</vt:lpstr>
      <vt:lpstr>SlidesMania</vt:lpstr>
      <vt:lpstr>1_Notebook Lesson by Slidesgo</vt:lpstr>
      <vt:lpstr>PowerPoint Presentation</vt:lpstr>
      <vt:lpstr>Reading 2</vt:lpstr>
      <vt:lpstr>Tài liệu chính: [1] Haugnes, N. &amp; Maher, B. (2009). Northstar 2- Reading and Writing: Students’book. Longman: Pearson. - Tài liệu tham khảo: [2] Falla, T. &amp; Davies, P. A. (2008).  Intermediate Solutions: Students’ book. Oxford: OUP. [3] Burgmeier, A. (2009). Inside Reading 1. Oxford, UK: Oxford University Press. [4] Wilson, J. J., &amp; Clare, A. (2006). Intermediate Total English: Student's book.  [5] Zwier, L J. (2009). Inside Reading 2. Oxford, UK: Oxford University Press.Harlow: Pearson.  </vt:lpstr>
      <vt:lpstr> Tài liệu tham khảo: [6] Website for PET practice tests:  a. http://www.flo-joe.co.uk/pet/students/tests/ b. http://www.examenglish.com/PET/pet_listening.html\.  c.http://www.englishclub.com d. http://www.bbc.co.uk e. http://www.voanews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650</cp:revision>
  <cp:lastPrinted>2020-12-14T08:45:36Z</cp:lastPrinted>
  <dcterms:created xsi:type="dcterms:W3CDTF">2020-09-30T15:08:04Z</dcterms:created>
  <dcterms:modified xsi:type="dcterms:W3CDTF">2022-03-12T16:02:27Z</dcterms:modified>
</cp:coreProperties>
</file>