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69" r:id="rId5"/>
    <p:sldId id="272" r:id="rId6"/>
    <p:sldId id="273" r:id="rId7"/>
    <p:sldId id="274" r:id="rId8"/>
    <p:sldId id="275" r:id="rId9"/>
    <p:sldId id="270" r:id="rId10"/>
    <p:sldId id="276" r:id="rId11"/>
    <p:sldId id="277" r:id="rId12"/>
    <p:sldId id="278" r:id="rId13"/>
    <p:sldId id="261" r:id="rId14"/>
    <p:sldId id="280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3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Pidgin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Creole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Dialect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Lexicon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Relativity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Pidgin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Creole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Dialect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Lexicon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Relativity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Pidgin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Creole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Dialect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Lexicon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Relativity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sz="2000">
              <a:solidFill>
                <a:srgbClr val="080808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7200" b="1" dirty="0">
                <a:solidFill>
                  <a:srgbClr val="C00000"/>
                </a:solidFill>
              </a:rPr>
              <a:t>TEXT STUDY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47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Literary and rhetorical devices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Sentence organization (p.72)</a:t>
            </a:r>
          </a:p>
          <a:p>
            <a:r>
              <a:rPr lang="en-US" dirty="0"/>
              <a:t>Rhetorical devices (p.77; p.411)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0448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Literary devices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en-US" dirty="0"/>
              <a:t>Irony</a:t>
            </a:r>
          </a:p>
          <a:p>
            <a:r>
              <a:rPr lang="en-US" dirty="0"/>
              <a:t>Metaphor</a:t>
            </a:r>
          </a:p>
          <a:p>
            <a:r>
              <a:rPr lang="en-US" dirty="0"/>
              <a:t>Metonymy</a:t>
            </a:r>
          </a:p>
          <a:p>
            <a:r>
              <a:rPr lang="en-US" dirty="0"/>
              <a:t>Overstatement</a:t>
            </a:r>
          </a:p>
          <a:p>
            <a:r>
              <a:rPr lang="en-US" dirty="0"/>
              <a:t>Oxymoron</a:t>
            </a:r>
          </a:p>
          <a:p>
            <a:r>
              <a:rPr lang="en-US" dirty="0"/>
              <a:t>Paradox</a:t>
            </a:r>
          </a:p>
          <a:p>
            <a:r>
              <a:rPr lang="en-US" dirty="0"/>
              <a:t>Personification</a:t>
            </a:r>
          </a:p>
          <a:p>
            <a:r>
              <a:rPr lang="en-US" dirty="0"/>
              <a:t>Puns</a:t>
            </a:r>
          </a:p>
          <a:p>
            <a:r>
              <a:rPr lang="en-US" dirty="0"/>
              <a:t>Simile</a:t>
            </a:r>
          </a:p>
          <a:p>
            <a:r>
              <a:rPr lang="en-US" dirty="0"/>
              <a:t>Symbolism</a:t>
            </a:r>
          </a:p>
          <a:p>
            <a:r>
              <a:rPr lang="en-US" dirty="0"/>
              <a:t>Synecdoche</a:t>
            </a:r>
          </a:p>
          <a:p>
            <a:r>
              <a:rPr lang="en-US" dirty="0"/>
              <a:t>Understatement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885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Rhetorical devices (p.83)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Antithesis</a:t>
            </a:r>
          </a:p>
          <a:p>
            <a:r>
              <a:rPr lang="en-US" dirty="0"/>
              <a:t>Branching</a:t>
            </a:r>
          </a:p>
          <a:p>
            <a:r>
              <a:rPr lang="en-US" dirty="0"/>
              <a:t>Listing</a:t>
            </a:r>
          </a:p>
          <a:p>
            <a:r>
              <a:rPr lang="en-US" dirty="0"/>
              <a:t>Repetition</a:t>
            </a:r>
          </a:p>
          <a:p>
            <a:r>
              <a:rPr lang="en-US" dirty="0"/>
              <a:t>Patterning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559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Language of newspaper (p.256)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The nature of newspaper language</a:t>
            </a:r>
          </a:p>
          <a:p>
            <a:r>
              <a:rPr lang="en-US" dirty="0"/>
              <a:t>Newspaper format (p.257)</a:t>
            </a:r>
          </a:p>
          <a:p>
            <a:r>
              <a:rPr lang="en-US" dirty="0"/>
              <a:t>The function of newspaper language (p.262)</a:t>
            </a:r>
          </a:p>
        </p:txBody>
      </p:sp>
    </p:spTree>
    <p:extLst>
      <p:ext uri="{BB962C8B-B14F-4D97-AF65-F5344CB8AC3E}">
        <p14:creationId xmlns:p14="http://schemas.microsoft.com/office/powerpoint/2010/main" val="251068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language of law (p.372)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The nature of legal language (p.372)</a:t>
            </a:r>
          </a:p>
          <a:p>
            <a:r>
              <a:rPr lang="en-US" dirty="0"/>
              <a:t>The function of legal language (p.373)</a:t>
            </a:r>
          </a:p>
          <a:p>
            <a:r>
              <a:rPr lang="en-US" dirty="0"/>
              <a:t>Features of written legal language (p.373)</a:t>
            </a:r>
          </a:p>
          <a:p>
            <a:r>
              <a:rPr lang="en-US" dirty="0"/>
              <a:t>Types of </a:t>
            </a:r>
            <a:r>
              <a:rPr lang="en-US"/>
              <a:t>legal language (p.377)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94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Features of newspaper language (p.263)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Headlines (p.263)</a:t>
            </a:r>
          </a:p>
          <a:p>
            <a:r>
              <a:rPr lang="en-US" dirty="0"/>
              <a:t>Ambiguity (p.267)</a:t>
            </a:r>
          </a:p>
          <a:p>
            <a:r>
              <a:rPr lang="en-US" dirty="0"/>
              <a:t>Reports (p.268)</a:t>
            </a:r>
          </a:p>
          <a:p>
            <a:r>
              <a:rPr lang="en-US" dirty="0"/>
              <a:t>Lexis (p.268)</a:t>
            </a:r>
          </a:p>
          <a:p>
            <a:r>
              <a:rPr lang="en-US" dirty="0"/>
              <a:t>Grammar (p.271)</a:t>
            </a:r>
          </a:p>
          <a:p>
            <a:r>
              <a:rPr lang="en-US" dirty="0"/>
              <a:t>Sources (p.273)</a:t>
            </a:r>
          </a:p>
        </p:txBody>
      </p:sp>
    </p:spTree>
    <p:extLst>
      <p:ext uri="{BB962C8B-B14F-4D97-AF65-F5344CB8AC3E}">
        <p14:creationId xmlns:p14="http://schemas.microsoft.com/office/powerpoint/2010/main" val="84048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Course Introduction</a:t>
            </a:r>
          </a:p>
          <a:p>
            <a:r>
              <a:rPr lang="en-US" dirty="0"/>
              <a:t>Definitions and kind of text</a:t>
            </a:r>
          </a:p>
          <a:p>
            <a:r>
              <a:rPr lang="en-US" dirty="0"/>
              <a:t>Sentence organization – Literary and rhetorical devices</a:t>
            </a:r>
          </a:p>
          <a:p>
            <a:r>
              <a:rPr lang="en-US" dirty="0"/>
              <a:t>Language of newspapers</a:t>
            </a:r>
          </a:p>
          <a:p>
            <a:r>
              <a:rPr lang="en-US" dirty="0"/>
              <a:t>Language of literature: narrative prose</a:t>
            </a:r>
          </a:p>
          <a:p>
            <a:r>
              <a:rPr lang="en-US" dirty="0"/>
              <a:t>Language of literature: poetry</a:t>
            </a:r>
          </a:p>
          <a:p>
            <a:r>
              <a:rPr lang="en-US" dirty="0"/>
              <a:t>Language of law</a:t>
            </a:r>
          </a:p>
          <a:p>
            <a:r>
              <a:rPr lang="en-US" dirty="0"/>
              <a:t>Other varieties</a:t>
            </a:r>
          </a:p>
          <a:p>
            <a:r>
              <a:rPr lang="en-US" dirty="0"/>
              <a:t>Revision</a:t>
            </a:r>
          </a:p>
        </p:txBody>
      </p:sp>
    </p:spTree>
    <p:extLst>
      <p:ext uri="{BB962C8B-B14F-4D97-AF65-F5344CB8AC3E}">
        <p14:creationId xmlns:p14="http://schemas.microsoft.com/office/powerpoint/2010/main" val="92050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Course Introduction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Name of course: TEXT STUDY</a:t>
            </a:r>
          </a:p>
          <a:p>
            <a:r>
              <a:rPr lang="en-US" dirty="0"/>
              <a:t>Credit: 2</a:t>
            </a:r>
          </a:p>
          <a:p>
            <a:r>
              <a:rPr lang="en-US" dirty="0"/>
              <a:t>Aims:+ To help students understand, master, and know how to analyze kinds of texts in English.</a:t>
            </a:r>
          </a:p>
          <a:p>
            <a:r>
              <a:rPr lang="en-US" dirty="0"/>
              <a:t>Outcomes: + Good attitudes, active participation in class</a:t>
            </a:r>
          </a:p>
          <a:p>
            <a:r>
              <a:rPr lang="en-US" dirty="0"/>
              <a:t>+ Understanding basic conceptions</a:t>
            </a:r>
          </a:p>
          <a:p>
            <a:r>
              <a:rPr lang="en-US" dirty="0"/>
              <a:t>+ Understanding kinds of texts</a:t>
            </a:r>
          </a:p>
          <a:p>
            <a:r>
              <a:rPr lang="en-US" dirty="0"/>
              <a:t>+ Skills of analyzing kinds of texts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315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Definition and kinds of text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Instruction text</a:t>
            </a:r>
          </a:p>
          <a:p>
            <a:r>
              <a:rPr lang="en-US" dirty="0"/>
              <a:t>Information text</a:t>
            </a:r>
          </a:p>
          <a:p>
            <a:r>
              <a:rPr lang="en-US" dirty="0"/>
              <a:t>Personal text</a:t>
            </a:r>
          </a:p>
          <a:p>
            <a:r>
              <a:rPr lang="en-US" dirty="0"/>
              <a:t>Narrative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780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Instruction texts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Following characteristics (p.557)</a:t>
            </a:r>
          </a:p>
          <a:p>
            <a:r>
              <a:rPr lang="en-US" dirty="0"/>
              <a:t>Some examples of instruction texts (p.558):</a:t>
            </a:r>
          </a:p>
          <a:p>
            <a:r>
              <a:rPr lang="en-US" dirty="0"/>
              <a:t>+ Recipes</a:t>
            </a:r>
          </a:p>
          <a:p>
            <a:r>
              <a:rPr lang="en-US" dirty="0"/>
              <a:t>+ Word- processor user’s manual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105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Information texts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Following characteristics (p.561)</a:t>
            </a:r>
          </a:p>
          <a:p>
            <a:r>
              <a:rPr lang="en-US" dirty="0"/>
              <a:t>Some examples of information texts (p.562):</a:t>
            </a:r>
          </a:p>
          <a:p>
            <a:r>
              <a:rPr lang="en-US" dirty="0"/>
              <a:t>+ Science textbooks</a:t>
            </a:r>
          </a:p>
          <a:p>
            <a:r>
              <a:rPr lang="en-US" dirty="0"/>
              <a:t>+ Science for writing for children</a:t>
            </a:r>
          </a:p>
          <a:p>
            <a:r>
              <a:rPr lang="en-US" dirty="0"/>
              <a:t>+ Publicity leaflets</a:t>
            </a:r>
          </a:p>
          <a:p>
            <a:r>
              <a:rPr lang="en-US" dirty="0"/>
              <a:t>+ Lectures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56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Personal texts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Following characteristics (p.566)</a:t>
            </a:r>
          </a:p>
          <a:p>
            <a:r>
              <a:rPr lang="en-US" dirty="0"/>
              <a:t>Some examples of personal texts (p.567):</a:t>
            </a:r>
          </a:p>
          <a:p>
            <a:r>
              <a:rPr lang="en-US" dirty="0"/>
              <a:t>+ Letters</a:t>
            </a:r>
          </a:p>
          <a:p>
            <a:r>
              <a:rPr lang="en-US" dirty="0"/>
              <a:t>+ Diaries &amp; Journals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Narrative texts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Following characteristics (p.571)</a:t>
            </a:r>
          </a:p>
          <a:p>
            <a:r>
              <a:rPr lang="en-US" dirty="0"/>
              <a:t>Some examples </a:t>
            </a:r>
            <a:r>
              <a:rPr lang="en-US"/>
              <a:t>of narrative </a:t>
            </a:r>
            <a:r>
              <a:rPr lang="en-US" dirty="0"/>
              <a:t>texts (p.572):</a:t>
            </a:r>
          </a:p>
          <a:p>
            <a:r>
              <a:rPr lang="en-US" dirty="0"/>
              <a:t>+ Playscripts</a:t>
            </a:r>
          </a:p>
          <a:p>
            <a:r>
              <a:rPr lang="en-US" dirty="0"/>
              <a:t>+ Comic strips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503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Style: sentence organization- Literary and rhetorical devices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Sentence organization</a:t>
            </a:r>
          </a:p>
          <a:p>
            <a:r>
              <a:rPr lang="en-US" dirty="0"/>
              <a:t>Rhetorical devices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057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WebF32F</Template>
  <TotalTime>7664</TotalTime>
  <Words>439</Words>
  <Application>Microsoft Office PowerPoint</Application>
  <PresentationFormat>Widescreen</PresentationFormat>
  <Paragraphs>114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TEXT STUDY</vt:lpstr>
      <vt:lpstr>Contents</vt:lpstr>
      <vt:lpstr>Course Introduction</vt:lpstr>
      <vt:lpstr>Definition and kinds of text</vt:lpstr>
      <vt:lpstr>Instruction texts</vt:lpstr>
      <vt:lpstr>Information texts</vt:lpstr>
      <vt:lpstr>Personal texts</vt:lpstr>
      <vt:lpstr>Narrative texts</vt:lpstr>
      <vt:lpstr>Style: sentence organization- Literary and rhetorical devices</vt:lpstr>
      <vt:lpstr>Literary and rhetorical devices</vt:lpstr>
      <vt:lpstr>Literary devices</vt:lpstr>
      <vt:lpstr>Rhetorical devices (p.83)</vt:lpstr>
      <vt:lpstr>Language of newspaper (p.256)</vt:lpstr>
      <vt:lpstr>The language of law (p.372) </vt:lpstr>
      <vt:lpstr>Features of newspaper language (p.263)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EQuest 03</dc:creator>
  <cp:lastModifiedBy>EQuest 03</cp:lastModifiedBy>
  <cp:revision>109</cp:revision>
  <dcterms:created xsi:type="dcterms:W3CDTF">2022-11-01T02:27:22Z</dcterms:created>
  <dcterms:modified xsi:type="dcterms:W3CDTF">2023-07-21T02:00:13Z</dcterms:modified>
</cp:coreProperties>
</file>