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1"/>
  </p:notesMasterIdLst>
  <p:sldIdLst>
    <p:sldId id="256" r:id="rId2"/>
    <p:sldId id="259" r:id="rId3"/>
    <p:sldId id="261" r:id="rId4"/>
    <p:sldId id="258" r:id="rId5"/>
    <p:sldId id="268" r:id="rId6"/>
    <p:sldId id="265" r:id="rId7"/>
    <p:sldId id="260" r:id="rId8"/>
    <p:sldId id="269" r:id="rId9"/>
    <p:sldId id="271" r:id="rId10"/>
  </p:sldIdLst>
  <p:sldSz cx="9144000" cy="5143500" type="screen16x9"/>
  <p:notesSz cx="6858000" cy="9144000"/>
  <p:embeddedFontLst>
    <p:embeddedFont>
      <p:font typeface="Anonymous Pro" panose="02060609030202000504" pitchFamily="49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oming Soon" panose="02000000000000000000" pitchFamily="2" charset="0"/>
      <p:regular r:id="rId20"/>
    </p:embeddedFont>
    <p:embeddedFont>
      <p:font typeface="Concert One" pitchFamily="2" charset="77"/>
      <p:regular r:id="rId21"/>
    </p:embeddedFont>
    <p:embeddedFont>
      <p:font typeface="Roboto Mono Regular" pitchFamily="49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  <a:srgbClr val="00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399B5A-3FC7-4873-9F47-455903197885}">
  <a:tblStyle styleId="{24399B5A-3FC7-4873-9F47-4559031978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97"/>
  </p:normalViewPr>
  <p:slideViewPr>
    <p:cSldViewPr snapToGrid="0" snapToObjects="1">
      <p:cViewPr varScale="1">
        <p:scale>
          <a:sx n="144" d="100"/>
          <a:sy n="144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235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91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7" r:id="rId4"/>
    <p:sldLayoutId id="2147483658" r:id="rId5"/>
    <p:sldLayoutId id="2147483659" r:id="rId6"/>
    <p:sldLayoutId id="2147483661" r:id="rId7"/>
    <p:sldLayoutId id="2147483663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988649"/>
            <a:ext cx="6079800" cy="10664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WRITING </a:t>
            </a:r>
            <a:br>
              <a:rPr lang="en" sz="3600" dirty="0"/>
            </a:br>
            <a:r>
              <a:rPr lang="en" sz="3600" dirty="0"/>
              <a:t>AN OPINION PARAGRAPH</a:t>
            </a:r>
            <a:endParaRPr sz="3600"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WRITING 1</a:t>
            </a:r>
            <a:endParaRPr b="0" dirty="0"/>
          </a:p>
        </p:txBody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663579" y="1132787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644372" y="1630579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806165" y="1086389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/>
              <a:t>Expressing Opinions</a:t>
            </a:r>
            <a:br>
              <a:rPr lang="en-VN" sz="2800" dirty="0"/>
            </a:br>
            <a:endParaRPr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9F9E3-1AC5-E249-A19C-572E3B183F82}"/>
              </a:ext>
            </a:extLst>
          </p:cNvPr>
          <p:cNvSpPr/>
          <p:nvPr/>
        </p:nvSpPr>
        <p:spPr>
          <a:xfrm>
            <a:off x="2419165" y="166121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buClr>
                <a:srgbClr val="4D719D"/>
              </a:buClr>
              <a:buSzPts val="1100"/>
              <a:buFontTx/>
              <a:buChar char="-"/>
            </a:pPr>
            <a:r>
              <a:rPr lang="en-GB" sz="1800" dirty="0">
                <a:latin typeface="Cambria" panose="02040503050406030204" pitchFamily="18" charset="0"/>
              </a:rPr>
              <a:t>An opinion is a thought or belief about something or someone.</a:t>
            </a:r>
          </a:p>
          <a:p>
            <a:pPr marL="171450" lvl="0" indent="-171450">
              <a:buClr>
                <a:srgbClr val="4D719D"/>
              </a:buClr>
              <a:buSzPts val="1100"/>
              <a:buFontTx/>
              <a:buChar char="-"/>
            </a:pPr>
            <a:r>
              <a:rPr lang="en-GB" sz="1800" dirty="0">
                <a:latin typeface="Cambria" panose="02040503050406030204" pitchFamily="18" charset="0"/>
              </a:rPr>
              <a:t>You have to understand the given topic and have an opinion (choose either agree or disagree)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8FEBAF-528C-7643-BA0F-54B347444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701" y="3169183"/>
            <a:ext cx="2030597" cy="12183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1583201" y="1106251"/>
            <a:ext cx="6406702" cy="3172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1. A topic sentence: </a:t>
            </a:r>
            <a:br>
              <a:rPr lang="en" sz="1800" dirty="0">
                <a:latin typeface="Cambria" panose="02040503050406030204" pitchFamily="18" charset="0"/>
              </a:rPr>
            </a:br>
            <a:r>
              <a:rPr lang="en" sz="1800" dirty="0">
                <a:latin typeface="Cambria" panose="02040503050406030204" pitchFamily="18" charset="0"/>
              </a:rPr>
              <a:t>- </a:t>
            </a:r>
            <a:r>
              <a:rPr lang="en" sz="1800" b="1" dirty="0">
                <a:latin typeface="Cambria" panose="02040503050406030204" pitchFamily="18" charset="0"/>
              </a:rPr>
              <a:t>Topic</a:t>
            </a:r>
            <a:br>
              <a:rPr lang="en" sz="1800" dirty="0">
                <a:latin typeface="Cambria" panose="02040503050406030204" pitchFamily="18" charset="0"/>
              </a:rPr>
            </a:br>
            <a:r>
              <a:rPr lang="en" sz="1800" dirty="0">
                <a:latin typeface="Cambria" panose="02040503050406030204" pitchFamily="18" charset="0"/>
              </a:rPr>
              <a:t>- </a:t>
            </a:r>
            <a:r>
              <a:rPr lang="en" sz="1800" b="1" dirty="0">
                <a:latin typeface="Cambria" panose="02040503050406030204" pitchFamily="18" charset="0"/>
              </a:rPr>
              <a:t>Controlling idea: </a:t>
            </a:r>
            <a:r>
              <a:rPr lang="en" sz="1800" dirty="0">
                <a:latin typeface="Cambria" panose="02040503050406030204" pitchFamily="18" charset="0"/>
              </a:rPr>
              <a:t>showing whether you agree or disagree with a topic.</a:t>
            </a:r>
            <a:br>
              <a:rPr lang="en" sz="1800" dirty="0">
                <a:latin typeface="Cambria" panose="02040503050406030204" pitchFamily="18" charset="0"/>
              </a:rPr>
            </a:br>
            <a:r>
              <a:rPr lang="en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2. Supporting sentences:</a:t>
            </a:r>
            <a:br>
              <a:rPr lang="en" sz="1800" dirty="0">
                <a:latin typeface="Cambria" panose="02040503050406030204" pitchFamily="18" charset="0"/>
              </a:rPr>
            </a:br>
            <a:r>
              <a:rPr lang="en" sz="1800" dirty="0">
                <a:latin typeface="Cambria" panose="02040503050406030204" pitchFamily="18" charset="0"/>
              </a:rPr>
              <a:t>- </a:t>
            </a:r>
            <a:r>
              <a:rPr lang="en" sz="1800" b="1" dirty="0">
                <a:latin typeface="Cambria" panose="02040503050406030204" pitchFamily="18" charset="0"/>
              </a:rPr>
              <a:t>Reason 1 </a:t>
            </a:r>
            <a:r>
              <a:rPr lang="en" sz="1800" dirty="0">
                <a:latin typeface="Cambria" panose="02040503050406030204" pitchFamily="18" charset="0"/>
              </a:rPr>
              <a:t>+ </a:t>
            </a:r>
            <a:r>
              <a:rPr lang="en" sz="1800" b="1" dirty="0">
                <a:latin typeface="Cambria" panose="02040503050406030204" pitchFamily="18" charset="0"/>
              </a:rPr>
              <a:t>supporting detail </a:t>
            </a:r>
            <a:r>
              <a:rPr lang="en" sz="1800" dirty="0">
                <a:latin typeface="Cambria" panose="02040503050406030204" pitchFamily="18" charset="0"/>
              </a:rPr>
              <a:t>(explanations, examples, etc.)</a:t>
            </a:r>
            <a:br>
              <a:rPr lang="en" sz="1800" dirty="0">
                <a:latin typeface="Cambria" panose="02040503050406030204" pitchFamily="18" charset="0"/>
              </a:rPr>
            </a:br>
            <a:r>
              <a:rPr lang="en" sz="1800" dirty="0">
                <a:latin typeface="Cambria" panose="02040503050406030204" pitchFamily="18" charset="0"/>
              </a:rPr>
              <a:t>- </a:t>
            </a:r>
            <a:r>
              <a:rPr lang="en" sz="1800" b="1" dirty="0">
                <a:latin typeface="Cambria" panose="02040503050406030204" pitchFamily="18" charset="0"/>
              </a:rPr>
              <a:t>Reason 2 </a:t>
            </a:r>
            <a:r>
              <a:rPr lang="en" sz="1800" dirty="0">
                <a:latin typeface="Cambria" panose="02040503050406030204" pitchFamily="18" charset="0"/>
              </a:rPr>
              <a:t>+ </a:t>
            </a:r>
            <a:r>
              <a:rPr lang="en" sz="1800" b="1" dirty="0">
                <a:latin typeface="Cambria" panose="02040503050406030204" pitchFamily="18" charset="0"/>
              </a:rPr>
              <a:t>supporting detail </a:t>
            </a:r>
            <a:r>
              <a:rPr lang="en" sz="1800" dirty="0">
                <a:latin typeface="Cambria" panose="02040503050406030204" pitchFamily="18" charset="0"/>
              </a:rPr>
              <a:t>(explanations, examples, etc.)</a:t>
            </a:r>
            <a:br>
              <a:rPr lang="en" sz="1800" dirty="0">
                <a:latin typeface="Cambria" panose="02040503050406030204" pitchFamily="18" charset="0"/>
              </a:rPr>
            </a:br>
            <a:r>
              <a:rPr lang="en" sz="1800" dirty="0">
                <a:latin typeface="Cambria" panose="02040503050406030204" pitchFamily="18" charset="0"/>
              </a:rPr>
              <a:t>etc.</a:t>
            </a:r>
            <a:br>
              <a:rPr lang="en" sz="1800" dirty="0">
                <a:latin typeface="Cambria" panose="02040503050406030204" pitchFamily="18" charset="0"/>
              </a:rPr>
            </a:br>
            <a:r>
              <a:rPr lang="en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3. Concluding sentence:</a:t>
            </a:r>
            <a:br>
              <a:rPr lang="en" sz="1800" dirty="0">
                <a:latin typeface="Cambria" panose="02040503050406030204" pitchFamily="18" charset="0"/>
              </a:rPr>
            </a:br>
            <a:r>
              <a:rPr lang="en" sz="1800" dirty="0">
                <a:latin typeface="Cambria" panose="02040503050406030204" pitchFamily="18" charset="0"/>
              </a:rPr>
              <a:t>- Summarizing the main reasons/ restating the topic sentence.</a:t>
            </a:r>
            <a:endParaRPr sz="1800" dirty="0">
              <a:latin typeface="Cambria" panose="02040503050406030204" pitchFamily="18" charset="0"/>
            </a:endParaRPr>
          </a:p>
        </p:txBody>
      </p:sp>
      <p:sp>
        <p:nvSpPr>
          <p:cNvPr id="234" name="Google Shape;234;p34"/>
          <p:cNvSpPr txBox="1">
            <a:spLocks noGrp="1"/>
          </p:cNvSpPr>
          <p:nvPr>
            <p:ph type="subTitle" idx="1"/>
          </p:nvPr>
        </p:nvSpPr>
        <p:spPr>
          <a:xfrm>
            <a:off x="3066802" y="401382"/>
            <a:ext cx="3439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Organization</a:t>
            </a:r>
            <a:endParaRPr sz="2800" dirty="0"/>
          </a:p>
        </p:txBody>
      </p:sp>
      <p:grpSp>
        <p:nvGrpSpPr>
          <p:cNvPr id="236" name="Google Shape;236;p34"/>
          <p:cNvGrpSpPr/>
          <p:nvPr/>
        </p:nvGrpSpPr>
        <p:grpSpPr>
          <a:xfrm>
            <a:off x="7640336" y="3801363"/>
            <a:ext cx="824184" cy="712067"/>
            <a:chOff x="2341425" y="238100"/>
            <a:chExt cx="1328900" cy="1148125"/>
          </a:xfrm>
        </p:grpSpPr>
        <p:sp>
          <p:nvSpPr>
            <p:cNvPr id="237" name="Google Shape;237;p34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8104001-7993-F54C-A370-195B6260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606499" y="481236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USEFUL LANGUAGES</a:t>
            </a:r>
            <a:endParaRPr sz="2000" dirty="0"/>
          </a:p>
        </p:txBody>
      </p:sp>
      <p:sp>
        <p:nvSpPr>
          <p:cNvPr id="195" name="Google Shape;195;p31"/>
          <p:cNvSpPr/>
          <p:nvPr/>
        </p:nvSpPr>
        <p:spPr>
          <a:xfrm>
            <a:off x="7993528" y="601482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375868" y="445989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589184" y="1066535"/>
            <a:ext cx="3435289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Introduction/ Topic sentence</a:t>
            </a:r>
            <a:endParaRPr sz="1800" dirty="0"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446879" y="1417424"/>
            <a:ext cx="3838942" cy="1626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>
                <a:latin typeface="Cambria" panose="02040503050406030204" pitchFamily="18" charset="0"/>
              </a:rPr>
              <a:t>I agree/ disagree that ...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>
                <a:latin typeface="Cambria" panose="02040503050406030204" pitchFamily="18" charset="0"/>
              </a:rPr>
              <a:t>I agree/ disagree with ... for ... reasons.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>
                <a:latin typeface="Cambria" panose="02040503050406030204" pitchFamily="18" charset="0"/>
              </a:rPr>
              <a:t>I am for/ against the idea that S + V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>
                <a:latin typeface="Cambria" panose="02040503050406030204" pitchFamily="18" charset="0"/>
              </a:rPr>
              <a:t>There are reasons why ...</a:t>
            </a:r>
            <a:endParaRPr dirty="0">
              <a:latin typeface="Cambria" panose="02040503050406030204" pitchFamily="18" charset="0"/>
            </a:endParaRPr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2"/>
          </p:nvPr>
        </p:nvSpPr>
        <p:spPr>
          <a:xfrm>
            <a:off x="5258820" y="1053936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Giving opinions</a:t>
            </a:r>
            <a:endParaRPr sz="1800" dirty="0"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3"/>
          </p:nvPr>
        </p:nvSpPr>
        <p:spPr>
          <a:xfrm>
            <a:off x="4858181" y="1408029"/>
            <a:ext cx="3726760" cy="1861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dirty="0">
                <a:latin typeface="Cambria" panose="02040503050406030204" pitchFamily="18" charset="0"/>
              </a:rPr>
              <a:t>I (strongly/ firmly) believe/ feel/ think that …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dirty="0">
                <a:latin typeface="Cambria" panose="02040503050406030204" pitchFamily="18" charset="0"/>
              </a:rPr>
              <a:t>I am convinced/ certain/ sure that …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dirty="0">
                <a:latin typeface="Cambria" panose="02040503050406030204" pitchFamily="18" charset="0"/>
              </a:rPr>
              <a:t>It seems to me that …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dirty="0">
                <a:latin typeface="Cambria" panose="02040503050406030204" pitchFamily="18" charset="0"/>
              </a:rPr>
              <a:t>In my opinion, /In my point of view/ In my view, ..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n-GB" dirty="0">
              <a:latin typeface="Cambria" panose="020405030504060302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dirty="0">
              <a:latin typeface="Cambria" panose="02040503050406030204" pitchFamily="18" charset="0"/>
            </a:endParaRPr>
          </a:p>
        </p:txBody>
      </p:sp>
      <p:sp>
        <p:nvSpPr>
          <p:cNvPr id="201" name="Google Shape;201;p31"/>
          <p:cNvSpPr txBox="1">
            <a:spLocks noGrp="1"/>
          </p:cNvSpPr>
          <p:nvPr>
            <p:ph type="title" idx="4"/>
          </p:nvPr>
        </p:nvSpPr>
        <p:spPr>
          <a:xfrm>
            <a:off x="779879" y="2800050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Reasons</a:t>
            </a:r>
            <a:endParaRPr sz="1800" dirty="0"/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5"/>
          </p:nvPr>
        </p:nvSpPr>
        <p:spPr>
          <a:xfrm>
            <a:off x="446879" y="3085831"/>
            <a:ext cx="3859439" cy="1653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dirty="0">
                <a:latin typeface="Cambria" panose="02040503050406030204" pitchFamily="18" charset="0"/>
              </a:rPr>
              <a:t>The first reason is ...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dirty="0">
                <a:latin typeface="Cambria" panose="02040503050406030204" pitchFamily="18" charset="0"/>
              </a:rPr>
              <a:t>Another reason is ...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dirty="0">
                <a:latin typeface="Cambria" panose="02040503050406030204" pitchFamily="18" charset="0"/>
              </a:rPr>
              <a:t>First (Firstly),/ Second (Secondly), / …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dirty="0">
                <a:latin typeface="Cambria" panose="02040503050406030204" pitchFamily="18" charset="0"/>
              </a:rPr>
              <a:t>Moreover, / Furthermore,/ …</a:t>
            </a:r>
            <a:endParaRPr dirty="0">
              <a:latin typeface="Cambria" panose="02040503050406030204" pitchFamily="18" charset="0"/>
            </a:endParaRPr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7"/>
          </p:nvPr>
        </p:nvSpPr>
        <p:spPr>
          <a:xfrm>
            <a:off x="5228474" y="3488070"/>
            <a:ext cx="3356467" cy="10539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dirty="0">
                <a:latin typeface="Cambria" panose="02040503050406030204" pitchFamily="18" charset="0"/>
              </a:rPr>
              <a:t>In conclusion,/ To conclude, 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dirty="0">
                <a:latin typeface="Cambria" panose="02040503050406030204" pitchFamily="18" charset="0"/>
              </a:rPr>
              <a:t>In summary, / To sum up,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dirty="0">
                <a:latin typeface="Cambria" panose="02040503050406030204" pitchFamily="18" charset="0"/>
              </a:rPr>
              <a:t>In short, / In brief,  </a:t>
            </a:r>
            <a:endParaRPr dirty="0">
              <a:latin typeface="Cambria" panose="02040503050406030204" pitchFamily="18" charset="0"/>
            </a:endParaRPr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3042396" y="684784"/>
            <a:ext cx="810349" cy="3218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798005-0C84-8740-9529-0456D3CD7BDF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5262661" y="3123209"/>
            <a:ext cx="2917800" cy="488400"/>
          </a:xfrm>
        </p:spPr>
        <p:txBody>
          <a:bodyPr/>
          <a:lstStyle/>
          <a:p>
            <a:r>
              <a:rPr lang="en-VN" sz="1800" dirty="0"/>
              <a:t>Conclusion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874364" y="695181"/>
            <a:ext cx="922623" cy="44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769" y="1341340"/>
            <a:ext cx="1862411" cy="720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4;p32">
            <a:extLst>
              <a:ext uri="{FF2B5EF4-FFF2-40B4-BE49-F238E27FC236}">
                <a16:creationId xmlns:a16="http://schemas.microsoft.com/office/drawing/2014/main" id="{39665376-9BA5-3B4A-B9F7-452C29053F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2582" y="869013"/>
            <a:ext cx="3789944" cy="7568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400" dirty="0">
                <a:solidFill>
                  <a:srgbClr val="C00000"/>
                </a:solidFill>
              </a:rPr>
              <a:t>Example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8DAEC6-3A8F-F241-B59F-016BDE4D88FD}"/>
              </a:ext>
            </a:extLst>
          </p:cNvPr>
          <p:cNvSpPr/>
          <p:nvPr/>
        </p:nvSpPr>
        <p:spPr>
          <a:xfrm>
            <a:off x="2942947" y="1578662"/>
            <a:ext cx="3719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4D719D"/>
              </a:buClr>
              <a:buSzPts val="1100"/>
            </a:pPr>
            <a:r>
              <a:rPr lang="en-GB" sz="1600" dirty="0">
                <a:latin typeface="Cambria" panose="02040503050406030204" pitchFamily="18" charset="0"/>
              </a:rPr>
              <a:t>Write a paragraph to show your opinion about this statement </a:t>
            </a:r>
          </a:p>
          <a:p>
            <a:pPr lvl="0" algn="ctr">
              <a:buClr>
                <a:srgbClr val="4D719D"/>
              </a:buClr>
              <a:buSzPts val="1100"/>
            </a:pPr>
            <a:r>
              <a:rPr lang="en-GB" sz="1600" dirty="0">
                <a:latin typeface="Cambria" panose="02040503050406030204" pitchFamily="18" charset="0"/>
              </a:rPr>
              <a:t>“Lotteries should be banned.”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100DD-96B4-D34A-B7F5-B8DB52E6E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049" y="2870791"/>
            <a:ext cx="1878314" cy="1114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98B7F-62A3-3F48-A80F-82EC47C61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773" y="3039823"/>
            <a:ext cx="1475753" cy="94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804BE6-AAA2-EF43-AF9F-2B56CFADC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419" y="2571750"/>
            <a:ext cx="2293471" cy="1904114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6733FDB-A84A-BB48-B71B-BD1A62908B4A}"/>
              </a:ext>
            </a:extLst>
          </p:cNvPr>
          <p:cNvSpPr/>
          <p:nvPr/>
        </p:nvSpPr>
        <p:spPr>
          <a:xfrm>
            <a:off x="3317418" y="999460"/>
            <a:ext cx="2073289" cy="1119964"/>
          </a:xfrm>
          <a:prstGeom prst="cloud">
            <a:avLst/>
          </a:prstGeom>
          <a:solidFill>
            <a:srgbClr val="76D6FF"/>
          </a:solidFill>
          <a:ln>
            <a:solidFill>
              <a:srgbClr val="76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</a:rPr>
              <a:t>Waste of money</a:t>
            </a:r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D9B04797-4DC3-2841-94E9-6553D4B746F8}"/>
              </a:ext>
            </a:extLst>
          </p:cNvPr>
          <p:cNvSpPr/>
          <p:nvPr/>
        </p:nvSpPr>
        <p:spPr>
          <a:xfrm>
            <a:off x="5779049" y="2057113"/>
            <a:ext cx="2073290" cy="1119965"/>
          </a:xfrm>
          <a:prstGeom prst="cloud">
            <a:avLst/>
          </a:prstGeom>
          <a:solidFill>
            <a:srgbClr val="76D6FF"/>
          </a:solidFill>
          <a:ln>
            <a:solidFill>
              <a:srgbClr val="76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</a:rPr>
              <a:t>Lottery addiction</a:t>
            </a:r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421D1FCB-9DB7-F546-8571-6D7C22C6895B}"/>
              </a:ext>
            </a:extLst>
          </p:cNvPr>
          <p:cNvSpPr/>
          <p:nvPr/>
        </p:nvSpPr>
        <p:spPr>
          <a:xfrm>
            <a:off x="855790" y="2119424"/>
            <a:ext cx="2293471" cy="1210658"/>
          </a:xfrm>
          <a:prstGeom prst="cloud">
            <a:avLst/>
          </a:prstGeom>
          <a:solidFill>
            <a:srgbClr val="76D6FF"/>
          </a:solidFill>
          <a:ln>
            <a:solidFill>
              <a:srgbClr val="76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</a:rPr>
              <a:t>Not a good chance to earn money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2083587" y="637850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Outline</a:t>
            </a:r>
            <a:endParaRPr sz="2000"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861472" y="924200"/>
            <a:ext cx="1373535" cy="10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/>
          <p:nvPr/>
        </p:nvSpPr>
        <p:spPr>
          <a:xfrm rot="-2148808">
            <a:off x="5876991" y="4583197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8163081" y="4530276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0382896" flipH="1">
            <a:off x="4099279" y="511055"/>
            <a:ext cx="945440" cy="33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EF9114-8314-6B4A-9119-B2CD0B522563}"/>
              </a:ext>
            </a:extLst>
          </p:cNvPr>
          <p:cNvSpPr txBox="1"/>
          <p:nvPr/>
        </p:nvSpPr>
        <p:spPr>
          <a:xfrm>
            <a:off x="637952" y="1034153"/>
            <a:ext cx="393404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1. Topic sentence:</a:t>
            </a:r>
          </a:p>
          <a:p>
            <a:r>
              <a:rPr lang="en-VN" sz="1500" dirty="0">
                <a:latin typeface="Cambria" panose="02040503050406030204" pitchFamily="18" charset="0"/>
              </a:rPr>
              <a:t>    “Lotteries should be banned” </a:t>
            </a:r>
            <a:r>
              <a:rPr lang="en-VN" sz="1500" dirty="0">
                <a:latin typeface="Cambria" panose="02040503050406030204" pitchFamily="18" charset="0"/>
                <a:sym typeface="Wingdings" pitchFamily="2" charset="2"/>
              </a:rPr>
              <a:t> Agree</a:t>
            </a:r>
          </a:p>
          <a:p>
            <a:r>
              <a:rPr lang="en-VN" sz="1500" b="1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2. Supporting sentences:</a:t>
            </a:r>
          </a:p>
          <a:p>
            <a:r>
              <a:rPr lang="en-VN" sz="1500" b="1" dirty="0">
                <a:latin typeface="Cambria" panose="02040503050406030204" pitchFamily="18" charset="0"/>
                <a:sym typeface="Wingdings" pitchFamily="2" charset="2"/>
              </a:rPr>
              <a:t>a. Reason 1: </a:t>
            </a:r>
            <a:r>
              <a:rPr lang="en-VN" sz="1500" dirty="0">
                <a:latin typeface="Cambria" panose="02040503050406030204" pitchFamily="18" charset="0"/>
                <a:sym typeface="Wingdings" pitchFamily="2" charset="2"/>
              </a:rPr>
              <a:t>Waste of money</a:t>
            </a:r>
          </a:p>
          <a:p>
            <a:r>
              <a:rPr lang="en-VN" sz="1500" b="1" i="1" dirty="0">
                <a:latin typeface="Cambria" panose="02040503050406030204" pitchFamily="18" charset="0"/>
                <a:sym typeface="Wingdings" pitchFamily="2" charset="2"/>
              </a:rPr>
              <a:t>+ Supporting detail: </a:t>
            </a:r>
          </a:p>
          <a:p>
            <a:r>
              <a:rPr lang="en-VN" sz="1500" b="1" i="1" dirty="0">
                <a:latin typeface="Cambria" panose="02040503050406030204" pitchFamily="18" charset="0"/>
                <a:sym typeface="Wingdings" pitchFamily="2" charset="2"/>
              </a:rPr>
              <a:t>     </a:t>
            </a:r>
            <a:r>
              <a:rPr lang="en-VN" sz="1500" dirty="0">
                <a:latin typeface="Cambria" panose="02040503050406030204" pitchFamily="18" charset="0"/>
                <a:sym typeface="Wingdings" pitchFamily="2" charset="2"/>
              </a:rPr>
              <a:t>less money to buy things we need</a:t>
            </a:r>
          </a:p>
          <a:p>
            <a:r>
              <a:rPr lang="en-VN" sz="1500" b="1" dirty="0">
                <a:latin typeface="Cambria" panose="02040503050406030204" pitchFamily="18" charset="0"/>
                <a:sym typeface="Wingdings" pitchFamily="2" charset="2"/>
              </a:rPr>
              <a:t>b. Reason 2: </a:t>
            </a:r>
            <a:r>
              <a:rPr lang="en-VN" sz="1500" dirty="0">
                <a:latin typeface="Cambria" panose="02040503050406030204" pitchFamily="18" charset="0"/>
                <a:sym typeface="Wingdings" pitchFamily="2" charset="2"/>
              </a:rPr>
              <a:t>Lottery addiction</a:t>
            </a:r>
          </a:p>
          <a:p>
            <a:r>
              <a:rPr lang="en-VN" sz="1500" b="1" i="1" dirty="0">
                <a:latin typeface="Cambria" panose="02040503050406030204" pitchFamily="18" charset="0"/>
                <a:sym typeface="Wingdings" pitchFamily="2" charset="2"/>
              </a:rPr>
              <a:t>+ Supporting detail: </a:t>
            </a:r>
          </a:p>
          <a:p>
            <a:r>
              <a:rPr lang="en-VN" sz="1500" b="1" i="1" dirty="0">
                <a:latin typeface="Cambria" panose="02040503050406030204" pitchFamily="18" charset="0"/>
                <a:sym typeface="Wingdings" pitchFamily="2" charset="2"/>
              </a:rPr>
              <a:t>     </a:t>
            </a:r>
            <a:r>
              <a:rPr lang="en-VN" sz="1500" dirty="0">
                <a:latin typeface="Cambria" panose="02040503050406030204" pitchFamily="18" charset="0"/>
                <a:sym typeface="Wingdings" pitchFamily="2" charset="2"/>
              </a:rPr>
              <a:t>not win  buy more and more</a:t>
            </a:r>
          </a:p>
          <a:p>
            <a:r>
              <a:rPr lang="en-VN" sz="1500" b="1" dirty="0">
                <a:latin typeface="Cambria" panose="02040503050406030204" pitchFamily="18" charset="0"/>
                <a:sym typeface="Wingdings" pitchFamily="2" charset="2"/>
              </a:rPr>
              <a:t>c. Reason 3: </a:t>
            </a:r>
          </a:p>
          <a:p>
            <a:r>
              <a:rPr lang="en-VN" sz="1500" b="1" dirty="0">
                <a:latin typeface="Cambria" panose="02040503050406030204" pitchFamily="18" charset="0"/>
                <a:sym typeface="Wingdings" pitchFamily="2" charset="2"/>
              </a:rPr>
              <a:t>     </a:t>
            </a:r>
            <a:r>
              <a:rPr lang="en-VN" sz="1500" dirty="0">
                <a:latin typeface="Cambria" panose="02040503050406030204" pitchFamily="18" charset="0"/>
                <a:sym typeface="Wingdings" pitchFamily="2" charset="2"/>
              </a:rPr>
              <a:t>Not a good chance to make money</a:t>
            </a:r>
          </a:p>
          <a:p>
            <a:r>
              <a:rPr lang="en-VN" sz="1500" b="1" i="1" dirty="0">
                <a:latin typeface="Cambria" panose="02040503050406030204" pitchFamily="18" charset="0"/>
                <a:sym typeface="Wingdings" pitchFamily="2" charset="2"/>
              </a:rPr>
              <a:t>+ Supporting detail: </a:t>
            </a:r>
            <a:r>
              <a:rPr lang="en-VN" sz="1500" dirty="0">
                <a:latin typeface="Cambria" panose="02040503050406030204" pitchFamily="18" charset="0"/>
                <a:sym typeface="Wingdings" pitchFamily="2" charset="2"/>
              </a:rPr>
              <a:t>not use skills or abilities to win lotteries, just depend on luck.</a:t>
            </a:r>
          </a:p>
          <a:p>
            <a:r>
              <a:rPr lang="en-VN" sz="1500" dirty="0">
                <a:latin typeface="Cambria" panose="02040503050406030204" pitchFamily="18" charset="0"/>
                <a:sym typeface="Wingdings" pitchFamily="2" charset="2"/>
              </a:rPr>
              <a:t>3. </a:t>
            </a:r>
            <a:r>
              <a:rPr lang="en-VN" sz="1500" b="1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Concluding sentence: </a:t>
            </a:r>
          </a:p>
          <a:p>
            <a:r>
              <a:rPr lang="en-VN" sz="1500" b="1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     </a:t>
            </a:r>
            <a:r>
              <a:rPr lang="en-VN" sz="1500" dirty="0">
                <a:latin typeface="Cambria" panose="02040503050406030204" pitchFamily="18" charset="0"/>
                <a:sym typeface="Wingdings" pitchFamily="2" charset="2"/>
              </a:rPr>
              <a:t>banning lotteries is a good idea.</a:t>
            </a:r>
            <a:endParaRPr lang="en-VN" sz="1500" dirty="0"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1C127-5834-A044-99C3-F781C9BEA6B9}"/>
              </a:ext>
            </a:extLst>
          </p:cNvPr>
          <p:cNvSpPr txBox="1"/>
          <p:nvPr/>
        </p:nvSpPr>
        <p:spPr>
          <a:xfrm>
            <a:off x="4823702" y="580429"/>
            <a:ext cx="38440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1600" dirty="0">
                <a:latin typeface="Cambria" panose="02040503050406030204" pitchFamily="18" charset="0"/>
              </a:rPr>
              <a:t>            </a:t>
            </a:r>
            <a:r>
              <a:rPr lang="en-VN" sz="1600" b="1" dirty="0">
                <a:latin typeface="Cambria" panose="02040503050406030204" pitchFamily="18" charset="0"/>
              </a:rPr>
              <a:t>I completely agree that </a:t>
            </a:r>
            <a:r>
              <a:rPr lang="en-VN" sz="1600" dirty="0">
                <a:latin typeface="Cambria" panose="02040503050406030204" pitchFamily="18" charset="0"/>
              </a:rPr>
              <a:t>lotteries should be banned. </a:t>
            </a:r>
            <a:r>
              <a:rPr lang="en-VN" sz="1600" b="1" i="1" dirty="0">
                <a:latin typeface="Cambria" panose="02040503050406030204" pitchFamily="18" charset="0"/>
              </a:rPr>
              <a:t>Firstly</a:t>
            </a:r>
            <a:r>
              <a:rPr lang="en-VN" sz="1600" i="1" dirty="0">
                <a:latin typeface="Cambria" panose="02040503050406030204" pitchFamily="18" charset="0"/>
              </a:rPr>
              <a:t>, </a:t>
            </a:r>
            <a:r>
              <a:rPr lang="en-VN" sz="1600" b="1" dirty="0">
                <a:latin typeface="Cambria" panose="02040503050406030204" pitchFamily="18" charset="0"/>
              </a:rPr>
              <a:t>in my opinion</a:t>
            </a:r>
            <a:r>
              <a:rPr lang="en-VN" sz="1600" dirty="0">
                <a:latin typeface="Cambria" panose="02040503050406030204" pitchFamily="18" charset="0"/>
              </a:rPr>
              <a:t>, lotteries are </a:t>
            </a:r>
            <a:r>
              <a:rPr lang="en-VN" sz="1600" u="sng" dirty="0">
                <a:latin typeface="Cambria" panose="02040503050406030204" pitchFamily="18" charset="0"/>
              </a:rPr>
              <a:t>a waste of money</a:t>
            </a:r>
            <a:r>
              <a:rPr lang="en-VN" sz="1600" dirty="0">
                <a:latin typeface="Cambria" panose="02040503050406030204" pitchFamily="18" charset="0"/>
              </a:rPr>
              <a:t>. Everytime we buy a lottery ticket, we have less money to buy things we need such as food or medicine. </a:t>
            </a:r>
            <a:r>
              <a:rPr lang="en-VN" sz="1600" b="1" i="1">
                <a:latin typeface="Cambria" panose="02040503050406030204" pitchFamily="18" charset="0"/>
              </a:rPr>
              <a:t>In addition</a:t>
            </a:r>
            <a:r>
              <a:rPr lang="en-VN" sz="1600" dirty="0">
                <a:latin typeface="Cambria" panose="02040503050406030204" pitchFamily="18" charset="0"/>
              </a:rPr>
              <a:t>, </a:t>
            </a:r>
            <a:r>
              <a:rPr lang="en-VN" sz="1600" b="1" dirty="0">
                <a:latin typeface="Cambria" panose="02040503050406030204" pitchFamily="18" charset="0"/>
              </a:rPr>
              <a:t>I think</a:t>
            </a:r>
            <a:r>
              <a:rPr lang="en-VN" sz="1600" dirty="0">
                <a:latin typeface="Cambria" panose="02040503050406030204" pitchFamily="18" charset="0"/>
              </a:rPr>
              <a:t> playing the </a:t>
            </a:r>
            <a:r>
              <a:rPr lang="en-VN" sz="1600" u="sng" dirty="0">
                <a:latin typeface="Cambria" panose="02040503050406030204" pitchFamily="18" charset="0"/>
              </a:rPr>
              <a:t>lottery is very addictive</a:t>
            </a:r>
            <a:r>
              <a:rPr lang="en-VN" sz="1600" dirty="0">
                <a:latin typeface="Cambria" panose="02040503050406030204" pitchFamily="18" charset="0"/>
              </a:rPr>
              <a:t>. When you buy a lottery ticket, but do not win, we may want to buy more and more tickets. </a:t>
            </a:r>
            <a:r>
              <a:rPr lang="en-VN" sz="1600" b="1" i="1" dirty="0">
                <a:latin typeface="Cambria" panose="02040503050406030204" pitchFamily="18" charset="0"/>
              </a:rPr>
              <a:t>Finally</a:t>
            </a:r>
            <a:r>
              <a:rPr lang="en-VN" sz="1600" dirty="0">
                <a:latin typeface="Cambria" panose="02040503050406030204" pitchFamily="18" charset="0"/>
              </a:rPr>
              <a:t>, </a:t>
            </a:r>
            <a:r>
              <a:rPr lang="en-VN" sz="1600" b="1" dirty="0">
                <a:latin typeface="Cambria" panose="02040503050406030204" pitchFamily="18" charset="0"/>
              </a:rPr>
              <a:t>in my point of view</a:t>
            </a:r>
            <a:r>
              <a:rPr lang="en-VN" sz="1600" dirty="0">
                <a:latin typeface="Cambria" panose="02040503050406030204" pitchFamily="18" charset="0"/>
              </a:rPr>
              <a:t>, </a:t>
            </a:r>
            <a:r>
              <a:rPr lang="en-VN" sz="1600" u="sng" dirty="0">
                <a:latin typeface="Cambria" panose="02040503050406030204" pitchFamily="18" charset="0"/>
              </a:rPr>
              <a:t>lotteries are not really a good chance to make money</a:t>
            </a:r>
            <a:r>
              <a:rPr lang="en-VN" sz="1600" dirty="0">
                <a:latin typeface="Cambria" panose="02040503050406030204" pitchFamily="18" charset="0"/>
              </a:rPr>
              <a:t>. We can not use our skills or abilities to win the lottery. The only thing we can depend on is luck. </a:t>
            </a:r>
            <a:r>
              <a:rPr lang="en-VN" sz="1600" b="1" i="1" dirty="0">
                <a:latin typeface="Cambria" panose="02040503050406030204" pitchFamily="18" charset="0"/>
              </a:rPr>
              <a:t>To sum up</a:t>
            </a:r>
            <a:r>
              <a:rPr lang="en-VN" sz="1600" dirty="0">
                <a:latin typeface="Cambria" panose="02040503050406030204" pitchFamily="18" charset="0"/>
              </a:rPr>
              <a:t>, </a:t>
            </a:r>
            <a:r>
              <a:rPr lang="en-VN" sz="1600" b="1" dirty="0">
                <a:latin typeface="Cambria" panose="02040503050406030204" pitchFamily="18" charset="0"/>
              </a:rPr>
              <a:t>for these reasons, I believe that</a:t>
            </a:r>
            <a:r>
              <a:rPr lang="en-VN" sz="1600" dirty="0">
                <a:latin typeface="Cambria" panose="02040503050406030204" pitchFamily="18" charset="0"/>
              </a:rPr>
              <a:t> banning lotteries is a good idea.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663579" y="1132787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644372" y="1630579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806165" y="1086389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800" dirty="0"/>
              <a:t>Final Writing Task </a:t>
            </a:r>
            <a:endParaRPr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9F9E3-1AC5-E249-A19C-572E3B183F82}"/>
              </a:ext>
            </a:extLst>
          </p:cNvPr>
          <p:cNvSpPr/>
          <p:nvPr/>
        </p:nvSpPr>
        <p:spPr>
          <a:xfrm>
            <a:off x="2419165" y="1661217"/>
            <a:ext cx="4572000" cy="13619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4D719D"/>
              </a:buClr>
              <a:buSzPts val="1100"/>
            </a:pPr>
            <a:r>
              <a:rPr lang="en-GB" sz="1800" dirty="0">
                <a:latin typeface="Cambria" panose="02040503050406030204" pitchFamily="18" charset="0"/>
              </a:rPr>
              <a:t>Write an opinion paragraph (100-120 words) about this topic</a:t>
            </a:r>
          </a:p>
          <a:p>
            <a:pPr lvl="0">
              <a:buClr>
                <a:srgbClr val="4D719D"/>
              </a:buClr>
              <a:buSzPts val="1100"/>
            </a:pPr>
            <a:endParaRPr lang="en-GB" sz="1050" dirty="0">
              <a:latin typeface="Cambria" panose="02040503050406030204" pitchFamily="18" charset="0"/>
            </a:endParaRPr>
          </a:p>
          <a:p>
            <a:pPr>
              <a:buClr>
                <a:srgbClr val="4D719D"/>
              </a:buClr>
              <a:buSzPts val="1100"/>
            </a:pPr>
            <a:r>
              <a:rPr lang="en-GB" sz="1800" b="1" i="1" dirty="0">
                <a:latin typeface="Cambria" panose="02040503050406030204" pitchFamily="18" charset="0"/>
              </a:rPr>
              <a:t>“</a:t>
            </a:r>
            <a:r>
              <a:rPr lang="en-US" sz="1800" b="1" i="1" dirty="0">
                <a:latin typeface="Cambria" panose="02040503050406030204" pitchFamily="18" charset="0"/>
              </a:rPr>
              <a:t>Does travelling benefit young people?”</a:t>
            </a:r>
          </a:p>
          <a:p>
            <a:pPr lvl="0">
              <a:buClr>
                <a:srgbClr val="4D719D"/>
              </a:buClr>
              <a:buSzPts val="1100"/>
            </a:pPr>
            <a:endParaRPr lang="en-GB" sz="1800" dirty="0"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23C88-3350-E546-B55E-9C5D44F25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541" y="2755780"/>
            <a:ext cx="2135705" cy="1389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EE4D09-A803-3E44-B154-59E2F7BA2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810" y="3112977"/>
            <a:ext cx="1547606" cy="103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0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>
            <a:off x="7895106" y="372514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589184" y="1066535"/>
            <a:ext cx="3435289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Steps of Writing</a:t>
            </a:r>
            <a:endParaRPr sz="1800" dirty="0"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1089496" y="1661624"/>
            <a:ext cx="2574204" cy="1626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>
                <a:latin typeface="Cambria" panose="02040503050406030204" pitchFamily="18" charset="0"/>
              </a:rPr>
              <a:t>Brainstorm ideas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>
                <a:latin typeface="Cambria" panose="02040503050406030204" pitchFamily="18" charset="0"/>
              </a:rPr>
              <a:t>Make an outline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>
                <a:latin typeface="Cambria" panose="02040503050406030204" pitchFamily="18" charset="0"/>
              </a:rPr>
              <a:t>Write the 1</a:t>
            </a:r>
            <a:r>
              <a:rPr lang="en" baseline="30000" dirty="0">
                <a:latin typeface="Cambria" panose="02040503050406030204" pitchFamily="18" charset="0"/>
              </a:rPr>
              <a:t>st</a:t>
            </a:r>
            <a:r>
              <a:rPr lang="en" dirty="0">
                <a:latin typeface="Cambria" panose="02040503050406030204" pitchFamily="18" charset="0"/>
              </a:rPr>
              <a:t> paragraph 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>
                <a:latin typeface="Cambria" panose="02040503050406030204" pitchFamily="18" charset="0"/>
              </a:rPr>
              <a:t>Revise your </a:t>
            </a:r>
            <a:r>
              <a:rPr lang="en" dirty="0" err="1">
                <a:latin typeface="Cambria" panose="02040503050406030204" pitchFamily="18" charset="0"/>
              </a:rPr>
              <a:t>paragra</a:t>
            </a: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" dirty="0">
                <a:latin typeface="Cambria" panose="02040503050406030204" pitchFamily="18" charset="0"/>
              </a:rPr>
              <a:t>h</a:t>
            </a:r>
            <a:endParaRPr dirty="0">
              <a:latin typeface="Cambria" panose="02040503050406030204" pitchFamily="18" charset="0"/>
            </a:endParaRPr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2"/>
          </p:nvPr>
        </p:nvSpPr>
        <p:spPr>
          <a:xfrm>
            <a:off x="5269944" y="35830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Suggested Ideas</a:t>
            </a:r>
            <a:endParaRPr sz="1800" dirty="0"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3"/>
          </p:nvPr>
        </p:nvSpPr>
        <p:spPr>
          <a:xfrm>
            <a:off x="4781832" y="873121"/>
            <a:ext cx="3971551" cy="3008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sz="1500" b="1" i="1" dirty="0">
                <a:latin typeface="Cambria" panose="02040503050406030204" pitchFamily="18" charset="0"/>
              </a:rPr>
              <a:t>Travelling benefits young people. </a:t>
            </a:r>
            <a:r>
              <a:rPr lang="en-GB" sz="1500" b="1" i="1" dirty="0">
                <a:latin typeface="Cambria" panose="02040503050406030204" pitchFamily="18" charset="0"/>
                <a:sym typeface="Wingdings" pitchFamily="2" charset="2"/>
              </a:rPr>
              <a:t> AGREE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GB" sz="1500" b="1" i="1" dirty="0">
              <a:latin typeface="Cambria" panose="02040503050406030204" pitchFamily="18" charset="0"/>
              <a:sym typeface="Wingdings" pitchFamily="2" charset="2"/>
            </a:endParaRPr>
          </a:p>
          <a:p>
            <a:pPr marL="285750" lvl="0" indent="-28575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sz="1500" dirty="0">
                <a:latin typeface="Cambria" panose="02040503050406030204" pitchFamily="18" charset="0"/>
                <a:sym typeface="Wingdings" pitchFamily="2" charset="2"/>
              </a:rPr>
              <a:t>Gain more knowledge about culture, history and people of the areas.  Broaden your horizon.</a:t>
            </a:r>
          </a:p>
          <a:p>
            <a:pPr marL="285750" lvl="0" indent="-28575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sz="1500" dirty="0">
                <a:latin typeface="Cambria" panose="02040503050406030204" pitchFamily="18" charset="0"/>
                <a:sym typeface="Wingdings" pitchFamily="2" charset="2"/>
              </a:rPr>
              <a:t>Be good for your health.</a:t>
            </a:r>
          </a:p>
          <a:p>
            <a:pPr marL="285750" lvl="0" indent="-28575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sz="1500" dirty="0">
                <a:latin typeface="Cambria" panose="02040503050406030204" pitchFamily="18" charset="0"/>
                <a:sym typeface="Wingdings" pitchFamily="2" charset="2"/>
              </a:rPr>
              <a:t>Become more independent (plan your journey, solve problems by yourself)</a:t>
            </a:r>
          </a:p>
          <a:p>
            <a:pPr marL="285750" lvl="0" indent="-28575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sz="1500" dirty="0">
                <a:latin typeface="Cambria" panose="02040503050406030204" pitchFamily="18" charset="0"/>
                <a:sym typeface="Wingdings" pitchFamily="2" charset="2"/>
              </a:rPr>
              <a:t>Reduce stress after work.</a:t>
            </a:r>
          </a:p>
          <a:p>
            <a:pPr marL="285750" lvl="0" indent="-28575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sz="1500" dirty="0">
                <a:latin typeface="Cambria" panose="02040503050406030204" pitchFamily="18" charset="0"/>
                <a:sym typeface="Wingdings" pitchFamily="2" charset="2"/>
              </a:rPr>
              <a:t>Experience the nature  raise awareness to protect the environment., etc.</a:t>
            </a:r>
          </a:p>
          <a:p>
            <a:pPr marL="285750" lvl="0" indent="-28575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sz="1500" b="1" i="1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Pick up 2-3 ideas and then clear your ideas with supporting details (example, explanation, etc.)</a:t>
            </a:r>
            <a:endParaRPr sz="15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3042396" y="684784"/>
            <a:ext cx="810349" cy="321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467515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644</Words>
  <Application>Microsoft Macintosh PowerPoint</Application>
  <PresentationFormat>On-screen Show (16:9)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Concert One</vt:lpstr>
      <vt:lpstr>Coming Soon</vt:lpstr>
      <vt:lpstr>Arial</vt:lpstr>
      <vt:lpstr>Roboto Mono Regular</vt:lpstr>
      <vt:lpstr>Cambria</vt:lpstr>
      <vt:lpstr>Anonymous Pro</vt:lpstr>
      <vt:lpstr>Notebook Lesson by Slidesgo</vt:lpstr>
      <vt:lpstr>WRITING  AN OPINION PARAGRAPH</vt:lpstr>
      <vt:lpstr>Expressing Opinions </vt:lpstr>
      <vt:lpstr>1. A topic sentence:  - Topic - Controlling idea: showing whether you agree or disagree with a topic. 2. Supporting sentences: - Reason 1 + supporting detail (explanations, examples, etc.) - Reason 2 + supporting detail (explanations, examples, etc.) etc. 3. Concluding sentence: - Summarizing the main reasons/ restating the topic sentence.</vt:lpstr>
      <vt:lpstr>USEFUL LANGUAGES</vt:lpstr>
      <vt:lpstr>Example</vt:lpstr>
      <vt:lpstr>PowerPoint Presentation</vt:lpstr>
      <vt:lpstr>Outline</vt:lpstr>
      <vt:lpstr>Final Writing Task </vt:lpstr>
      <vt:lpstr>Steps of Writing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 AN OPINION PARAGRAPH</dc:title>
  <cp:lastModifiedBy>Microsoft Office User</cp:lastModifiedBy>
  <cp:revision>3</cp:revision>
  <dcterms:modified xsi:type="dcterms:W3CDTF">2021-12-05T03:35:12Z</dcterms:modified>
</cp:coreProperties>
</file>