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78E1F-C85B-F548-A771-A1B626C27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04E6F-18F2-E647-85BC-4C50FAF50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0C582-F45B-2F47-9E35-1DF23A76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42-AE50-614B-954A-B942470DA626}" type="datetimeFigureOut">
              <a:rPr lang="en-VN" smtClean="0"/>
              <a:t>17/10/2021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534E7-8B1C-2445-B407-A2BF39FF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36FE-9019-504A-B477-55D913FC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DDAC-FA0F-3442-8115-8667D7CB40E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3544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F83A-703B-0141-9E81-1664F3AF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C489B-AB3B-0D40-A936-F094CA06E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8E2C2-FDFF-6D40-99BF-AB2C65D9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42-AE50-614B-954A-B942470DA626}" type="datetimeFigureOut">
              <a:rPr lang="en-VN" smtClean="0"/>
              <a:t>17/10/2021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8BE85-CB59-DF45-A26F-9A6A8697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C368C-62F9-BC40-9EE9-68F5899D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DDAC-FA0F-3442-8115-8667D7CB40E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863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BA8A35-9F6B-0F4C-8062-0D9709F32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1695D-B5A5-284B-9F8D-7C52028F9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D316C-9D11-6D43-BF0F-E63B2D43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42-AE50-614B-954A-B942470DA626}" type="datetimeFigureOut">
              <a:rPr lang="en-VN" smtClean="0"/>
              <a:t>17/10/2021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27FE7-6A8C-9147-83FE-9C14AF32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447DB-005C-014E-8674-7E41D1C5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DDAC-FA0F-3442-8115-8667D7CB40E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8154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DCA4-222F-484E-8847-AA7A7218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8FA6-E9E3-A24D-93B7-9946E1D98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62DCA-DA8E-A248-A232-45DF25BE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42-AE50-614B-954A-B942470DA626}" type="datetimeFigureOut">
              <a:rPr lang="en-VN" smtClean="0"/>
              <a:t>17/10/2021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10BE1-0C2B-8D4D-9D24-35D1B23C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AEA46-F021-0B4E-9E93-6572031F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DDAC-FA0F-3442-8115-8667D7CB40E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8750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2A59-4678-0342-94A2-AB7A2F18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463F7-5798-FE46-B68C-9186403EF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6C543-9367-1B4E-A913-E93E2375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42-AE50-614B-954A-B942470DA626}" type="datetimeFigureOut">
              <a:rPr lang="en-VN" smtClean="0"/>
              <a:t>17/10/2021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FADE8-9B8B-914C-809C-ED641940A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97C0E-66F9-FA48-9ABF-CFD5E925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DDAC-FA0F-3442-8115-8667D7CB40E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3602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2CFF-4970-C74F-80E2-921566EE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0F1B9-21FD-BB4B-BA58-21F603C4F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776AC-E32E-DD4A-8FFB-1DBB9C359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6A510-5CD0-7942-A0D2-5075AFD3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42-AE50-614B-954A-B942470DA626}" type="datetimeFigureOut">
              <a:rPr lang="en-VN" smtClean="0"/>
              <a:t>17/10/2021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24BC9-D972-A840-A377-67810A05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A66A5-4ACC-AA42-874C-DAE8270D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DDAC-FA0F-3442-8115-8667D7CB40E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413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D0E1-B27C-FD4C-86E1-F34BF469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DF076-C5AB-3A45-8D9D-6CA2E84D7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B4A15-38C9-0949-8777-4EF3CB3C3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BE32D-4FA1-B445-9397-36108332E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41377-D358-5942-9BBA-D11B8B6B2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D38798-3FDF-784B-8592-1FD8CF11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42-AE50-614B-954A-B942470DA626}" type="datetimeFigureOut">
              <a:rPr lang="en-VN" smtClean="0"/>
              <a:t>17/10/2021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3C6543-47C7-EB45-BFFC-64F22D62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DF207F-B2AE-1E4F-A8F1-3E49FD506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DDAC-FA0F-3442-8115-8667D7CB40E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5070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21BD-9C97-5243-BC65-A617B27E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1E764-EC5B-0C4E-A1BE-0B487D87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42-AE50-614B-954A-B942470DA626}" type="datetimeFigureOut">
              <a:rPr lang="en-VN" smtClean="0"/>
              <a:t>17/10/2021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B08E5-5466-4C4B-83CD-04384680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76801-DF77-284E-BA0C-F4FF2A23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DDAC-FA0F-3442-8115-8667D7CB40E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0689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EF72A-6237-184A-8E87-C4C3C4AE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42-AE50-614B-954A-B942470DA626}" type="datetimeFigureOut">
              <a:rPr lang="en-VN" smtClean="0"/>
              <a:t>17/10/2021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604810-8595-EF46-A0A5-86A5145E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DF6E3-BC81-4449-BBC1-DAADA57E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DDAC-FA0F-3442-8115-8667D7CB40E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2016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7F2D-DC1D-0644-9BDB-FD25F98E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D80FD-6E78-BC40-9C9C-01FF998F2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54596-C2B6-DE4F-866A-6F6F125C6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A1DCF-8CB0-F746-88C5-955EB567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42-AE50-614B-954A-B942470DA626}" type="datetimeFigureOut">
              <a:rPr lang="en-VN" smtClean="0"/>
              <a:t>17/10/2021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8521B-9422-734D-A1C9-10453337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2EE2E-1D83-0D4D-9EFD-38E04D19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DDAC-FA0F-3442-8115-8667D7CB40E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1266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A5EA-7330-E443-A326-3270BB48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BDFA8-A057-6940-85B6-1BD167FF0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C33F5-E67E-5B42-816A-116D96798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F9FAC-18E4-6E49-B57E-517EF95D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42-AE50-614B-954A-B942470DA626}" type="datetimeFigureOut">
              <a:rPr lang="en-VN" smtClean="0"/>
              <a:t>17/10/2021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AA11F-731B-A148-BC93-23120A2E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4D369-70D2-4E41-8A78-DA0B644E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DDAC-FA0F-3442-8115-8667D7CB40E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6546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FD9ED3-F79E-7F47-B8B3-260A01F4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BE343-057D-344B-92B1-771D1CA16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6CE90-8A25-1A44-A64D-28EC1302F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38A42-AE50-614B-954A-B942470DA626}" type="datetimeFigureOut">
              <a:rPr lang="en-VN" smtClean="0"/>
              <a:t>17/10/2021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E630B-4E87-D340-B309-42FA335C2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035FE-6E76-8342-AF62-2D33F6C33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DDAC-FA0F-3442-8115-8667D7CB40E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491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5042-E2CF-EB41-A8BC-E71E62FB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E30A0-95F6-2847-A158-ABF49B6730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F55DC6-2143-E74B-9B72-7DE650C34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6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64A2-F084-E345-953D-BDB4A359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651311-953C-054F-98AF-D93E30E90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8D9D46-207D-FA49-9125-09C8EFBC32F3}"/>
              </a:ext>
            </a:extLst>
          </p:cNvPr>
          <p:cNvSpPr txBox="1"/>
          <p:nvPr/>
        </p:nvSpPr>
        <p:spPr>
          <a:xfrm>
            <a:off x="403761" y="365125"/>
            <a:ext cx="780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VN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Activity 1: Fill in the table with the correct forms of words.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A95D7B9-E0B2-044D-A562-E52F2FA558E2}"/>
              </a:ext>
            </a:extLst>
          </p:cNvPr>
          <p:cNvGraphicFramePr>
            <a:graphicFrameLocks noGrp="1"/>
          </p:cNvGraphicFramePr>
          <p:nvPr/>
        </p:nvGraphicFramePr>
        <p:xfrm>
          <a:off x="1200727" y="1121520"/>
          <a:ext cx="8128000" cy="445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082871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839994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11566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78445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b="1" dirty="0">
                          <a:latin typeface="Cambria" panose="02040503050406030204" pitchFamily="18" charset="0"/>
                        </a:rPr>
                        <a:t>Nouns/ Gerund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b="1" dirty="0">
                          <a:latin typeface="Cambria" panose="02040503050406030204" pitchFamily="18" charset="0"/>
                        </a:rPr>
                        <a:t>Nouns (people)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b="1" dirty="0">
                          <a:latin typeface="Cambria" panose="02040503050406030204" pitchFamily="18" charset="0"/>
                        </a:rPr>
                        <a:t>Adjectives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b="1" dirty="0">
                          <a:latin typeface="Cambria" panose="02040503050406030204" pitchFamily="18" charset="0"/>
                        </a:rPr>
                        <a:t>Verbs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458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d</a:t>
                      </a:r>
                      <a:r>
                        <a:rPr lang="en-VN" dirty="0">
                          <a:latin typeface="Cambria" panose="02040503050406030204" pitchFamily="18" charset="0"/>
                        </a:rPr>
                        <a:t>ance/ dancing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66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dirty="0">
                          <a:latin typeface="Cambria" panose="02040503050406030204" pitchFamily="18" charset="0"/>
                        </a:rPr>
                        <a:t>draw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05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dirty="0">
                          <a:latin typeface="Cambria" panose="02040503050406030204" pitchFamily="18" charset="0"/>
                        </a:rPr>
                        <a:t>energy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22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dirty="0">
                          <a:latin typeface="Cambria" panose="02040503050406030204" pitchFamily="18" charset="0"/>
                        </a:rPr>
                        <a:t>paint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696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dirty="0">
                          <a:latin typeface="Cambria" panose="02040503050406030204" pitchFamily="18" charset="0"/>
                        </a:rPr>
                        <a:t>free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06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dirty="0">
                          <a:latin typeface="Cambria" panose="02040503050406030204" pitchFamily="18" charset="0"/>
                        </a:rPr>
                        <a:t>politics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7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dirty="0">
                          <a:latin typeface="Cambria" panose="02040503050406030204" pitchFamily="18" charset="0"/>
                        </a:rPr>
                        <a:t>poster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678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p</a:t>
                      </a:r>
                      <a:r>
                        <a:rPr lang="en-VN" dirty="0">
                          <a:latin typeface="Cambria" panose="02040503050406030204" pitchFamily="18" charset="0"/>
                        </a:rPr>
                        <a:t>ublic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492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s</a:t>
                      </a:r>
                      <a:r>
                        <a:rPr lang="en-VN" dirty="0">
                          <a:latin typeface="Cambria" panose="02040503050406030204" pitchFamily="18" charset="0"/>
                        </a:rPr>
                        <a:t>culpture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964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dirty="0">
                          <a:latin typeface="Cambria" panose="02040503050406030204" pitchFamily="18" charset="0"/>
                        </a:rPr>
                        <a:t>symbol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993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dirty="0">
                          <a:latin typeface="Cambria" panose="02040503050406030204" pitchFamily="18" charset="0"/>
                        </a:rPr>
                        <a:t>famous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978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78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76EA1-B9B2-8D49-B802-56927840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8BA87F-BA4B-B946-9574-86AF010B1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575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25059C-985F-ED47-9EB9-2EF976D014B9}"/>
              </a:ext>
            </a:extLst>
          </p:cNvPr>
          <p:cNvSpPr txBox="1"/>
          <p:nvPr/>
        </p:nvSpPr>
        <p:spPr>
          <a:xfrm>
            <a:off x="678046" y="255697"/>
            <a:ext cx="9159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Activity 2: Complete the sentences with the correct form of the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7AB2A-48A5-2345-9683-1C373B01CE17}"/>
              </a:ext>
            </a:extLst>
          </p:cNvPr>
          <p:cNvSpPr txBox="1"/>
          <p:nvPr/>
        </p:nvSpPr>
        <p:spPr>
          <a:xfrm>
            <a:off x="1180934" y="740114"/>
            <a:ext cx="949976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VN" sz="1900" b="1" dirty="0">
                <a:latin typeface="Cambria" panose="02040503050406030204" pitchFamily="18" charset="0"/>
              </a:rPr>
              <a:t>(dance)</a:t>
            </a:r>
          </a:p>
          <a:p>
            <a:r>
              <a:rPr lang="en-VN" sz="1900" b="1" dirty="0">
                <a:latin typeface="Cambria" panose="02040503050406030204" pitchFamily="18" charset="0"/>
              </a:rPr>
              <a:t>       </a:t>
            </a:r>
            <a:r>
              <a:rPr lang="en-VN" sz="1900" dirty="0">
                <a:latin typeface="Cambria" panose="02040503050406030204" pitchFamily="18" charset="0"/>
              </a:rPr>
              <a:t>The tango is a __________ from Argentina.</a:t>
            </a:r>
          </a:p>
          <a:p>
            <a:r>
              <a:rPr lang="en-VN" sz="1900" dirty="0">
                <a:latin typeface="Cambria" panose="02040503050406030204" pitchFamily="18" charset="0"/>
              </a:rPr>
              <a:t>        Julio Bocca is a famous tango __________ from Argentina.</a:t>
            </a:r>
          </a:p>
          <a:p>
            <a:r>
              <a:rPr lang="en-VN" sz="1900" dirty="0">
                <a:latin typeface="Cambria" panose="02040503050406030204" pitchFamily="18" charset="0"/>
              </a:rPr>
              <a:t>        Bocca’s __________ is beautiful.</a:t>
            </a:r>
          </a:p>
          <a:p>
            <a:r>
              <a:rPr lang="en-VN" sz="1900" b="1" dirty="0">
                <a:latin typeface="Cambria" panose="02040503050406030204" pitchFamily="18" charset="0"/>
              </a:rPr>
              <a:t>2. (draw)</a:t>
            </a:r>
          </a:p>
          <a:p>
            <a:r>
              <a:rPr lang="en-VN" sz="1900" b="1" dirty="0">
                <a:latin typeface="Cambria" panose="02040503050406030204" pitchFamily="18" charset="0"/>
              </a:rPr>
              <a:t>      </a:t>
            </a:r>
            <a:r>
              <a:rPr lang="en-VN" sz="1900" dirty="0">
                <a:latin typeface="Cambria" panose="02040503050406030204" pitchFamily="18" charset="0"/>
              </a:rPr>
              <a:t>This is a good __________ of my father. It looks like him.</a:t>
            </a:r>
          </a:p>
          <a:p>
            <a:r>
              <a:rPr lang="en-VN" sz="1900" b="1" dirty="0">
                <a:latin typeface="Cambria" panose="02040503050406030204" pitchFamily="18" charset="0"/>
              </a:rPr>
              <a:t>      </a:t>
            </a:r>
            <a:r>
              <a:rPr lang="en-VN" sz="1900" dirty="0">
                <a:latin typeface="Cambria" panose="02040503050406030204" pitchFamily="18" charset="0"/>
              </a:rPr>
              <a:t>We __________ every day in art class.</a:t>
            </a:r>
          </a:p>
          <a:p>
            <a:r>
              <a:rPr lang="en-VN" sz="1900" b="1" dirty="0">
                <a:latin typeface="Cambria" panose="02040503050406030204" pitchFamily="18" charset="0"/>
              </a:rPr>
              <a:t>      Children enjoy </a:t>
            </a:r>
            <a:r>
              <a:rPr lang="en-VN" sz="1900" dirty="0">
                <a:latin typeface="Cambria" panose="02040503050406030204" pitchFamily="18" charset="0"/>
              </a:rPr>
              <a:t>__________ in school.</a:t>
            </a:r>
          </a:p>
          <a:p>
            <a:r>
              <a:rPr lang="en-VN" sz="1900" b="1" dirty="0">
                <a:latin typeface="Cambria" panose="02040503050406030204" pitchFamily="18" charset="0"/>
              </a:rPr>
              <a:t>3. (energy)</a:t>
            </a:r>
          </a:p>
          <a:p>
            <a:r>
              <a:rPr lang="en-VN" sz="1900" b="1" dirty="0">
                <a:latin typeface="Cambria" panose="02040503050406030204" pitchFamily="18" charset="0"/>
              </a:rPr>
              <a:t>      </a:t>
            </a:r>
            <a:r>
              <a:rPr lang="en-VN" sz="1900" dirty="0">
                <a:latin typeface="Cambria" panose="02040503050406030204" pitchFamily="18" charset="0"/>
              </a:rPr>
              <a:t>Patrick is too tired to dance. He has no __________ .</a:t>
            </a:r>
          </a:p>
          <a:p>
            <a:r>
              <a:rPr lang="en-VN" sz="1900" b="1" dirty="0">
                <a:latin typeface="Cambria" panose="02040503050406030204" pitchFamily="18" charset="0"/>
              </a:rPr>
              <a:t>      </a:t>
            </a:r>
            <a:r>
              <a:rPr lang="en-VN" sz="1900" dirty="0">
                <a:latin typeface="Cambria" panose="02040503050406030204" pitchFamily="18" charset="0"/>
              </a:rPr>
              <a:t>A cup of coffee will __________ him.</a:t>
            </a:r>
          </a:p>
          <a:p>
            <a:r>
              <a:rPr lang="en-VN" sz="1900" dirty="0">
                <a:latin typeface="Cambria" panose="02040503050406030204" pitchFamily="18" charset="0"/>
              </a:rPr>
              <a:t>      If he sleeps well tonight, he will be more __________ tomorrow.</a:t>
            </a:r>
          </a:p>
          <a:p>
            <a:r>
              <a:rPr lang="en-VN" sz="1900" b="1" dirty="0">
                <a:latin typeface="Cambria" panose="02040503050406030204" pitchFamily="18" charset="0"/>
              </a:rPr>
              <a:t>4. (free)</a:t>
            </a:r>
          </a:p>
          <a:p>
            <a:r>
              <a:rPr lang="en-VN" sz="1900" b="1" dirty="0">
                <a:latin typeface="Cambria" panose="02040503050406030204" pitchFamily="18" charset="0"/>
              </a:rPr>
              <a:t>      </a:t>
            </a:r>
            <a:r>
              <a:rPr lang="en-VN" sz="1900" dirty="0">
                <a:latin typeface="Cambria" panose="02040503050406030204" pitchFamily="18" charset="0"/>
              </a:rPr>
              <a:t>In this country, people are __________ to say almost anything.</a:t>
            </a:r>
          </a:p>
          <a:p>
            <a:r>
              <a:rPr lang="en-VN" sz="1900" b="1" dirty="0">
                <a:latin typeface="Cambria" panose="02040503050406030204" pitchFamily="18" charset="0"/>
              </a:rPr>
              <a:t>      </a:t>
            </a:r>
            <a:r>
              <a:rPr lang="en-VN" sz="1900" dirty="0">
                <a:latin typeface="Cambria" panose="02040503050406030204" pitchFamily="18" charset="0"/>
              </a:rPr>
              <a:t>Not every country has this __________ .</a:t>
            </a:r>
          </a:p>
          <a:p>
            <a:r>
              <a:rPr lang="en-VN" sz="1900" b="1" dirty="0">
                <a:latin typeface="Cambria" panose="02040503050406030204" pitchFamily="18" charset="0"/>
              </a:rPr>
              <a:t>5. (paint)</a:t>
            </a:r>
          </a:p>
          <a:p>
            <a:r>
              <a:rPr lang="en-VN" sz="1900" b="1" dirty="0">
                <a:latin typeface="Cambria" panose="02040503050406030204" pitchFamily="18" charset="0"/>
              </a:rPr>
              <a:t>      </a:t>
            </a:r>
            <a:r>
              <a:rPr lang="en-VN" sz="1900" dirty="0">
                <a:latin typeface="Cambria" panose="02040503050406030204" pitchFamily="18" charset="0"/>
              </a:rPr>
              <a:t>I have to buy more __________ at the art store.</a:t>
            </a:r>
          </a:p>
          <a:p>
            <a:r>
              <a:rPr lang="en-VN" sz="1900" b="1" dirty="0">
                <a:latin typeface="Cambria" panose="02040503050406030204" pitchFamily="18" charset="0"/>
              </a:rPr>
              <a:t>      </a:t>
            </a:r>
            <a:r>
              <a:rPr lang="en-VN" sz="1900" dirty="0">
                <a:latin typeface="Cambria" panose="02040503050406030204" pitchFamily="18" charset="0"/>
              </a:rPr>
              <a:t>I want to finish this __________. It’s a picture of my house.</a:t>
            </a:r>
          </a:p>
          <a:p>
            <a:r>
              <a:rPr lang="en-VN" sz="1900" b="1" dirty="0">
                <a:latin typeface="Cambria" panose="02040503050406030204" pitchFamily="18" charset="0"/>
              </a:rPr>
              <a:t>      </a:t>
            </a:r>
            <a:r>
              <a:rPr lang="en-VN" sz="1900" dirty="0">
                <a:latin typeface="Cambria" panose="02040503050406030204" pitchFamily="18" charset="0"/>
              </a:rPr>
              <a:t>__________ is a fum activity.</a:t>
            </a:r>
          </a:p>
          <a:p>
            <a:r>
              <a:rPr lang="en-VN" sz="1900" dirty="0">
                <a:latin typeface="Cambria" panose="02040503050406030204" pitchFamily="18" charset="0"/>
              </a:rPr>
              <a:t>      I’m a good __________.</a:t>
            </a:r>
          </a:p>
        </p:txBody>
      </p:sp>
    </p:spTree>
    <p:extLst>
      <p:ext uri="{BB962C8B-B14F-4D97-AF65-F5344CB8AC3E}">
        <p14:creationId xmlns:p14="http://schemas.microsoft.com/office/powerpoint/2010/main" val="402646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F6BD-C1AF-5641-8B03-E06EDE39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D4CCCFA-717F-DA49-8B5D-5C7245D95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343DFB1-9104-8C4C-8351-41EC742B2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98D307-2850-DC4E-AFA6-2695DB496453}"/>
              </a:ext>
            </a:extLst>
          </p:cNvPr>
          <p:cNvSpPr txBox="1"/>
          <p:nvPr/>
        </p:nvSpPr>
        <p:spPr>
          <a:xfrm>
            <a:off x="403760" y="365125"/>
            <a:ext cx="9476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Activity 2: Complete the sentences with the correct form of the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60921-04B3-3546-B786-E0B2A3B368EF}"/>
              </a:ext>
            </a:extLst>
          </p:cNvPr>
          <p:cNvSpPr txBox="1"/>
          <p:nvPr/>
        </p:nvSpPr>
        <p:spPr>
          <a:xfrm>
            <a:off x="838200" y="845175"/>
            <a:ext cx="10416639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1900" b="1" dirty="0">
                <a:latin typeface="Cambria" panose="02040503050406030204" pitchFamily="18" charset="0"/>
              </a:rPr>
              <a:t>6. (politics)</a:t>
            </a:r>
          </a:p>
          <a:p>
            <a:pPr algn="just"/>
            <a:r>
              <a:rPr lang="en-VN" sz="1900" dirty="0">
                <a:latin typeface="Cambria" panose="02040503050406030204" pitchFamily="18" charset="0"/>
              </a:rPr>
              <a:t>I’m not interested in __________.</a:t>
            </a:r>
          </a:p>
          <a:p>
            <a:pPr algn="just"/>
            <a:r>
              <a:rPr lang="en-VN" sz="1900" dirty="0">
                <a:latin typeface="Cambria" panose="02040503050406030204" pitchFamily="18" charset="0"/>
              </a:rPr>
              <a:t>My teacher’s ideas are very __________.</a:t>
            </a:r>
          </a:p>
          <a:p>
            <a:pPr algn="just"/>
            <a:r>
              <a:rPr lang="en-VN" sz="1900" dirty="0">
                <a:latin typeface="Cambria" panose="02040503050406030204" pitchFamily="18" charset="0"/>
              </a:rPr>
              <a:t>Many __________ are hoonest, but some are not.</a:t>
            </a:r>
          </a:p>
          <a:p>
            <a:pPr algn="just"/>
            <a:r>
              <a:rPr lang="en-VN" sz="1900" b="1" dirty="0">
                <a:latin typeface="Cambria" panose="02040503050406030204" pitchFamily="18" charset="0"/>
              </a:rPr>
              <a:t>7. (post)</a:t>
            </a:r>
          </a:p>
          <a:p>
            <a:pPr algn="just"/>
            <a:r>
              <a:rPr lang="en-VN" sz="1900" dirty="0">
                <a:latin typeface="Cambria" panose="02040503050406030204" pitchFamily="18" charset="0"/>
              </a:rPr>
              <a:t>My sister has five __________of her favourite movie actor on her bedroom wall.</a:t>
            </a:r>
          </a:p>
          <a:p>
            <a:pPr algn="just"/>
            <a:r>
              <a:rPr lang="en-VN" sz="1900" dirty="0">
                <a:latin typeface="Cambria" panose="02040503050406030204" pitchFamily="18" charset="0"/>
              </a:rPr>
              <a:t>My friends __________ photos of their vacations on Facebook.</a:t>
            </a:r>
          </a:p>
          <a:p>
            <a:pPr algn="just"/>
            <a:r>
              <a:rPr lang="en-VN" sz="1900" dirty="0">
                <a:latin typeface="Cambria" panose="02040503050406030204" pitchFamily="18" charset="0"/>
              </a:rPr>
              <a:t>I like to read the __________ on your blog. You are a good writer. </a:t>
            </a:r>
          </a:p>
          <a:p>
            <a:pPr algn="just"/>
            <a:r>
              <a:rPr lang="en-VN" sz="1900" b="1" dirty="0">
                <a:latin typeface="Cambria" panose="02040503050406030204" pitchFamily="18" charset="0"/>
              </a:rPr>
              <a:t>8. (public)</a:t>
            </a:r>
          </a:p>
          <a:p>
            <a:pPr algn="just"/>
            <a:r>
              <a:rPr lang="en-VN" sz="1900" dirty="0">
                <a:latin typeface="Cambria" panose="02040503050406030204" pitchFamily="18" charset="0"/>
              </a:rPr>
              <a:t>__________ likes the new show at the Shafrazi Gallery very much.</a:t>
            </a:r>
          </a:p>
          <a:p>
            <a:pPr algn="just"/>
            <a:r>
              <a:rPr lang="en-VN" sz="1900" dirty="0">
                <a:latin typeface="Cambria" panose="02040503050406030204" pitchFamily="18" charset="0"/>
              </a:rPr>
              <a:t>They __________ the big art shows on TV and in newspapers.</a:t>
            </a:r>
          </a:p>
          <a:p>
            <a:pPr algn="just"/>
            <a:r>
              <a:rPr lang="en-VN" sz="1900" dirty="0">
                <a:latin typeface="Cambria" panose="02040503050406030204" pitchFamily="18" charset="0"/>
              </a:rPr>
              <a:t>Mila likes to go to __________ places like parks and shopping malls.</a:t>
            </a:r>
          </a:p>
          <a:p>
            <a:pPr algn="just"/>
            <a:r>
              <a:rPr lang="en-VN" sz="1900" b="1" dirty="0">
                <a:latin typeface="Cambria" panose="02040503050406030204" pitchFamily="18" charset="0"/>
              </a:rPr>
              <a:t>9. (sculpture)</a:t>
            </a:r>
          </a:p>
          <a:p>
            <a:pPr algn="just"/>
            <a:r>
              <a:rPr lang="en-VN" sz="1900" dirty="0">
                <a:latin typeface="Cambria" panose="02040503050406030204" pitchFamily="18" charset="0"/>
              </a:rPr>
              <a:t>Constantin Brancusi is a famous __________.</a:t>
            </a:r>
          </a:p>
          <a:p>
            <a:pPr algn="just"/>
            <a:r>
              <a:rPr lang="en-VN" sz="1900" dirty="0">
                <a:latin typeface="Cambria" panose="02040503050406030204" pitchFamily="18" charset="0"/>
              </a:rPr>
              <a:t>“The Kiss” is a __________ by Brancusi.</a:t>
            </a:r>
          </a:p>
          <a:p>
            <a:pPr algn="just"/>
            <a:r>
              <a:rPr lang="en-VN" sz="1900" dirty="0">
                <a:latin typeface="Cambria" panose="02040503050406030204" pitchFamily="18" charset="0"/>
              </a:rPr>
              <a:t>__________ was one way he made art.</a:t>
            </a:r>
          </a:p>
          <a:p>
            <a:pPr algn="just"/>
            <a:r>
              <a:rPr lang="en-VN" sz="1900" b="1" dirty="0">
                <a:latin typeface="Cambria" panose="02040503050406030204" pitchFamily="18" charset="0"/>
              </a:rPr>
              <a:t>10. (symbol)</a:t>
            </a:r>
          </a:p>
          <a:p>
            <a:pPr algn="just"/>
            <a:r>
              <a:rPr lang="en-VN" sz="1900" dirty="0">
                <a:latin typeface="Cambria" panose="02040503050406030204" pitchFamily="18" charset="0"/>
              </a:rPr>
              <a:t>The color red __________ both “stop” and “love”.</a:t>
            </a:r>
          </a:p>
          <a:p>
            <a:pPr algn="just"/>
            <a:r>
              <a:rPr lang="en-VN" sz="1900" dirty="0">
                <a:latin typeface="Cambria" panose="02040503050406030204" pitchFamily="18" charset="0"/>
              </a:rPr>
              <a:t>A red ribbon is a __________ of AIDS awareness. </a:t>
            </a:r>
          </a:p>
        </p:txBody>
      </p:sp>
    </p:spTree>
    <p:extLst>
      <p:ext uri="{BB962C8B-B14F-4D97-AF65-F5344CB8AC3E}">
        <p14:creationId xmlns:p14="http://schemas.microsoft.com/office/powerpoint/2010/main" val="8770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98CD-87FB-0248-8088-2A64767F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>
              <a:latin typeface="Cambria" panose="020405030504060302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6AF62B-2284-9248-B2BE-83363A8D8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9212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580135-EF1D-5E4B-991E-B8C1902FF3CC}"/>
              </a:ext>
            </a:extLst>
          </p:cNvPr>
          <p:cNvSpPr/>
          <p:nvPr/>
        </p:nvSpPr>
        <p:spPr>
          <a:xfrm>
            <a:off x="2201252" y="929057"/>
            <a:ext cx="6646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ctr"/>
            <a:r>
              <a:rPr lang="en-US" sz="2000" b="1" i="0" u="none" strike="noStrike" dirty="0">
                <a:solidFill>
                  <a:srgbClr val="212529"/>
                </a:solidFill>
                <a:effectLst/>
                <a:latin typeface="Cambria" panose="02040503050406030204" pitchFamily="18" charset="0"/>
              </a:rPr>
              <a:t>Pablo Picasso (25 October 1881 – 8 April 1973)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9D1A1E-7353-2E48-B96B-CFEFFA334DD4}"/>
              </a:ext>
            </a:extLst>
          </p:cNvPr>
          <p:cNvSpPr/>
          <p:nvPr/>
        </p:nvSpPr>
        <p:spPr>
          <a:xfrm>
            <a:off x="1008063" y="1329167"/>
            <a:ext cx="9744074" cy="442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0" i="0" u="none" strike="noStrike" dirty="0">
                <a:effectLst/>
                <a:latin typeface="Cambria" panose="02040503050406030204" pitchFamily="18" charset="0"/>
              </a:rPr>
              <a:t>	Pablo Picasso is considered to be one of the most famous painters in the twentieth century. He (be) _______ born in Malaga, Spain on October 20, 1881. In addition to painting, Picasso was also a printmaker, ceramicist, stage designer, poet and playwright. He (spend) _______ most of his adult life in France. </a:t>
            </a:r>
            <a:r>
              <a:rPr lang="en-US" sz="1900" dirty="0">
                <a:latin typeface="Cambria" panose="02040503050406030204" pitchFamily="18" charset="0"/>
              </a:rPr>
              <a:t>Picasso (show) </a:t>
            </a:r>
            <a:r>
              <a:rPr lang="en-US" sz="1900" b="0" i="0" u="none" strike="noStrike" dirty="0">
                <a:effectLst/>
                <a:latin typeface="Cambria" panose="02040503050406030204" pitchFamily="18" charset="0"/>
              </a:rPr>
              <a:t>_______ </a:t>
            </a:r>
            <a:r>
              <a:rPr lang="en-US" sz="1900" dirty="0">
                <a:latin typeface="Cambria" panose="02040503050406030204" pitchFamily="18" charset="0"/>
              </a:rPr>
              <a:t>a passion and a skill for drawing from an early age. From the age of seven, Picasso (receive) </a:t>
            </a:r>
            <a:r>
              <a:rPr lang="en-US" sz="1900" b="0" i="0" u="none" strike="noStrike" dirty="0">
                <a:effectLst/>
                <a:latin typeface="Cambria" panose="02040503050406030204" pitchFamily="18" charset="0"/>
              </a:rPr>
              <a:t>_______</a:t>
            </a:r>
            <a:r>
              <a:rPr lang="en-US" sz="1900" dirty="0">
                <a:latin typeface="Cambria" panose="02040503050406030204" pitchFamily="18" charset="0"/>
              </a:rPr>
              <a:t> formal artistic training from his father in figure drawing and oil painting. Picasso (grow) </a:t>
            </a:r>
            <a:r>
              <a:rPr lang="en-US" sz="1900" b="0" i="0" u="none" strike="noStrike" dirty="0">
                <a:effectLst/>
                <a:latin typeface="Cambria" panose="02040503050406030204" pitchFamily="18" charset="0"/>
              </a:rPr>
              <a:t>_______</a:t>
            </a:r>
            <a:r>
              <a:rPr lang="en-US" sz="1900" dirty="0">
                <a:latin typeface="Cambria" panose="02040503050406030204" pitchFamily="18" charset="0"/>
              </a:rPr>
              <a:t> up to become one of the greatest and most influential artists of the 20th century, he is known for co-founding the Cubist movement, the invention of constructed sculpture, etc. Picasso (have) </a:t>
            </a:r>
            <a:r>
              <a:rPr lang="en-US" sz="1900" b="0" i="0" u="none" strike="noStrike" dirty="0">
                <a:effectLst/>
                <a:latin typeface="Cambria" panose="02040503050406030204" pitchFamily="18" charset="0"/>
              </a:rPr>
              <a:t>_______</a:t>
            </a:r>
            <a:r>
              <a:rPr lang="en-US" sz="1900" dirty="0">
                <a:latin typeface="Cambria" panose="02040503050406030204" pitchFamily="18" charset="0"/>
              </a:rPr>
              <a:t> affairs with a lot of women and (get) </a:t>
            </a:r>
            <a:r>
              <a:rPr lang="en-US" sz="1900" b="0" i="0" u="none" strike="noStrike" dirty="0">
                <a:effectLst/>
                <a:latin typeface="Cambria" panose="02040503050406030204" pitchFamily="18" charset="0"/>
              </a:rPr>
              <a:t>_______ </a:t>
            </a:r>
            <a:r>
              <a:rPr lang="en-US" sz="1900" dirty="0">
                <a:latin typeface="Cambria" panose="02040503050406030204" pitchFamily="18" charset="0"/>
              </a:rPr>
              <a:t>married twice and had four children, Paulo, Maya, Claude and Paloma by three women. He (die) </a:t>
            </a:r>
            <a:r>
              <a:rPr lang="en-US" sz="1900" b="0" i="0" u="none" strike="noStrike" dirty="0">
                <a:effectLst/>
                <a:latin typeface="Cambria" panose="02040503050406030204" pitchFamily="18" charset="0"/>
              </a:rPr>
              <a:t>_______ </a:t>
            </a:r>
            <a:r>
              <a:rPr lang="en-US" sz="1900" dirty="0">
                <a:latin typeface="Cambria" panose="02040503050406030204" pitchFamily="18" charset="0"/>
              </a:rPr>
              <a:t>on 8 April 1973 in Mougins, France</a:t>
            </a:r>
            <a:endParaRPr lang="en-VN" sz="1900" dirty="0"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5412C-83B7-5A40-92AD-72BE45DA6E0E}"/>
              </a:ext>
            </a:extLst>
          </p:cNvPr>
          <p:cNvSpPr txBox="1"/>
          <p:nvPr/>
        </p:nvSpPr>
        <p:spPr>
          <a:xfrm>
            <a:off x="1008063" y="370806"/>
            <a:ext cx="996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Activity 3: Complete the passage with the past form of verbs</a:t>
            </a:r>
          </a:p>
        </p:txBody>
      </p:sp>
    </p:spTree>
    <p:extLst>
      <p:ext uri="{BB962C8B-B14F-4D97-AF65-F5344CB8AC3E}">
        <p14:creationId xmlns:p14="http://schemas.microsoft.com/office/powerpoint/2010/main" val="351793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A8D3-912F-0147-B5A8-BB893CB4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6A0B5A-A4DA-E848-A19A-085DA26E2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BDBF57-C82D-4346-B9B5-7FE73D191A16}"/>
              </a:ext>
            </a:extLst>
          </p:cNvPr>
          <p:cNvSpPr txBox="1"/>
          <p:nvPr/>
        </p:nvSpPr>
        <p:spPr>
          <a:xfrm>
            <a:off x="923047" y="664304"/>
            <a:ext cx="10345906" cy="534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latin typeface="Cambria" panose="02040503050406030204" pitchFamily="18" charset="0"/>
              </a:rPr>
              <a:t>BIOGRAPHY</a:t>
            </a:r>
          </a:p>
          <a:p>
            <a:pPr algn="ctr">
              <a:lnSpc>
                <a:spcPts val="3780"/>
              </a:lnSpc>
            </a:pPr>
            <a:r>
              <a:rPr lang="en-VN" sz="2400" dirty="0">
                <a:latin typeface="Cambria" panose="02040503050406030204" pitchFamily="18" charset="0"/>
              </a:rPr>
              <a:t>bio – life </a:t>
            </a:r>
          </a:p>
          <a:p>
            <a:pPr algn="ctr">
              <a:lnSpc>
                <a:spcPts val="3780"/>
              </a:lnSpc>
            </a:pPr>
            <a:r>
              <a:rPr lang="en-VN" sz="2400" dirty="0">
                <a:latin typeface="Cambria" panose="02040503050406030204" pitchFamily="18" charset="0"/>
              </a:rPr>
              <a:t>graph – write </a:t>
            </a:r>
          </a:p>
          <a:p>
            <a:pPr algn="ctr">
              <a:lnSpc>
                <a:spcPts val="3780"/>
              </a:lnSpc>
            </a:pPr>
            <a:r>
              <a:rPr lang="en-VN" sz="2400" dirty="0">
                <a:latin typeface="Cambria" panose="02040503050406030204" pitchFamily="18" charset="0"/>
              </a:rPr>
              <a:t>… so “biography” means “writing about someone’s life”</a:t>
            </a:r>
          </a:p>
          <a:p>
            <a:pPr algn="ctr">
              <a:lnSpc>
                <a:spcPts val="3780"/>
              </a:lnSpc>
            </a:pPr>
            <a:endParaRPr lang="en-VN" dirty="0">
              <a:latin typeface="Cambria" panose="02040503050406030204" pitchFamily="18" charset="0"/>
            </a:endParaRPr>
          </a:p>
          <a:p>
            <a:pPr>
              <a:lnSpc>
                <a:spcPts val="3780"/>
              </a:lnSpc>
            </a:pPr>
            <a:r>
              <a:rPr lang="en-VN" sz="2400" dirty="0">
                <a:latin typeface="Cambria" panose="02040503050406030204" pitchFamily="18" charset="0"/>
              </a:rPr>
              <a:t>It is about a real person but written by someone else.</a:t>
            </a:r>
          </a:p>
          <a:p>
            <a:pPr marL="285750" indent="-285750">
              <a:lnSpc>
                <a:spcPts val="3780"/>
              </a:lnSpc>
              <a:buFont typeface="Wingdings" pitchFamily="2" charset="2"/>
              <a:buChar char="ü"/>
            </a:pPr>
            <a:r>
              <a:rPr lang="en-VN" sz="2400" dirty="0">
                <a:latin typeface="Cambria" panose="02040503050406030204" pitchFamily="18" charset="0"/>
              </a:rPr>
              <a:t>relates events of a person’s life</a:t>
            </a:r>
          </a:p>
          <a:p>
            <a:pPr marL="285750" indent="-285750">
              <a:lnSpc>
                <a:spcPts val="3780"/>
              </a:lnSpc>
              <a:buFont typeface="Wingdings" pitchFamily="2" charset="2"/>
              <a:buChar char="ü"/>
            </a:pPr>
            <a:r>
              <a:rPr lang="en-VN" sz="2400" dirty="0">
                <a:latin typeface="Cambria" panose="02040503050406030204" pitchFamily="18" charset="0"/>
              </a:rPr>
              <a:t>explains that person’s actions by making connection past events, other people, etc.</a:t>
            </a:r>
          </a:p>
          <a:p>
            <a:pPr marL="285750" indent="-285750">
              <a:lnSpc>
                <a:spcPts val="3780"/>
              </a:lnSpc>
              <a:buFont typeface="Wingdings" pitchFamily="2" charset="2"/>
              <a:buChar char="ü"/>
            </a:pPr>
            <a:r>
              <a:rPr lang="en-VN" sz="2400" dirty="0">
                <a:latin typeface="Cambria" panose="02040503050406030204" pitchFamily="18" charset="0"/>
              </a:rPr>
              <a:t>tell the subject’s story rarher than relating simply details of birth, employment and death.</a:t>
            </a:r>
          </a:p>
        </p:txBody>
      </p:sp>
    </p:spTree>
    <p:extLst>
      <p:ext uri="{BB962C8B-B14F-4D97-AF65-F5344CB8AC3E}">
        <p14:creationId xmlns:p14="http://schemas.microsoft.com/office/powerpoint/2010/main" val="140744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91F1-0911-1A46-8185-59E7F37A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B9D63A-C793-894A-978B-DFD5EF535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434C43-99C8-9648-B8E2-007D4DB0B538}"/>
              </a:ext>
            </a:extLst>
          </p:cNvPr>
          <p:cNvSpPr txBox="1"/>
          <p:nvPr/>
        </p:nvSpPr>
        <p:spPr>
          <a:xfrm>
            <a:off x="1088951" y="818707"/>
            <a:ext cx="10014098" cy="4413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VN" sz="2800" b="1" dirty="0">
                <a:latin typeface="Cambria" panose="02040503050406030204" pitchFamily="18" charset="0"/>
              </a:rPr>
              <a:t>HOW TO WRITE A BIOGRAPHY PARAGRAPH</a:t>
            </a:r>
          </a:p>
          <a:p>
            <a:pPr algn="ctr">
              <a:lnSpc>
                <a:spcPts val="3360"/>
              </a:lnSpc>
            </a:pPr>
            <a:endParaRPr lang="en-VN" sz="2800" dirty="0">
              <a:latin typeface="Cambria" panose="02040503050406030204" pitchFamily="18" charset="0"/>
            </a:endParaRPr>
          </a:p>
          <a:p>
            <a:pPr marL="342900" indent="-342900">
              <a:lnSpc>
                <a:spcPts val="3360"/>
              </a:lnSpc>
              <a:buAutoNum type="arabicPeriod"/>
            </a:pPr>
            <a:r>
              <a:rPr lang="en-VN" sz="2400" dirty="0">
                <a:latin typeface="Cambria" panose="02040503050406030204" pitchFamily="18" charset="0"/>
              </a:rPr>
              <a:t>Select a person you are interested in</a:t>
            </a:r>
          </a:p>
          <a:p>
            <a:pPr marL="342900" indent="-342900">
              <a:lnSpc>
                <a:spcPts val="3360"/>
              </a:lnSpc>
              <a:buAutoNum type="arabicPeriod"/>
            </a:pPr>
            <a:r>
              <a:rPr lang="en-VN" sz="2400" dirty="0">
                <a:latin typeface="Cambria" panose="02040503050406030204" pitchFamily="18" charset="0"/>
              </a:rPr>
              <a:t>Find out basic facts of person’s life (birthdate, early years, schooling, family, death, etc.)</a:t>
            </a:r>
          </a:p>
          <a:p>
            <a:pPr marL="342900" indent="-342900">
              <a:lnSpc>
                <a:spcPts val="3360"/>
              </a:lnSpc>
              <a:buAutoNum type="arabicPeriod"/>
            </a:pPr>
            <a:r>
              <a:rPr lang="en-VN" sz="2400" dirty="0">
                <a:latin typeface="Cambria" panose="02040503050406030204" pitchFamily="18" charset="0"/>
              </a:rPr>
              <a:t>Think about what else you would like to know and what parts of life you want to write most about</a:t>
            </a:r>
          </a:p>
          <a:p>
            <a:pPr marL="1200150" lvl="2" indent="-28575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VN" sz="2200" dirty="0">
                <a:latin typeface="Cambria" panose="02040503050406030204" pitchFamily="18" charset="0"/>
              </a:rPr>
              <a:t>What makes this person special?</a:t>
            </a:r>
          </a:p>
          <a:p>
            <a:pPr marL="1200150" lvl="2" indent="-28575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VN" sz="2200" dirty="0">
                <a:latin typeface="Cambria" panose="02040503050406030204" pitchFamily="18" charset="0"/>
              </a:rPr>
              <a:t>What effect did he/she have on the world?</a:t>
            </a:r>
          </a:p>
          <a:p>
            <a:pPr marL="1200150" lvl="2" indent="-28575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VN" sz="2200" dirty="0">
                <a:latin typeface="Cambria" panose="02040503050406030204" pitchFamily="18" charset="0"/>
              </a:rPr>
              <a:t>What adjectives wolud you use to describe the person?</a:t>
            </a:r>
          </a:p>
        </p:txBody>
      </p:sp>
    </p:spTree>
    <p:extLst>
      <p:ext uri="{BB962C8B-B14F-4D97-AF65-F5344CB8AC3E}">
        <p14:creationId xmlns:p14="http://schemas.microsoft.com/office/powerpoint/2010/main" val="123080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CA3D-F880-AC4B-8061-9E4123C2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77BEAE-83FF-1B4E-B30C-9B19EDCA6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F27437-9873-2A4B-96B5-9C328D91D916}"/>
              </a:ext>
            </a:extLst>
          </p:cNvPr>
          <p:cNvSpPr txBox="1"/>
          <p:nvPr/>
        </p:nvSpPr>
        <p:spPr>
          <a:xfrm>
            <a:off x="2870789" y="2267456"/>
            <a:ext cx="7070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Activity 4: Write a biography about a person you admire.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54B08-097E-0542-A0BC-9CD7C5D109C2}"/>
              </a:ext>
            </a:extLst>
          </p:cNvPr>
          <p:cNvSpPr/>
          <p:nvPr/>
        </p:nvSpPr>
        <p:spPr>
          <a:xfrm>
            <a:off x="3163671" y="2829664"/>
            <a:ext cx="6674776" cy="155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VN" sz="1900" dirty="0">
                <a:latin typeface="Cambria" panose="02040503050406030204" pitchFamily="18" charset="0"/>
              </a:rPr>
              <a:t>Prewrite: Collecting information</a:t>
            </a:r>
          </a:p>
          <a:p>
            <a:pPr marL="342900" indent="-342900">
              <a:buAutoNum type="arabicPeriod"/>
            </a:pPr>
            <a:r>
              <a:rPr lang="en-VN" sz="1900" dirty="0">
                <a:latin typeface="Cambria" panose="02040503050406030204" pitchFamily="18" charset="0"/>
              </a:rPr>
              <a:t>Plan: Arrange information in time order and make a outline</a:t>
            </a:r>
          </a:p>
          <a:p>
            <a:pPr marL="342900" indent="-342900">
              <a:buAutoNum type="arabicPeriod"/>
            </a:pPr>
            <a:r>
              <a:rPr lang="en-VN" sz="1900" dirty="0">
                <a:latin typeface="Cambria" panose="02040503050406030204" pitchFamily="18" charset="0"/>
              </a:rPr>
              <a:t>Write the 1st drarf</a:t>
            </a:r>
          </a:p>
          <a:p>
            <a:pPr marL="342900" indent="-342900">
              <a:buAutoNum type="arabicPeriod"/>
            </a:pPr>
            <a:r>
              <a:rPr lang="en-VN" sz="1900" dirty="0">
                <a:latin typeface="Cambria" panose="02040503050406030204" pitchFamily="18" charset="0"/>
              </a:rPr>
              <a:t>Edit</a:t>
            </a:r>
          </a:p>
          <a:p>
            <a:pPr marL="342900" indent="-342900">
              <a:buAutoNum type="arabicPeriod"/>
            </a:pPr>
            <a:endParaRPr lang="en-VN" sz="19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96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807</Words>
  <Application>Microsoft Macintosh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2021-10-16T13:11:47Z</dcterms:created>
  <dcterms:modified xsi:type="dcterms:W3CDTF">2021-10-17T15:22:50Z</dcterms:modified>
</cp:coreProperties>
</file>