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9" r:id="rId3"/>
    <p:sldId id="258" r:id="rId4"/>
    <p:sldId id="312" r:id="rId5"/>
    <p:sldId id="264" r:id="rId6"/>
    <p:sldId id="261" r:id="rId7"/>
    <p:sldId id="289" r:id="rId8"/>
  </p:sldIdLst>
  <p:sldSz cx="9144000" cy="5143500" type="screen16x9"/>
  <p:notesSz cx="6858000" cy="9144000"/>
  <p:embeddedFontLst>
    <p:embeddedFont>
      <p:font typeface="Berkshire Swash" panose="02000505000000020003" pitchFamily="2" charset="0"/>
      <p:regular r:id="rId10"/>
    </p:embeddedFont>
    <p:embeddedFont>
      <p:font typeface="Delius Swash Caps" panose="02000603000000000000" pitchFamily="2" charset="0"/>
      <p:regular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Sacramento" panose="0200050700000002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041"/>
    <a:srgbClr val="8A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72922F-5279-4034-822F-78C6501E953A}">
  <a:tblStyle styleId="{8C72922F-5279-4034-822F-78C6501E95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8"/>
  </p:normalViewPr>
  <p:slideViewPr>
    <p:cSldViewPr snapToGrid="0">
      <p:cViewPr varScale="1">
        <p:scale>
          <a:sx n="120" d="100"/>
          <a:sy n="120" d="100"/>
        </p:scale>
        <p:origin x="200" y="8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9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007fbf625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007fbf625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cb8440f9cb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cb8440f9cb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626">
            <a:off x="1279050" y="798867"/>
            <a:ext cx="6585900" cy="2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80">
            <a:off x="2728200" y="2771300"/>
            <a:ext cx="36876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1420096">
            <a:off x="6949214" y="125286"/>
            <a:ext cx="2642692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-1555773">
            <a:off x="-56210" y="-355988"/>
            <a:ext cx="2642695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l="10527" r="8494"/>
          <a:stretch/>
        </p:blipFill>
        <p:spPr>
          <a:xfrm rot="4984048" flipH="1">
            <a:off x="-2276" y="3737696"/>
            <a:ext cx="1268352" cy="15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l="6919" r="11766"/>
          <a:stretch/>
        </p:blipFill>
        <p:spPr>
          <a:xfrm>
            <a:off x="8573478" y="116113"/>
            <a:ext cx="462200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6">
            <a:alphaModFix/>
          </a:blip>
          <a:srcRect l="19306" r="25829"/>
          <a:stretch/>
        </p:blipFill>
        <p:spPr>
          <a:xfrm rot="10800000">
            <a:off x="56737" y="3396550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l="7837" r="46809"/>
          <a:stretch/>
        </p:blipFill>
        <p:spPr>
          <a:xfrm rot="-5400000">
            <a:off x="7970787" y="4043851"/>
            <a:ext cx="709800" cy="13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25348" r="16844"/>
          <a:stretch/>
        </p:blipFill>
        <p:spPr>
          <a:xfrm rot="8311651">
            <a:off x="8318534" y="3621071"/>
            <a:ext cx="654507" cy="112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9">
            <a:alphaModFix/>
          </a:blip>
          <a:srcRect l="7547" r="16372"/>
          <a:stretch/>
        </p:blipFill>
        <p:spPr>
          <a:xfrm>
            <a:off x="1" y="646938"/>
            <a:ext cx="687601" cy="89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0"/>
          <p:cNvPicPr preferRelativeResize="0"/>
          <p:nvPr/>
        </p:nvPicPr>
        <p:blipFill rotWithShape="1">
          <a:blip r:embed="rId3">
            <a:alphaModFix/>
          </a:blip>
          <a:srcRect l="2250" t="28441" r="-2249" b="40603"/>
          <a:stretch/>
        </p:blipFill>
        <p:spPr>
          <a:xfrm rot="7">
            <a:off x="-56200" y="-54948"/>
            <a:ext cx="2642674" cy="81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 rotWithShape="1">
          <a:blip r:embed="rId4">
            <a:alphaModFix/>
          </a:blip>
          <a:srcRect l="6919" r="11766"/>
          <a:stretch/>
        </p:blipFill>
        <p:spPr>
          <a:xfrm>
            <a:off x="8536999" y="809103"/>
            <a:ext cx="574123" cy="84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0"/>
          <p:cNvPicPr preferRelativeResize="0"/>
          <p:nvPr/>
        </p:nvPicPr>
        <p:blipFill rotWithShape="1">
          <a:blip r:embed="rId5">
            <a:alphaModFix/>
          </a:blip>
          <a:srcRect l="19306" r="25829"/>
          <a:stretch/>
        </p:blipFill>
        <p:spPr>
          <a:xfrm rot="10800000" flipH="1">
            <a:off x="8537003" y="3471975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 rotWithShape="1">
          <a:blip r:embed="rId6">
            <a:alphaModFix/>
          </a:blip>
          <a:srcRect l="7837" r="46809"/>
          <a:stretch/>
        </p:blipFill>
        <p:spPr>
          <a:xfrm rot="5400000" flipH="1">
            <a:off x="1004839" y="4258062"/>
            <a:ext cx="594373" cy="113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/>
          <p:cNvPicPr preferRelativeResize="0"/>
          <p:nvPr/>
        </p:nvPicPr>
        <p:blipFill rotWithShape="1">
          <a:blip r:embed="rId7">
            <a:alphaModFix/>
          </a:blip>
          <a:srcRect l="25348" r="16844"/>
          <a:stretch/>
        </p:blipFill>
        <p:spPr>
          <a:xfrm rot="6860607">
            <a:off x="8070942" y="4154717"/>
            <a:ext cx="781287" cy="134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 rotWithShape="1">
          <a:blip r:embed="rId8">
            <a:alphaModFix/>
          </a:blip>
          <a:srcRect l="7547" r="16372"/>
          <a:stretch/>
        </p:blipFill>
        <p:spPr>
          <a:xfrm>
            <a:off x="1" y="646938"/>
            <a:ext cx="687601" cy="89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0"/>
          <p:cNvPicPr preferRelativeResize="0"/>
          <p:nvPr/>
        </p:nvPicPr>
        <p:blipFill rotWithShape="1">
          <a:blip r:embed="rId3">
            <a:alphaModFix/>
          </a:blip>
          <a:srcRect l="2250" t="28441" r="-2249" b="40603"/>
          <a:stretch/>
        </p:blipFill>
        <p:spPr>
          <a:xfrm rot="-7" flipH="1">
            <a:off x="6541950" y="-54948"/>
            <a:ext cx="2642674" cy="81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0"/>
          <p:cNvPicPr preferRelativeResize="0"/>
          <p:nvPr/>
        </p:nvPicPr>
        <p:blipFill rotWithShape="1">
          <a:blip r:embed="rId9">
            <a:alphaModFix/>
          </a:blip>
          <a:srcRect l="10527" r="8494"/>
          <a:stretch/>
        </p:blipFill>
        <p:spPr>
          <a:xfrm rot="3038994" flipH="1">
            <a:off x="-157148" y="3964502"/>
            <a:ext cx="1001894" cy="12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1420096">
            <a:off x="6949214" y="125286"/>
            <a:ext cx="2642692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-1555773">
            <a:off x="-56210" y="-355988"/>
            <a:ext cx="2642695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/>
          <p:cNvPicPr preferRelativeResize="0"/>
          <p:nvPr/>
        </p:nvPicPr>
        <p:blipFill rotWithShape="1">
          <a:blip r:embed="rId4">
            <a:alphaModFix/>
          </a:blip>
          <a:srcRect l="10527" r="8494"/>
          <a:stretch/>
        </p:blipFill>
        <p:spPr>
          <a:xfrm rot="-3593142">
            <a:off x="8462132" y="3637686"/>
            <a:ext cx="822356" cy="100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1"/>
          <p:cNvPicPr preferRelativeResize="0"/>
          <p:nvPr/>
        </p:nvPicPr>
        <p:blipFill rotWithShape="1">
          <a:blip r:embed="rId5">
            <a:alphaModFix/>
          </a:blip>
          <a:srcRect l="6919" r="11766"/>
          <a:stretch/>
        </p:blipFill>
        <p:spPr>
          <a:xfrm>
            <a:off x="8573478" y="116113"/>
            <a:ext cx="462200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 rotWithShape="1">
          <a:blip r:embed="rId6">
            <a:alphaModFix/>
          </a:blip>
          <a:srcRect l="19306" r="25829"/>
          <a:stretch/>
        </p:blipFill>
        <p:spPr>
          <a:xfrm rot="10800000">
            <a:off x="30932" y="3471975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/>
          <p:cNvPicPr preferRelativeResize="0"/>
          <p:nvPr/>
        </p:nvPicPr>
        <p:blipFill rotWithShape="1">
          <a:blip r:embed="rId7">
            <a:alphaModFix/>
          </a:blip>
          <a:srcRect l="7837" r="46809"/>
          <a:stretch/>
        </p:blipFill>
        <p:spPr>
          <a:xfrm rot="-5400000">
            <a:off x="7984395" y="4036176"/>
            <a:ext cx="709800" cy="13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1"/>
          <p:cNvPicPr preferRelativeResize="0"/>
          <p:nvPr/>
        </p:nvPicPr>
        <p:blipFill rotWithShape="1">
          <a:blip r:embed="rId8">
            <a:alphaModFix/>
          </a:blip>
          <a:srcRect l="25348" r="16844"/>
          <a:stretch/>
        </p:blipFill>
        <p:spPr>
          <a:xfrm rot="-6860628" flipH="1">
            <a:off x="207106" y="4263494"/>
            <a:ext cx="654505" cy="11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1"/>
          <p:cNvPicPr preferRelativeResize="0"/>
          <p:nvPr/>
        </p:nvPicPr>
        <p:blipFill rotWithShape="1">
          <a:blip r:embed="rId9">
            <a:alphaModFix/>
          </a:blip>
          <a:srcRect l="7547" r="16372"/>
          <a:stretch/>
        </p:blipFill>
        <p:spPr>
          <a:xfrm>
            <a:off x="1" y="646938"/>
            <a:ext cx="687601" cy="89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 hasCustomPrompt="1"/>
          </p:nvPr>
        </p:nvSpPr>
        <p:spPr>
          <a:xfrm>
            <a:off x="889513" y="513075"/>
            <a:ext cx="19533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1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889525" y="2061000"/>
            <a:ext cx="41991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889525" y="3643300"/>
            <a:ext cx="3915600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1420096">
            <a:off x="6949214" y="125286"/>
            <a:ext cx="2642692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-1555773">
            <a:off x="-56210" y="-355988"/>
            <a:ext cx="2642695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 l="10527" r="8494"/>
          <a:stretch/>
        </p:blipFill>
        <p:spPr>
          <a:xfrm rot="3593142" flipH="1">
            <a:off x="-142429" y="3637686"/>
            <a:ext cx="822356" cy="100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5">
            <a:alphaModFix/>
          </a:blip>
          <a:srcRect l="6919" r="11766"/>
          <a:stretch/>
        </p:blipFill>
        <p:spPr>
          <a:xfrm>
            <a:off x="8573478" y="116113"/>
            <a:ext cx="462200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6">
            <a:alphaModFix/>
          </a:blip>
          <a:srcRect l="19306" r="25829"/>
          <a:stretch/>
        </p:blipFill>
        <p:spPr>
          <a:xfrm rot="10800000" flipH="1">
            <a:off x="8537003" y="3471975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7">
            <a:alphaModFix/>
          </a:blip>
          <a:srcRect l="7837" r="46809"/>
          <a:stretch/>
        </p:blipFill>
        <p:spPr>
          <a:xfrm rot="5400000" flipH="1">
            <a:off x="447864" y="4036176"/>
            <a:ext cx="709800" cy="13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8">
            <a:alphaModFix/>
          </a:blip>
          <a:srcRect l="25348" r="16844"/>
          <a:stretch/>
        </p:blipFill>
        <p:spPr>
          <a:xfrm rot="6860628">
            <a:off x="8280448" y="4263494"/>
            <a:ext cx="654505" cy="11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9">
            <a:alphaModFix/>
          </a:blip>
          <a:srcRect l="7547" r="16372"/>
          <a:stretch/>
        </p:blipFill>
        <p:spPr>
          <a:xfrm>
            <a:off x="1" y="646938"/>
            <a:ext cx="687601" cy="89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2879100" y="1064975"/>
            <a:ext cx="33858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-1420096" flipH="1">
            <a:off x="-635548" y="15611"/>
            <a:ext cx="2642692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 rotWithShape="1">
          <a:blip r:embed="rId4">
            <a:alphaModFix/>
          </a:blip>
          <a:srcRect l="6919" r="11766"/>
          <a:stretch/>
        </p:blipFill>
        <p:spPr>
          <a:xfrm flipH="1">
            <a:off x="93444" y="94988"/>
            <a:ext cx="462200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5">
            <a:alphaModFix/>
          </a:blip>
          <a:srcRect l="19306" r="25829"/>
          <a:stretch/>
        </p:blipFill>
        <p:spPr>
          <a:xfrm rot="10800000">
            <a:off x="37483" y="3338000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6">
            <a:alphaModFix/>
          </a:blip>
          <a:srcRect l="19111" r="25587"/>
          <a:stretch/>
        </p:blipFill>
        <p:spPr>
          <a:xfrm>
            <a:off x="8458201" y="4100463"/>
            <a:ext cx="611651" cy="109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 rotWithShape="1">
          <a:blip r:embed="rId5">
            <a:alphaModFix/>
          </a:blip>
          <a:srcRect l="19306" r="25829"/>
          <a:stretch/>
        </p:blipFill>
        <p:spPr>
          <a:xfrm rot="-5400000">
            <a:off x="7722962" y="4337375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7">
            <a:alphaModFix/>
          </a:blip>
          <a:srcRect l="29171" r="28299"/>
          <a:stretch/>
        </p:blipFill>
        <p:spPr>
          <a:xfrm rot="-5400000" flipH="1">
            <a:off x="8488539" y="-133775"/>
            <a:ext cx="422385" cy="98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4">
            <a:alphaModFix/>
          </a:blip>
          <a:srcRect l="6919" r="11766"/>
          <a:stretch/>
        </p:blipFill>
        <p:spPr>
          <a:xfrm>
            <a:off x="8681803" y="610413"/>
            <a:ext cx="462200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 rotWithShape="1">
          <a:blip r:embed="rId8">
            <a:alphaModFix/>
          </a:blip>
          <a:srcRect l="10527" r="8494"/>
          <a:stretch/>
        </p:blipFill>
        <p:spPr>
          <a:xfrm rot="4850321" flipH="1">
            <a:off x="8802" y="3991701"/>
            <a:ext cx="1001893" cy="122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 hasCustomPrompt="1"/>
          </p:nvPr>
        </p:nvSpPr>
        <p:spPr>
          <a:xfrm flipH="1">
            <a:off x="1473325" y="745038"/>
            <a:ext cx="11214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972175" y="2254700"/>
            <a:ext cx="212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"/>
          </p:nvPr>
        </p:nvSpPr>
        <p:spPr>
          <a:xfrm>
            <a:off x="899125" y="1487150"/>
            <a:ext cx="22698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4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2502025" y="2681225"/>
            <a:ext cx="11214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4"/>
          </p:nvPr>
        </p:nvSpPr>
        <p:spPr>
          <a:xfrm>
            <a:off x="2000875" y="4185025"/>
            <a:ext cx="212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5"/>
          </p:nvPr>
        </p:nvSpPr>
        <p:spPr>
          <a:xfrm>
            <a:off x="1927825" y="3418700"/>
            <a:ext cx="22698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4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549275" y="745038"/>
            <a:ext cx="11214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7"/>
          </p:nvPr>
        </p:nvSpPr>
        <p:spPr>
          <a:xfrm>
            <a:off x="6048125" y="2254700"/>
            <a:ext cx="212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5520575" y="2681225"/>
            <a:ext cx="11214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9"/>
          </p:nvPr>
        </p:nvSpPr>
        <p:spPr>
          <a:xfrm>
            <a:off x="5019425" y="4185025"/>
            <a:ext cx="212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3"/>
          </p:nvPr>
        </p:nvSpPr>
        <p:spPr>
          <a:xfrm>
            <a:off x="4755425" y="3418700"/>
            <a:ext cx="26517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4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4"/>
          </p:nvPr>
        </p:nvSpPr>
        <p:spPr>
          <a:xfrm>
            <a:off x="5975075" y="1487150"/>
            <a:ext cx="22698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4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23" name="Google Shape;123;p13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-4198114">
            <a:off x="-520939" y="325633"/>
            <a:ext cx="2642700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 l="7837" r="46809"/>
          <a:stretch/>
        </p:blipFill>
        <p:spPr>
          <a:xfrm rot="5399976" flipH="1">
            <a:off x="393929" y="4009116"/>
            <a:ext cx="709800" cy="13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5">
            <a:alphaModFix/>
          </a:blip>
          <a:srcRect l="25348" r="16844"/>
          <a:stretch/>
        </p:blipFill>
        <p:spPr>
          <a:xfrm rot="3896714">
            <a:off x="8130950" y="-144594"/>
            <a:ext cx="654507" cy="112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6">
            <a:alphaModFix/>
          </a:blip>
          <a:srcRect l="7547" r="16372"/>
          <a:stretch/>
        </p:blipFill>
        <p:spPr>
          <a:xfrm>
            <a:off x="8458201" y="457188"/>
            <a:ext cx="687601" cy="89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7">
            <a:alphaModFix/>
          </a:blip>
          <a:srcRect l="19306" r="25829"/>
          <a:stretch/>
        </p:blipFill>
        <p:spPr>
          <a:xfrm rot="-8277568">
            <a:off x="214288" y="-6198"/>
            <a:ext cx="574120" cy="103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8">
            <a:alphaModFix/>
          </a:blip>
          <a:srcRect l="21297" r="23398"/>
          <a:stretch/>
        </p:blipFill>
        <p:spPr>
          <a:xfrm rot="7199996">
            <a:off x="8394245" y="4211906"/>
            <a:ext cx="599836" cy="107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9">
            <a:alphaModFix/>
          </a:blip>
          <a:srcRect l="6919" r="11766"/>
          <a:stretch/>
        </p:blipFill>
        <p:spPr>
          <a:xfrm>
            <a:off x="8643353" y="3739413"/>
            <a:ext cx="462200" cy="68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>
            <a:spLocks noGrp="1"/>
          </p:cNvSpPr>
          <p:nvPr>
            <p:ph type="title" idx="16" hasCustomPrompt="1"/>
          </p:nvPr>
        </p:nvSpPr>
        <p:spPr>
          <a:xfrm flipH="1">
            <a:off x="4011300" y="745038"/>
            <a:ext cx="11214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7"/>
          </p:nvPr>
        </p:nvSpPr>
        <p:spPr>
          <a:xfrm>
            <a:off x="3510150" y="2254700"/>
            <a:ext cx="212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18"/>
          </p:nvPr>
        </p:nvSpPr>
        <p:spPr>
          <a:xfrm>
            <a:off x="3437100" y="1487150"/>
            <a:ext cx="22698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200">
                <a:solidFill>
                  <a:schemeClr val="accent4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 hasCustomPrompt="1"/>
          </p:nvPr>
        </p:nvSpPr>
        <p:spPr>
          <a:xfrm>
            <a:off x="4547113" y="513075"/>
            <a:ext cx="19533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1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2"/>
          </p:nvPr>
        </p:nvSpPr>
        <p:spPr>
          <a:xfrm>
            <a:off x="4547125" y="2061000"/>
            <a:ext cx="41991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4547125" y="3643300"/>
            <a:ext cx="37548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-1420096" flipH="1">
            <a:off x="-410214" y="125286"/>
            <a:ext cx="2642692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1555773" flipH="1">
            <a:off x="6595208" y="-355988"/>
            <a:ext cx="2642695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4">
            <a:alphaModFix/>
          </a:blip>
          <a:srcRect l="10527" r="8494"/>
          <a:stretch/>
        </p:blipFill>
        <p:spPr>
          <a:xfrm rot="-3593142">
            <a:off x="8501766" y="3637686"/>
            <a:ext cx="822356" cy="100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5">
            <a:alphaModFix/>
          </a:blip>
          <a:srcRect l="6919" r="11766"/>
          <a:stretch/>
        </p:blipFill>
        <p:spPr>
          <a:xfrm flipH="1">
            <a:off x="146015" y="116113"/>
            <a:ext cx="462200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l="19306" r="25829"/>
          <a:stretch/>
        </p:blipFill>
        <p:spPr>
          <a:xfrm rot="10800000">
            <a:off x="70567" y="3471975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7">
            <a:alphaModFix/>
          </a:blip>
          <a:srcRect l="7837" r="46809"/>
          <a:stretch/>
        </p:blipFill>
        <p:spPr>
          <a:xfrm rot="-5400000">
            <a:off x="8024029" y="4036176"/>
            <a:ext cx="709800" cy="13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8">
            <a:alphaModFix/>
          </a:blip>
          <a:srcRect l="25348" r="16844"/>
          <a:stretch/>
        </p:blipFill>
        <p:spPr>
          <a:xfrm rot="-6860628" flipH="1">
            <a:off x="246740" y="4263494"/>
            <a:ext cx="654505" cy="11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9">
            <a:alphaModFix/>
          </a:blip>
          <a:srcRect l="7547" r="16372"/>
          <a:stretch/>
        </p:blipFill>
        <p:spPr>
          <a:xfrm flipH="1">
            <a:off x="8494091" y="646938"/>
            <a:ext cx="687601" cy="89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2">
  <p:cSld name="CUSTOM_9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body" idx="1"/>
          </p:nvPr>
        </p:nvSpPr>
        <p:spPr>
          <a:xfrm>
            <a:off x="621525" y="890600"/>
            <a:ext cx="3933900" cy="37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1" name="Google Shape;301;p27"/>
          <p:cNvSpPr txBox="1">
            <a:spLocks noGrp="1"/>
          </p:cNvSpPr>
          <p:nvPr>
            <p:ph type="body" idx="2"/>
          </p:nvPr>
        </p:nvSpPr>
        <p:spPr>
          <a:xfrm>
            <a:off x="4588575" y="1467775"/>
            <a:ext cx="3933900" cy="3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02" name="Google Shape;302;p27"/>
          <p:cNvPicPr preferRelativeResize="0"/>
          <p:nvPr/>
        </p:nvPicPr>
        <p:blipFill rotWithShape="1">
          <a:blip r:embed="rId3">
            <a:alphaModFix/>
          </a:blip>
          <a:srcRect l="2250" t="32478" r="-2249" b="25488"/>
          <a:stretch/>
        </p:blipFill>
        <p:spPr>
          <a:xfrm rot="5399980" flipH="1">
            <a:off x="7318475" y="617408"/>
            <a:ext cx="2642699" cy="110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7"/>
          <p:cNvPicPr preferRelativeResize="0"/>
          <p:nvPr/>
        </p:nvPicPr>
        <p:blipFill rotWithShape="1">
          <a:blip r:embed="rId4">
            <a:alphaModFix/>
          </a:blip>
          <a:srcRect l="7547" r="16372"/>
          <a:stretch/>
        </p:blipFill>
        <p:spPr>
          <a:xfrm flipH="1">
            <a:off x="8362623" y="1476162"/>
            <a:ext cx="687601" cy="89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7"/>
          <p:cNvPicPr preferRelativeResize="0"/>
          <p:nvPr/>
        </p:nvPicPr>
        <p:blipFill rotWithShape="1">
          <a:blip r:embed="rId5">
            <a:alphaModFix/>
          </a:blip>
          <a:srcRect l="10527" r="8494"/>
          <a:stretch/>
        </p:blipFill>
        <p:spPr>
          <a:xfrm rot="7917043" flipH="1">
            <a:off x="63625" y="-228968"/>
            <a:ext cx="911152" cy="111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7"/>
          <p:cNvPicPr preferRelativeResize="0"/>
          <p:nvPr/>
        </p:nvPicPr>
        <p:blipFill rotWithShape="1">
          <a:blip r:embed="rId6">
            <a:alphaModFix/>
          </a:blip>
          <a:srcRect l="19306" r="25829"/>
          <a:stretch/>
        </p:blipFill>
        <p:spPr>
          <a:xfrm>
            <a:off x="9" y="748694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7"/>
          <p:cNvPicPr preferRelativeResize="0"/>
          <p:nvPr/>
        </p:nvPicPr>
        <p:blipFill rotWithShape="1">
          <a:blip r:embed="rId7">
            <a:alphaModFix/>
          </a:blip>
          <a:srcRect l="7837" r="46809"/>
          <a:stretch/>
        </p:blipFill>
        <p:spPr>
          <a:xfrm>
            <a:off x="51962" y="3789126"/>
            <a:ext cx="709800" cy="13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7"/>
          <p:cNvPicPr preferRelativeResize="0"/>
          <p:nvPr/>
        </p:nvPicPr>
        <p:blipFill rotWithShape="1">
          <a:blip r:embed="rId8">
            <a:alphaModFix/>
          </a:blip>
          <a:srcRect l="25348" r="16844"/>
          <a:stretch/>
        </p:blipFill>
        <p:spPr>
          <a:xfrm rot="4878747">
            <a:off x="8383217" y="4026857"/>
            <a:ext cx="646384" cy="110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 rotWithShape="1">
          <a:blip r:embed="rId6">
            <a:alphaModFix/>
          </a:blip>
          <a:srcRect l="19306" r="25829"/>
          <a:stretch/>
        </p:blipFill>
        <p:spPr>
          <a:xfrm rot="5400000">
            <a:off x="8419359" y="4511832"/>
            <a:ext cx="574123" cy="10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9"/>
          <p:cNvPicPr preferRelativeResize="0"/>
          <p:nvPr/>
        </p:nvPicPr>
        <p:blipFill rotWithShape="1">
          <a:blip r:embed="rId3">
            <a:alphaModFix/>
          </a:blip>
          <a:srcRect l="2250" t="16960" r="-2249" b="25489"/>
          <a:stretch/>
        </p:blipFill>
        <p:spPr>
          <a:xfrm rot="-1420096" flipH="1">
            <a:off x="-410214" y="125286"/>
            <a:ext cx="2642692" cy="150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/>
          <p:cNvPicPr preferRelativeResize="0"/>
          <p:nvPr/>
        </p:nvPicPr>
        <p:blipFill rotWithShape="1">
          <a:blip r:embed="rId4">
            <a:alphaModFix/>
          </a:blip>
          <a:srcRect l="10527" r="8494"/>
          <a:stretch/>
        </p:blipFill>
        <p:spPr>
          <a:xfrm rot="-3593142">
            <a:off x="8501766" y="3637686"/>
            <a:ext cx="822356" cy="100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 rotWithShape="1">
          <a:blip r:embed="rId5">
            <a:alphaModFix/>
          </a:blip>
          <a:srcRect l="6919" r="11766"/>
          <a:stretch/>
        </p:blipFill>
        <p:spPr>
          <a:xfrm flipH="1">
            <a:off x="146015" y="116113"/>
            <a:ext cx="462200" cy="68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9"/>
          <p:cNvPicPr preferRelativeResize="0"/>
          <p:nvPr/>
        </p:nvPicPr>
        <p:blipFill rotWithShape="1">
          <a:blip r:embed="rId6">
            <a:alphaModFix/>
          </a:blip>
          <a:srcRect l="19306" r="25829"/>
          <a:stretch/>
        </p:blipFill>
        <p:spPr>
          <a:xfrm rot="10800000">
            <a:off x="70567" y="3471975"/>
            <a:ext cx="574123" cy="1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9"/>
          <p:cNvPicPr preferRelativeResize="0"/>
          <p:nvPr/>
        </p:nvPicPr>
        <p:blipFill rotWithShape="1">
          <a:blip r:embed="rId7">
            <a:alphaModFix/>
          </a:blip>
          <a:srcRect l="7837" r="46809"/>
          <a:stretch/>
        </p:blipFill>
        <p:spPr>
          <a:xfrm rot="-5400000">
            <a:off x="8024029" y="4036176"/>
            <a:ext cx="709800" cy="135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 rotWithShape="1">
          <a:blip r:embed="rId8">
            <a:alphaModFix/>
          </a:blip>
          <a:srcRect l="25348" r="16844"/>
          <a:stretch/>
        </p:blipFill>
        <p:spPr>
          <a:xfrm rot="-6860628" flipH="1">
            <a:off x="246740" y="4263494"/>
            <a:ext cx="654505" cy="112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736741" flipH="1">
            <a:off x="8644378" y="700889"/>
            <a:ext cx="503581" cy="49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10">
            <a:alphaModFix/>
          </a:blip>
          <a:srcRect l="14430" r="27685" b="8734"/>
          <a:stretch/>
        </p:blipFill>
        <p:spPr>
          <a:xfrm rot="-5400000">
            <a:off x="8012314" y="-272390"/>
            <a:ext cx="922723" cy="144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erkshire Swash"/>
              <a:buNone/>
              <a:defRPr sz="30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73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>
            <a:spLocks noGrp="1"/>
          </p:cNvSpPr>
          <p:nvPr>
            <p:ph type="ctrTitle"/>
          </p:nvPr>
        </p:nvSpPr>
        <p:spPr>
          <a:xfrm rot="-626">
            <a:off x="1279050" y="1413721"/>
            <a:ext cx="6585900" cy="1416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</a:rPr>
              <a:t>How to write</a:t>
            </a:r>
            <a:br>
              <a:rPr lang="en" sz="3600" dirty="0">
                <a:solidFill>
                  <a:schemeClr val="accent1"/>
                </a:solidFill>
              </a:rPr>
            </a:br>
            <a:r>
              <a:rPr lang="en" sz="4400" dirty="0">
                <a:solidFill>
                  <a:schemeClr val="accent4"/>
                </a:solidFill>
              </a:rPr>
              <a:t>Comparison paragraph</a:t>
            </a:r>
            <a:endParaRPr sz="4400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4B8E1-6C05-4549-8124-376B92C0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66" y="2830526"/>
            <a:ext cx="1649467" cy="16494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title" idx="2"/>
          </p:nvPr>
        </p:nvSpPr>
        <p:spPr>
          <a:xfrm>
            <a:off x="2472450" y="715525"/>
            <a:ext cx="4199100" cy="571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 comparative paragraph</a:t>
            </a:r>
            <a:endParaRPr sz="2800" dirty="0"/>
          </a:p>
        </p:txBody>
      </p:sp>
      <p:sp>
        <p:nvSpPr>
          <p:cNvPr id="393" name="Google Shape;393;p38"/>
          <p:cNvSpPr txBox="1">
            <a:spLocks noGrp="1"/>
          </p:cNvSpPr>
          <p:nvPr>
            <p:ph type="subTitle" idx="1"/>
          </p:nvPr>
        </p:nvSpPr>
        <p:spPr>
          <a:xfrm>
            <a:off x="1870501" y="1287366"/>
            <a:ext cx="5223981" cy="8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is the type of paragraph that provides points of comparison of two subjects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E4CC8-6F81-A942-BE2F-12762C3BC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416" y="2571750"/>
            <a:ext cx="3917167" cy="205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 flipH="1">
            <a:off x="235963" y="1419599"/>
            <a:ext cx="11214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72" name="Google Shape;372;p37"/>
          <p:cNvSpPr txBox="1">
            <a:spLocks noGrp="1"/>
          </p:cNvSpPr>
          <p:nvPr>
            <p:ph type="subTitle" idx="1"/>
          </p:nvPr>
        </p:nvSpPr>
        <p:spPr>
          <a:xfrm>
            <a:off x="1357363" y="1838151"/>
            <a:ext cx="7268863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Brainstorming the similarities and differences between the 2 subjects based on a Venn Diagram</a:t>
            </a:r>
            <a:endParaRPr sz="1800" dirty="0"/>
          </a:p>
        </p:txBody>
      </p:sp>
      <p:sp>
        <p:nvSpPr>
          <p:cNvPr id="373" name="Google Shape;373;p37"/>
          <p:cNvSpPr txBox="1">
            <a:spLocks noGrp="1"/>
          </p:cNvSpPr>
          <p:nvPr>
            <p:ph type="subTitle" idx="2"/>
          </p:nvPr>
        </p:nvSpPr>
        <p:spPr>
          <a:xfrm>
            <a:off x="1171325" y="1419599"/>
            <a:ext cx="22698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Brainstorming</a:t>
            </a:r>
            <a:endParaRPr dirty="0"/>
          </a:p>
        </p:txBody>
      </p:sp>
      <p:sp>
        <p:nvSpPr>
          <p:cNvPr id="374" name="Google Shape;374;p37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Steps </a:t>
            </a:r>
            <a:r>
              <a:rPr lang="en" dirty="0">
                <a:solidFill>
                  <a:schemeClr val="accent1"/>
                </a:solidFill>
              </a:rPr>
              <a:t>of Writing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4"/>
                </a:solidFill>
              </a:rPr>
              <a:t>a Comparison Paragraph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4" name="Google Shape;384;p37"/>
          <p:cNvSpPr/>
          <p:nvPr/>
        </p:nvSpPr>
        <p:spPr>
          <a:xfrm rot="-1869146">
            <a:off x="2032114" y="18419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Sacramento"/>
              <a:ea typeface="Sacramento"/>
              <a:cs typeface="Sacramento"/>
              <a:sym typeface="Sacramento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178F6B-8B99-0847-BB5C-53E1BF5C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35" y="2708828"/>
            <a:ext cx="3067251" cy="1977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 flipH="1">
            <a:off x="3116651" y="0"/>
            <a:ext cx="11214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72" name="Google Shape;372;p37"/>
          <p:cNvSpPr txBox="1">
            <a:spLocks noGrp="1"/>
          </p:cNvSpPr>
          <p:nvPr>
            <p:ph type="subTitle" idx="1"/>
          </p:nvPr>
        </p:nvSpPr>
        <p:spPr>
          <a:xfrm>
            <a:off x="1357363" y="780109"/>
            <a:ext cx="7268863" cy="1288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EE5041"/>
                </a:solidFill>
              </a:rPr>
              <a:t>1. Topic sentence: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Introduce the 2 subjects (E.g.: A and B)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State the relationship between the 2 subjects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EE5041"/>
                </a:solidFill>
              </a:rPr>
              <a:t>2. Supporting details:</a:t>
            </a:r>
            <a:endParaRPr sz="1800" dirty="0">
              <a:solidFill>
                <a:srgbClr val="EE5041"/>
              </a:solidFill>
            </a:endParaRPr>
          </a:p>
        </p:txBody>
      </p:sp>
      <p:sp>
        <p:nvSpPr>
          <p:cNvPr id="373" name="Google Shape;373;p37"/>
          <p:cNvSpPr txBox="1">
            <a:spLocks noGrp="1"/>
          </p:cNvSpPr>
          <p:nvPr>
            <p:ph type="subTitle" idx="2"/>
          </p:nvPr>
        </p:nvSpPr>
        <p:spPr>
          <a:xfrm>
            <a:off x="3585896" y="253980"/>
            <a:ext cx="22698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E5041"/>
                </a:solidFill>
              </a:rPr>
              <a:t>Outlining</a:t>
            </a:r>
            <a:endParaRPr dirty="0">
              <a:solidFill>
                <a:srgbClr val="EE5041"/>
              </a:solidFill>
            </a:endParaRPr>
          </a:p>
        </p:txBody>
      </p:sp>
      <p:sp>
        <p:nvSpPr>
          <p:cNvPr id="384" name="Google Shape;384;p37"/>
          <p:cNvSpPr/>
          <p:nvPr/>
        </p:nvSpPr>
        <p:spPr>
          <a:xfrm rot="-1869146">
            <a:off x="2032114" y="1841987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10" name="Google Shape;372;p37">
            <a:extLst>
              <a:ext uri="{FF2B5EF4-FFF2-40B4-BE49-F238E27FC236}">
                <a16:creationId xmlns:a16="http://schemas.microsoft.com/office/drawing/2014/main" id="{842DE7B2-F1CD-BA48-894F-160B34E5334D}"/>
              </a:ext>
            </a:extLst>
          </p:cNvPr>
          <p:cNvSpPr txBox="1">
            <a:spLocks/>
          </p:cNvSpPr>
          <p:nvPr/>
        </p:nvSpPr>
        <p:spPr>
          <a:xfrm>
            <a:off x="1559442" y="1966629"/>
            <a:ext cx="2863763" cy="108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GB" sz="1800" dirty="0">
                <a:solidFill>
                  <a:srgbClr val="8AA54C"/>
                </a:solidFill>
              </a:rPr>
              <a:t>Option 1 ( Block method)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Describe A in details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Describe B in details</a:t>
            </a:r>
          </a:p>
        </p:txBody>
      </p:sp>
      <p:sp>
        <p:nvSpPr>
          <p:cNvPr id="11" name="Google Shape;372;p37">
            <a:extLst>
              <a:ext uri="{FF2B5EF4-FFF2-40B4-BE49-F238E27FC236}">
                <a16:creationId xmlns:a16="http://schemas.microsoft.com/office/drawing/2014/main" id="{855BD192-03F8-3044-938A-29D1E180B234}"/>
              </a:ext>
            </a:extLst>
          </p:cNvPr>
          <p:cNvSpPr txBox="1">
            <a:spLocks/>
          </p:cNvSpPr>
          <p:nvPr/>
        </p:nvSpPr>
        <p:spPr>
          <a:xfrm>
            <a:off x="4720796" y="1951450"/>
            <a:ext cx="4306246" cy="210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GB" sz="1800" dirty="0">
                <a:solidFill>
                  <a:srgbClr val="8AA54C"/>
                </a:solidFill>
              </a:rPr>
              <a:t>Option 2 ( Point-by-point method) </a:t>
            </a:r>
          </a:p>
          <a:p>
            <a:pPr marL="0" indent="0" algn="l"/>
            <a:r>
              <a:rPr lang="en-GB" dirty="0">
                <a:solidFill>
                  <a:srgbClr val="EE5041"/>
                </a:solidFill>
              </a:rPr>
              <a:t>(</a:t>
            </a:r>
            <a:r>
              <a:rPr lang="en-GB" dirty="0" err="1">
                <a:solidFill>
                  <a:srgbClr val="EE5041"/>
                </a:solidFill>
              </a:rPr>
              <a:t>Nên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chọn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cách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này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để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viết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vì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thấy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được</a:t>
            </a:r>
            <a:r>
              <a:rPr lang="en-GB" dirty="0">
                <a:solidFill>
                  <a:srgbClr val="EE5041"/>
                </a:solidFill>
              </a:rPr>
              <a:t> </a:t>
            </a:r>
            <a:r>
              <a:rPr lang="en-GB" dirty="0" err="1">
                <a:solidFill>
                  <a:srgbClr val="EE5041"/>
                </a:solidFill>
              </a:rPr>
              <a:t>sự</a:t>
            </a:r>
            <a:r>
              <a:rPr lang="en-GB" dirty="0">
                <a:solidFill>
                  <a:srgbClr val="EE5041"/>
                </a:solidFill>
              </a:rPr>
              <a:t> so </a:t>
            </a:r>
            <a:r>
              <a:rPr lang="en-GB" dirty="0" err="1">
                <a:solidFill>
                  <a:srgbClr val="EE5041"/>
                </a:solidFill>
              </a:rPr>
              <a:t>sánh</a:t>
            </a:r>
            <a:r>
              <a:rPr lang="en-GB" dirty="0">
                <a:solidFill>
                  <a:srgbClr val="EE5041"/>
                </a:solidFill>
              </a:rPr>
              <a:t>)</a:t>
            </a:r>
          </a:p>
          <a:p>
            <a:pPr marL="0" indent="0" algn="l"/>
            <a:r>
              <a:rPr lang="en-GB" sz="1800" dirty="0"/>
              <a:t>- Similarities in A and B </a:t>
            </a:r>
          </a:p>
          <a:p>
            <a:pPr marL="0" indent="0" algn="l"/>
            <a:r>
              <a:rPr lang="en-GB" sz="1800" dirty="0"/>
              <a:t>      + supporting detail</a:t>
            </a:r>
          </a:p>
          <a:p>
            <a:pPr marL="0" indent="0" algn="l"/>
            <a:r>
              <a:rPr lang="en-GB" sz="1800" dirty="0"/>
              <a:t>- Differences between A and B</a:t>
            </a:r>
          </a:p>
          <a:p>
            <a:pPr marL="0" indent="0" algn="l"/>
            <a:r>
              <a:rPr lang="en-GB" sz="1800" dirty="0"/>
              <a:t>      + difference 1 + supporting detail</a:t>
            </a:r>
          </a:p>
          <a:p>
            <a:pPr marL="0" indent="0" algn="l"/>
            <a:r>
              <a:rPr lang="en-GB" sz="1800" dirty="0"/>
              <a:t>      + difference 2 + supporting detail.</a:t>
            </a:r>
          </a:p>
        </p:txBody>
      </p:sp>
      <p:sp>
        <p:nvSpPr>
          <p:cNvPr id="14" name="Google Shape;372;p37">
            <a:extLst>
              <a:ext uri="{FF2B5EF4-FFF2-40B4-BE49-F238E27FC236}">
                <a16:creationId xmlns:a16="http://schemas.microsoft.com/office/drawing/2014/main" id="{FCAE244B-3A16-8C4B-9D62-62976B051E29}"/>
              </a:ext>
            </a:extLst>
          </p:cNvPr>
          <p:cNvSpPr txBox="1">
            <a:spLocks/>
          </p:cNvSpPr>
          <p:nvPr/>
        </p:nvSpPr>
        <p:spPr>
          <a:xfrm>
            <a:off x="1357363" y="3950813"/>
            <a:ext cx="6468200" cy="108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l"/>
            <a:r>
              <a:rPr lang="en-GB" sz="1800" dirty="0">
                <a:solidFill>
                  <a:srgbClr val="EE5041"/>
                </a:solidFill>
              </a:rPr>
              <a:t>3. Concluding sentence: 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Summarise the similarities and differences.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Or paraphrase the topic sentence.</a:t>
            </a:r>
          </a:p>
        </p:txBody>
      </p:sp>
    </p:spTree>
    <p:extLst>
      <p:ext uri="{BB962C8B-B14F-4D97-AF65-F5344CB8AC3E}">
        <p14:creationId xmlns:p14="http://schemas.microsoft.com/office/powerpoint/2010/main" val="406905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3"/>
          <p:cNvSpPr txBox="1">
            <a:spLocks noGrp="1"/>
          </p:cNvSpPr>
          <p:nvPr>
            <p:ph type="title" idx="2"/>
          </p:nvPr>
        </p:nvSpPr>
        <p:spPr>
          <a:xfrm>
            <a:off x="2867181" y="444851"/>
            <a:ext cx="4199100" cy="14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Useful language</a:t>
            </a:r>
            <a:endParaRPr sz="3600" dirty="0"/>
          </a:p>
        </p:txBody>
      </p:sp>
      <p:sp>
        <p:nvSpPr>
          <p:cNvPr id="487" name="Google Shape;487;p43"/>
          <p:cNvSpPr txBox="1">
            <a:spLocks noGrp="1"/>
          </p:cNvSpPr>
          <p:nvPr>
            <p:ph type="subTitle" idx="1"/>
          </p:nvPr>
        </p:nvSpPr>
        <p:spPr>
          <a:xfrm>
            <a:off x="1749628" y="1262233"/>
            <a:ext cx="2822372" cy="155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8AA54C"/>
                </a:solidFill>
              </a:rPr>
              <a:t>To show Comparison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Similarly,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Likewise,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Same as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In the same way,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800" dirty="0"/>
              <a:t>… have in common is …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800" dirty="0"/>
          </a:p>
        </p:txBody>
      </p:sp>
      <p:sp>
        <p:nvSpPr>
          <p:cNvPr id="9" name="Google Shape;487;p43">
            <a:extLst>
              <a:ext uri="{FF2B5EF4-FFF2-40B4-BE49-F238E27FC236}">
                <a16:creationId xmlns:a16="http://schemas.microsoft.com/office/drawing/2014/main" id="{F00A5C0C-72C4-B844-BE02-39065B7CD746}"/>
              </a:ext>
            </a:extLst>
          </p:cNvPr>
          <p:cNvSpPr txBox="1">
            <a:spLocks/>
          </p:cNvSpPr>
          <p:nvPr/>
        </p:nvSpPr>
        <p:spPr>
          <a:xfrm>
            <a:off x="5061290" y="1262233"/>
            <a:ext cx="3754800" cy="30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1800" b="1" dirty="0">
                <a:solidFill>
                  <a:srgbClr val="8AA54C"/>
                </a:solidFill>
              </a:rPr>
              <a:t>To Show Contrast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/>
              <a:t>However,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/>
              <a:t>Nevertheless,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/>
              <a:t>In contrast,/ On the contrary,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/>
              <a:t>Whereas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/>
              <a:t>While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/>
              <a:t>Although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800" dirty="0"/>
          </a:p>
        </p:txBody>
      </p:sp>
      <p:pic>
        <p:nvPicPr>
          <p:cNvPr id="11" name="Google Shape;954;p66">
            <a:extLst>
              <a:ext uri="{FF2B5EF4-FFF2-40B4-BE49-F238E27FC236}">
                <a16:creationId xmlns:a16="http://schemas.microsoft.com/office/drawing/2014/main" id="{36488419-126E-6F43-A0E7-140C75C80E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629"/>
          <a:stretch/>
        </p:blipFill>
        <p:spPr>
          <a:xfrm>
            <a:off x="6792280" y="4147081"/>
            <a:ext cx="964557" cy="103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55;p66">
            <a:extLst>
              <a:ext uri="{FF2B5EF4-FFF2-40B4-BE49-F238E27FC236}">
                <a16:creationId xmlns:a16="http://schemas.microsoft.com/office/drawing/2014/main" id="{85A77F6E-4122-994D-A3D1-9F1ABD20CF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7181" y="4186602"/>
            <a:ext cx="964557" cy="95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796650" y="458343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Sample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277677" y="1192400"/>
            <a:ext cx="8588646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 dirty="0"/>
              <a:t>Write a comparison paragraph about your two favorite teachers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(~100-120 words)</a:t>
            </a:r>
            <a:endParaRPr sz="1800" dirty="0"/>
          </a:p>
        </p:txBody>
      </p:sp>
      <p:pic>
        <p:nvPicPr>
          <p:cNvPr id="414" name="Google Shape;414;p40"/>
          <p:cNvPicPr preferRelativeResize="0"/>
          <p:nvPr/>
        </p:nvPicPr>
        <p:blipFill rotWithShape="1">
          <a:blip r:embed="rId3">
            <a:alphaModFix/>
          </a:blip>
          <a:srcRect l="29171" r="28299"/>
          <a:stretch/>
        </p:blipFill>
        <p:spPr>
          <a:xfrm rot="1632195">
            <a:off x="3872681" y="3775688"/>
            <a:ext cx="482557" cy="92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0"/>
          <p:cNvPicPr preferRelativeResize="0"/>
          <p:nvPr/>
        </p:nvPicPr>
        <p:blipFill rotWithShape="1">
          <a:blip r:embed="rId4">
            <a:alphaModFix/>
          </a:blip>
          <a:srcRect l="21817" r="29186"/>
          <a:stretch/>
        </p:blipFill>
        <p:spPr>
          <a:xfrm rot="21137185">
            <a:off x="4456451" y="3771843"/>
            <a:ext cx="462200" cy="9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EC291-9017-5B4C-9F01-7F234AFDC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3741">
            <a:off x="1904981" y="2494676"/>
            <a:ext cx="2006187" cy="2032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Google Shape;413;p40">
            <a:extLst>
              <a:ext uri="{FF2B5EF4-FFF2-40B4-BE49-F238E27FC236}">
                <a16:creationId xmlns:a16="http://schemas.microsoft.com/office/drawing/2014/main" id="{FA4FB184-52EA-8E44-9036-ECAB5E1EB10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9111" r="25587"/>
          <a:stretch/>
        </p:blipFill>
        <p:spPr>
          <a:xfrm rot="355787">
            <a:off x="1535012" y="2178879"/>
            <a:ext cx="611653" cy="109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E5AC4-AA0C-C147-8797-A89913222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5206">
            <a:off x="4894910" y="2474856"/>
            <a:ext cx="2140054" cy="200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Google Shape;415;p40">
            <a:extLst>
              <a:ext uri="{FF2B5EF4-FFF2-40B4-BE49-F238E27FC236}">
                <a16:creationId xmlns:a16="http://schemas.microsoft.com/office/drawing/2014/main" id="{9A30AA99-2439-B044-B957-C54D2354E8F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4430" r="27685" b="8734"/>
          <a:stretch/>
        </p:blipFill>
        <p:spPr>
          <a:xfrm rot="20939260" flipH="1">
            <a:off x="6880038" y="2370819"/>
            <a:ext cx="687598" cy="1075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68"/>
          <p:cNvSpPr txBox="1">
            <a:spLocks noGrp="1"/>
          </p:cNvSpPr>
          <p:nvPr>
            <p:ph type="title"/>
          </p:nvPr>
        </p:nvSpPr>
        <p:spPr>
          <a:xfrm>
            <a:off x="721125" y="596448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Sample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981" name="Google Shape;981;p68"/>
          <p:cNvSpPr txBox="1">
            <a:spLocks noGrp="1"/>
          </p:cNvSpPr>
          <p:nvPr>
            <p:ph type="body" idx="2"/>
          </p:nvPr>
        </p:nvSpPr>
        <p:spPr>
          <a:xfrm>
            <a:off x="625737" y="1329552"/>
            <a:ext cx="7550700" cy="3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600" dirty="0">
                <a:solidFill>
                  <a:schemeClr val="tx1"/>
                </a:solidFill>
              </a:rPr>
              <a:t>My favourite teachers are Ms Marie and Ms Kate. </a:t>
            </a:r>
            <a:r>
              <a:rPr lang="en-GB" sz="1600" dirty="0">
                <a:solidFill>
                  <a:srgbClr val="EE5041"/>
                </a:solidFill>
              </a:rPr>
              <a:t>I deeply into their personalities and love for the job, </a:t>
            </a:r>
            <a:r>
              <a:rPr lang="en-GB" sz="1600" b="1" dirty="0">
                <a:solidFill>
                  <a:srgbClr val="8AA54C"/>
                </a:solidFill>
              </a:rPr>
              <a:t>however</a:t>
            </a:r>
            <a:r>
              <a:rPr lang="en-GB" sz="1600" dirty="0">
                <a:solidFill>
                  <a:srgbClr val="EE5041"/>
                </a:solidFill>
              </a:rPr>
              <a:t>, each of them has outstanding differences</a:t>
            </a:r>
            <a:r>
              <a:rPr lang="en-GB" sz="1600" i="1" dirty="0">
                <a:solidFill>
                  <a:schemeClr val="tx1"/>
                </a:solidFill>
              </a:rPr>
              <a:t>. </a:t>
            </a:r>
            <a:r>
              <a:rPr lang="en-GB" sz="1600" b="1" i="1" u="sng" dirty="0">
                <a:solidFill>
                  <a:schemeClr val="tx1"/>
                </a:solidFill>
              </a:rPr>
              <a:t>As for</a:t>
            </a:r>
            <a:r>
              <a:rPr lang="en-GB" sz="1600" b="1" i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their appearance, Ms Marie has short blond hair,</a:t>
            </a:r>
            <a:r>
              <a:rPr lang="en-GB" sz="1600" b="1" i="1" dirty="0">
                <a:solidFill>
                  <a:schemeClr val="tx1"/>
                </a:solidFill>
              </a:rPr>
              <a:t> </a:t>
            </a:r>
            <a:r>
              <a:rPr lang="en-GB" sz="1600" b="1" i="1" u="sng" dirty="0">
                <a:solidFill>
                  <a:schemeClr val="tx1"/>
                </a:solidFill>
              </a:rPr>
              <a:t>but</a:t>
            </a:r>
            <a:r>
              <a:rPr lang="en-GB" sz="1600" b="1" i="1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Ms. Kate has long black hair. When I entered Ms. Marie’s class, I felt full of energy because she looked like a very positive person</a:t>
            </a:r>
            <a:r>
              <a:rPr lang="en-GB" sz="1600" b="1" i="1" dirty="0">
                <a:solidFill>
                  <a:schemeClr val="tx1"/>
                </a:solidFill>
              </a:rPr>
              <a:t>. </a:t>
            </a:r>
            <a:r>
              <a:rPr lang="en-GB" sz="1600" b="1" i="1" u="sng" dirty="0">
                <a:solidFill>
                  <a:schemeClr val="tx1"/>
                </a:solidFill>
              </a:rPr>
              <a:t>On the contrary</a:t>
            </a:r>
            <a:r>
              <a:rPr lang="en-GB" sz="1600" b="1" i="1" dirty="0">
                <a:solidFill>
                  <a:schemeClr val="tx1"/>
                </a:solidFill>
              </a:rPr>
              <a:t>, </a:t>
            </a:r>
            <a:r>
              <a:rPr lang="en-GB" sz="1600" dirty="0">
                <a:solidFill>
                  <a:schemeClr val="tx1"/>
                </a:solidFill>
              </a:rPr>
              <a:t>when I attended Ms. Kate’s class, I felt the elegance and comfort. </a:t>
            </a:r>
            <a:r>
              <a:rPr lang="en-GB" sz="1600" b="1" i="1" u="sng" dirty="0">
                <a:solidFill>
                  <a:schemeClr val="tx1"/>
                </a:solidFill>
              </a:rPr>
              <a:t>In terms of </a:t>
            </a:r>
            <a:r>
              <a:rPr lang="en-GB" sz="1600" dirty="0">
                <a:solidFill>
                  <a:schemeClr val="tx1"/>
                </a:solidFill>
              </a:rPr>
              <a:t>personalities, I think Ms Kate is </a:t>
            </a:r>
            <a:r>
              <a:rPr lang="en-GB" sz="1600" b="1" i="1" u="sng" dirty="0">
                <a:solidFill>
                  <a:schemeClr val="tx1"/>
                </a:solidFill>
              </a:rPr>
              <a:t>more serious than </a:t>
            </a:r>
            <a:r>
              <a:rPr lang="en-GB" sz="1600" dirty="0">
                <a:solidFill>
                  <a:schemeClr val="tx1"/>
                </a:solidFill>
              </a:rPr>
              <a:t>Ms. Kate. </a:t>
            </a:r>
            <a:r>
              <a:rPr lang="en-GB" sz="1600" b="1" i="1" u="sng" dirty="0">
                <a:solidFill>
                  <a:schemeClr val="tx1"/>
                </a:solidFill>
              </a:rPr>
              <a:t>To sum up</a:t>
            </a:r>
            <a:r>
              <a:rPr lang="en-GB" sz="1600" b="1" i="1" dirty="0">
                <a:solidFill>
                  <a:schemeClr val="tx1"/>
                </a:solidFill>
              </a:rPr>
              <a:t>, </a:t>
            </a:r>
            <a:r>
              <a:rPr lang="en-GB" sz="1600" dirty="0">
                <a:solidFill>
                  <a:schemeClr val="tx1"/>
                </a:solidFill>
              </a:rPr>
              <a:t>I like them both because each has different characteristics and teaching styles. 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5" name="Google Shape;956;p66">
            <a:extLst>
              <a:ext uri="{FF2B5EF4-FFF2-40B4-BE49-F238E27FC236}">
                <a16:creationId xmlns:a16="http://schemas.microsoft.com/office/drawing/2014/main" id="{A4455AF4-55B2-0549-87DF-8770B143AE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639" y="4218424"/>
            <a:ext cx="932485" cy="92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61;p66">
            <a:extLst>
              <a:ext uri="{FF2B5EF4-FFF2-40B4-BE49-F238E27FC236}">
                <a16:creationId xmlns:a16="http://schemas.microsoft.com/office/drawing/2014/main" id="{FEAEB61E-86AA-BC44-9699-5A8DCFA0CA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665" y="-43948"/>
            <a:ext cx="932485" cy="925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53;p66">
            <a:extLst>
              <a:ext uri="{FF2B5EF4-FFF2-40B4-BE49-F238E27FC236}">
                <a16:creationId xmlns:a16="http://schemas.microsoft.com/office/drawing/2014/main" id="{20011EC3-8EA3-AD4D-97C0-7CC16E99F5F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0363" y="337854"/>
            <a:ext cx="835973" cy="7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istmas Family Presentation Night by Slidesgo">
  <a:themeElements>
    <a:clrScheme name="Simple Light">
      <a:dk1>
        <a:srgbClr val="513112"/>
      </a:dk1>
      <a:lt1>
        <a:srgbClr val="FFFFFF"/>
      </a:lt1>
      <a:dk2>
        <a:srgbClr val="E0D5CD"/>
      </a:dk2>
      <a:lt2>
        <a:srgbClr val="2B3D17"/>
      </a:lt2>
      <a:accent1>
        <a:srgbClr val="8DAA4D"/>
      </a:accent1>
      <a:accent2>
        <a:srgbClr val="B6C87B"/>
      </a:accent2>
      <a:accent3>
        <a:srgbClr val="AC0817"/>
      </a:accent3>
      <a:accent4>
        <a:srgbClr val="E94848"/>
      </a:accent4>
      <a:accent5>
        <a:srgbClr val="DEB67C"/>
      </a:accent5>
      <a:accent6>
        <a:srgbClr val="F9BC4C"/>
      </a:accent6>
      <a:hlink>
        <a:srgbClr val="5131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Macintosh PowerPoint</Application>
  <PresentationFormat>On-screen Show (16:9)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Lato</vt:lpstr>
      <vt:lpstr>Montserrat</vt:lpstr>
      <vt:lpstr>Berkshire Swash</vt:lpstr>
      <vt:lpstr>Delius Swash Caps</vt:lpstr>
      <vt:lpstr>Sacramento</vt:lpstr>
      <vt:lpstr>Arial</vt:lpstr>
      <vt:lpstr>Christmas Family Presentation Night by Slidesgo</vt:lpstr>
      <vt:lpstr>How to write Comparison paragraph</vt:lpstr>
      <vt:lpstr>A comparative paragraph</vt:lpstr>
      <vt:lpstr>01</vt:lpstr>
      <vt:lpstr>02</vt:lpstr>
      <vt:lpstr>Useful language</vt:lpstr>
      <vt:lpstr>Sample</vt:lpstr>
      <vt:lpstr>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Comparison paragraph</dc:title>
  <cp:lastModifiedBy>Microsoft Office User</cp:lastModifiedBy>
  <cp:revision>1</cp:revision>
  <dcterms:modified xsi:type="dcterms:W3CDTF">2021-12-26T17:23:38Z</dcterms:modified>
</cp:coreProperties>
</file>