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61" r:id="rId2"/>
    <p:sldId id="280" r:id="rId3"/>
    <p:sldId id="256" r:id="rId4"/>
    <p:sldId id="257" r:id="rId5"/>
    <p:sldId id="282" r:id="rId6"/>
    <p:sldId id="262" r:id="rId7"/>
    <p:sldId id="263" r:id="rId8"/>
    <p:sldId id="272" r:id="rId9"/>
    <p:sldId id="279" r:id="rId10"/>
    <p:sldId id="267" r:id="rId11"/>
    <p:sldId id="277"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84380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8153316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0207944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18246918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0126134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2936605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0488082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334522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smtClean="0"/>
              <a:t>3/20/2022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18411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2837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B9C5D3-0140-4E75-8D7F-C0623D06DFD7}"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95647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71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smtClean="0"/>
              <a:t>3/20/2022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0202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12716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smtClean="0"/>
              <a:t>3/20/2022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69685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AE0757-B101-4811-9189-10EB2F458E2D}"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70085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BDC078-589F-40E3-816C-EE21D62B5BBA}"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91800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smtClean="0"/>
              <a:t>3/20/2022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5490002"/>
      </p:ext>
    </p:extLst>
  </p:cSld>
  <p:clrMap bg1="dk1" tx1="lt1" bg2="dk2"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https://lh3.googleusercontent.com/7W3P-vrYV499HhFkbdUaRaqjKzi1reQmf9soDnNQHYh7D-U7bG3axT1Rwkr4Ipb-V6yDccc26-KaKWD3XawshGoxnBl4T4LXBFAKkN5_vRq2pqH0KzBNau5DOPUVq4onl7_xoj9M" TargetMode="External"/><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https://lh3.googleusercontent.com/GzIdADJ9qqmLJA2Src1QJiMofXNltozH-LNtcaAQWkz83HtZrwi85hQNoKd5RLUsFmjkYUqFQ4TPbwuDFtNrnz6yD5JJog9CAqtHrhqkx6Zr60A-PGMmiT4uW0N-3sPOQf9kyC07" TargetMode="External"/><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https://lh5.googleusercontent.com/uQO3KZEVRblUlZobGhFhQjkHcBeyTSM1DvxNSGAkAQPpuEwRQmTTEj5gx26I0U16UVYBOwJYG9JwDieJ6Y0hT1s8YZwhwDyAwmdMu2Ze6Ep08BAfwSNjvgBrHtl_fCesS1CoLRcV" TargetMode="Externa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591" y="658642"/>
            <a:ext cx="4932608" cy="1252728"/>
          </a:xfrm>
        </p:spPr>
        <p:txBody>
          <a:bodyPr/>
          <a:lstStyle/>
          <a:p>
            <a:r>
              <a:rPr lang="en-US" b="1" dirty="0" smtClean="0"/>
              <a:t>LEAD-IN </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8121" y="617537"/>
            <a:ext cx="1442987" cy="1385233"/>
          </a:xfrm>
          <a:prstGeom prst="rect">
            <a:avLst/>
          </a:prstGeom>
        </p:spPr>
      </p:pic>
      <p:pic>
        <p:nvPicPr>
          <p:cNvPr id="1026" name="Picture 2" descr="Chữ cái P” không được dạy trong sách Tiếng Việt 1 NXB GDV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1500" y="2328102"/>
            <a:ext cx="7620000" cy="42862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Ngôn ngữ tuổi teen thách thức người lớn - VnExpres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30363"/>
            <a:ext cx="4381500" cy="31242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hát hoảng với... ngôn ngữ của teen - VNPT Nghệ An - Viễn thông Nghệ A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575" y="4927599"/>
            <a:ext cx="3991422" cy="1847851"/>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12" descr="Văn vẻ xuống cấp vì ngôn ngữ tuổi teen? - Xã hội - cgvdt.v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4" descr="Văn vẻ xuống cấp vì ngôn ngữ tuổi teen? - Xã hội - cgvdt.v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16" descr="Văn vẻ xuống cấp vì ngôn ngữ tuổi teen? - Xã hội - cgvdt.v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18" descr="Văn vẻ xuống cấp vì ngôn ngữ tuổi teen? - Xã hội - cgvdt.vn"/>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20" descr="Văn vẻ xuống cấp vì ngôn ngữ tuổi teen? - Xã hội - cgvdt.vn"/>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22" descr="Văn vẻ xuống cấp vì ngôn ngữ tuổi teen? - Xã hội - cgvdt.vn"/>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47" name="Picture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40374" y="36645"/>
            <a:ext cx="3110114" cy="2295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4709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 CONSOLIDATION</a:t>
            </a:r>
            <a:endParaRPr lang="en-US" b="1" dirty="0"/>
          </a:p>
        </p:txBody>
      </p:sp>
      <p:sp>
        <p:nvSpPr>
          <p:cNvPr id="3" name="Content Placeholder 2"/>
          <p:cNvSpPr>
            <a:spLocks noGrp="1"/>
          </p:cNvSpPr>
          <p:nvPr>
            <p:ph idx="1"/>
          </p:nvPr>
        </p:nvSpPr>
        <p:spPr>
          <a:xfrm>
            <a:off x="298383" y="2098308"/>
            <a:ext cx="10135402" cy="4591250"/>
          </a:xfrm>
        </p:spPr>
        <p:style>
          <a:lnRef idx="2">
            <a:schemeClr val="accent1"/>
          </a:lnRef>
          <a:fillRef idx="1">
            <a:schemeClr val="lt1"/>
          </a:fillRef>
          <a:effectRef idx="0">
            <a:schemeClr val="accent1"/>
          </a:effectRef>
          <a:fontRef idx="minor">
            <a:schemeClr val="dk1"/>
          </a:fontRef>
        </p:style>
        <p:txBody>
          <a:bodyPr>
            <a:normAutofit/>
          </a:bodyPr>
          <a:lstStyle/>
          <a:p>
            <a:endParaRPr lang="en-US" sz="3200" dirty="0" smtClean="0">
              <a:effectLst/>
            </a:endParaRPr>
          </a:p>
          <a:p>
            <a:r>
              <a:rPr lang="en-US" sz="3200" dirty="0">
                <a:latin typeface="Times New Roman" pitchFamily="18" charset="0"/>
                <a:cs typeface="Times New Roman" pitchFamily="18" charset="0"/>
              </a:rPr>
              <a:t>Cultures and languages </a:t>
            </a:r>
          </a:p>
          <a:p>
            <a:r>
              <a:rPr lang="en-US" sz="3200" dirty="0">
                <a:latin typeface="Times New Roman" pitchFamily="18" charset="0"/>
                <a:cs typeface="Times New Roman" pitchFamily="18" charset="0"/>
              </a:rPr>
              <a:t>Agreeing and disagreeing opinions </a:t>
            </a:r>
            <a:endParaRPr lang="en-US" sz="3200" dirty="0">
              <a:effectLst/>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75217" y="587946"/>
            <a:ext cx="1442987" cy="1385233"/>
          </a:xfrm>
          <a:prstGeom prst="rect">
            <a:avLst/>
          </a:prstGeom>
        </p:spPr>
      </p:pic>
    </p:spTree>
    <p:extLst>
      <p:ext uri="{BB962C8B-B14F-4D97-AF65-F5344CB8AC3E}">
        <p14:creationId xmlns:p14="http://schemas.microsoft.com/office/powerpoint/2010/main" val="4034708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7. HOMEWORK</a:t>
            </a:r>
            <a:endParaRPr lang="en-US" dirty="0"/>
          </a:p>
        </p:txBody>
      </p:sp>
      <p:pic>
        <p:nvPicPr>
          <p:cNvPr id="5121" name="Picture 1" descr="https://lh3.googleusercontent.com/7W3P-vrYV499HhFkbdUaRaqjKzi1reQmf9soDnNQHYh7D-U7bG3axT1Rwkr4Ipb-V6yDccc26-KaKWD3XawshGoxnBl4T4LXBFAKkN5_vRq2pqH0KzBNau5DOPUVq4onl7_xoj9M"/>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7975" y="2130083"/>
            <a:ext cx="5902578" cy="523220"/>
          </a:xfrm>
          <a:prstGeom prst="rect">
            <a:avLst/>
          </a:prstGeom>
        </p:spPr>
        <p:txBody>
          <a:bodyPr wrap="none">
            <a:spAutoFit/>
          </a:bodyPr>
          <a:lstStyle/>
          <a:p>
            <a:r>
              <a:rPr lang="en-US" sz="2800" dirty="0">
                <a:latin typeface="Times New Roman" pitchFamily="18" charset="0"/>
                <a:cs typeface="Times New Roman" pitchFamily="18" charset="0"/>
              </a:rPr>
              <a:t>How to preserve your native language? </a:t>
            </a:r>
          </a:p>
        </p:txBody>
      </p:sp>
      <p:sp>
        <p:nvSpPr>
          <p:cNvPr id="4" name="AutoShape 2" descr="Một ý kiến ngắn về “Giữ gìn sự trong sáng của tiếng Việt” – Liên hiệp các  Hội KH&amp;amp;KT Hải Phò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7927" y="2698080"/>
            <a:ext cx="4954073" cy="3638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 y="2698080"/>
            <a:ext cx="6928834" cy="3929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61205" y="609976"/>
            <a:ext cx="1442987" cy="1385233"/>
          </a:xfrm>
          <a:prstGeom prst="rect">
            <a:avLst/>
          </a:prstGeom>
        </p:spPr>
      </p:pic>
    </p:spTree>
    <p:extLst>
      <p:ext uri="{BB962C8B-B14F-4D97-AF65-F5344CB8AC3E}">
        <p14:creationId xmlns:p14="http://schemas.microsoft.com/office/powerpoint/2010/main" val="3997703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1724" y="2575791"/>
            <a:ext cx="1678575" cy="1678575"/>
          </a:xfrm>
          <a:prstGeom prst="rect">
            <a:avLst/>
          </a:prstGeom>
        </p:spPr>
      </p:pic>
    </p:spTree>
    <p:extLst>
      <p:ext uri="{BB962C8B-B14F-4D97-AF65-F5344CB8AC3E}">
        <p14:creationId xmlns:p14="http://schemas.microsoft.com/office/powerpoint/2010/main" val="1494199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7890"/>
            <a:ext cx="1442987" cy="1385233"/>
          </a:xfrm>
          <a:prstGeom prst="rect">
            <a:avLst/>
          </a:prstGeom>
        </p:spPr>
      </p:pic>
      <p:sp>
        <p:nvSpPr>
          <p:cNvPr id="5" name="Title 1"/>
          <p:cNvSpPr>
            <a:spLocks noGrp="1"/>
          </p:cNvSpPr>
          <p:nvPr>
            <p:ph type="title"/>
          </p:nvPr>
        </p:nvSpPr>
        <p:spPr>
          <a:xfrm>
            <a:off x="1669520" y="634142"/>
            <a:ext cx="4932608" cy="1252728"/>
          </a:xfrm>
        </p:spPr>
        <p:txBody>
          <a:bodyPr/>
          <a:lstStyle/>
          <a:p>
            <a:r>
              <a:rPr lang="en-US" b="1" dirty="0" smtClean="0"/>
              <a:t>LEAD-IN </a:t>
            </a:r>
            <a:endParaRPr lang="en-US" b="1" dirty="0"/>
          </a:p>
        </p:txBody>
      </p:sp>
      <p:sp>
        <p:nvSpPr>
          <p:cNvPr id="2" name="Rectangle 1"/>
          <p:cNvSpPr/>
          <p:nvPr/>
        </p:nvSpPr>
        <p:spPr>
          <a:xfrm>
            <a:off x="0" y="2129418"/>
            <a:ext cx="6096000" cy="3970318"/>
          </a:xfrm>
          <a:prstGeom prst="rect">
            <a:avLst/>
          </a:prstGeom>
        </p:spPr>
        <p:txBody>
          <a:bodyPr>
            <a:spAutoFit/>
          </a:bodyPr>
          <a:lstStyle/>
          <a:p>
            <a:pPr fontAlgn="base"/>
            <a:r>
              <a:rPr lang="en-US" sz="2800" dirty="0" smtClean="0">
                <a:latin typeface="Times New Roman" pitchFamily="18" charset="0"/>
                <a:cs typeface="Times New Roman" pitchFamily="18" charset="0"/>
              </a:rPr>
              <a:t>1. What </a:t>
            </a:r>
            <a:r>
              <a:rPr lang="en-US" sz="2800" dirty="0">
                <a:latin typeface="Times New Roman" pitchFamily="18" charset="0"/>
                <a:cs typeface="Times New Roman" pitchFamily="18" charset="0"/>
              </a:rPr>
              <a:t>do you think the people are talking about? What language do you think they are speaking?</a:t>
            </a:r>
          </a:p>
          <a:p>
            <a:pPr fontAlgn="base"/>
            <a:r>
              <a:rPr lang="en-US" sz="2800" dirty="0">
                <a:latin typeface="Times New Roman" pitchFamily="18" charset="0"/>
                <a:cs typeface="Times New Roman" pitchFamily="18" charset="0"/>
              </a:rPr>
              <a:t>2 What do you think an endangered language is? Why do you think people stop speaking a language?</a:t>
            </a:r>
          </a:p>
          <a:p>
            <a:r>
              <a:rPr lang="en-US" sz="2800" dirty="0">
                <a:latin typeface="Times New Roman" pitchFamily="18" charset="0"/>
                <a:cs typeface="Times New Roman" pitchFamily="18" charset="0"/>
              </a:rPr>
              <a:t>3. Do you speak the same language as your parents? As your grandparents? Why or why not?</a:t>
            </a:r>
          </a:p>
        </p:txBody>
      </p:sp>
      <p:pic>
        <p:nvPicPr>
          <p:cNvPr id="6" name="Picture 10" descr="Ngôn ngữ... biến thái - Báo Người lao độ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6176" y="2766922"/>
            <a:ext cx="6155824" cy="409107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Ngôn ngữ &amp;#39;teen&amp;#39; đang phá hủy sự trong sáng của tiếng Việt - VnExpres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91500" y="0"/>
            <a:ext cx="4000500" cy="2900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2900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77" y="2733709"/>
            <a:ext cx="8757079" cy="1373070"/>
          </a:xfrm>
        </p:spPr>
        <p:txBody>
          <a:bodyPr/>
          <a:lstStyle/>
          <a:p>
            <a:r>
              <a:rPr lang="en-US" sz="4800" b="1" dirty="0" smtClean="0">
                <a:latin typeface="Times New Roman" pitchFamily="18" charset="0"/>
                <a:cs typeface="Times New Roman" pitchFamily="18" charset="0"/>
              </a:rPr>
              <a:t>UNIT 8. </a:t>
            </a:r>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r>
              <a:rPr lang="en-US" sz="4800" b="1" dirty="0" smtClean="0">
                <a:latin typeface="Times New Roman" pitchFamily="18" charset="0"/>
                <a:cs typeface="Times New Roman" pitchFamily="18" charset="0"/>
              </a:rPr>
              <a:t>ENDANGERED LANGUAGES </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3600" dirty="0" smtClean="0">
                <a:latin typeface="Times New Roman" pitchFamily="18" charset="0"/>
                <a:cs typeface="Times New Roman" pitchFamily="18" charset="0"/>
              </a:rPr>
              <a:t>MSc. DƯƠNG THỊ HỒNG PHÚC</a:t>
            </a:r>
            <a:endParaRPr lang="en-US" sz="36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4375" y="2561284"/>
            <a:ext cx="1702708" cy="1702708"/>
          </a:xfrm>
          <a:prstGeom prst="rect">
            <a:avLst/>
          </a:prstGeom>
        </p:spPr>
      </p:pic>
    </p:spTree>
    <p:extLst>
      <p:ext uri="{BB962C8B-B14F-4D97-AF65-F5344CB8AC3E}">
        <p14:creationId xmlns:p14="http://schemas.microsoft.com/office/powerpoint/2010/main" val="1106216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0" y="315090"/>
            <a:ext cx="9613861" cy="1080938"/>
          </a:xfrm>
        </p:spPr>
        <p:txBody>
          <a:bodyPr/>
          <a:lstStyle/>
          <a:p>
            <a:r>
              <a:rPr lang="en-US" b="1" dirty="0" smtClean="0"/>
              <a:t>Objectives</a:t>
            </a:r>
            <a:endParaRPr lang="en-US" b="1" dirty="0"/>
          </a:p>
        </p:txBody>
      </p:sp>
      <p:sp>
        <p:nvSpPr>
          <p:cNvPr id="3" name="Content Placeholder 2"/>
          <p:cNvSpPr>
            <a:spLocks noGrp="1"/>
          </p:cNvSpPr>
          <p:nvPr>
            <p:ph idx="1"/>
          </p:nvPr>
        </p:nvSpPr>
        <p:spPr>
          <a:xfrm>
            <a:off x="127420" y="1995209"/>
            <a:ext cx="10277489" cy="4862791"/>
          </a:xfrm>
        </p:spPr>
        <p:style>
          <a:lnRef idx="2">
            <a:schemeClr val="accent1"/>
          </a:lnRef>
          <a:fillRef idx="1">
            <a:schemeClr val="lt1"/>
          </a:fillRef>
          <a:effectRef idx="0">
            <a:schemeClr val="accent1"/>
          </a:effectRef>
          <a:fontRef idx="minor">
            <a:schemeClr val="dk1"/>
          </a:fontRef>
        </p:style>
        <p:txBody>
          <a:bodyPr>
            <a:noAutofit/>
          </a:bodyPr>
          <a:lstStyle/>
          <a:p>
            <a:r>
              <a:rPr lang="en-US" sz="1800" b="1" dirty="0">
                <a:latin typeface="Times New Roman" pitchFamily="18" charset="0"/>
                <a:cs typeface="Times New Roman" pitchFamily="18" charset="0"/>
              </a:rPr>
              <a:t>Knowledge:</a:t>
            </a:r>
            <a:r>
              <a:rPr lang="en-US" sz="1800" dirty="0">
                <a:latin typeface="Times New Roman" pitchFamily="18" charset="0"/>
                <a:cs typeface="Times New Roman" pitchFamily="18" charset="0"/>
              </a:rPr>
              <a:t> </a:t>
            </a:r>
          </a:p>
          <a:p>
            <a:r>
              <a:rPr lang="en-US" sz="1800" dirty="0">
                <a:latin typeface="Times New Roman" pitchFamily="18" charset="0"/>
                <a:cs typeface="Times New Roman" pitchFamily="18" charset="0"/>
              </a:rPr>
              <a:t>- List some words relating to cultures and languages  </a:t>
            </a:r>
          </a:p>
          <a:p>
            <a:r>
              <a:rPr lang="en-US" sz="1800" dirty="0">
                <a:latin typeface="Times New Roman" pitchFamily="18" charset="0"/>
                <a:cs typeface="Times New Roman" pitchFamily="18" charset="0"/>
              </a:rPr>
              <a:t>- Synonyms </a:t>
            </a:r>
          </a:p>
          <a:p>
            <a:r>
              <a:rPr lang="en-US" sz="1800" dirty="0">
                <a:latin typeface="Times New Roman" pitchFamily="18" charset="0"/>
                <a:cs typeface="Times New Roman" pitchFamily="18" charset="0"/>
              </a:rPr>
              <a:t>- Expressions of predictions  </a:t>
            </a:r>
          </a:p>
          <a:p>
            <a:r>
              <a:rPr lang="en-US" sz="1800" b="1" dirty="0">
                <a:latin typeface="Times New Roman" pitchFamily="18" charset="0"/>
                <a:cs typeface="Times New Roman" pitchFamily="18" charset="0"/>
              </a:rPr>
              <a:t>Skills: </a:t>
            </a:r>
            <a:endParaRPr lang="en-US"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 Improve language skills: speaking and listening, </a:t>
            </a:r>
          </a:p>
          <a:p>
            <a:r>
              <a:rPr lang="en-US" sz="1800" dirty="0">
                <a:latin typeface="Times New Roman" pitchFamily="18" charset="0"/>
                <a:cs typeface="Times New Roman" pitchFamily="18" charset="0"/>
              </a:rPr>
              <a:t>- use synonyms </a:t>
            </a:r>
          </a:p>
          <a:p>
            <a:r>
              <a:rPr lang="en-US" sz="1800" dirty="0">
                <a:latin typeface="Times New Roman" pitchFamily="18" charset="0"/>
                <a:cs typeface="Times New Roman" pitchFamily="18" charset="0"/>
              </a:rPr>
              <a:t>- Express opinions</a:t>
            </a:r>
          </a:p>
          <a:p>
            <a:r>
              <a:rPr lang="en-US" sz="1800" dirty="0">
                <a:latin typeface="Times New Roman" pitchFamily="18" charset="0"/>
                <a:cs typeface="Times New Roman" pitchFamily="18" charset="0"/>
              </a:rPr>
              <a:t>- Agree and disagree the opinion</a:t>
            </a:r>
          </a:p>
          <a:p>
            <a:r>
              <a:rPr lang="en-US" sz="1800" dirty="0">
                <a:latin typeface="Times New Roman" pitchFamily="18" charset="0"/>
                <a:cs typeface="Times New Roman" pitchFamily="18" charset="0"/>
              </a:rPr>
              <a:t>- Deal with </a:t>
            </a:r>
            <a:r>
              <a:rPr lang="en-US" sz="1800" dirty="0" smtClean="0">
                <a:latin typeface="Times New Roman" pitchFamily="18" charset="0"/>
                <a:cs typeface="Times New Roman" pitchFamily="18" charset="0"/>
              </a:rPr>
              <a:t>problems</a:t>
            </a:r>
          </a:p>
          <a:p>
            <a:r>
              <a:rPr lang="en-US" sz="1800" dirty="0" smtClean="0">
                <a:latin typeface="Times New Roman" pitchFamily="18" charset="0"/>
                <a:cs typeface="Times New Roman" pitchFamily="18" charset="0"/>
              </a:rPr>
              <a:t> </a:t>
            </a:r>
            <a:r>
              <a:rPr lang="en-US" sz="1800" b="1" dirty="0">
                <a:latin typeface="Times New Roman" pitchFamily="18" charset="0"/>
                <a:cs typeface="Times New Roman" pitchFamily="18" charset="0"/>
              </a:rPr>
              <a:t>Attitude: </a:t>
            </a:r>
            <a:endParaRPr lang="en-US"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 Be active, excited and enthusiastic in learning. </a:t>
            </a:r>
          </a:p>
          <a:p>
            <a:r>
              <a:rPr lang="en-US" sz="1800" dirty="0">
                <a:latin typeface="Times New Roman" pitchFamily="18" charset="0"/>
                <a:cs typeface="Times New Roman" pitchFamily="18" charset="0"/>
              </a:rPr>
              <a:t>- Build a habit of using English in their careers.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1205" y="609976"/>
            <a:ext cx="1442987" cy="1385233"/>
          </a:xfrm>
          <a:prstGeom prst="rect">
            <a:avLst/>
          </a:prstGeom>
        </p:spPr>
      </p:pic>
    </p:spTree>
    <p:extLst>
      <p:ext uri="{BB962C8B-B14F-4D97-AF65-F5344CB8AC3E}">
        <p14:creationId xmlns:p14="http://schemas.microsoft.com/office/powerpoint/2010/main" val="2827645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77172" y="609976"/>
            <a:ext cx="10469972" cy="1252728"/>
          </a:xfrm>
        </p:spPr>
        <p:txBody>
          <a:bodyPr/>
          <a:lstStyle/>
          <a:p>
            <a:r>
              <a:rPr lang="en-US" dirty="0" smtClean="0"/>
              <a:t>1. VOCABULARY </a:t>
            </a:r>
            <a:endParaRPr lang="en-US" dirty="0"/>
          </a:p>
        </p:txBody>
      </p:sp>
      <p:sp>
        <p:nvSpPr>
          <p:cNvPr id="2" name="TextBox 1"/>
          <p:cNvSpPr txBox="1"/>
          <p:nvPr/>
        </p:nvSpPr>
        <p:spPr>
          <a:xfrm>
            <a:off x="1017431" y="2073499"/>
            <a:ext cx="4494727" cy="3108543"/>
          </a:xfrm>
          <a:prstGeom prst="rect">
            <a:avLst/>
          </a:prstGeom>
          <a:noFill/>
        </p:spPr>
        <p:txBody>
          <a:bodyPr wrap="square" rtlCol="0">
            <a:spAutoFit/>
          </a:bodyPr>
          <a:lstStyle/>
          <a:p>
            <a:r>
              <a:rPr lang="en-US" sz="2800" dirty="0" smtClean="0">
                <a:latin typeface="Times New Roman" pitchFamily="18" charset="0"/>
                <a:cs typeface="Times New Roman" pitchFamily="18" charset="0"/>
              </a:rPr>
              <a:t>1. LINGUISTS</a:t>
            </a:r>
          </a:p>
          <a:p>
            <a:r>
              <a:rPr lang="en-US" sz="2800" dirty="0" smtClean="0">
                <a:latin typeface="Times New Roman" pitchFamily="18" charset="0"/>
                <a:cs typeface="Times New Roman" pitchFamily="18" charset="0"/>
              </a:rPr>
              <a:t>2. NATIVE LANGUAGE </a:t>
            </a:r>
          </a:p>
          <a:p>
            <a:r>
              <a:rPr lang="en-US" sz="2800" dirty="0" smtClean="0">
                <a:latin typeface="Times New Roman" pitchFamily="18" charset="0"/>
                <a:cs typeface="Times New Roman" pitchFamily="18" charset="0"/>
              </a:rPr>
              <a:t>3. SECOND LANGUAGE</a:t>
            </a:r>
          </a:p>
          <a:p>
            <a:r>
              <a:rPr lang="en-US" sz="2800" dirty="0" smtClean="0">
                <a:latin typeface="Times New Roman" pitchFamily="18" charset="0"/>
                <a:cs typeface="Times New Roman" pitchFamily="18" charset="0"/>
              </a:rPr>
              <a:t>4. OFFICE LANGUAGE</a:t>
            </a:r>
          </a:p>
          <a:p>
            <a:r>
              <a:rPr lang="en-US" sz="2800" dirty="0" smtClean="0">
                <a:latin typeface="Times New Roman" pitchFamily="18" charset="0"/>
                <a:cs typeface="Times New Roman" pitchFamily="18" charset="0"/>
              </a:rPr>
              <a:t>5. BILINGUAL </a:t>
            </a:r>
          </a:p>
          <a:p>
            <a:r>
              <a:rPr lang="en-US" sz="2800" dirty="0" smtClean="0">
                <a:latin typeface="Times New Roman" pitchFamily="18" charset="0"/>
                <a:cs typeface="Times New Roman" pitchFamily="18" charset="0"/>
              </a:rPr>
              <a:t>6. PRESERVE</a:t>
            </a:r>
          </a:p>
          <a:p>
            <a:r>
              <a:rPr lang="en-US" sz="2800" dirty="0" smtClean="0">
                <a:latin typeface="Times New Roman" pitchFamily="18" charset="0"/>
                <a:cs typeface="Times New Roman" pitchFamily="18" charset="0"/>
              </a:rPr>
              <a:t>7. DISAPPEAR</a:t>
            </a:r>
            <a:endParaRPr lang="en-US" sz="2800" dirty="0">
              <a:latin typeface="Times New Roman" pitchFamily="18" charset="0"/>
              <a:cs typeface="Times New Roman" pitchFamily="18" charset="0"/>
            </a:endParaRPr>
          </a:p>
        </p:txBody>
      </p:sp>
      <p:pic>
        <p:nvPicPr>
          <p:cNvPr id="6" name="Picture 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4055" y="2656604"/>
            <a:ext cx="5518846" cy="392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1205" y="609976"/>
            <a:ext cx="1442987" cy="1385233"/>
          </a:xfrm>
          <a:prstGeom prst="rect">
            <a:avLst/>
          </a:prstGeom>
        </p:spPr>
      </p:pic>
    </p:spTree>
    <p:extLst>
      <p:ext uri="{BB962C8B-B14F-4D97-AF65-F5344CB8AC3E}">
        <p14:creationId xmlns:p14="http://schemas.microsoft.com/office/powerpoint/2010/main" val="1184521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841" y="609976"/>
            <a:ext cx="5022762" cy="1252728"/>
          </a:xfrm>
        </p:spPr>
        <p:txBody>
          <a:bodyPr/>
          <a:lstStyle/>
          <a:p>
            <a:r>
              <a:rPr lang="en-US" b="1" dirty="0" smtClean="0"/>
              <a:t>2. CREATE</a:t>
            </a:r>
            <a:endParaRPr lang="en-US" b="1" dirty="0"/>
          </a:p>
        </p:txBody>
      </p:sp>
      <p:sp>
        <p:nvSpPr>
          <p:cNvPr id="3" name="Content Placeholder 2"/>
          <p:cNvSpPr>
            <a:spLocks noGrp="1"/>
          </p:cNvSpPr>
          <p:nvPr>
            <p:ph idx="1"/>
          </p:nvPr>
        </p:nvSpPr>
        <p:spPr>
          <a:xfrm>
            <a:off x="144379" y="2136808"/>
            <a:ext cx="10279781" cy="4504624"/>
          </a:xfrm>
        </p:spPr>
        <p:style>
          <a:lnRef idx="2">
            <a:schemeClr val="accent1"/>
          </a:lnRef>
          <a:fillRef idx="1">
            <a:schemeClr val="lt1"/>
          </a:fillRef>
          <a:effectRef idx="0">
            <a:schemeClr val="accent1"/>
          </a:effectRef>
          <a:fontRef idx="minor">
            <a:schemeClr val="dk1"/>
          </a:fontRef>
        </p:style>
        <p:txBody>
          <a:bodyPr>
            <a:noAutofit/>
          </a:bodyPr>
          <a:lstStyle/>
          <a:p>
            <a:r>
              <a:rPr lang="en-US" sz="2000" i="1" u="sng" dirty="0"/>
              <a:t>Situation 1</a:t>
            </a:r>
            <a:endParaRPr lang="en-US" sz="2000" b="1" i="1" dirty="0"/>
          </a:p>
          <a:p>
            <a:r>
              <a:rPr lang="en-US" sz="2000" dirty="0"/>
              <a:t>Student A, you are a parent. Your native language is endangered. You want your child to learn your native language at school, but the school only teaches English. You want the school to teach your native language.</a:t>
            </a:r>
          </a:p>
          <a:p>
            <a:r>
              <a:rPr lang="en-US" sz="2000" dirty="0"/>
              <a:t>Student B, you are the school's principal. You think all of the children should learn English at school because it is the </a:t>
            </a:r>
            <a:r>
              <a:rPr lang="en-US" sz="2000" dirty="0" smtClean="0"/>
              <a:t>dominant </a:t>
            </a:r>
            <a:r>
              <a:rPr lang="en-US" sz="2000" dirty="0"/>
              <a:t>language in your community</a:t>
            </a:r>
            <a:r>
              <a:rPr lang="en-US" sz="2000" dirty="0" smtClean="0"/>
              <a:t>.</a:t>
            </a:r>
          </a:p>
          <a:p>
            <a:r>
              <a:rPr lang="en-US" sz="2000" i="1" u="sng" dirty="0"/>
              <a:t>Situation 2</a:t>
            </a:r>
            <a:endParaRPr lang="en-US" sz="2000" b="1" i="1" dirty="0"/>
          </a:p>
          <a:p>
            <a:r>
              <a:rPr lang="en-US" sz="2000" dirty="0"/>
              <a:t>Student A, you are a parent. Your native language is endangered. You want your child to go to a community program to learn your native language, but your child does not want to go.</a:t>
            </a:r>
          </a:p>
          <a:p>
            <a:r>
              <a:rPr lang="en-US" sz="2000" dirty="0"/>
              <a:t>Student B, you are the child. You only want to learn English because all the children at your school speak it. You do not want to go to a community program </a:t>
            </a:r>
            <a:endParaRPr lang="en-US" sz="2000" dirty="0">
              <a:latin typeface="Times New Roman" pitchFamily="18" charset="0"/>
              <a:cs typeface="Times New Roman" pitchFamily="18" charset="0"/>
            </a:endParaRPr>
          </a:p>
          <a:p>
            <a:pPr fontAlgn="base"/>
            <a:endParaRPr lang="en-US" sz="2000" dirty="0">
              <a:latin typeface="Times New Roman" pitchFamily="18" charset="0"/>
              <a:cs typeface="Times New Roman" pitchFamily="18" charset="0"/>
            </a:endParaRPr>
          </a:p>
          <a:p>
            <a:endParaRPr lang="en-US" sz="20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1205" y="609976"/>
            <a:ext cx="1442987" cy="1385233"/>
          </a:xfrm>
          <a:prstGeom prst="rect">
            <a:avLst/>
          </a:prstGeom>
        </p:spPr>
      </p:pic>
    </p:spTree>
    <p:extLst>
      <p:ext uri="{BB962C8B-B14F-4D97-AF65-F5344CB8AC3E}">
        <p14:creationId xmlns:p14="http://schemas.microsoft.com/office/powerpoint/2010/main" val="1746970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839" y="836603"/>
            <a:ext cx="7237927" cy="1015355"/>
          </a:xfrm>
        </p:spPr>
        <p:txBody>
          <a:bodyPr/>
          <a:lstStyle/>
          <a:p>
            <a:r>
              <a:rPr lang="en-US" b="1" smtClean="0"/>
              <a:t>3. SPEAKING SKILL</a:t>
            </a:r>
            <a:endParaRPr lang="en-US" b="1" dirty="0"/>
          </a:p>
        </p:txBody>
      </p:sp>
      <p:pic>
        <p:nvPicPr>
          <p:cNvPr id="2055" name="Picture 7" descr="https://lh3.googleusercontent.com/GzIdADJ9qqmLJA2Src1QJiMofXNltozH-LNtcaAQWkz83HtZrwi85hQNoKd5RLUsFmjkYUqFQ4TPbwuDFtNrnz6yD5JJog9CAqtHrhqkx6Zr60A-PGMmiT4uW0N-3sPOQf9kyC07"/>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s://lh5.googleusercontent.com/uQO3KZEVRblUlZobGhFhQjkHcBeyTSM1DvxNSGAkAQPpuEwRQmTTEj5gx26I0U16UVYBOwJYG9JwDieJ6Y0hT1s8YZwhwDyAwmdMu2Ze6Ep08BAfwSNjvgBrHtl_fCesS1CoLRcV"/>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0" y="466725"/>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8"/>
          <p:cNvSpPr>
            <a:spLocks noChangeArrowheads="1"/>
          </p:cNvSpPr>
          <p:nvPr/>
        </p:nvSpPr>
        <p:spPr bwMode="auto">
          <a:xfrm>
            <a:off x="247952" y="1980944"/>
            <a:ext cx="11589282"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fontAlgn="base">
              <a:spcBef>
                <a:spcPct val="0"/>
              </a:spcBef>
              <a:spcAft>
                <a:spcPct val="0"/>
              </a:spcAft>
            </a:pPr>
            <a:r>
              <a:rPr lang="en-US" sz="2800" dirty="0" smtClean="0">
                <a:latin typeface="Times New Roman" pitchFamily="18" charset="0"/>
                <a:cs typeface="Times New Roman" pitchFamily="18" charset="0"/>
              </a:rPr>
              <a:t>Use </a:t>
            </a:r>
            <a:r>
              <a:rPr lang="en-US" sz="2800" dirty="0">
                <a:latin typeface="Times New Roman" pitchFamily="18" charset="0"/>
                <a:cs typeface="Times New Roman" pitchFamily="18" charset="0"/>
              </a:rPr>
              <a:t>will or be going to </a:t>
            </a:r>
            <a:r>
              <a:rPr lang="en-US" sz="2800" dirty="0" err="1">
                <a:latin typeface="Times New Roman" pitchFamily="18" charset="0"/>
                <a:cs typeface="Times New Roman" pitchFamily="18" charset="0"/>
              </a:rPr>
              <a:t>to</a:t>
            </a:r>
            <a:r>
              <a:rPr lang="en-US" sz="2800" dirty="0">
                <a:latin typeface="Times New Roman" pitchFamily="18" charset="0"/>
                <a:cs typeface="Times New Roman" pitchFamily="18" charset="0"/>
              </a:rPr>
              <a:t> state facts about the future make predictions about the </a:t>
            </a:r>
            <a:r>
              <a:rPr lang="en-US" sz="2800" dirty="0" smtClean="0">
                <a:latin typeface="Times New Roman" pitchFamily="18" charset="0"/>
                <a:cs typeface="Times New Roman" pitchFamily="18" charset="0"/>
              </a:rPr>
              <a:t>future: WILL      + V (B.INF)</a:t>
            </a:r>
          </a:p>
          <a:p>
            <a:pPr defTabSz="914400" fontAlgn="base">
              <a:spcBef>
                <a:spcPct val="0"/>
              </a:spcBef>
              <a:spcAft>
                <a:spcPct val="0"/>
              </a:spcAft>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BE GOING TO + V </a:t>
            </a:r>
          </a:p>
          <a:p>
            <a:pPr defTabSz="914400" fontAlgn="base">
              <a:spcBef>
                <a:spcPct val="0"/>
              </a:spcBef>
              <a:spcAft>
                <a:spcPct val="0"/>
              </a:spcAft>
            </a:pPr>
            <a:endParaRPr lang="en-US" sz="28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 Is </a:t>
            </a:r>
            <a:r>
              <a:rPr lang="en-US" sz="2800" dirty="0">
                <a:latin typeface="Times New Roman" pitchFamily="18" charset="0"/>
                <a:cs typeface="Times New Roman" pitchFamily="18" charset="0"/>
              </a:rPr>
              <a:t>your native language going to disappear, or is it going to be preserved for future generations?</a:t>
            </a:r>
          </a:p>
          <a:p>
            <a:r>
              <a:rPr lang="en-US" sz="2800" dirty="0" smtClean="0">
                <a:latin typeface="Times New Roman" pitchFamily="18" charset="0"/>
                <a:cs typeface="Times New Roman" pitchFamily="18" charset="0"/>
              </a:rPr>
              <a:t>- Will </a:t>
            </a:r>
            <a:r>
              <a:rPr lang="en-US" sz="2800" dirty="0">
                <a:latin typeface="Times New Roman" pitchFamily="18" charset="0"/>
                <a:cs typeface="Times New Roman" pitchFamily="18" charset="0"/>
              </a:rPr>
              <a:t>the children in your family be bilingual?</a:t>
            </a:r>
          </a:p>
          <a:p>
            <a:r>
              <a:rPr lang="en-US" sz="2800" dirty="0" smtClean="0">
                <a:latin typeface="Times New Roman" pitchFamily="18" charset="0"/>
                <a:cs typeface="Times New Roman" pitchFamily="18" charset="0"/>
              </a:rPr>
              <a:t>- Are </a:t>
            </a:r>
            <a:r>
              <a:rPr lang="en-US" sz="2800" dirty="0">
                <a:latin typeface="Times New Roman" pitchFamily="18" charset="0"/>
                <a:cs typeface="Times New Roman" pitchFamily="18" charset="0"/>
              </a:rPr>
              <a:t>the children in your family going to speak the same language as your grandparents?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9"/>
          <p:cNvSpPr>
            <a:spLocks noChangeArrowheads="1"/>
          </p:cNvSpPr>
          <p:nvPr/>
        </p:nvSpPr>
        <p:spPr bwMode="auto">
          <a:xfrm>
            <a:off x="0" y="4667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61205" y="609976"/>
            <a:ext cx="1442987" cy="1385233"/>
          </a:xfrm>
          <a:prstGeom prst="rect">
            <a:avLst/>
          </a:prstGeom>
        </p:spPr>
      </p:pic>
    </p:spTree>
    <p:extLst>
      <p:ext uri="{BB962C8B-B14F-4D97-AF65-F5344CB8AC3E}">
        <p14:creationId xmlns:p14="http://schemas.microsoft.com/office/powerpoint/2010/main" val="1215844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9898" y="609976"/>
            <a:ext cx="10972800" cy="1252728"/>
          </a:xfrm>
        </p:spPr>
        <p:txBody>
          <a:bodyPr/>
          <a:lstStyle/>
          <a:p>
            <a:r>
              <a:rPr lang="en-US" b="1" dirty="0"/>
              <a:t>3. SPEAKING SKILL</a:t>
            </a:r>
            <a:endParaRPr lang="en-US" dirty="0"/>
          </a:p>
        </p:txBody>
      </p:sp>
      <p:sp>
        <p:nvSpPr>
          <p:cNvPr id="2" name="AutoShape 4" descr="Free Healthy Life Vectors, 16,000+ Images in AI, EPS forma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Free Healthy Life Vectors, 16,000+ Images in AI, EPS forma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8" descr="Free Healthy Life Vectors, 16,000+ Images in AI, EPS format"/>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10" descr="Free Healthy Life Vectors, 16,000+ Images in AI, EPS format"/>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5"/>
          <p:cNvSpPr/>
          <p:nvPr/>
        </p:nvSpPr>
        <p:spPr>
          <a:xfrm>
            <a:off x="612774" y="2088198"/>
            <a:ext cx="11248667" cy="2246769"/>
          </a:xfrm>
          <a:prstGeom prst="rect">
            <a:avLst/>
          </a:prstGeom>
        </p:spPr>
        <p:txBody>
          <a:bodyPr wrap="square">
            <a:spAutoFit/>
          </a:bodyPr>
          <a:lstStyle/>
          <a:p>
            <a:pPr fontAlgn="base"/>
            <a:r>
              <a:rPr lang="en-US" sz="2800" dirty="0">
                <a:latin typeface="Times New Roman" pitchFamily="18" charset="0"/>
                <a:cs typeface="Times New Roman" pitchFamily="18" charset="0"/>
              </a:rPr>
              <a:t>1</a:t>
            </a:r>
            <a:r>
              <a:rPr lang="en-US" sz="2800" dirty="0" smtClean="0">
                <a:latin typeface="Times New Roman" pitchFamily="18" charset="0"/>
                <a:cs typeface="Times New Roman" pitchFamily="18" charset="0"/>
              </a:rPr>
              <a:t>. Linguists </a:t>
            </a:r>
            <a:r>
              <a:rPr lang="en-US" sz="2800" dirty="0">
                <a:latin typeface="Times New Roman" pitchFamily="18" charset="0"/>
                <a:cs typeface="Times New Roman" pitchFamily="18" charset="0"/>
              </a:rPr>
              <a:t>and other interested people have started organizations to help preserve native languages.</a:t>
            </a:r>
          </a:p>
          <a:p>
            <a:r>
              <a:rPr lang="en-US" sz="2800" dirty="0">
                <a:latin typeface="Times New Roman" pitchFamily="18" charset="0"/>
                <a:cs typeface="Times New Roman" pitchFamily="18" charset="0"/>
              </a:rPr>
              <a:t>2. They are concerned that many of the world's languages may disappear.</a:t>
            </a:r>
          </a:p>
          <a:p>
            <a:r>
              <a:rPr lang="en-US" sz="2800" dirty="0">
                <a:latin typeface="Times New Roman" pitchFamily="18" charset="0"/>
                <a:cs typeface="Times New Roman" pitchFamily="18" charset="0"/>
              </a:rPr>
              <a:t>The Foundation for Endangered Languages helps to study and preserve native languages.</a:t>
            </a: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1205" y="609976"/>
            <a:ext cx="1442987" cy="1385233"/>
          </a:xfrm>
          <a:prstGeom prst="rect">
            <a:avLst/>
          </a:prstGeom>
        </p:spPr>
      </p:pic>
    </p:spTree>
    <p:extLst>
      <p:ext uri="{BB962C8B-B14F-4D97-AF65-F5344CB8AC3E}">
        <p14:creationId xmlns:p14="http://schemas.microsoft.com/office/powerpoint/2010/main" val="136386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7975" y="609976"/>
            <a:ext cx="9452540" cy="1252728"/>
          </a:xfrm>
        </p:spPr>
        <p:txBody>
          <a:bodyPr>
            <a:normAutofit/>
          </a:bodyPr>
          <a:lstStyle/>
          <a:p>
            <a:r>
              <a:rPr lang="en-US" b="1" dirty="0">
                <a:latin typeface="Times New Roman" pitchFamily="18" charset="0"/>
                <a:cs typeface="Times New Roman" pitchFamily="18" charset="0"/>
              </a:rPr>
              <a:t>3. SPEAKING SKILL</a:t>
            </a:r>
            <a:endParaRPr lang="en-US" dirty="0">
              <a:latin typeface="Times New Roman" pitchFamily="18" charset="0"/>
              <a:cs typeface="Times New Roman" pitchFamily="18" charset="0"/>
            </a:endParaRPr>
          </a:p>
        </p:txBody>
      </p:sp>
      <p:sp>
        <p:nvSpPr>
          <p:cNvPr id="13" name="TextBox 12"/>
          <p:cNvSpPr txBox="1"/>
          <p:nvPr/>
        </p:nvSpPr>
        <p:spPr>
          <a:xfrm>
            <a:off x="155575" y="1973527"/>
            <a:ext cx="11699796" cy="1200329"/>
          </a:xfrm>
          <a:prstGeom prst="rect">
            <a:avLst/>
          </a:prstGeom>
          <a:noFill/>
        </p:spPr>
        <p:txBody>
          <a:bodyPr wrap="square" rtlCol="0">
            <a:spAutoFit/>
          </a:bodyPr>
          <a:lstStyle/>
          <a:p>
            <a:pPr lvl="0" fontAlgn="base"/>
            <a:r>
              <a:rPr lang="en-US" sz="2400" dirty="0" smtClean="0">
                <a:latin typeface="Times New Roman" pitchFamily="18" charset="0"/>
                <a:cs typeface="Times New Roman" pitchFamily="18" charset="0"/>
              </a:rPr>
              <a:t>1. Do </a:t>
            </a:r>
            <a:r>
              <a:rPr lang="en-US" sz="2400" dirty="0">
                <a:latin typeface="Times New Roman" pitchFamily="18" charset="0"/>
                <a:cs typeface="Times New Roman" pitchFamily="18" charset="0"/>
              </a:rPr>
              <a:t>you think people should do more to preserve endangered languages? Why or why not?</a:t>
            </a:r>
          </a:p>
          <a:p>
            <a:pPr lvl="0" fontAlgn="base"/>
            <a:r>
              <a:rPr lang="en-US" sz="2400" dirty="0" smtClean="0">
                <a:latin typeface="Times New Roman" pitchFamily="18" charset="0"/>
                <a:cs typeface="Times New Roman" pitchFamily="18" charset="0"/>
              </a:rPr>
              <a:t>2. What </a:t>
            </a:r>
            <a:r>
              <a:rPr lang="en-US" sz="2400" dirty="0">
                <a:latin typeface="Times New Roman" pitchFamily="18" charset="0"/>
                <a:cs typeface="Times New Roman" pitchFamily="18" charset="0"/>
              </a:rPr>
              <a:t>do you think about learning English? How will it help you in the future?</a:t>
            </a:r>
          </a:p>
          <a:p>
            <a:r>
              <a:rPr lang="en-US" sz="2400" dirty="0" smtClean="0">
                <a:latin typeface="Times New Roman" pitchFamily="18" charset="0"/>
                <a:cs typeface="Times New Roman" pitchFamily="18" charset="0"/>
              </a:rPr>
              <a:t>3. Do </a:t>
            </a:r>
            <a:r>
              <a:rPr lang="en-US" sz="2400" dirty="0">
                <a:latin typeface="Times New Roman" pitchFamily="18" charset="0"/>
                <a:cs typeface="Times New Roman" pitchFamily="18" charset="0"/>
              </a:rPr>
              <a:t>you think learning English will threaten (hurt) your native language? </a:t>
            </a:r>
          </a:p>
        </p:txBody>
      </p:sp>
      <p:pic>
        <p:nvPicPr>
          <p:cNvPr id="5122" name="Picture 2" descr="Language, culture, and the dominance of English | Macmillan Dictionary Bl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29470"/>
            <a:ext cx="6632620" cy="3431938"/>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4" descr="How To Speak Good English - Foreign Language Words English is the most dominant  language in the world today, but, throughout history, it has borrowed  heavily from other languages, particularly Latin an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1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2620" y="3329471"/>
            <a:ext cx="5559380" cy="343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61205" y="609976"/>
            <a:ext cx="1442987" cy="1385233"/>
          </a:xfrm>
          <a:prstGeom prst="rect">
            <a:avLst/>
          </a:prstGeom>
        </p:spPr>
      </p:pic>
    </p:spTree>
    <p:extLst>
      <p:ext uri="{BB962C8B-B14F-4D97-AF65-F5344CB8AC3E}">
        <p14:creationId xmlns:p14="http://schemas.microsoft.com/office/powerpoint/2010/main" val="359328240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798</TotalTime>
  <Words>478</Words>
  <Application>Microsoft Office PowerPoint</Application>
  <PresentationFormat>Widescreen</PresentationFormat>
  <Paragraphs>58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Trebuchet MS</vt:lpstr>
      <vt:lpstr>Berlin</vt:lpstr>
      <vt:lpstr>LEAD-IN </vt:lpstr>
      <vt:lpstr>LEAD-IN </vt:lpstr>
      <vt:lpstr>UNIT 8.  ENDANGERED LANGUAGES </vt:lpstr>
      <vt:lpstr>Objectives</vt:lpstr>
      <vt:lpstr>1. VOCABULARY </vt:lpstr>
      <vt:lpstr>2. CREATE</vt:lpstr>
      <vt:lpstr>3. SPEAKING SKILL</vt:lpstr>
      <vt:lpstr>3. SPEAKING SKILL</vt:lpstr>
      <vt:lpstr>3. SPEAKING SKILL</vt:lpstr>
      <vt:lpstr>6. CONSOLIDATION</vt:lpstr>
      <vt:lpstr>7. HOMEWORK</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STUDENT LIFE</dc:title>
  <dc:creator>DELL</dc:creator>
  <cp:lastModifiedBy>DELL</cp:lastModifiedBy>
  <cp:revision>62</cp:revision>
  <dcterms:created xsi:type="dcterms:W3CDTF">2022-02-24T15:42:41Z</dcterms:created>
  <dcterms:modified xsi:type="dcterms:W3CDTF">2022-03-20T04:40:25Z</dcterms:modified>
</cp:coreProperties>
</file>