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61" r:id="rId2"/>
    <p:sldId id="256" r:id="rId3"/>
    <p:sldId id="257" r:id="rId4"/>
    <p:sldId id="260" r:id="rId5"/>
    <p:sldId id="262" r:id="rId6"/>
    <p:sldId id="278" r:id="rId7"/>
    <p:sldId id="263" r:id="rId8"/>
    <p:sldId id="272" r:id="rId9"/>
    <p:sldId id="279" r:id="rId10"/>
    <p:sldId id="265" r:id="rId11"/>
    <p:sldId id="267" r:id="rId12"/>
    <p:sldId id="27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806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8822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92613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156088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51017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04417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73840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637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smtClean="0"/>
              <a:t>3/20/2022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36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77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20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031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416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791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smtClean="0"/>
              <a:t>3/20/2022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149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826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927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smtClean="0"/>
              <a:t>3/20/2022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14498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https://lh6.googleusercontent.com/CivBTRAum_lOPkU8yzIHqLc9oGRW8UDZyXDxtZAEf0VeyWpRTpZuaKR1xPShKeP2FWwwII6DcauSL2RwE4EfqfA8wKzIvfVKmqK2dfO2HCfJG7rwxAebM2e9IOvWFtjNuyfIQpuy"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9" y="709129"/>
            <a:ext cx="4932608" cy="1252728"/>
          </a:xfrm>
        </p:spPr>
        <p:txBody>
          <a:bodyPr/>
          <a:lstStyle/>
          <a:p>
            <a:r>
              <a:rPr lang="en-US" b="1" dirty="0" smtClean="0"/>
              <a:t>LEAD-IN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 y="576624"/>
            <a:ext cx="1442987" cy="1385233"/>
          </a:xfrm>
          <a:prstGeom prst="rect">
            <a:avLst/>
          </a:prstGeom>
        </p:spPr>
      </p:pic>
      <p:pic>
        <p:nvPicPr>
          <p:cNvPr id="1030" name="Picture 6" descr="Tri ân những &amp;quot;anh hùng áo trắng&amp;quot; nơi tâm bão COVID-19 Thanh Vũ Medic Bạc  Li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747" y="0"/>
            <a:ext cx="3144252" cy="3711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ÀU ÁO ANH HÙNG - VICKY NHUNG | CORONA SONG (LỜI CẢM ƠN CÁC ANH HÙNG THẦM  LẶNG CHỐNG DỊCH COVID-19)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646" y="3711964"/>
            <a:ext cx="5517884" cy="31038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627" y="2005418"/>
            <a:ext cx="8864868" cy="1938992"/>
          </a:xfrm>
          <a:prstGeom prst="rect">
            <a:avLst/>
          </a:prstGeom>
        </p:spPr>
        <p:txBody>
          <a:bodyPr wrap="square">
            <a:spAutoFit/>
          </a:bodyPr>
          <a:lstStyle/>
          <a:p>
            <a:pPr marL="457200" lvl="0" indent="-457200">
              <a:buFont typeface="+mj-lt"/>
              <a:buAutoNum type="arabicPeriod"/>
            </a:pPr>
            <a:r>
              <a:rPr lang="en-US" sz="2400" dirty="0">
                <a:latin typeface="Times New Roman" pitchFamily="18" charset="0"/>
                <a:cs typeface="Times New Roman" pitchFamily="18" charset="0"/>
              </a:rPr>
              <a:t>What do you think of the doctors?</a:t>
            </a:r>
          </a:p>
          <a:p>
            <a:pPr marL="457200" lvl="0" indent="-457200">
              <a:buFont typeface="+mj-lt"/>
              <a:buAutoNum type="arabicPeriod"/>
            </a:pPr>
            <a:r>
              <a:rPr lang="en-US" sz="2400" dirty="0">
                <a:latin typeface="Times New Roman" pitchFamily="18" charset="0"/>
                <a:cs typeface="Times New Roman" pitchFamily="18" charset="0"/>
              </a:rPr>
              <a:t>What do people call them recently?</a:t>
            </a:r>
          </a:p>
          <a:p>
            <a:pPr marL="457200" lvl="0" indent="-457200">
              <a:buFont typeface="+mj-lt"/>
              <a:buAutoNum type="arabicPeriod"/>
            </a:pPr>
            <a:r>
              <a:rPr lang="en-US" sz="2400" dirty="0">
                <a:latin typeface="Times New Roman" pitchFamily="18" charset="0"/>
                <a:cs typeface="Times New Roman" pitchFamily="18" charset="0"/>
              </a:rPr>
              <a:t>What does the word hero mean to you?</a:t>
            </a:r>
          </a:p>
          <a:p>
            <a:pPr marL="457200" lvl="0" indent="-457200">
              <a:buFont typeface="+mj-lt"/>
              <a:buAutoNum type="arabicPeriod"/>
            </a:pPr>
            <a:r>
              <a:rPr lang="en-US" sz="2400" dirty="0">
                <a:latin typeface="Times New Roman" pitchFamily="18" charset="0"/>
                <a:cs typeface="Times New Roman" pitchFamily="18" charset="0"/>
              </a:rPr>
              <a:t>Can you think of any famous heroes? What do you think an “everyday hero” is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9470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ALTERNATIVE SPEAKING TOPICS</a:t>
            </a:r>
            <a:endParaRPr lang="en-US" b="1" dirty="0"/>
          </a:p>
        </p:txBody>
      </p:sp>
      <p:sp>
        <p:nvSpPr>
          <p:cNvPr id="3" name="Content Placeholder 2"/>
          <p:cNvSpPr>
            <a:spLocks noGrp="1"/>
          </p:cNvSpPr>
          <p:nvPr>
            <p:ph idx="1"/>
          </p:nvPr>
        </p:nvSpPr>
        <p:spPr>
          <a:xfrm>
            <a:off x="0" y="2111186"/>
            <a:ext cx="12030777" cy="4591250"/>
          </a:xfrm>
        </p:spPr>
        <p:style>
          <a:lnRef idx="2">
            <a:schemeClr val="accent1"/>
          </a:lnRef>
          <a:fillRef idx="1">
            <a:schemeClr val="lt1"/>
          </a:fillRef>
          <a:effectRef idx="0">
            <a:schemeClr val="accent1"/>
          </a:effectRef>
          <a:fontRef idx="minor">
            <a:schemeClr val="dk1"/>
          </a:fontRef>
        </p:style>
        <p:txBody>
          <a:bodyPr>
            <a:normAutofit fontScale="92500"/>
          </a:bodyPr>
          <a:lstStyle/>
          <a:p>
            <a:pPr marL="0" lvl="0" indent="0" algn="just" fontAlgn="base">
              <a:buNone/>
            </a:pPr>
            <a:endParaRPr lang="en-US" sz="1000" dirty="0" smtClean="0">
              <a:effectLst/>
            </a:endParaRPr>
          </a:p>
          <a:p>
            <a:pPr lvl="0" fontAlgn="base"/>
            <a:r>
              <a:rPr lang="en-US" sz="3000" dirty="0">
                <a:latin typeface="Times New Roman" pitchFamily="18" charset="0"/>
                <a:cs typeface="Times New Roman" pitchFamily="18" charset="0"/>
              </a:rPr>
              <a:t>“You must be the change you want to see the world” (Mahatma Gandhi)</a:t>
            </a:r>
          </a:p>
          <a:p>
            <a:pPr lvl="0" fontAlgn="base"/>
            <a:r>
              <a:rPr lang="en-US" sz="3000" dirty="0">
                <a:latin typeface="Times New Roman" pitchFamily="18" charset="0"/>
                <a:cs typeface="Times New Roman" pitchFamily="18" charset="0"/>
              </a:rPr>
              <a:t>“From what we get in life, we make a living. From what we give, we make a life” (Arthur Ashe)</a:t>
            </a:r>
          </a:p>
          <a:p>
            <a:pPr lvl="0" fontAlgn="base"/>
            <a:r>
              <a:rPr lang="en-US" sz="3000" dirty="0">
                <a:latin typeface="Times New Roman" pitchFamily="18" charset="0"/>
                <a:cs typeface="Times New Roman" pitchFamily="18" charset="0"/>
              </a:rPr>
              <a:t>“The world is a dangerous place, not because of those who do bad things, but because of those who look on and do nothing.” (Albert Einstein)</a:t>
            </a:r>
          </a:p>
          <a:p>
            <a:pPr lvl="0" fontAlgn="base"/>
            <a:r>
              <a:rPr lang="en-US" sz="3000" dirty="0">
                <a:latin typeface="Times New Roman" pitchFamily="18" charset="0"/>
                <a:cs typeface="Times New Roman" pitchFamily="18" charset="0"/>
              </a:rPr>
              <a:t>“Work for something because it is good, not just because it stands a chance to succeed.” (Vaclav Havel)</a:t>
            </a:r>
          </a:p>
          <a:p>
            <a:pPr lvl="0" fontAlgn="base"/>
            <a:r>
              <a:rPr lang="en-US" sz="3000" dirty="0">
                <a:latin typeface="Times New Roman" pitchFamily="18" charset="0"/>
                <a:cs typeface="Times New Roman" pitchFamily="18" charset="0"/>
              </a:rPr>
              <a:t>“And the trouble is, if you don’t risk anything, you risk even more.” (Erica Jong)</a:t>
            </a:r>
          </a:p>
          <a:p>
            <a:r>
              <a:rPr lang="en-US" sz="3000" dirty="0">
                <a:latin typeface="Times New Roman" pitchFamily="18" charset="0"/>
                <a:cs typeface="Times New Roman" pitchFamily="18" charset="0"/>
              </a:rPr>
              <a:t>“I’d rather die for speaking out than to live and be silent.” (Confucius)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17879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CONSOLIDATION</a:t>
            </a:r>
            <a:endParaRPr lang="en-US" b="1" dirty="0"/>
          </a:p>
        </p:txBody>
      </p:sp>
      <p:sp>
        <p:nvSpPr>
          <p:cNvPr id="3" name="Content Placeholder 2"/>
          <p:cNvSpPr>
            <a:spLocks noGrp="1"/>
          </p:cNvSpPr>
          <p:nvPr>
            <p:ph idx="1"/>
          </p:nvPr>
        </p:nvSpPr>
        <p:spPr>
          <a:xfrm>
            <a:off x="298383" y="2098308"/>
            <a:ext cx="10135402" cy="4591250"/>
          </a:xfrm>
        </p:spPr>
        <p:style>
          <a:lnRef idx="2">
            <a:schemeClr val="accent1"/>
          </a:lnRef>
          <a:fillRef idx="1">
            <a:schemeClr val="lt1"/>
          </a:fillRef>
          <a:effectRef idx="0">
            <a:schemeClr val="accent1"/>
          </a:effectRef>
          <a:fontRef idx="minor">
            <a:schemeClr val="dk1"/>
          </a:fontRef>
        </p:style>
        <p:txBody>
          <a:bodyPr>
            <a:normAutofit/>
          </a:bodyPr>
          <a:lstStyle/>
          <a:p>
            <a:r>
              <a:rPr lang="en-US" sz="2800" dirty="0">
                <a:latin typeface="Times New Roman" pitchFamily="18" charset="0"/>
                <a:cs typeface="Times New Roman" pitchFamily="18" charset="0"/>
              </a:rPr>
              <a:t>- Infer word meaning from context  </a:t>
            </a:r>
          </a:p>
          <a:p>
            <a:r>
              <a:rPr lang="en-US" sz="2800" dirty="0">
                <a:latin typeface="Times New Roman" pitchFamily="18" charset="0"/>
                <a:cs typeface="Times New Roman" pitchFamily="18" charset="0"/>
              </a:rPr>
              <a:t>- Categorize words with similar meanings</a:t>
            </a:r>
          </a:p>
          <a:p>
            <a:r>
              <a:rPr lang="en-US" sz="2800" dirty="0">
                <a:latin typeface="Times New Roman" pitchFamily="18" charset="0"/>
                <a:cs typeface="Times New Roman" pitchFamily="18" charset="0"/>
              </a:rPr>
              <a:t>- Use signal phrases in presentations</a:t>
            </a:r>
          </a:p>
          <a:p>
            <a:r>
              <a:rPr lang="en-US" sz="2800" dirty="0">
                <a:latin typeface="Times New Roman" pitchFamily="18" charset="0"/>
                <a:cs typeface="Times New Roman" pitchFamily="18" charset="0"/>
              </a:rPr>
              <a:t>- Express opinions</a:t>
            </a:r>
          </a:p>
          <a:p>
            <a:r>
              <a:rPr lang="en-US" sz="2800" dirty="0">
                <a:latin typeface="Times New Roman" pitchFamily="18" charset="0"/>
                <a:cs typeface="Times New Roman" pitchFamily="18" charset="0"/>
              </a:rPr>
              <a:t>- Ask follow-up questions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217" y="587946"/>
            <a:ext cx="1442987" cy="1385233"/>
          </a:xfrm>
          <a:prstGeom prst="rect">
            <a:avLst/>
          </a:prstGeom>
        </p:spPr>
      </p:pic>
    </p:spTree>
    <p:extLst>
      <p:ext uri="{BB962C8B-B14F-4D97-AF65-F5344CB8AC3E}">
        <p14:creationId xmlns:p14="http://schemas.microsoft.com/office/powerpoint/2010/main" val="403470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7. HOMEWORK</a:t>
            </a:r>
            <a:endParaRPr lang="en-US" dirty="0"/>
          </a:p>
        </p:txBody>
      </p:sp>
      <p:sp>
        <p:nvSpPr>
          <p:cNvPr id="6" name="Rectangle 5"/>
          <p:cNvSpPr/>
          <p:nvPr/>
        </p:nvSpPr>
        <p:spPr>
          <a:xfrm>
            <a:off x="510139" y="2294259"/>
            <a:ext cx="10552813" cy="2308324"/>
          </a:xfrm>
          <a:prstGeom prst="rect">
            <a:avLst/>
          </a:prstGeom>
        </p:spPr>
        <p:txBody>
          <a:bodyPr wrap="square">
            <a:spAutoFit/>
          </a:bodyPr>
          <a:lstStyle/>
          <a:p>
            <a:r>
              <a:rPr lang="en-US" sz="2400" dirty="0">
                <a:latin typeface="Times New Roman" pitchFamily="18" charset="0"/>
                <a:cs typeface="Times New Roman" pitchFamily="18" charset="0"/>
              </a:rPr>
              <a:t>Go on the Internet or ask people in your community to find an organization that is trying to solve this problem.</a:t>
            </a:r>
          </a:p>
          <a:p>
            <a:pPr lvl="0"/>
            <a:r>
              <a:rPr lang="en-US" sz="2400" dirty="0" smtClean="0">
                <a:latin typeface="Times New Roman" pitchFamily="18" charset="0"/>
                <a:cs typeface="Times New Roman" pitchFamily="18" charset="0"/>
              </a:rPr>
              <a:t>1. What </a:t>
            </a:r>
            <a:r>
              <a:rPr lang="en-US" sz="2400" dirty="0">
                <a:latin typeface="Times New Roman" pitchFamily="18" charset="0"/>
                <a:cs typeface="Times New Roman" pitchFamily="18" charset="0"/>
              </a:rPr>
              <a:t>is the name of the organization?</a:t>
            </a:r>
          </a:p>
          <a:p>
            <a:pPr lvl="0"/>
            <a:r>
              <a:rPr lang="en-US" sz="2400" dirty="0" smtClean="0">
                <a:latin typeface="Times New Roman" pitchFamily="18" charset="0"/>
                <a:cs typeface="Times New Roman" pitchFamily="18" charset="0"/>
              </a:rPr>
              <a:t>2. How </a:t>
            </a:r>
            <a:r>
              <a:rPr lang="en-US" sz="2400" dirty="0">
                <a:latin typeface="Times New Roman" pitchFamily="18" charset="0"/>
                <a:cs typeface="Times New Roman" pitchFamily="18" charset="0"/>
              </a:rPr>
              <a:t>many people volunteer or work for this organization?</a:t>
            </a:r>
          </a:p>
          <a:p>
            <a:pPr lvl="0"/>
            <a:r>
              <a:rPr lang="en-US" sz="2400" dirty="0" smtClean="0">
                <a:latin typeface="Times New Roman" pitchFamily="18" charset="0"/>
                <a:cs typeface="Times New Roman" pitchFamily="18" charset="0"/>
              </a:rPr>
              <a:t>3. What </a:t>
            </a:r>
            <a:r>
              <a:rPr lang="en-US" sz="2400" dirty="0">
                <a:latin typeface="Times New Roman" pitchFamily="18" charset="0"/>
                <a:cs typeface="Times New Roman" pitchFamily="18" charset="0"/>
              </a:rPr>
              <a:t>do they volunteers do to help others? Give examples</a:t>
            </a:r>
          </a:p>
          <a:p>
            <a:r>
              <a:rPr lang="en-US" sz="2400" dirty="0" smtClean="0">
                <a:latin typeface="Times New Roman" pitchFamily="18" charset="0"/>
                <a:cs typeface="Times New Roman" pitchFamily="18" charset="0"/>
              </a:rPr>
              <a:t>4. Would </a:t>
            </a:r>
            <a:r>
              <a:rPr lang="en-US" sz="2400" dirty="0">
                <a:latin typeface="Times New Roman" pitchFamily="18" charset="0"/>
                <a:cs typeface="Times New Roman" pitchFamily="18" charset="0"/>
              </a:rPr>
              <a:t>you like to join this group? Why or why not?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399770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600" y="2585416"/>
            <a:ext cx="1649700" cy="1649700"/>
          </a:xfrm>
          <a:prstGeom prst="rect">
            <a:avLst/>
          </a:prstGeom>
        </p:spPr>
      </p:pic>
    </p:spTree>
    <p:extLst>
      <p:ext uri="{BB962C8B-B14F-4D97-AF65-F5344CB8AC3E}">
        <p14:creationId xmlns:p14="http://schemas.microsoft.com/office/powerpoint/2010/main" val="149419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069" y="2570910"/>
            <a:ext cx="8144134" cy="1373070"/>
          </a:xfrm>
        </p:spPr>
        <p:txBody>
          <a:bodyPr/>
          <a:lstStyle/>
          <a:p>
            <a:r>
              <a:rPr lang="en-US" b="1" dirty="0" smtClean="0">
                <a:latin typeface="Times New Roman" pitchFamily="18" charset="0"/>
                <a:cs typeface="Times New Roman" pitchFamily="18" charset="0"/>
              </a:rPr>
              <a:t>UNIT 6 . HEROS </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3600" dirty="0" smtClean="0">
                <a:latin typeface="Times New Roman" pitchFamily="18" charset="0"/>
                <a:cs typeface="Times New Roman" pitchFamily="18" charset="0"/>
              </a:rPr>
              <a:t>MSc. DƯƠNG THỊ HỒNG PHÚC</a:t>
            </a:r>
            <a:endParaRPr lang="en-US"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499" y="2570910"/>
            <a:ext cx="1665170" cy="1665170"/>
          </a:xfrm>
          <a:prstGeom prst="rect">
            <a:avLst/>
          </a:prstGeom>
        </p:spPr>
      </p:pic>
    </p:spTree>
    <p:extLst>
      <p:ext uri="{BB962C8B-B14F-4D97-AF65-F5344CB8AC3E}">
        <p14:creationId xmlns:p14="http://schemas.microsoft.com/office/powerpoint/2010/main" val="110621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738602"/>
            <a:ext cx="9613861" cy="1080938"/>
          </a:xfrm>
        </p:spPr>
        <p:txBody>
          <a:bodyPr/>
          <a:lstStyle/>
          <a:p>
            <a:r>
              <a:rPr lang="en-US" b="1" dirty="0" smtClean="0"/>
              <a:t>Objectives</a:t>
            </a:r>
            <a:endParaRPr lang="en-US" b="1" dirty="0"/>
          </a:p>
        </p:txBody>
      </p:sp>
      <p:sp>
        <p:nvSpPr>
          <p:cNvPr id="3" name="Content Placeholder 2"/>
          <p:cNvSpPr>
            <a:spLocks noGrp="1"/>
          </p:cNvSpPr>
          <p:nvPr>
            <p:ph idx="1"/>
          </p:nvPr>
        </p:nvSpPr>
        <p:spPr>
          <a:xfrm>
            <a:off x="261371" y="1915428"/>
            <a:ext cx="10162789" cy="4839474"/>
          </a:xfrm>
        </p:spPr>
        <p:style>
          <a:lnRef idx="2">
            <a:schemeClr val="accent1"/>
          </a:lnRef>
          <a:fillRef idx="1">
            <a:schemeClr val="lt1"/>
          </a:fillRef>
          <a:effectRef idx="0">
            <a:schemeClr val="accent1"/>
          </a:effectRef>
          <a:fontRef idx="minor">
            <a:schemeClr val="dk1"/>
          </a:fontRef>
        </p:style>
        <p:txBody>
          <a:bodyPr>
            <a:noAutofit/>
          </a:bodyPr>
          <a:lstStyle/>
          <a:p>
            <a:r>
              <a:rPr lang="en-US" sz="1800" b="1" dirty="0">
                <a:latin typeface="+mj-lt"/>
              </a:rPr>
              <a:t>Knowledge:</a:t>
            </a:r>
            <a:r>
              <a:rPr lang="en-US" sz="1800" dirty="0">
                <a:latin typeface="+mj-lt"/>
              </a:rPr>
              <a:t> </a:t>
            </a:r>
          </a:p>
          <a:p>
            <a:r>
              <a:rPr lang="en-US" sz="1800" dirty="0">
                <a:latin typeface="+mj-lt"/>
              </a:rPr>
              <a:t>- Infer word meaning from context  </a:t>
            </a:r>
          </a:p>
          <a:p>
            <a:r>
              <a:rPr lang="en-US" sz="1800" dirty="0">
                <a:latin typeface="+mj-lt"/>
              </a:rPr>
              <a:t>- Categorize words with similar meanings</a:t>
            </a:r>
          </a:p>
          <a:p>
            <a:r>
              <a:rPr lang="en-US" sz="1800" dirty="0">
                <a:latin typeface="+mj-lt"/>
              </a:rPr>
              <a:t>- Use signal phrases in presentations</a:t>
            </a:r>
          </a:p>
          <a:p>
            <a:r>
              <a:rPr lang="en-US" sz="1800" b="1" dirty="0">
                <a:latin typeface="+mj-lt"/>
              </a:rPr>
              <a:t>Skills: </a:t>
            </a:r>
            <a:endParaRPr lang="en-US" sz="1800" dirty="0">
              <a:latin typeface="+mj-lt"/>
            </a:endParaRPr>
          </a:p>
          <a:p>
            <a:r>
              <a:rPr lang="en-US" sz="1800" dirty="0">
                <a:latin typeface="+mj-lt"/>
              </a:rPr>
              <a:t>- Improve language skills: speaking and listening, </a:t>
            </a:r>
          </a:p>
          <a:p>
            <a:r>
              <a:rPr lang="en-US" sz="1800" dirty="0">
                <a:latin typeface="+mj-lt"/>
              </a:rPr>
              <a:t>- Express opinions</a:t>
            </a:r>
          </a:p>
          <a:p>
            <a:r>
              <a:rPr lang="en-US" sz="1800" dirty="0">
                <a:latin typeface="+mj-lt"/>
              </a:rPr>
              <a:t>- Ask follow-up questions </a:t>
            </a:r>
          </a:p>
          <a:p>
            <a:r>
              <a:rPr lang="en-US" sz="1800" dirty="0">
                <a:latin typeface="+mj-lt"/>
              </a:rPr>
              <a:t>- Recognize and use signal phrases in presentations</a:t>
            </a:r>
          </a:p>
          <a:p>
            <a:r>
              <a:rPr lang="en-US" sz="1800" dirty="0">
                <a:latin typeface="+mj-lt"/>
              </a:rPr>
              <a:t>- Give a presentation </a:t>
            </a:r>
            <a:endParaRPr lang="en-US" sz="1800" dirty="0" smtClean="0">
              <a:latin typeface="+mj-lt"/>
            </a:endParaRPr>
          </a:p>
          <a:p>
            <a:r>
              <a:rPr lang="en-US" sz="1800" b="1" dirty="0">
                <a:latin typeface="+mj-lt"/>
                <a:cs typeface="Times New Roman" pitchFamily="18" charset="0"/>
              </a:rPr>
              <a:t>Attitude: </a:t>
            </a:r>
            <a:endParaRPr lang="en-US" sz="1800" dirty="0">
              <a:latin typeface="+mj-lt"/>
              <a:cs typeface="Times New Roman" pitchFamily="18" charset="0"/>
            </a:endParaRPr>
          </a:p>
          <a:p>
            <a:r>
              <a:rPr lang="en-US" sz="1800" dirty="0">
                <a:latin typeface="+mj-lt"/>
                <a:cs typeface="Times New Roman" pitchFamily="18" charset="0"/>
              </a:rPr>
              <a:t>- Be active, excited and enthusiastic in learning. </a:t>
            </a:r>
          </a:p>
          <a:p>
            <a:r>
              <a:rPr lang="en-US" sz="1800" dirty="0">
                <a:latin typeface="+mj-lt"/>
                <a:cs typeface="Times New Roman" pitchFamily="18" charset="0"/>
              </a:rPr>
              <a:t>- Build a habit of using English in their careers. </a:t>
            </a:r>
          </a:p>
          <a:p>
            <a:endParaRPr lang="en-US" sz="1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706" y="625643"/>
            <a:ext cx="1402997" cy="1346844"/>
          </a:xfrm>
          <a:prstGeom prst="rect">
            <a:avLst/>
          </a:prstGeom>
        </p:spPr>
      </p:pic>
    </p:spTree>
    <p:extLst>
      <p:ext uri="{BB962C8B-B14F-4D97-AF65-F5344CB8AC3E}">
        <p14:creationId xmlns:p14="http://schemas.microsoft.com/office/powerpoint/2010/main" val="282764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387" y="790702"/>
            <a:ext cx="10490620" cy="1026833"/>
          </a:xfrm>
        </p:spPr>
        <p:txBody>
          <a:bodyPr>
            <a:normAutofit/>
          </a:bodyPr>
          <a:lstStyle/>
          <a:p>
            <a:r>
              <a:rPr lang="en-US" sz="2800" b="1" dirty="0" smtClean="0">
                <a:latin typeface="Times New Roman" pitchFamily="18" charset="0"/>
                <a:cs typeface="Times New Roman" pitchFamily="18" charset="0"/>
              </a:rPr>
              <a:t>1. VOCABULARY</a:t>
            </a:r>
            <a:endParaRPr lang="en-US" sz="28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460"/>
            <a:ext cx="1442987" cy="1385233"/>
          </a:xfrm>
          <a:prstGeom prst="rect">
            <a:avLst/>
          </a:prstGeom>
        </p:spPr>
      </p:pic>
      <p:pic>
        <p:nvPicPr>
          <p:cNvPr id="1025" name="Picture 1" descr="r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 cy="6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lh6.googleusercontent.com/CivBTRAum_lOPkU8yzIHqLc9oGRW8UDZyXDxtZAEf0VeyWpRTpZuaKR1xPShKeP2FWwwII6DcauSL2RwE4EfqfA8wKzIvfVKmqK2dfO2HCfJG7rwxAebM2e9IOvWFtjNuyfIQpuy"/>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961" y="2137165"/>
            <a:ext cx="3754005" cy="4401205"/>
          </a:xfrm>
          <a:prstGeom prst="rect">
            <a:avLst/>
          </a:prstGeom>
        </p:spPr>
        <p:txBody>
          <a:bodyPr wrap="square">
            <a:spAutoFit/>
          </a:bodyPr>
          <a:lstStyle/>
          <a:p>
            <a:pPr lvl="0"/>
            <a:r>
              <a:rPr lang="en-US" sz="2800" dirty="0">
                <a:latin typeface="Times New Roman" pitchFamily="18" charset="0"/>
                <a:cs typeface="Times New Roman" pitchFamily="18" charset="0"/>
              </a:rPr>
              <a:t>Community</a:t>
            </a:r>
          </a:p>
          <a:p>
            <a:pPr lvl="0"/>
            <a:r>
              <a:rPr lang="en-US" sz="2800" dirty="0">
                <a:latin typeface="Times New Roman" pitchFamily="18" charset="0"/>
                <a:cs typeface="Times New Roman" pitchFamily="18" charset="0"/>
              </a:rPr>
              <a:t>Courage</a:t>
            </a:r>
          </a:p>
          <a:p>
            <a:pPr lvl="0"/>
            <a:r>
              <a:rPr lang="en-US" sz="2800" dirty="0">
                <a:latin typeface="Times New Roman" pitchFamily="18" charset="0"/>
                <a:cs typeface="Times New Roman" pitchFamily="18" charset="0"/>
              </a:rPr>
              <a:t>Role-model </a:t>
            </a:r>
          </a:p>
          <a:p>
            <a:pPr lvl="0"/>
            <a:r>
              <a:rPr lang="en-US" sz="2800" dirty="0">
                <a:latin typeface="Times New Roman" pitchFamily="18" charset="0"/>
                <a:cs typeface="Times New Roman" pitchFamily="18" charset="0"/>
              </a:rPr>
              <a:t>Praised </a:t>
            </a:r>
          </a:p>
          <a:p>
            <a:pPr lvl="0"/>
            <a:r>
              <a:rPr lang="en-US" sz="2800" dirty="0">
                <a:latin typeface="Times New Roman" pitchFamily="18" charset="0"/>
                <a:cs typeface="Times New Roman" pitchFamily="18" charset="0"/>
              </a:rPr>
              <a:t>Reacted </a:t>
            </a:r>
          </a:p>
          <a:p>
            <a:pPr lvl="0"/>
            <a:r>
              <a:rPr lang="en-US" sz="2800" dirty="0">
                <a:latin typeface="Times New Roman" pitchFamily="18" charset="0"/>
                <a:cs typeface="Times New Roman" pitchFamily="18" charset="0"/>
              </a:rPr>
              <a:t>Turned out</a:t>
            </a:r>
          </a:p>
          <a:p>
            <a:pPr lvl="0"/>
            <a:r>
              <a:rPr lang="en-US" sz="2800" dirty="0">
                <a:latin typeface="Times New Roman" pitchFamily="18" charset="0"/>
                <a:cs typeface="Times New Roman" pitchFamily="18" charset="0"/>
              </a:rPr>
              <a:t>Generous </a:t>
            </a:r>
          </a:p>
          <a:p>
            <a:pPr lvl="0"/>
            <a:r>
              <a:rPr lang="en-US" sz="2800" dirty="0">
                <a:latin typeface="Times New Roman" pitchFamily="18" charset="0"/>
                <a:cs typeface="Times New Roman" pitchFamily="18" charset="0"/>
              </a:rPr>
              <a:t>Do good deeds</a:t>
            </a:r>
          </a:p>
          <a:p>
            <a:pPr lvl="0"/>
            <a:r>
              <a:rPr lang="en-US" sz="2800" dirty="0">
                <a:latin typeface="Times New Roman" pitchFamily="18" charset="0"/>
                <a:cs typeface="Times New Roman" pitchFamily="18" charset="0"/>
              </a:rPr>
              <a:t>Have a good heart </a:t>
            </a:r>
          </a:p>
          <a:p>
            <a:pPr lvl="0"/>
            <a:r>
              <a:rPr lang="en-US" sz="2800" dirty="0">
                <a:latin typeface="Times New Roman" pitchFamily="18" charset="0"/>
                <a:cs typeface="Times New Roman" pitchFamily="18" charset="0"/>
              </a:rPr>
              <a:t>Make a difference</a:t>
            </a:r>
          </a:p>
        </p:txBody>
      </p:sp>
      <p:pic>
        <p:nvPicPr>
          <p:cNvPr id="2050" name="Picture 2" descr="Người đàn ông phá cửa cứu bé gái mắc kẹt trong đám cháy - Ngôi s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45" y="6350"/>
            <a:ext cx="5678555" cy="6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4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39" y="758869"/>
            <a:ext cx="5022762" cy="1252728"/>
          </a:xfrm>
        </p:spPr>
        <p:txBody>
          <a:bodyPr/>
          <a:lstStyle/>
          <a:p>
            <a:r>
              <a:rPr lang="en-US" b="1" dirty="0" smtClean="0"/>
              <a:t>2. CREATE</a:t>
            </a:r>
            <a:endParaRPr lang="en-US" b="1" dirty="0"/>
          </a:p>
        </p:txBody>
      </p:sp>
      <p:sp>
        <p:nvSpPr>
          <p:cNvPr id="3" name="Content Placeholder 2"/>
          <p:cNvSpPr>
            <a:spLocks noGrp="1"/>
          </p:cNvSpPr>
          <p:nvPr>
            <p:ph idx="1"/>
          </p:nvPr>
        </p:nvSpPr>
        <p:spPr>
          <a:xfrm>
            <a:off x="2" y="2069432"/>
            <a:ext cx="10443410" cy="4677877"/>
          </a:xfrm>
        </p:spPr>
        <p:style>
          <a:lnRef idx="2">
            <a:schemeClr val="accent1"/>
          </a:lnRef>
          <a:fillRef idx="1">
            <a:schemeClr val="lt1"/>
          </a:fillRef>
          <a:effectRef idx="0">
            <a:schemeClr val="accent1"/>
          </a:effectRef>
          <a:fontRef idx="minor">
            <a:schemeClr val="dk1"/>
          </a:fontRef>
        </p:style>
        <p:txBody>
          <a:bodyPr>
            <a:noAutofit/>
          </a:bodyPr>
          <a:lstStyle/>
          <a:p>
            <a:pPr lvl="0"/>
            <a:r>
              <a:rPr lang="en-US" sz="2800" dirty="0">
                <a:latin typeface="Times New Roman" pitchFamily="18" charset="0"/>
                <a:cs typeface="Times New Roman" pitchFamily="18" charset="0"/>
              </a:rPr>
              <a:t>Do you think it is a good idea for real-life superheroes to get involved in their communities to stop crime? Do you think they take too many risks?</a:t>
            </a:r>
          </a:p>
          <a:p>
            <a:pPr lvl="0"/>
            <a:r>
              <a:rPr lang="en-US" sz="2800" dirty="0">
                <a:latin typeface="Times New Roman" pitchFamily="18" charset="0"/>
                <a:cs typeface="Times New Roman" pitchFamily="18" charset="0"/>
              </a:rPr>
              <a:t>Do you think we are responsible for caring for others in our community? Do you think one person can make a difference in other people’s lives? Why or Why not?</a:t>
            </a:r>
          </a:p>
          <a:p>
            <a:pPr lvl="0"/>
            <a:r>
              <a:rPr lang="en-US" sz="2800" dirty="0">
                <a:latin typeface="Times New Roman" pitchFamily="18" charset="0"/>
                <a:cs typeface="Times New Roman" pitchFamily="18" charset="0"/>
              </a:rPr>
              <a:t>Do you volunteer in your community? If not, what kind of volunteer work do you think your community needs the most?</a:t>
            </a:r>
          </a:p>
          <a:p>
            <a:pPr lvl="0"/>
            <a:r>
              <a:rPr lang="en-US" sz="2800" dirty="0">
                <a:latin typeface="Times New Roman" pitchFamily="18" charset="0"/>
                <a:cs typeface="Times New Roman" pitchFamily="18" charset="0"/>
              </a:rPr>
              <a:t>Name a person you know who is altruistic. Why do you think this person likes to help others? Give an example of something this person did that was generous or shows they have a good </a:t>
            </a:r>
            <a:r>
              <a:rPr lang="en-US" sz="2800" dirty="0" smtClean="0">
                <a:latin typeface="Times New Roman" pitchFamily="18" charset="0"/>
                <a:cs typeface="Times New Roman" pitchFamily="18" charset="0"/>
              </a:rPr>
              <a:t>heart</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174697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88" y="758869"/>
            <a:ext cx="5022762" cy="1252728"/>
          </a:xfrm>
        </p:spPr>
        <p:txBody>
          <a:bodyPr/>
          <a:lstStyle/>
          <a:p>
            <a:r>
              <a:rPr lang="en-US" b="1" dirty="0" smtClean="0"/>
              <a:t>2. CREATE</a:t>
            </a:r>
            <a:endParaRPr lang="en-US" b="1" dirty="0"/>
          </a:p>
        </p:txBody>
      </p:sp>
      <p:sp>
        <p:nvSpPr>
          <p:cNvPr id="3" name="Content Placeholder 2"/>
          <p:cNvSpPr>
            <a:spLocks noGrp="1"/>
          </p:cNvSpPr>
          <p:nvPr>
            <p:ph idx="1"/>
          </p:nvPr>
        </p:nvSpPr>
        <p:spPr>
          <a:xfrm>
            <a:off x="221382" y="2261937"/>
            <a:ext cx="10183528" cy="4215063"/>
          </a:xfrm>
        </p:spPr>
        <p:style>
          <a:lnRef idx="2">
            <a:schemeClr val="accent1"/>
          </a:lnRef>
          <a:fillRef idx="1">
            <a:schemeClr val="lt1"/>
          </a:fillRef>
          <a:effectRef idx="0">
            <a:schemeClr val="accent1"/>
          </a:effectRef>
          <a:fontRef idx="minor">
            <a:schemeClr val="dk1"/>
          </a:fontRef>
        </p:style>
        <p:txBody>
          <a:bodyPr>
            <a:noAutofit/>
          </a:bodyPr>
          <a:lstStyle/>
          <a:p>
            <a:pPr lvl="0"/>
            <a:r>
              <a:rPr lang="en-US" sz="2800" dirty="0">
                <a:latin typeface="Times New Roman" pitchFamily="18" charset="0"/>
                <a:cs typeface="Times New Roman" pitchFamily="18" charset="0"/>
              </a:rPr>
              <a:t>Name a person you know who has courage. Why do you think this person is brave?</a:t>
            </a:r>
          </a:p>
          <a:p>
            <a:r>
              <a:rPr lang="en-US" sz="2800" dirty="0">
                <a:latin typeface="Times New Roman" pitchFamily="18" charset="0"/>
                <a:cs typeface="Times New Roman" pitchFamily="18" charset="0"/>
              </a:rPr>
              <a:t>Name a person you think is a good role model for others. What does this person do to inspire others?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152471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77" y="830272"/>
            <a:ext cx="10972800" cy="1015355"/>
          </a:xfrm>
        </p:spPr>
        <p:txBody>
          <a:bodyPr/>
          <a:lstStyle/>
          <a:p>
            <a:r>
              <a:rPr lang="en-US" b="1" dirty="0" smtClean="0"/>
              <a:t>3. SPEAKING SKILL</a:t>
            </a:r>
            <a:endParaRPr lang="en-US" b="1" dirty="0"/>
          </a:p>
        </p:txBody>
      </p:sp>
      <p:sp>
        <p:nvSpPr>
          <p:cNvPr id="5" name="Rectangle 2"/>
          <p:cNvSpPr>
            <a:spLocks noChangeArrowheads="1"/>
          </p:cNvSpPr>
          <p:nvPr/>
        </p:nvSpPr>
        <p:spPr bwMode="auto">
          <a:xfrm>
            <a:off x="154546" y="2045508"/>
            <a:ext cx="500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Introducing your presentation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 y="2871990"/>
            <a:ext cx="3515933" cy="25757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4454112" y="2085450"/>
            <a:ext cx="36443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Making transitions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112" y="2871990"/>
            <a:ext cx="2835330" cy="26788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3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3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100" b="0" i="0" u="none" strike="noStrike" cap="none" normalizeH="0" baseline="0" smtClean="0">
                <a:ln>
                  <a:noFill/>
                </a:ln>
                <a:solidFill>
                  <a:schemeClr val="tx1"/>
                </a:solidFill>
                <a:effectLst/>
                <a:latin typeface="Arial" pitchFamily="34"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7821832" y="2085449"/>
            <a:ext cx="4107278" cy="461665"/>
          </a:xfrm>
          <a:prstGeom prst="rect">
            <a:avLst/>
          </a:prstGeom>
        </p:spPr>
        <p:txBody>
          <a:bodyPr wrap="none">
            <a:spAutoFit/>
          </a:bodyPr>
          <a:lstStyle/>
          <a:p>
            <a:pPr fontAlgn="base"/>
            <a:r>
              <a:rPr lang="en-US" sz="2400" b="1" dirty="0">
                <a:latin typeface="Times New Roman" pitchFamily="18" charset="0"/>
                <a:cs typeface="Times New Roman" pitchFamily="18" charset="0"/>
              </a:rPr>
              <a:t>Concluding your presentation</a:t>
            </a:r>
            <a:endParaRPr lang="en-US" sz="2400" dirty="0">
              <a:latin typeface="Times New Roman" pitchFamily="18" charset="0"/>
              <a:cs typeface="Times New Roman" pitchFamily="18" charset="0"/>
            </a:endParaRPr>
          </a:p>
        </p:txBody>
      </p:sp>
      <p:pic>
        <p:nvPicPr>
          <p:cNvPr id="307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832" y="2871990"/>
            <a:ext cx="3344151" cy="129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121584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436" y="626364"/>
            <a:ext cx="10972800" cy="1252728"/>
          </a:xfrm>
        </p:spPr>
        <p:txBody>
          <a:bodyPr/>
          <a:lstStyle/>
          <a:p>
            <a:r>
              <a:rPr lang="en-US" b="1" dirty="0"/>
              <a:t>3. SPEAKING SKILL</a:t>
            </a:r>
            <a:endParaRPr lang="en-US" dirty="0"/>
          </a:p>
        </p:txBody>
      </p:sp>
      <p:sp>
        <p:nvSpPr>
          <p:cNvPr id="5" name="Rectangle 4"/>
          <p:cNvSpPr/>
          <p:nvPr/>
        </p:nvSpPr>
        <p:spPr>
          <a:xfrm>
            <a:off x="343436" y="2205224"/>
            <a:ext cx="11518006" cy="3108543"/>
          </a:xfrm>
          <a:prstGeom prst="rect">
            <a:avLst/>
          </a:prstGeom>
        </p:spPr>
        <p:txBody>
          <a:bodyPr wrap="square">
            <a:spAutoFit/>
          </a:bodyPr>
          <a:lstStyle/>
          <a:p>
            <a:r>
              <a:rPr lang="en-US" sz="2800" b="1" dirty="0">
                <a:latin typeface="Times New Roman" pitchFamily="18" charset="0"/>
                <a:cs typeface="Times New Roman" pitchFamily="18" charset="0"/>
              </a:rPr>
              <a:t>STEP 1: Think of a topic.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Think of someone that you admire. It can be someone you know, or it can be someone famous that you know about</a:t>
            </a:r>
          </a:p>
          <a:p>
            <a:r>
              <a:rPr lang="en-US" sz="2800" b="1" dirty="0">
                <a:latin typeface="Times New Roman" pitchFamily="18" charset="0"/>
                <a:cs typeface="Times New Roman" pitchFamily="18" charset="0"/>
              </a:rPr>
              <a:t>STEP 2: Plan your presentation</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Complete the chart by researching and taking notes about the person. Be sure to list at least three reasons you admire this person and include details and examples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13638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1732" y="692616"/>
            <a:ext cx="10972800" cy="1252728"/>
          </a:xfrm>
        </p:spPr>
        <p:txBody>
          <a:bodyPr/>
          <a:lstStyle/>
          <a:p>
            <a:r>
              <a:rPr lang="en-US" b="1" dirty="0"/>
              <a:t>3. SPEAKING SKILL</a:t>
            </a:r>
            <a:endParaRPr lang="en-US" dirty="0"/>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32" y="2555396"/>
            <a:ext cx="4632603" cy="374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38" y="2555396"/>
            <a:ext cx="4517152" cy="374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90" y="626364"/>
            <a:ext cx="1442987" cy="1385233"/>
          </a:xfrm>
          <a:prstGeom prst="rect">
            <a:avLst/>
          </a:prstGeom>
        </p:spPr>
      </p:pic>
    </p:spTree>
    <p:extLst>
      <p:ext uri="{BB962C8B-B14F-4D97-AF65-F5344CB8AC3E}">
        <p14:creationId xmlns:p14="http://schemas.microsoft.com/office/powerpoint/2010/main" val="359328240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1230</TotalTime>
  <Words>656</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宋体</vt:lpstr>
      <vt:lpstr>宋体</vt:lpstr>
      <vt:lpstr>Arial</vt:lpstr>
      <vt:lpstr>Times New Roman</vt:lpstr>
      <vt:lpstr>Trebuchet MS</vt:lpstr>
      <vt:lpstr>Berlin</vt:lpstr>
      <vt:lpstr>LEAD-IN </vt:lpstr>
      <vt:lpstr>UNIT 6 . HEROS </vt:lpstr>
      <vt:lpstr>Objectives</vt:lpstr>
      <vt:lpstr>1. VOCABULARY</vt:lpstr>
      <vt:lpstr>2. CREATE</vt:lpstr>
      <vt:lpstr>2. CREATE</vt:lpstr>
      <vt:lpstr>3. SPEAKING SKILL</vt:lpstr>
      <vt:lpstr>3. SPEAKING SKILL</vt:lpstr>
      <vt:lpstr>3. SPEAKING SKILL</vt:lpstr>
      <vt:lpstr>5. ALTERNATIVE SPEAKING TOPICS</vt:lpstr>
      <vt:lpstr>6. CONSOLIDATION</vt:lpstr>
      <vt:lpstr>7. 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STUDENT LIFE</dc:title>
  <dc:creator>DELL</dc:creator>
  <cp:lastModifiedBy>DELL</cp:lastModifiedBy>
  <cp:revision>48</cp:revision>
  <dcterms:created xsi:type="dcterms:W3CDTF">2022-02-24T15:42:41Z</dcterms:created>
  <dcterms:modified xsi:type="dcterms:W3CDTF">2022-03-20T04:25:52Z</dcterms:modified>
</cp:coreProperties>
</file>